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55"/>
  </p:notesMasterIdLst>
  <p:handoutMasterIdLst>
    <p:handoutMasterId r:id="rId56"/>
  </p:handoutMasterIdLst>
  <p:sldIdLst>
    <p:sldId id="257" r:id="rId5"/>
    <p:sldId id="606" r:id="rId6"/>
    <p:sldId id="610" r:id="rId7"/>
    <p:sldId id="561" r:id="rId8"/>
    <p:sldId id="655" r:id="rId9"/>
    <p:sldId id="613" r:id="rId10"/>
    <p:sldId id="617" r:id="rId11"/>
    <p:sldId id="607" r:id="rId12"/>
    <p:sldId id="609" r:id="rId13"/>
    <p:sldId id="619" r:id="rId14"/>
    <p:sldId id="633" r:id="rId15"/>
    <p:sldId id="656" r:id="rId16"/>
    <p:sldId id="620" r:id="rId17"/>
    <p:sldId id="621" r:id="rId18"/>
    <p:sldId id="631" r:id="rId19"/>
    <p:sldId id="632" r:id="rId20"/>
    <p:sldId id="634" r:id="rId21"/>
    <p:sldId id="657" r:id="rId22"/>
    <p:sldId id="636" r:id="rId23"/>
    <p:sldId id="635" r:id="rId24"/>
    <p:sldId id="638" r:id="rId25"/>
    <p:sldId id="640" r:id="rId26"/>
    <p:sldId id="608" r:id="rId27"/>
    <p:sldId id="612" r:id="rId28"/>
    <p:sldId id="615" r:id="rId29"/>
    <p:sldId id="653" r:id="rId30"/>
    <p:sldId id="641" r:id="rId31"/>
    <p:sldId id="624" r:id="rId32"/>
    <p:sldId id="626" r:id="rId33"/>
    <p:sldId id="625" r:id="rId34"/>
    <p:sldId id="623" r:id="rId35"/>
    <p:sldId id="628" r:id="rId36"/>
    <p:sldId id="622" r:id="rId37"/>
    <p:sldId id="629" r:id="rId38"/>
    <p:sldId id="642" r:id="rId39"/>
    <p:sldId id="643" r:id="rId40"/>
    <p:sldId id="644" r:id="rId41"/>
    <p:sldId id="647" r:id="rId42"/>
    <p:sldId id="645" r:id="rId43"/>
    <p:sldId id="646" r:id="rId44"/>
    <p:sldId id="654" r:id="rId45"/>
    <p:sldId id="651" r:id="rId46"/>
    <p:sldId id="649" r:id="rId47"/>
    <p:sldId id="639" r:id="rId48"/>
    <p:sldId id="648" r:id="rId49"/>
    <p:sldId id="652" r:id="rId50"/>
    <p:sldId id="569" r:id="rId51"/>
    <p:sldId id="263" r:id="rId52"/>
    <p:sldId id="630" r:id="rId53"/>
    <p:sldId id="637" r:id="rId5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22F45D-E5E9-FCA7-E226-9493034999B3}" name="Ethan Barquest" initials="EB" userId="S::ethan@verdantassoc.com::0e128f57-0946-40f8-8129-ac899d9a729d" providerId="AD"/>
  <p188:author id="{AA6443AA-F473-4E19-F888-575A7C139A21}" name="Trace O'Rorke" initials="TO" userId="S::trace@verdantassoc.com::047aea26-db3e-4799-bdc8-7a0aba8b22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Auley, Brian" initials="MB" lastIdx="3" clrIdx="0">
    <p:extLst>
      <p:ext uri="{19B8F6BF-5375-455C-9EA6-DF929625EA0E}">
        <p15:presenceInfo xmlns:p15="http://schemas.microsoft.com/office/powerpoint/2012/main" userId="S-1-5-21-1644491937-113007714-682003330-151179" providerId="AD"/>
      </p:ext>
    </p:extLst>
  </p:cmAuthor>
  <p:cmAuthor id="2" name="Marin, William" initials="MW" lastIdx="2" clrIdx="1">
    <p:extLst>
      <p:ext uri="{19B8F6BF-5375-455C-9EA6-DF929625EA0E}">
        <p15:presenceInfo xmlns:p15="http://schemas.microsoft.com/office/powerpoint/2012/main" userId="S-1-5-21-1644491937-113007714-682003330-118861" providerId="AD"/>
      </p:ext>
    </p:extLst>
  </p:cmAuthor>
  <p:cmAuthor id="3" name="McAuley, Brian" initials="MB [2]" lastIdx="1" clrIdx="2">
    <p:extLst>
      <p:ext uri="{19B8F6BF-5375-455C-9EA6-DF929625EA0E}">
        <p15:presenceInfo xmlns:p15="http://schemas.microsoft.com/office/powerpoint/2012/main" userId="S::bmcauley@itron.com::bb947cf3-9475-475f-9ba1-287b97a430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CA"/>
    <a:srgbClr val="97B23E"/>
    <a:srgbClr val="F8D05D"/>
    <a:srgbClr val="000000"/>
    <a:srgbClr val="FFFFFE"/>
    <a:srgbClr val="58A9C7"/>
    <a:srgbClr val="939598"/>
    <a:srgbClr val="C5CD9F"/>
    <a:srgbClr val="E25213"/>
    <a:srgbClr val="D7D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60426-8B91-452E-88CB-84F2DB688E97}" v="9738" dt="2026-05-01T19:54:34.201"/>
    <p1510:client id="{B2C0334B-233E-4675-80AB-820F44ABB6F6}" v="954" dt="2026-05-01T21:06:47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2"/>
        <p:guide pos="2880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0ECF4-8803-4DF6-8590-8E0472EF993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CFE9C3-E31C-4867-B510-8C934A1D71C8}">
      <dgm:prSet phldrT="[Text]"/>
      <dgm:spPr>
        <a:solidFill>
          <a:srgbClr val="C5CD9F"/>
        </a:solidFill>
        <a:ln>
          <a:noFill/>
        </a:ln>
      </dgm:spPr>
      <dgm:t>
        <a:bodyPr/>
        <a:lstStyle/>
        <a:p>
          <a:r>
            <a:rPr lang="en-US" b="1" i="0"/>
            <a:t>Step 2</a:t>
          </a:r>
          <a:r>
            <a:rPr lang="en-US" b="0" i="0"/>
            <a:t>: </a:t>
          </a:r>
          <a:r>
            <a:rPr lang="en-US"/>
            <a:t>Proxy Day Selection</a:t>
          </a:r>
          <a:endParaRPr lang="en-US" b="0"/>
        </a:p>
      </dgm:t>
    </dgm:pt>
    <dgm:pt modelId="{F61CF577-9EA9-4E21-B544-60D390731A01}" type="parTrans" cxnId="{F2CA06FF-5416-4210-B2A4-D365D0BB2DA8}">
      <dgm:prSet/>
      <dgm:spPr/>
      <dgm:t>
        <a:bodyPr/>
        <a:lstStyle/>
        <a:p>
          <a:endParaRPr lang="en-US"/>
        </a:p>
      </dgm:t>
    </dgm:pt>
    <dgm:pt modelId="{4264928E-91BF-4F03-8FBB-249F5A78C460}" type="sibTrans" cxnId="{F2CA06FF-5416-4210-B2A4-D365D0BB2DA8}">
      <dgm:prSet/>
      <dgm:spPr/>
      <dgm:t>
        <a:bodyPr/>
        <a:lstStyle/>
        <a:p>
          <a:endParaRPr lang="en-US"/>
        </a:p>
      </dgm:t>
    </dgm:pt>
    <dgm:pt modelId="{51278CB1-AE55-4ABC-A740-67753FF42883}">
      <dgm:prSet phldrT="[Text]"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3: </a:t>
          </a:r>
          <a:r>
            <a:rPr lang="en-US"/>
            <a:t>Model Selection</a:t>
          </a:r>
          <a:endParaRPr lang="en-US" b="0"/>
        </a:p>
      </dgm:t>
    </dgm:pt>
    <dgm:pt modelId="{5D92E2D7-9A7E-46F3-B641-4C0ADD046798}" type="parTrans" cxnId="{66F550AB-6A98-49FA-B545-503BBE2759DA}">
      <dgm:prSet/>
      <dgm:spPr/>
      <dgm:t>
        <a:bodyPr/>
        <a:lstStyle/>
        <a:p>
          <a:endParaRPr lang="en-US"/>
        </a:p>
      </dgm:t>
    </dgm:pt>
    <dgm:pt modelId="{CA98C6AD-CB30-4688-8EDD-D5DC7E2109BE}" type="sibTrans" cxnId="{66F550AB-6A98-49FA-B545-503BBE2759DA}">
      <dgm:prSet/>
      <dgm:spPr/>
      <dgm:t>
        <a:bodyPr/>
        <a:lstStyle/>
        <a:p>
          <a:endParaRPr lang="en-US"/>
        </a:p>
      </dgm:t>
    </dgm:pt>
    <dgm:pt modelId="{EE16824C-AAEE-4EC7-BFBD-E427F1A1F15C}">
      <dgm:prSet phldrT="[Text]"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4: </a:t>
          </a:r>
          <a:r>
            <a:rPr lang="en-US" b="0" i="0"/>
            <a:t>Estimation of Impacts</a:t>
          </a:r>
          <a:endParaRPr lang="en-US" b="0"/>
        </a:p>
      </dgm:t>
    </dgm:pt>
    <dgm:pt modelId="{3BBC4F6D-E648-4527-B745-89102733DFF5}" type="parTrans" cxnId="{A6A68A55-5880-4EEB-B05A-178032D8FE85}">
      <dgm:prSet/>
      <dgm:spPr/>
      <dgm:t>
        <a:bodyPr/>
        <a:lstStyle/>
        <a:p>
          <a:endParaRPr lang="en-US"/>
        </a:p>
      </dgm:t>
    </dgm:pt>
    <dgm:pt modelId="{35CBB5DE-0494-4C04-834F-F30443392727}" type="sibTrans" cxnId="{A6A68A55-5880-4EEB-B05A-178032D8FE85}">
      <dgm:prSet/>
      <dgm:spPr/>
      <dgm:t>
        <a:bodyPr/>
        <a:lstStyle/>
        <a:p>
          <a:endParaRPr lang="en-US"/>
        </a:p>
      </dgm:t>
    </dgm:pt>
    <dgm:pt modelId="{255D64C4-EFBF-4A61-BD48-20829FC227A2}">
      <dgm:prSet/>
      <dgm:spPr>
        <a:solidFill>
          <a:srgbClr val="F8D05D"/>
        </a:solidFill>
        <a:ln>
          <a:noFill/>
        </a:ln>
      </dgm:spPr>
      <dgm:t>
        <a:bodyPr/>
        <a:lstStyle/>
        <a:p>
          <a:r>
            <a:rPr lang="en-US" b="1" i="0" dirty="0"/>
            <a:t>Step 1</a:t>
          </a:r>
          <a:r>
            <a:rPr lang="en-US" b="0" i="0" dirty="0"/>
            <a:t>: Participant Analysis</a:t>
          </a:r>
          <a:endParaRPr lang="en-US" dirty="0"/>
        </a:p>
      </dgm:t>
    </dgm:pt>
    <dgm:pt modelId="{404A9C95-4507-4602-B706-870DD56A5FF1}" type="parTrans" cxnId="{E0C037B7-A953-477B-8EBD-AABE839382AA}">
      <dgm:prSet/>
      <dgm:spPr/>
      <dgm:t>
        <a:bodyPr/>
        <a:lstStyle/>
        <a:p>
          <a:endParaRPr lang="en-US"/>
        </a:p>
      </dgm:t>
    </dgm:pt>
    <dgm:pt modelId="{9A346FE9-7420-4149-AD02-6D44BCE3E1C0}" type="sibTrans" cxnId="{E0C037B7-A953-477B-8EBD-AABE839382AA}">
      <dgm:prSet/>
      <dgm:spPr/>
      <dgm:t>
        <a:bodyPr/>
        <a:lstStyle/>
        <a:p>
          <a:endParaRPr lang="en-US"/>
        </a:p>
      </dgm:t>
    </dgm:pt>
    <dgm:pt modelId="{75E79A25-2855-41B0-91F7-11E0671449C0}" type="pres">
      <dgm:prSet presAssocID="{DE40ECF4-8803-4DF6-8590-8E0472EF9935}" presName="Name0" presStyleCnt="0">
        <dgm:presLayoutVars>
          <dgm:dir/>
          <dgm:animLvl val="lvl"/>
          <dgm:resizeHandles val="exact"/>
        </dgm:presLayoutVars>
      </dgm:prSet>
      <dgm:spPr/>
    </dgm:pt>
    <dgm:pt modelId="{286D1A6E-0419-47F5-A456-E96B6889A5BA}" type="pres">
      <dgm:prSet presAssocID="{255D64C4-EFBF-4A61-BD48-20829FC227A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1EEC1A-8665-4172-B9CB-BB26A610A6BA}" type="pres">
      <dgm:prSet presAssocID="{9A346FE9-7420-4149-AD02-6D44BCE3E1C0}" presName="parTxOnlySpace" presStyleCnt="0"/>
      <dgm:spPr/>
    </dgm:pt>
    <dgm:pt modelId="{D0AD4463-9F23-47BC-B387-45E12AA67B82}" type="pres">
      <dgm:prSet presAssocID="{9ACFE9C3-E31C-4867-B510-8C934A1D71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32426DD-70BD-469C-BC1C-E22713CB0F4D}" type="pres">
      <dgm:prSet presAssocID="{4264928E-91BF-4F03-8FBB-249F5A78C460}" presName="parTxOnlySpace" presStyleCnt="0"/>
      <dgm:spPr/>
    </dgm:pt>
    <dgm:pt modelId="{28DB9B1A-F857-429A-B0CD-8876548E0D8B}" type="pres">
      <dgm:prSet presAssocID="{51278CB1-AE55-4ABC-A740-67753FF4288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256794-E3C1-4F61-A489-08AD523FC175}" type="pres">
      <dgm:prSet presAssocID="{CA98C6AD-CB30-4688-8EDD-D5DC7E2109BE}" presName="parTxOnlySpace" presStyleCnt="0"/>
      <dgm:spPr/>
    </dgm:pt>
    <dgm:pt modelId="{6ACF1A34-09AC-476D-9B45-355F03AA08E6}" type="pres">
      <dgm:prSet presAssocID="{EE16824C-AAEE-4EC7-BFBD-E427F1A1F15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275772D-BC4B-4927-945B-448D866A3146}" type="presOf" srcId="{51278CB1-AE55-4ABC-A740-67753FF42883}" destId="{28DB9B1A-F857-429A-B0CD-8876548E0D8B}" srcOrd="0" destOrd="0" presId="urn:microsoft.com/office/officeart/2005/8/layout/chevron1"/>
    <dgm:cxn modelId="{71CD3833-60AA-4ACC-A983-31FF43E561EE}" type="presOf" srcId="{DE40ECF4-8803-4DF6-8590-8E0472EF9935}" destId="{75E79A25-2855-41B0-91F7-11E0671449C0}" srcOrd="0" destOrd="0" presId="urn:microsoft.com/office/officeart/2005/8/layout/chevron1"/>
    <dgm:cxn modelId="{88E29347-1EB0-419B-AD90-84448EE3599D}" type="presOf" srcId="{9ACFE9C3-E31C-4867-B510-8C934A1D71C8}" destId="{D0AD4463-9F23-47BC-B387-45E12AA67B82}" srcOrd="0" destOrd="0" presId="urn:microsoft.com/office/officeart/2005/8/layout/chevron1"/>
    <dgm:cxn modelId="{1D95294D-D6C8-4430-A63F-D328207A41B3}" type="presOf" srcId="{255D64C4-EFBF-4A61-BD48-20829FC227A2}" destId="{286D1A6E-0419-47F5-A456-E96B6889A5BA}" srcOrd="0" destOrd="0" presId="urn:microsoft.com/office/officeart/2005/8/layout/chevron1"/>
    <dgm:cxn modelId="{A6A68A55-5880-4EEB-B05A-178032D8FE85}" srcId="{DE40ECF4-8803-4DF6-8590-8E0472EF9935}" destId="{EE16824C-AAEE-4EC7-BFBD-E427F1A1F15C}" srcOrd="3" destOrd="0" parTransId="{3BBC4F6D-E648-4527-B745-89102733DFF5}" sibTransId="{35CBB5DE-0494-4C04-834F-F30443392727}"/>
    <dgm:cxn modelId="{66F550AB-6A98-49FA-B545-503BBE2759DA}" srcId="{DE40ECF4-8803-4DF6-8590-8E0472EF9935}" destId="{51278CB1-AE55-4ABC-A740-67753FF42883}" srcOrd="2" destOrd="0" parTransId="{5D92E2D7-9A7E-46F3-B641-4C0ADD046798}" sibTransId="{CA98C6AD-CB30-4688-8EDD-D5DC7E2109BE}"/>
    <dgm:cxn modelId="{E0C037B7-A953-477B-8EBD-AABE839382AA}" srcId="{DE40ECF4-8803-4DF6-8590-8E0472EF9935}" destId="{255D64C4-EFBF-4A61-BD48-20829FC227A2}" srcOrd="0" destOrd="0" parTransId="{404A9C95-4507-4602-B706-870DD56A5FF1}" sibTransId="{9A346FE9-7420-4149-AD02-6D44BCE3E1C0}"/>
    <dgm:cxn modelId="{FA7EAEE9-EF51-46C8-9F43-958DC7823D01}" type="presOf" srcId="{EE16824C-AAEE-4EC7-BFBD-E427F1A1F15C}" destId="{6ACF1A34-09AC-476D-9B45-355F03AA08E6}" srcOrd="0" destOrd="0" presId="urn:microsoft.com/office/officeart/2005/8/layout/chevron1"/>
    <dgm:cxn modelId="{F2CA06FF-5416-4210-B2A4-D365D0BB2DA8}" srcId="{DE40ECF4-8803-4DF6-8590-8E0472EF9935}" destId="{9ACFE9C3-E31C-4867-B510-8C934A1D71C8}" srcOrd="1" destOrd="0" parTransId="{F61CF577-9EA9-4E21-B544-60D390731A01}" sibTransId="{4264928E-91BF-4F03-8FBB-249F5A78C460}"/>
    <dgm:cxn modelId="{7B617CF4-C953-4DF6-85AF-C128BB3E0D99}" type="presParOf" srcId="{75E79A25-2855-41B0-91F7-11E0671449C0}" destId="{286D1A6E-0419-47F5-A456-E96B6889A5BA}" srcOrd="0" destOrd="0" presId="urn:microsoft.com/office/officeart/2005/8/layout/chevron1"/>
    <dgm:cxn modelId="{3FFB67C0-C725-4156-9782-DD82723B7156}" type="presParOf" srcId="{75E79A25-2855-41B0-91F7-11E0671449C0}" destId="{A11EEC1A-8665-4172-B9CB-BB26A610A6BA}" srcOrd="1" destOrd="0" presId="urn:microsoft.com/office/officeart/2005/8/layout/chevron1"/>
    <dgm:cxn modelId="{A1969D0F-BE53-4CD7-94B9-48AA272713AA}" type="presParOf" srcId="{75E79A25-2855-41B0-91F7-11E0671449C0}" destId="{D0AD4463-9F23-47BC-B387-45E12AA67B82}" srcOrd="2" destOrd="0" presId="urn:microsoft.com/office/officeart/2005/8/layout/chevron1"/>
    <dgm:cxn modelId="{B0591929-D8E0-4282-A198-9C9365937BEC}" type="presParOf" srcId="{75E79A25-2855-41B0-91F7-11E0671449C0}" destId="{E32426DD-70BD-469C-BC1C-E22713CB0F4D}" srcOrd="3" destOrd="0" presId="urn:microsoft.com/office/officeart/2005/8/layout/chevron1"/>
    <dgm:cxn modelId="{DD7B0C3B-056A-4DFA-9174-FC1CEF964A4E}" type="presParOf" srcId="{75E79A25-2855-41B0-91F7-11E0671449C0}" destId="{28DB9B1A-F857-429A-B0CD-8876548E0D8B}" srcOrd="4" destOrd="0" presId="urn:microsoft.com/office/officeart/2005/8/layout/chevron1"/>
    <dgm:cxn modelId="{1FD30112-3DB4-460D-8D89-DE988FA8234D}" type="presParOf" srcId="{75E79A25-2855-41B0-91F7-11E0671449C0}" destId="{BE256794-E3C1-4F61-A489-08AD523FC175}" srcOrd="5" destOrd="0" presId="urn:microsoft.com/office/officeart/2005/8/layout/chevron1"/>
    <dgm:cxn modelId="{3F6B3B78-0E86-4269-9C8B-29367DA62282}" type="presParOf" srcId="{75E79A25-2855-41B0-91F7-11E0671449C0}" destId="{6ACF1A34-09AC-476D-9B45-355F03AA08E6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0ECF4-8803-4DF6-8590-8E0472EF993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CFE9C3-E31C-4867-B510-8C934A1D71C8}">
      <dgm:prSet phldrT="[Text]"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2</a:t>
          </a:r>
          <a:r>
            <a:rPr lang="en-US" b="0" i="0"/>
            <a:t>: </a:t>
          </a:r>
          <a:r>
            <a:rPr lang="en-US"/>
            <a:t>Proxy Day Selection</a:t>
          </a:r>
          <a:endParaRPr lang="en-US" b="0"/>
        </a:p>
      </dgm:t>
    </dgm:pt>
    <dgm:pt modelId="{F61CF577-9EA9-4E21-B544-60D390731A01}" type="parTrans" cxnId="{F2CA06FF-5416-4210-B2A4-D365D0BB2DA8}">
      <dgm:prSet/>
      <dgm:spPr/>
      <dgm:t>
        <a:bodyPr/>
        <a:lstStyle/>
        <a:p>
          <a:endParaRPr lang="en-US"/>
        </a:p>
      </dgm:t>
    </dgm:pt>
    <dgm:pt modelId="{4264928E-91BF-4F03-8FBB-249F5A78C460}" type="sibTrans" cxnId="{F2CA06FF-5416-4210-B2A4-D365D0BB2DA8}">
      <dgm:prSet/>
      <dgm:spPr/>
      <dgm:t>
        <a:bodyPr/>
        <a:lstStyle/>
        <a:p>
          <a:endParaRPr lang="en-US"/>
        </a:p>
      </dgm:t>
    </dgm:pt>
    <dgm:pt modelId="{51278CB1-AE55-4ABC-A740-67753FF42883}">
      <dgm:prSet phldrT="[Text]"/>
      <dgm:spPr>
        <a:solidFill>
          <a:srgbClr val="97B23E"/>
        </a:solidFill>
        <a:ln>
          <a:noFill/>
        </a:ln>
      </dgm:spPr>
      <dgm:t>
        <a:bodyPr/>
        <a:lstStyle/>
        <a:p>
          <a:r>
            <a:rPr lang="en-US" b="1" i="0"/>
            <a:t>Step 3: </a:t>
          </a:r>
          <a:r>
            <a:rPr lang="en-US"/>
            <a:t>Model Selection</a:t>
          </a:r>
          <a:endParaRPr lang="en-US" b="0"/>
        </a:p>
      </dgm:t>
    </dgm:pt>
    <dgm:pt modelId="{5D92E2D7-9A7E-46F3-B641-4C0ADD046798}" type="parTrans" cxnId="{66F550AB-6A98-49FA-B545-503BBE2759DA}">
      <dgm:prSet/>
      <dgm:spPr/>
      <dgm:t>
        <a:bodyPr/>
        <a:lstStyle/>
        <a:p>
          <a:endParaRPr lang="en-US"/>
        </a:p>
      </dgm:t>
    </dgm:pt>
    <dgm:pt modelId="{CA98C6AD-CB30-4688-8EDD-D5DC7E2109BE}" type="sibTrans" cxnId="{66F550AB-6A98-49FA-B545-503BBE2759DA}">
      <dgm:prSet/>
      <dgm:spPr/>
      <dgm:t>
        <a:bodyPr/>
        <a:lstStyle/>
        <a:p>
          <a:endParaRPr lang="en-US"/>
        </a:p>
      </dgm:t>
    </dgm:pt>
    <dgm:pt modelId="{EE16824C-AAEE-4EC7-BFBD-E427F1A1F15C}">
      <dgm:prSet phldrT="[Text]"/>
      <dgm:spPr>
        <a:solidFill>
          <a:srgbClr val="58A9C7"/>
        </a:solidFill>
        <a:ln>
          <a:noFill/>
        </a:ln>
      </dgm:spPr>
      <dgm:t>
        <a:bodyPr/>
        <a:lstStyle/>
        <a:p>
          <a:r>
            <a:rPr lang="en-US" b="1" i="0"/>
            <a:t>Step 4: </a:t>
          </a:r>
          <a:r>
            <a:rPr lang="en-US" b="0" i="0"/>
            <a:t>Estimation of Impacts</a:t>
          </a:r>
          <a:endParaRPr lang="en-US" b="0"/>
        </a:p>
      </dgm:t>
    </dgm:pt>
    <dgm:pt modelId="{3BBC4F6D-E648-4527-B745-89102733DFF5}" type="parTrans" cxnId="{A6A68A55-5880-4EEB-B05A-178032D8FE85}">
      <dgm:prSet/>
      <dgm:spPr/>
      <dgm:t>
        <a:bodyPr/>
        <a:lstStyle/>
        <a:p>
          <a:endParaRPr lang="en-US"/>
        </a:p>
      </dgm:t>
    </dgm:pt>
    <dgm:pt modelId="{35CBB5DE-0494-4C04-834F-F30443392727}" type="sibTrans" cxnId="{A6A68A55-5880-4EEB-B05A-178032D8FE85}">
      <dgm:prSet/>
      <dgm:spPr/>
      <dgm:t>
        <a:bodyPr/>
        <a:lstStyle/>
        <a:p>
          <a:endParaRPr lang="en-US"/>
        </a:p>
      </dgm:t>
    </dgm:pt>
    <dgm:pt modelId="{255D64C4-EFBF-4A61-BD48-20829FC227A2}">
      <dgm:prSet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1</a:t>
          </a:r>
          <a:r>
            <a:rPr lang="en-US" b="0" i="0"/>
            <a:t>: Participant Analysis</a:t>
          </a:r>
          <a:endParaRPr lang="en-US"/>
        </a:p>
      </dgm:t>
    </dgm:pt>
    <dgm:pt modelId="{404A9C95-4507-4602-B706-870DD56A5FF1}" type="parTrans" cxnId="{E0C037B7-A953-477B-8EBD-AABE839382AA}">
      <dgm:prSet/>
      <dgm:spPr/>
      <dgm:t>
        <a:bodyPr/>
        <a:lstStyle/>
        <a:p>
          <a:endParaRPr lang="en-US"/>
        </a:p>
      </dgm:t>
    </dgm:pt>
    <dgm:pt modelId="{9A346FE9-7420-4149-AD02-6D44BCE3E1C0}" type="sibTrans" cxnId="{E0C037B7-A953-477B-8EBD-AABE839382AA}">
      <dgm:prSet/>
      <dgm:spPr/>
      <dgm:t>
        <a:bodyPr/>
        <a:lstStyle/>
        <a:p>
          <a:endParaRPr lang="en-US"/>
        </a:p>
      </dgm:t>
    </dgm:pt>
    <dgm:pt modelId="{75E79A25-2855-41B0-91F7-11E0671449C0}" type="pres">
      <dgm:prSet presAssocID="{DE40ECF4-8803-4DF6-8590-8E0472EF9935}" presName="Name0" presStyleCnt="0">
        <dgm:presLayoutVars>
          <dgm:dir/>
          <dgm:animLvl val="lvl"/>
          <dgm:resizeHandles val="exact"/>
        </dgm:presLayoutVars>
      </dgm:prSet>
      <dgm:spPr/>
    </dgm:pt>
    <dgm:pt modelId="{286D1A6E-0419-47F5-A456-E96B6889A5BA}" type="pres">
      <dgm:prSet presAssocID="{255D64C4-EFBF-4A61-BD48-20829FC227A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1EEC1A-8665-4172-B9CB-BB26A610A6BA}" type="pres">
      <dgm:prSet presAssocID="{9A346FE9-7420-4149-AD02-6D44BCE3E1C0}" presName="parTxOnlySpace" presStyleCnt="0"/>
      <dgm:spPr/>
    </dgm:pt>
    <dgm:pt modelId="{D0AD4463-9F23-47BC-B387-45E12AA67B82}" type="pres">
      <dgm:prSet presAssocID="{9ACFE9C3-E31C-4867-B510-8C934A1D71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32426DD-70BD-469C-BC1C-E22713CB0F4D}" type="pres">
      <dgm:prSet presAssocID="{4264928E-91BF-4F03-8FBB-249F5A78C460}" presName="parTxOnlySpace" presStyleCnt="0"/>
      <dgm:spPr/>
    </dgm:pt>
    <dgm:pt modelId="{28DB9B1A-F857-429A-B0CD-8876548E0D8B}" type="pres">
      <dgm:prSet presAssocID="{51278CB1-AE55-4ABC-A740-67753FF4288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256794-E3C1-4F61-A489-08AD523FC175}" type="pres">
      <dgm:prSet presAssocID="{CA98C6AD-CB30-4688-8EDD-D5DC7E2109BE}" presName="parTxOnlySpace" presStyleCnt="0"/>
      <dgm:spPr/>
    </dgm:pt>
    <dgm:pt modelId="{6ACF1A34-09AC-476D-9B45-355F03AA08E6}" type="pres">
      <dgm:prSet presAssocID="{EE16824C-AAEE-4EC7-BFBD-E427F1A1F15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275772D-BC4B-4927-945B-448D866A3146}" type="presOf" srcId="{51278CB1-AE55-4ABC-A740-67753FF42883}" destId="{28DB9B1A-F857-429A-B0CD-8876548E0D8B}" srcOrd="0" destOrd="0" presId="urn:microsoft.com/office/officeart/2005/8/layout/chevron1"/>
    <dgm:cxn modelId="{71CD3833-60AA-4ACC-A983-31FF43E561EE}" type="presOf" srcId="{DE40ECF4-8803-4DF6-8590-8E0472EF9935}" destId="{75E79A25-2855-41B0-91F7-11E0671449C0}" srcOrd="0" destOrd="0" presId="urn:microsoft.com/office/officeart/2005/8/layout/chevron1"/>
    <dgm:cxn modelId="{88E29347-1EB0-419B-AD90-84448EE3599D}" type="presOf" srcId="{9ACFE9C3-E31C-4867-B510-8C934A1D71C8}" destId="{D0AD4463-9F23-47BC-B387-45E12AA67B82}" srcOrd="0" destOrd="0" presId="urn:microsoft.com/office/officeart/2005/8/layout/chevron1"/>
    <dgm:cxn modelId="{1D95294D-D6C8-4430-A63F-D328207A41B3}" type="presOf" srcId="{255D64C4-EFBF-4A61-BD48-20829FC227A2}" destId="{286D1A6E-0419-47F5-A456-E96B6889A5BA}" srcOrd="0" destOrd="0" presId="urn:microsoft.com/office/officeart/2005/8/layout/chevron1"/>
    <dgm:cxn modelId="{A6A68A55-5880-4EEB-B05A-178032D8FE85}" srcId="{DE40ECF4-8803-4DF6-8590-8E0472EF9935}" destId="{EE16824C-AAEE-4EC7-BFBD-E427F1A1F15C}" srcOrd="3" destOrd="0" parTransId="{3BBC4F6D-E648-4527-B745-89102733DFF5}" sibTransId="{35CBB5DE-0494-4C04-834F-F30443392727}"/>
    <dgm:cxn modelId="{66F550AB-6A98-49FA-B545-503BBE2759DA}" srcId="{DE40ECF4-8803-4DF6-8590-8E0472EF9935}" destId="{51278CB1-AE55-4ABC-A740-67753FF42883}" srcOrd="2" destOrd="0" parTransId="{5D92E2D7-9A7E-46F3-B641-4C0ADD046798}" sibTransId="{CA98C6AD-CB30-4688-8EDD-D5DC7E2109BE}"/>
    <dgm:cxn modelId="{E0C037B7-A953-477B-8EBD-AABE839382AA}" srcId="{DE40ECF4-8803-4DF6-8590-8E0472EF9935}" destId="{255D64C4-EFBF-4A61-BD48-20829FC227A2}" srcOrd="0" destOrd="0" parTransId="{404A9C95-4507-4602-B706-870DD56A5FF1}" sibTransId="{9A346FE9-7420-4149-AD02-6D44BCE3E1C0}"/>
    <dgm:cxn modelId="{FA7EAEE9-EF51-46C8-9F43-958DC7823D01}" type="presOf" srcId="{EE16824C-AAEE-4EC7-BFBD-E427F1A1F15C}" destId="{6ACF1A34-09AC-476D-9B45-355F03AA08E6}" srcOrd="0" destOrd="0" presId="urn:microsoft.com/office/officeart/2005/8/layout/chevron1"/>
    <dgm:cxn modelId="{F2CA06FF-5416-4210-B2A4-D365D0BB2DA8}" srcId="{DE40ECF4-8803-4DF6-8590-8E0472EF9935}" destId="{9ACFE9C3-E31C-4867-B510-8C934A1D71C8}" srcOrd="1" destOrd="0" parTransId="{F61CF577-9EA9-4E21-B544-60D390731A01}" sibTransId="{4264928E-91BF-4F03-8FBB-249F5A78C460}"/>
    <dgm:cxn modelId="{7B617CF4-C953-4DF6-85AF-C128BB3E0D99}" type="presParOf" srcId="{75E79A25-2855-41B0-91F7-11E0671449C0}" destId="{286D1A6E-0419-47F5-A456-E96B6889A5BA}" srcOrd="0" destOrd="0" presId="urn:microsoft.com/office/officeart/2005/8/layout/chevron1"/>
    <dgm:cxn modelId="{3FFB67C0-C725-4156-9782-DD82723B7156}" type="presParOf" srcId="{75E79A25-2855-41B0-91F7-11E0671449C0}" destId="{A11EEC1A-8665-4172-B9CB-BB26A610A6BA}" srcOrd="1" destOrd="0" presId="urn:microsoft.com/office/officeart/2005/8/layout/chevron1"/>
    <dgm:cxn modelId="{A1969D0F-BE53-4CD7-94B9-48AA272713AA}" type="presParOf" srcId="{75E79A25-2855-41B0-91F7-11E0671449C0}" destId="{D0AD4463-9F23-47BC-B387-45E12AA67B82}" srcOrd="2" destOrd="0" presId="urn:microsoft.com/office/officeart/2005/8/layout/chevron1"/>
    <dgm:cxn modelId="{B0591929-D8E0-4282-A198-9C9365937BEC}" type="presParOf" srcId="{75E79A25-2855-41B0-91F7-11E0671449C0}" destId="{E32426DD-70BD-469C-BC1C-E22713CB0F4D}" srcOrd="3" destOrd="0" presId="urn:microsoft.com/office/officeart/2005/8/layout/chevron1"/>
    <dgm:cxn modelId="{DD7B0C3B-056A-4DFA-9174-FC1CEF964A4E}" type="presParOf" srcId="{75E79A25-2855-41B0-91F7-11E0671449C0}" destId="{28DB9B1A-F857-429A-B0CD-8876548E0D8B}" srcOrd="4" destOrd="0" presId="urn:microsoft.com/office/officeart/2005/8/layout/chevron1"/>
    <dgm:cxn modelId="{1FD30112-3DB4-460D-8D89-DE988FA8234D}" type="presParOf" srcId="{75E79A25-2855-41B0-91F7-11E0671449C0}" destId="{BE256794-E3C1-4F61-A489-08AD523FC175}" srcOrd="5" destOrd="0" presId="urn:microsoft.com/office/officeart/2005/8/layout/chevron1"/>
    <dgm:cxn modelId="{3F6B3B78-0E86-4269-9C8B-29367DA62282}" type="presParOf" srcId="{75E79A25-2855-41B0-91F7-11E0671449C0}" destId="{6ACF1A34-09AC-476D-9B45-355F03AA08E6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0ECF4-8803-4DF6-8590-8E0472EF993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CFE9C3-E31C-4867-B510-8C934A1D71C8}">
      <dgm:prSet phldrT="[Text]"/>
      <dgm:spPr>
        <a:solidFill>
          <a:srgbClr val="C5CD9F"/>
        </a:solidFill>
        <a:ln>
          <a:noFill/>
        </a:ln>
      </dgm:spPr>
      <dgm:t>
        <a:bodyPr/>
        <a:lstStyle/>
        <a:p>
          <a:r>
            <a:rPr lang="en-US" b="1" i="0"/>
            <a:t>Step 2</a:t>
          </a:r>
          <a:r>
            <a:rPr lang="en-US" b="0" i="0"/>
            <a:t>: </a:t>
          </a:r>
          <a:r>
            <a:rPr lang="en-US"/>
            <a:t>Estimate Per Capita Reference Loads</a:t>
          </a:r>
          <a:endParaRPr lang="en-US" b="0"/>
        </a:p>
      </dgm:t>
    </dgm:pt>
    <dgm:pt modelId="{F61CF577-9EA9-4E21-B544-60D390731A01}" type="parTrans" cxnId="{F2CA06FF-5416-4210-B2A4-D365D0BB2DA8}">
      <dgm:prSet/>
      <dgm:spPr/>
      <dgm:t>
        <a:bodyPr/>
        <a:lstStyle/>
        <a:p>
          <a:endParaRPr lang="en-US"/>
        </a:p>
      </dgm:t>
    </dgm:pt>
    <dgm:pt modelId="{4264928E-91BF-4F03-8FBB-249F5A78C460}" type="sibTrans" cxnId="{F2CA06FF-5416-4210-B2A4-D365D0BB2DA8}">
      <dgm:prSet/>
      <dgm:spPr/>
      <dgm:t>
        <a:bodyPr/>
        <a:lstStyle/>
        <a:p>
          <a:endParaRPr lang="en-US"/>
        </a:p>
      </dgm:t>
    </dgm:pt>
    <dgm:pt modelId="{51278CB1-AE55-4ABC-A740-67753FF42883}">
      <dgm:prSet phldrT="[Text]"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3: </a:t>
          </a:r>
          <a:r>
            <a:rPr lang="en-US"/>
            <a:t>Estimate Per Capita Impacts</a:t>
          </a:r>
          <a:endParaRPr lang="en-US" b="0"/>
        </a:p>
      </dgm:t>
    </dgm:pt>
    <dgm:pt modelId="{5D92E2D7-9A7E-46F3-B641-4C0ADD046798}" type="parTrans" cxnId="{66F550AB-6A98-49FA-B545-503BBE2759DA}">
      <dgm:prSet/>
      <dgm:spPr/>
      <dgm:t>
        <a:bodyPr/>
        <a:lstStyle/>
        <a:p>
          <a:endParaRPr lang="en-US"/>
        </a:p>
      </dgm:t>
    </dgm:pt>
    <dgm:pt modelId="{CA98C6AD-CB30-4688-8EDD-D5DC7E2109BE}" type="sibTrans" cxnId="{66F550AB-6A98-49FA-B545-503BBE2759DA}">
      <dgm:prSet/>
      <dgm:spPr/>
      <dgm:t>
        <a:bodyPr/>
        <a:lstStyle/>
        <a:p>
          <a:endParaRPr lang="en-US"/>
        </a:p>
      </dgm:t>
    </dgm:pt>
    <dgm:pt modelId="{EE16824C-AAEE-4EC7-BFBD-E427F1A1F15C}">
      <dgm:prSet phldrT="[Text]"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4: </a:t>
          </a:r>
          <a:r>
            <a:rPr lang="en-US" b="0" i="0"/>
            <a:t>Apply Participant Forecasts</a:t>
          </a:r>
          <a:endParaRPr lang="en-US" b="0"/>
        </a:p>
      </dgm:t>
    </dgm:pt>
    <dgm:pt modelId="{3BBC4F6D-E648-4527-B745-89102733DFF5}" type="parTrans" cxnId="{A6A68A55-5880-4EEB-B05A-178032D8FE85}">
      <dgm:prSet/>
      <dgm:spPr/>
      <dgm:t>
        <a:bodyPr/>
        <a:lstStyle/>
        <a:p>
          <a:endParaRPr lang="en-US"/>
        </a:p>
      </dgm:t>
    </dgm:pt>
    <dgm:pt modelId="{35CBB5DE-0494-4C04-834F-F30443392727}" type="sibTrans" cxnId="{A6A68A55-5880-4EEB-B05A-178032D8FE85}">
      <dgm:prSet/>
      <dgm:spPr/>
      <dgm:t>
        <a:bodyPr/>
        <a:lstStyle/>
        <a:p>
          <a:endParaRPr lang="en-US"/>
        </a:p>
      </dgm:t>
    </dgm:pt>
    <dgm:pt modelId="{255D64C4-EFBF-4A61-BD48-20829FC227A2}">
      <dgm:prSet/>
      <dgm:spPr>
        <a:solidFill>
          <a:srgbClr val="F8D05D"/>
        </a:solidFill>
        <a:ln>
          <a:noFill/>
        </a:ln>
      </dgm:spPr>
      <dgm:t>
        <a:bodyPr/>
        <a:lstStyle/>
        <a:p>
          <a:r>
            <a:rPr lang="en-US" b="1" i="0"/>
            <a:t>Step 1</a:t>
          </a:r>
          <a:r>
            <a:rPr lang="en-US" b="0" i="0"/>
            <a:t>: Develop Ex Ante Drivers </a:t>
          </a:r>
          <a:endParaRPr lang="en-US"/>
        </a:p>
      </dgm:t>
    </dgm:pt>
    <dgm:pt modelId="{404A9C95-4507-4602-B706-870DD56A5FF1}" type="parTrans" cxnId="{E0C037B7-A953-477B-8EBD-AABE839382AA}">
      <dgm:prSet/>
      <dgm:spPr/>
      <dgm:t>
        <a:bodyPr/>
        <a:lstStyle/>
        <a:p>
          <a:endParaRPr lang="en-US"/>
        </a:p>
      </dgm:t>
    </dgm:pt>
    <dgm:pt modelId="{9A346FE9-7420-4149-AD02-6D44BCE3E1C0}" type="sibTrans" cxnId="{E0C037B7-A953-477B-8EBD-AABE839382AA}">
      <dgm:prSet/>
      <dgm:spPr/>
      <dgm:t>
        <a:bodyPr/>
        <a:lstStyle/>
        <a:p>
          <a:endParaRPr lang="en-US"/>
        </a:p>
      </dgm:t>
    </dgm:pt>
    <dgm:pt modelId="{75E79A25-2855-41B0-91F7-11E0671449C0}" type="pres">
      <dgm:prSet presAssocID="{DE40ECF4-8803-4DF6-8590-8E0472EF9935}" presName="Name0" presStyleCnt="0">
        <dgm:presLayoutVars>
          <dgm:dir/>
          <dgm:animLvl val="lvl"/>
          <dgm:resizeHandles val="exact"/>
        </dgm:presLayoutVars>
      </dgm:prSet>
      <dgm:spPr/>
    </dgm:pt>
    <dgm:pt modelId="{286D1A6E-0419-47F5-A456-E96B6889A5BA}" type="pres">
      <dgm:prSet presAssocID="{255D64C4-EFBF-4A61-BD48-20829FC227A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1EEC1A-8665-4172-B9CB-BB26A610A6BA}" type="pres">
      <dgm:prSet presAssocID="{9A346FE9-7420-4149-AD02-6D44BCE3E1C0}" presName="parTxOnlySpace" presStyleCnt="0"/>
      <dgm:spPr/>
    </dgm:pt>
    <dgm:pt modelId="{D0AD4463-9F23-47BC-B387-45E12AA67B82}" type="pres">
      <dgm:prSet presAssocID="{9ACFE9C3-E31C-4867-B510-8C934A1D71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32426DD-70BD-469C-BC1C-E22713CB0F4D}" type="pres">
      <dgm:prSet presAssocID="{4264928E-91BF-4F03-8FBB-249F5A78C460}" presName="parTxOnlySpace" presStyleCnt="0"/>
      <dgm:spPr/>
    </dgm:pt>
    <dgm:pt modelId="{28DB9B1A-F857-429A-B0CD-8876548E0D8B}" type="pres">
      <dgm:prSet presAssocID="{51278CB1-AE55-4ABC-A740-67753FF4288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256794-E3C1-4F61-A489-08AD523FC175}" type="pres">
      <dgm:prSet presAssocID="{CA98C6AD-CB30-4688-8EDD-D5DC7E2109BE}" presName="parTxOnlySpace" presStyleCnt="0"/>
      <dgm:spPr/>
    </dgm:pt>
    <dgm:pt modelId="{6ACF1A34-09AC-476D-9B45-355F03AA08E6}" type="pres">
      <dgm:prSet presAssocID="{EE16824C-AAEE-4EC7-BFBD-E427F1A1F15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275772D-BC4B-4927-945B-448D866A3146}" type="presOf" srcId="{51278CB1-AE55-4ABC-A740-67753FF42883}" destId="{28DB9B1A-F857-429A-B0CD-8876548E0D8B}" srcOrd="0" destOrd="0" presId="urn:microsoft.com/office/officeart/2005/8/layout/chevron1"/>
    <dgm:cxn modelId="{71CD3833-60AA-4ACC-A983-31FF43E561EE}" type="presOf" srcId="{DE40ECF4-8803-4DF6-8590-8E0472EF9935}" destId="{75E79A25-2855-41B0-91F7-11E0671449C0}" srcOrd="0" destOrd="0" presId="urn:microsoft.com/office/officeart/2005/8/layout/chevron1"/>
    <dgm:cxn modelId="{88E29347-1EB0-419B-AD90-84448EE3599D}" type="presOf" srcId="{9ACFE9C3-E31C-4867-B510-8C934A1D71C8}" destId="{D0AD4463-9F23-47BC-B387-45E12AA67B82}" srcOrd="0" destOrd="0" presId="urn:microsoft.com/office/officeart/2005/8/layout/chevron1"/>
    <dgm:cxn modelId="{1D95294D-D6C8-4430-A63F-D328207A41B3}" type="presOf" srcId="{255D64C4-EFBF-4A61-BD48-20829FC227A2}" destId="{286D1A6E-0419-47F5-A456-E96B6889A5BA}" srcOrd="0" destOrd="0" presId="urn:microsoft.com/office/officeart/2005/8/layout/chevron1"/>
    <dgm:cxn modelId="{A6A68A55-5880-4EEB-B05A-178032D8FE85}" srcId="{DE40ECF4-8803-4DF6-8590-8E0472EF9935}" destId="{EE16824C-AAEE-4EC7-BFBD-E427F1A1F15C}" srcOrd="3" destOrd="0" parTransId="{3BBC4F6D-E648-4527-B745-89102733DFF5}" sibTransId="{35CBB5DE-0494-4C04-834F-F30443392727}"/>
    <dgm:cxn modelId="{66F550AB-6A98-49FA-B545-503BBE2759DA}" srcId="{DE40ECF4-8803-4DF6-8590-8E0472EF9935}" destId="{51278CB1-AE55-4ABC-A740-67753FF42883}" srcOrd="2" destOrd="0" parTransId="{5D92E2D7-9A7E-46F3-B641-4C0ADD046798}" sibTransId="{CA98C6AD-CB30-4688-8EDD-D5DC7E2109BE}"/>
    <dgm:cxn modelId="{E0C037B7-A953-477B-8EBD-AABE839382AA}" srcId="{DE40ECF4-8803-4DF6-8590-8E0472EF9935}" destId="{255D64C4-EFBF-4A61-BD48-20829FC227A2}" srcOrd="0" destOrd="0" parTransId="{404A9C95-4507-4602-B706-870DD56A5FF1}" sibTransId="{9A346FE9-7420-4149-AD02-6D44BCE3E1C0}"/>
    <dgm:cxn modelId="{FA7EAEE9-EF51-46C8-9F43-958DC7823D01}" type="presOf" srcId="{EE16824C-AAEE-4EC7-BFBD-E427F1A1F15C}" destId="{6ACF1A34-09AC-476D-9B45-355F03AA08E6}" srcOrd="0" destOrd="0" presId="urn:microsoft.com/office/officeart/2005/8/layout/chevron1"/>
    <dgm:cxn modelId="{F2CA06FF-5416-4210-B2A4-D365D0BB2DA8}" srcId="{DE40ECF4-8803-4DF6-8590-8E0472EF9935}" destId="{9ACFE9C3-E31C-4867-B510-8C934A1D71C8}" srcOrd="1" destOrd="0" parTransId="{F61CF577-9EA9-4E21-B544-60D390731A01}" sibTransId="{4264928E-91BF-4F03-8FBB-249F5A78C460}"/>
    <dgm:cxn modelId="{7B617CF4-C953-4DF6-85AF-C128BB3E0D99}" type="presParOf" srcId="{75E79A25-2855-41B0-91F7-11E0671449C0}" destId="{286D1A6E-0419-47F5-A456-E96B6889A5BA}" srcOrd="0" destOrd="0" presId="urn:microsoft.com/office/officeart/2005/8/layout/chevron1"/>
    <dgm:cxn modelId="{3FFB67C0-C725-4156-9782-DD82723B7156}" type="presParOf" srcId="{75E79A25-2855-41B0-91F7-11E0671449C0}" destId="{A11EEC1A-8665-4172-B9CB-BB26A610A6BA}" srcOrd="1" destOrd="0" presId="urn:microsoft.com/office/officeart/2005/8/layout/chevron1"/>
    <dgm:cxn modelId="{A1969D0F-BE53-4CD7-94B9-48AA272713AA}" type="presParOf" srcId="{75E79A25-2855-41B0-91F7-11E0671449C0}" destId="{D0AD4463-9F23-47BC-B387-45E12AA67B82}" srcOrd="2" destOrd="0" presId="urn:microsoft.com/office/officeart/2005/8/layout/chevron1"/>
    <dgm:cxn modelId="{B0591929-D8E0-4282-A198-9C9365937BEC}" type="presParOf" srcId="{75E79A25-2855-41B0-91F7-11E0671449C0}" destId="{E32426DD-70BD-469C-BC1C-E22713CB0F4D}" srcOrd="3" destOrd="0" presId="urn:microsoft.com/office/officeart/2005/8/layout/chevron1"/>
    <dgm:cxn modelId="{DD7B0C3B-056A-4DFA-9174-FC1CEF964A4E}" type="presParOf" srcId="{75E79A25-2855-41B0-91F7-11E0671449C0}" destId="{28DB9B1A-F857-429A-B0CD-8876548E0D8B}" srcOrd="4" destOrd="0" presId="urn:microsoft.com/office/officeart/2005/8/layout/chevron1"/>
    <dgm:cxn modelId="{1FD30112-3DB4-460D-8D89-DE988FA8234D}" type="presParOf" srcId="{75E79A25-2855-41B0-91F7-11E0671449C0}" destId="{BE256794-E3C1-4F61-A489-08AD523FC175}" srcOrd="5" destOrd="0" presId="urn:microsoft.com/office/officeart/2005/8/layout/chevron1"/>
    <dgm:cxn modelId="{3F6B3B78-0E86-4269-9C8B-29367DA62282}" type="presParOf" srcId="{75E79A25-2855-41B0-91F7-11E0671449C0}" destId="{6ACF1A34-09AC-476D-9B45-355F03AA08E6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0ECF4-8803-4DF6-8590-8E0472EF993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CFE9C3-E31C-4867-B510-8C934A1D71C8}">
      <dgm:prSet phldrT="[Text]"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2</a:t>
          </a:r>
          <a:r>
            <a:rPr lang="en-US" b="0" i="0"/>
            <a:t>: </a:t>
          </a:r>
          <a:r>
            <a:rPr lang="en-US"/>
            <a:t>Estimate Per Capita Reference Loads</a:t>
          </a:r>
          <a:endParaRPr lang="en-US" b="0"/>
        </a:p>
      </dgm:t>
    </dgm:pt>
    <dgm:pt modelId="{F61CF577-9EA9-4E21-B544-60D390731A01}" type="parTrans" cxnId="{F2CA06FF-5416-4210-B2A4-D365D0BB2DA8}">
      <dgm:prSet/>
      <dgm:spPr/>
      <dgm:t>
        <a:bodyPr/>
        <a:lstStyle/>
        <a:p>
          <a:endParaRPr lang="en-US"/>
        </a:p>
      </dgm:t>
    </dgm:pt>
    <dgm:pt modelId="{4264928E-91BF-4F03-8FBB-249F5A78C460}" type="sibTrans" cxnId="{F2CA06FF-5416-4210-B2A4-D365D0BB2DA8}">
      <dgm:prSet/>
      <dgm:spPr/>
      <dgm:t>
        <a:bodyPr/>
        <a:lstStyle/>
        <a:p>
          <a:endParaRPr lang="en-US"/>
        </a:p>
      </dgm:t>
    </dgm:pt>
    <dgm:pt modelId="{51278CB1-AE55-4ABC-A740-67753FF42883}">
      <dgm:prSet phldrT="[Text]"/>
      <dgm:spPr>
        <a:solidFill>
          <a:srgbClr val="97B23E"/>
        </a:solidFill>
        <a:ln>
          <a:noFill/>
        </a:ln>
      </dgm:spPr>
      <dgm:t>
        <a:bodyPr/>
        <a:lstStyle/>
        <a:p>
          <a:r>
            <a:rPr lang="en-US" b="1" i="0"/>
            <a:t>Step 3: </a:t>
          </a:r>
          <a:r>
            <a:rPr lang="en-US"/>
            <a:t>Estimate Per Capita Impacts</a:t>
          </a:r>
          <a:endParaRPr lang="en-US" b="0"/>
        </a:p>
      </dgm:t>
    </dgm:pt>
    <dgm:pt modelId="{5D92E2D7-9A7E-46F3-B641-4C0ADD046798}" type="parTrans" cxnId="{66F550AB-6A98-49FA-B545-503BBE2759DA}">
      <dgm:prSet/>
      <dgm:spPr/>
      <dgm:t>
        <a:bodyPr/>
        <a:lstStyle/>
        <a:p>
          <a:endParaRPr lang="en-US"/>
        </a:p>
      </dgm:t>
    </dgm:pt>
    <dgm:pt modelId="{CA98C6AD-CB30-4688-8EDD-D5DC7E2109BE}" type="sibTrans" cxnId="{66F550AB-6A98-49FA-B545-503BBE2759DA}">
      <dgm:prSet/>
      <dgm:spPr/>
      <dgm:t>
        <a:bodyPr/>
        <a:lstStyle/>
        <a:p>
          <a:endParaRPr lang="en-US"/>
        </a:p>
      </dgm:t>
    </dgm:pt>
    <dgm:pt modelId="{EE16824C-AAEE-4EC7-BFBD-E427F1A1F15C}">
      <dgm:prSet phldrT="[Text]"/>
      <dgm:spPr>
        <a:solidFill>
          <a:srgbClr val="58A9C7"/>
        </a:solidFill>
        <a:ln>
          <a:noFill/>
        </a:ln>
      </dgm:spPr>
      <dgm:t>
        <a:bodyPr/>
        <a:lstStyle/>
        <a:p>
          <a:r>
            <a:rPr lang="en-US" b="1" i="0"/>
            <a:t>Step 4: </a:t>
          </a:r>
          <a:r>
            <a:rPr lang="en-US" b="0" i="0"/>
            <a:t>Apply Participant Forecasts</a:t>
          </a:r>
          <a:endParaRPr lang="en-US" b="0"/>
        </a:p>
      </dgm:t>
    </dgm:pt>
    <dgm:pt modelId="{3BBC4F6D-E648-4527-B745-89102733DFF5}" type="parTrans" cxnId="{A6A68A55-5880-4EEB-B05A-178032D8FE85}">
      <dgm:prSet/>
      <dgm:spPr/>
      <dgm:t>
        <a:bodyPr/>
        <a:lstStyle/>
        <a:p>
          <a:endParaRPr lang="en-US"/>
        </a:p>
      </dgm:t>
    </dgm:pt>
    <dgm:pt modelId="{35CBB5DE-0494-4C04-834F-F30443392727}" type="sibTrans" cxnId="{A6A68A55-5880-4EEB-B05A-178032D8FE85}">
      <dgm:prSet/>
      <dgm:spPr/>
      <dgm:t>
        <a:bodyPr/>
        <a:lstStyle/>
        <a:p>
          <a:endParaRPr lang="en-US"/>
        </a:p>
      </dgm:t>
    </dgm:pt>
    <dgm:pt modelId="{255D64C4-EFBF-4A61-BD48-20829FC227A2}">
      <dgm:prSet/>
      <dgm:spPr>
        <a:solidFill>
          <a:srgbClr val="939598"/>
        </a:solidFill>
        <a:ln>
          <a:noFill/>
        </a:ln>
      </dgm:spPr>
      <dgm:t>
        <a:bodyPr/>
        <a:lstStyle/>
        <a:p>
          <a:r>
            <a:rPr lang="en-US" b="1" i="0"/>
            <a:t>Step 1</a:t>
          </a:r>
          <a:r>
            <a:rPr lang="en-US" b="0" i="0"/>
            <a:t>: Develop Ex Ante Drivers </a:t>
          </a:r>
          <a:endParaRPr lang="en-US"/>
        </a:p>
      </dgm:t>
    </dgm:pt>
    <dgm:pt modelId="{404A9C95-4507-4602-B706-870DD56A5FF1}" type="parTrans" cxnId="{E0C037B7-A953-477B-8EBD-AABE839382AA}">
      <dgm:prSet/>
      <dgm:spPr/>
      <dgm:t>
        <a:bodyPr/>
        <a:lstStyle/>
        <a:p>
          <a:endParaRPr lang="en-US"/>
        </a:p>
      </dgm:t>
    </dgm:pt>
    <dgm:pt modelId="{9A346FE9-7420-4149-AD02-6D44BCE3E1C0}" type="sibTrans" cxnId="{E0C037B7-A953-477B-8EBD-AABE839382AA}">
      <dgm:prSet/>
      <dgm:spPr/>
      <dgm:t>
        <a:bodyPr/>
        <a:lstStyle/>
        <a:p>
          <a:endParaRPr lang="en-US"/>
        </a:p>
      </dgm:t>
    </dgm:pt>
    <dgm:pt modelId="{75E79A25-2855-41B0-91F7-11E0671449C0}" type="pres">
      <dgm:prSet presAssocID="{DE40ECF4-8803-4DF6-8590-8E0472EF9935}" presName="Name0" presStyleCnt="0">
        <dgm:presLayoutVars>
          <dgm:dir/>
          <dgm:animLvl val="lvl"/>
          <dgm:resizeHandles val="exact"/>
        </dgm:presLayoutVars>
      </dgm:prSet>
      <dgm:spPr/>
    </dgm:pt>
    <dgm:pt modelId="{286D1A6E-0419-47F5-A456-E96B6889A5BA}" type="pres">
      <dgm:prSet presAssocID="{255D64C4-EFBF-4A61-BD48-20829FC227A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11EEC1A-8665-4172-B9CB-BB26A610A6BA}" type="pres">
      <dgm:prSet presAssocID="{9A346FE9-7420-4149-AD02-6D44BCE3E1C0}" presName="parTxOnlySpace" presStyleCnt="0"/>
      <dgm:spPr/>
    </dgm:pt>
    <dgm:pt modelId="{D0AD4463-9F23-47BC-B387-45E12AA67B82}" type="pres">
      <dgm:prSet presAssocID="{9ACFE9C3-E31C-4867-B510-8C934A1D71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32426DD-70BD-469C-BC1C-E22713CB0F4D}" type="pres">
      <dgm:prSet presAssocID="{4264928E-91BF-4F03-8FBB-249F5A78C460}" presName="parTxOnlySpace" presStyleCnt="0"/>
      <dgm:spPr/>
    </dgm:pt>
    <dgm:pt modelId="{28DB9B1A-F857-429A-B0CD-8876548E0D8B}" type="pres">
      <dgm:prSet presAssocID="{51278CB1-AE55-4ABC-A740-67753FF4288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256794-E3C1-4F61-A489-08AD523FC175}" type="pres">
      <dgm:prSet presAssocID="{CA98C6AD-CB30-4688-8EDD-D5DC7E2109BE}" presName="parTxOnlySpace" presStyleCnt="0"/>
      <dgm:spPr/>
    </dgm:pt>
    <dgm:pt modelId="{6ACF1A34-09AC-476D-9B45-355F03AA08E6}" type="pres">
      <dgm:prSet presAssocID="{EE16824C-AAEE-4EC7-BFBD-E427F1A1F15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275772D-BC4B-4927-945B-448D866A3146}" type="presOf" srcId="{51278CB1-AE55-4ABC-A740-67753FF42883}" destId="{28DB9B1A-F857-429A-B0CD-8876548E0D8B}" srcOrd="0" destOrd="0" presId="urn:microsoft.com/office/officeart/2005/8/layout/chevron1"/>
    <dgm:cxn modelId="{71CD3833-60AA-4ACC-A983-31FF43E561EE}" type="presOf" srcId="{DE40ECF4-8803-4DF6-8590-8E0472EF9935}" destId="{75E79A25-2855-41B0-91F7-11E0671449C0}" srcOrd="0" destOrd="0" presId="urn:microsoft.com/office/officeart/2005/8/layout/chevron1"/>
    <dgm:cxn modelId="{88E29347-1EB0-419B-AD90-84448EE3599D}" type="presOf" srcId="{9ACFE9C3-E31C-4867-B510-8C934A1D71C8}" destId="{D0AD4463-9F23-47BC-B387-45E12AA67B82}" srcOrd="0" destOrd="0" presId="urn:microsoft.com/office/officeart/2005/8/layout/chevron1"/>
    <dgm:cxn modelId="{1D95294D-D6C8-4430-A63F-D328207A41B3}" type="presOf" srcId="{255D64C4-EFBF-4A61-BD48-20829FC227A2}" destId="{286D1A6E-0419-47F5-A456-E96B6889A5BA}" srcOrd="0" destOrd="0" presId="urn:microsoft.com/office/officeart/2005/8/layout/chevron1"/>
    <dgm:cxn modelId="{A6A68A55-5880-4EEB-B05A-178032D8FE85}" srcId="{DE40ECF4-8803-4DF6-8590-8E0472EF9935}" destId="{EE16824C-AAEE-4EC7-BFBD-E427F1A1F15C}" srcOrd="3" destOrd="0" parTransId="{3BBC4F6D-E648-4527-B745-89102733DFF5}" sibTransId="{35CBB5DE-0494-4C04-834F-F30443392727}"/>
    <dgm:cxn modelId="{66F550AB-6A98-49FA-B545-503BBE2759DA}" srcId="{DE40ECF4-8803-4DF6-8590-8E0472EF9935}" destId="{51278CB1-AE55-4ABC-A740-67753FF42883}" srcOrd="2" destOrd="0" parTransId="{5D92E2D7-9A7E-46F3-B641-4C0ADD046798}" sibTransId="{CA98C6AD-CB30-4688-8EDD-D5DC7E2109BE}"/>
    <dgm:cxn modelId="{E0C037B7-A953-477B-8EBD-AABE839382AA}" srcId="{DE40ECF4-8803-4DF6-8590-8E0472EF9935}" destId="{255D64C4-EFBF-4A61-BD48-20829FC227A2}" srcOrd="0" destOrd="0" parTransId="{404A9C95-4507-4602-B706-870DD56A5FF1}" sibTransId="{9A346FE9-7420-4149-AD02-6D44BCE3E1C0}"/>
    <dgm:cxn modelId="{FA7EAEE9-EF51-46C8-9F43-958DC7823D01}" type="presOf" srcId="{EE16824C-AAEE-4EC7-BFBD-E427F1A1F15C}" destId="{6ACF1A34-09AC-476D-9B45-355F03AA08E6}" srcOrd="0" destOrd="0" presId="urn:microsoft.com/office/officeart/2005/8/layout/chevron1"/>
    <dgm:cxn modelId="{F2CA06FF-5416-4210-B2A4-D365D0BB2DA8}" srcId="{DE40ECF4-8803-4DF6-8590-8E0472EF9935}" destId="{9ACFE9C3-E31C-4867-B510-8C934A1D71C8}" srcOrd="1" destOrd="0" parTransId="{F61CF577-9EA9-4E21-B544-60D390731A01}" sibTransId="{4264928E-91BF-4F03-8FBB-249F5A78C460}"/>
    <dgm:cxn modelId="{7B617CF4-C953-4DF6-85AF-C128BB3E0D99}" type="presParOf" srcId="{75E79A25-2855-41B0-91F7-11E0671449C0}" destId="{286D1A6E-0419-47F5-A456-E96B6889A5BA}" srcOrd="0" destOrd="0" presId="urn:microsoft.com/office/officeart/2005/8/layout/chevron1"/>
    <dgm:cxn modelId="{3FFB67C0-C725-4156-9782-DD82723B7156}" type="presParOf" srcId="{75E79A25-2855-41B0-91F7-11E0671449C0}" destId="{A11EEC1A-8665-4172-B9CB-BB26A610A6BA}" srcOrd="1" destOrd="0" presId="urn:microsoft.com/office/officeart/2005/8/layout/chevron1"/>
    <dgm:cxn modelId="{A1969D0F-BE53-4CD7-94B9-48AA272713AA}" type="presParOf" srcId="{75E79A25-2855-41B0-91F7-11E0671449C0}" destId="{D0AD4463-9F23-47BC-B387-45E12AA67B82}" srcOrd="2" destOrd="0" presId="urn:microsoft.com/office/officeart/2005/8/layout/chevron1"/>
    <dgm:cxn modelId="{B0591929-D8E0-4282-A198-9C9365937BEC}" type="presParOf" srcId="{75E79A25-2855-41B0-91F7-11E0671449C0}" destId="{E32426DD-70BD-469C-BC1C-E22713CB0F4D}" srcOrd="3" destOrd="0" presId="urn:microsoft.com/office/officeart/2005/8/layout/chevron1"/>
    <dgm:cxn modelId="{DD7B0C3B-056A-4DFA-9174-FC1CEF964A4E}" type="presParOf" srcId="{75E79A25-2855-41B0-91F7-11E0671449C0}" destId="{28DB9B1A-F857-429A-B0CD-8876548E0D8B}" srcOrd="4" destOrd="0" presId="urn:microsoft.com/office/officeart/2005/8/layout/chevron1"/>
    <dgm:cxn modelId="{1FD30112-3DB4-460D-8D89-DE988FA8234D}" type="presParOf" srcId="{75E79A25-2855-41B0-91F7-11E0671449C0}" destId="{BE256794-E3C1-4F61-A489-08AD523FC175}" srcOrd="5" destOrd="0" presId="urn:microsoft.com/office/officeart/2005/8/layout/chevron1"/>
    <dgm:cxn modelId="{3F6B3B78-0E86-4269-9C8B-29367DA62282}" type="presParOf" srcId="{75E79A25-2855-41B0-91F7-11E0671449C0}" destId="{6ACF1A34-09AC-476D-9B45-355F03AA08E6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0ECF4-8803-4DF6-8590-8E0472EF993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CFE9C3-E31C-4867-B510-8C934A1D71C8}">
      <dgm:prSet phldrT="[Text]"/>
      <dgm:spPr>
        <a:solidFill>
          <a:srgbClr val="97B23E"/>
        </a:solidFill>
        <a:ln>
          <a:noFill/>
        </a:ln>
      </dgm:spPr>
      <dgm:t>
        <a:bodyPr/>
        <a:lstStyle/>
        <a:p>
          <a:r>
            <a:rPr lang="en-US" b="1" i="0"/>
            <a:t>Step 2</a:t>
          </a:r>
          <a:r>
            <a:rPr lang="en-US" b="0" i="0"/>
            <a:t>: Apply Load Reductions</a:t>
          </a:r>
          <a:endParaRPr lang="en-US" b="0"/>
        </a:p>
      </dgm:t>
    </dgm:pt>
    <dgm:pt modelId="{F61CF577-9EA9-4E21-B544-60D390731A01}" type="parTrans" cxnId="{F2CA06FF-5416-4210-B2A4-D365D0BB2DA8}">
      <dgm:prSet/>
      <dgm:spPr/>
      <dgm:t>
        <a:bodyPr/>
        <a:lstStyle/>
        <a:p>
          <a:endParaRPr lang="en-US"/>
        </a:p>
      </dgm:t>
    </dgm:pt>
    <dgm:pt modelId="{4264928E-91BF-4F03-8FBB-249F5A78C460}" type="sibTrans" cxnId="{F2CA06FF-5416-4210-B2A4-D365D0BB2DA8}">
      <dgm:prSet/>
      <dgm:spPr/>
      <dgm:t>
        <a:bodyPr/>
        <a:lstStyle/>
        <a:p>
          <a:endParaRPr lang="en-US"/>
        </a:p>
      </dgm:t>
    </dgm:pt>
    <dgm:pt modelId="{51278CB1-AE55-4ABC-A740-67753FF42883}">
      <dgm:prSet phldrT="[Text]"/>
      <dgm:spPr>
        <a:solidFill>
          <a:srgbClr val="58A9C7"/>
        </a:solidFill>
        <a:ln>
          <a:noFill/>
        </a:ln>
      </dgm:spPr>
      <dgm:t>
        <a:bodyPr/>
        <a:lstStyle/>
        <a:p>
          <a:r>
            <a:rPr lang="en-US" b="1" i="0"/>
            <a:t>Step 3: </a:t>
          </a:r>
          <a:r>
            <a:rPr lang="en-US" b="0" i="0"/>
            <a:t>Estimate Per Capita Impacts and Apply Forecasts</a:t>
          </a:r>
          <a:endParaRPr lang="en-US" b="0"/>
        </a:p>
      </dgm:t>
    </dgm:pt>
    <dgm:pt modelId="{5D92E2D7-9A7E-46F3-B641-4C0ADD046798}" type="parTrans" cxnId="{66F550AB-6A98-49FA-B545-503BBE2759DA}">
      <dgm:prSet/>
      <dgm:spPr/>
      <dgm:t>
        <a:bodyPr/>
        <a:lstStyle/>
        <a:p>
          <a:endParaRPr lang="en-US"/>
        </a:p>
      </dgm:t>
    </dgm:pt>
    <dgm:pt modelId="{CA98C6AD-CB30-4688-8EDD-D5DC7E2109BE}" type="sibTrans" cxnId="{66F550AB-6A98-49FA-B545-503BBE2759DA}">
      <dgm:prSet/>
      <dgm:spPr/>
      <dgm:t>
        <a:bodyPr/>
        <a:lstStyle/>
        <a:p>
          <a:endParaRPr lang="en-US"/>
        </a:p>
      </dgm:t>
    </dgm:pt>
    <dgm:pt modelId="{255D64C4-EFBF-4A61-BD48-20829FC227A2}">
      <dgm:prSet/>
      <dgm:spPr>
        <a:solidFill>
          <a:srgbClr val="F8D05D"/>
        </a:solidFill>
        <a:ln>
          <a:noFill/>
        </a:ln>
      </dgm:spPr>
      <dgm:t>
        <a:bodyPr/>
        <a:lstStyle/>
        <a:p>
          <a:r>
            <a:rPr lang="en-US" b="1" i="0"/>
            <a:t>Step 1</a:t>
          </a:r>
          <a:r>
            <a:rPr lang="en-US" b="0" i="0"/>
            <a:t>: Estimate the Ex Ante Reference Loads</a:t>
          </a:r>
          <a:endParaRPr lang="en-US"/>
        </a:p>
      </dgm:t>
    </dgm:pt>
    <dgm:pt modelId="{404A9C95-4507-4602-B706-870DD56A5FF1}" type="parTrans" cxnId="{E0C037B7-A953-477B-8EBD-AABE839382AA}">
      <dgm:prSet/>
      <dgm:spPr/>
      <dgm:t>
        <a:bodyPr/>
        <a:lstStyle/>
        <a:p>
          <a:endParaRPr lang="en-US"/>
        </a:p>
      </dgm:t>
    </dgm:pt>
    <dgm:pt modelId="{9A346FE9-7420-4149-AD02-6D44BCE3E1C0}" type="sibTrans" cxnId="{E0C037B7-A953-477B-8EBD-AABE839382AA}">
      <dgm:prSet/>
      <dgm:spPr/>
      <dgm:t>
        <a:bodyPr/>
        <a:lstStyle/>
        <a:p>
          <a:endParaRPr lang="en-US"/>
        </a:p>
      </dgm:t>
    </dgm:pt>
    <dgm:pt modelId="{75E79A25-2855-41B0-91F7-11E0671449C0}" type="pres">
      <dgm:prSet presAssocID="{DE40ECF4-8803-4DF6-8590-8E0472EF9935}" presName="Name0" presStyleCnt="0">
        <dgm:presLayoutVars>
          <dgm:dir/>
          <dgm:animLvl val="lvl"/>
          <dgm:resizeHandles val="exact"/>
        </dgm:presLayoutVars>
      </dgm:prSet>
      <dgm:spPr/>
    </dgm:pt>
    <dgm:pt modelId="{286D1A6E-0419-47F5-A456-E96B6889A5BA}" type="pres">
      <dgm:prSet presAssocID="{255D64C4-EFBF-4A61-BD48-20829FC227A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1EEC1A-8665-4172-B9CB-BB26A610A6BA}" type="pres">
      <dgm:prSet presAssocID="{9A346FE9-7420-4149-AD02-6D44BCE3E1C0}" presName="parTxOnlySpace" presStyleCnt="0"/>
      <dgm:spPr/>
    </dgm:pt>
    <dgm:pt modelId="{D0AD4463-9F23-47BC-B387-45E12AA67B82}" type="pres">
      <dgm:prSet presAssocID="{9ACFE9C3-E31C-4867-B510-8C934A1D71C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2426DD-70BD-469C-BC1C-E22713CB0F4D}" type="pres">
      <dgm:prSet presAssocID="{4264928E-91BF-4F03-8FBB-249F5A78C460}" presName="parTxOnlySpace" presStyleCnt="0"/>
      <dgm:spPr/>
    </dgm:pt>
    <dgm:pt modelId="{28DB9B1A-F857-429A-B0CD-8876548E0D8B}" type="pres">
      <dgm:prSet presAssocID="{51278CB1-AE55-4ABC-A740-67753FF428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275772D-BC4B-4927-945B-448D866A3146}" type="presOf" srcId="{51278CB1-AE55-4ABC-A740-67753FF42883}" destId="{28DB9B1A-F857-429A-B0CD-8876548E0D8B}" srcOrd="0" destOrd="0" presId="urn:microsoft.com/office/officeart/2005/8/layout/chevron1"/>
    <dgm:cxn modelId="{71CD3833-60AA-4ACC-A983-31FF43E561EE}" type="presOf" srcId="{DE40ECF4-8803-4DF6-8590-8E0472EF9935}" destId="{75E79A25-2855-41B0-91F7-11E0671449C0}" srcOrd="0" destOrd="0" presId="urn:microsoft.com/office/officeart/2005/8/layout/chevron1"/>
    <dgm:cxn modelId="{88E29347-1EB0-419B-AD90-84448EE3599D}" type="presOf" srcId="{9ACFE9C3-E31C-4867-B510-8C934A1D71C8}" destId="{D0AD4463-9F23-47BC-B387-45E12AA67B82}" srcOrd="0" destOrd="0" presId="urn:microsoft.com/office/officeart/2005/8/layout/chevron1"/>
    <dgm:cxn modelId="{1D95294D-D6C8-4430-A63F-D328207A41B3}" type="presOf" srcId="{255D64C4-EFBF-4A61-BD48-20829FC227A2}" destId="{286D1A6E-0419-47F5-A456-E96B6889A5BA}" srcOrd="0" destOrd="0" presId="urn:microsoft.com/office/officeart/2005/8/layout/chevron1"/>
    <dgm:cxn modelId="{66F550AB-6A98-49FA-B545-503BBE2759DA}" srcId="{DE40ECF4-8803-4DF6-8590-8E0472EF9935}" destId="{51278CB1-AE55-4ABC-A740-67753FF42883}" srcOrd="2" destOrd="0" parTransId="{5D92E2D7-9A7E-46F3-B641-4C0ADD046798}" sibTransId="{CA98C6AD-CB30-4688-8EDD-D5DC7E2109BE}"/>
    <dgm:cxn modelId="{E0C037B7-A953-477B-8EBD-AABE839382AA}" srcId="{DE40ECF4-8803-4DF6-8590-8E0472EF9935}" destId="{255D64C4-EFBF-4A61-BD48-20829FC227A2}" srcOrd="0" destOrd="0" parTransId="{404A9C95-4507-4602-B706-870DD56A5FF1}" sibTransId="{9A346FE9-7420-4149-AD02-6D44BCE3E1C0}"/>
    <dgm:cxn modelId="{F2CA06FF-5416-4210-B2A4-D365D0BB2DA8}" srcId="{DE40ECF4-8803-4DF6-8590-8E0472EF9935}" destId="{9ACFE9C3-E31C-4867-B510-8C934A1D71C8}" srcOrd="1" destOrd="0" parTransId="{F61CF577-9EA9-4E21-B544-60D390731A01}" sibTransId="{4264928E-91BF-4F03-8FBB-249F5A78C460}"/>
    <dgm:cxn modelId="{7B617CF4-C953-4DF6-85AF-C128BB3E0D99}" type="presParOf" srcId="{75E79A25-2855-41B0-91F7-11E0671449C0}" destId="{286D1A6E-0419-47F5-A456-E96B6889A5BA}" srcOrd="0" destOrd="0" presId="urn:microsoft.com/office/officeart/2005/8/layout/chevron1"/>
    <dgm:cxn modelId="{3FFB67C0-C725-4156-9782-DD82723B7156}" type="presParOf" srcId="{75E79A25-2855-41B0-91F7-11E0671449C0}" destId="{A11EEC1A-8665-4172-B9CB-BB26A610A6BA}" srcOrd="1" destOrd="0" presId="urn:microsoft.com/office/officeart/2005/8/layout/chevron1"/>
    <dgm:cxn modelId="{A1969D0F-BE53-4CD7-94B9-48AA272713AA}" type="presParOf" srcId="{75E79A25-2855-41B0-91F7-11E0671449C0}" destId="{D0AD4463-9F23-47BC-B387-45E12AA67B82}" srcOrd="2" destOrd="0" presId="urn:microsoft.com/office/officeart/2005/8/layout/chevron1"/>
    <dgm:cxn modelId="{B0591929-D8E0-4282-A198-9C9365937BEC}" type="presParOf" srcId="{75E79A25-2855-41B0-91F7-11E0671449C0}" destId="{E32426DD-70BD-469C-BC1C-E22713CB0F4D}" srcOrd="3" destOrd="0" presId="urn:microsoft.com/office/officeart/2005/8/layout/chevron1"/>
    <dgm:cxn modelId="{DD7B0C3B-056A-4DFA-9174-FC1CEF964A4E}" type="presParOf" srcId="{75E79A25-2855-41B0-91F7-11E0671449C0}" destId="{28DB9B1A-F857-429A-B0CD-8876548E0D8B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1A6E-0419-47F5-A456-E96B6889A5BA}">
      <dsp:nvSpPr>
        <dsp:cNvPr id="0" name=""/>
        <dsp:cNvSpPr/>
      </dsp:nvSpPr>
      <dsp:spPr>
        <a:xfrm>
          <a:off x="3372" y="0"/>
          <a:ext cx="1963242" cy="573871"/>
        </a:xfrm>
        <a:prstGeom prst="chevron">
          <a:avLst/>
        </a:prstGeom>
        <a:solidFill>
          <a:srgbClr val="F8D05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Step 1</a:t>
          </a:r>
          <a:r>
            <a:rPr lang="en-US" sz="1400" b="0" i="0" kern="1200" dirty="0"/>
            <a:t>: Participant Analysis</a:t>
          </a:r>
          <a:endParaRPr lang="en-US" sz="1400" kern="1200" dirty="0"/>
        </a:p>
      </dsp:txBody>
      <dsp:txXfrm>
        <a:off x="290308" y="0"/>
        <a:ext cx="1389371" cy="573871"/>
      </dsp:txXfrm>
    </dsp:sp>
    <dsp:sp modelId="{D0AD4463-9F23-47BC-B387-45E12AA67B82}">
      <dsp:nvSpPr>
        <dsp:cNvPr id="0" name=""/>
        <dsp:cNvSpPr/>
      </dsp:nvSpPr>
      <dsp:spPr>
        <a:xfrm>
          <a:off x="1770291" y="0"/>
          <a:ext cx="1963242" cy="573871"/>
        </a:xfrm>
        <a:prstGeom prst="chevron">
          <a:avLst/>
        </a:prstGeom>
        <a:solidFill>
          <a:srgbClr val="C5CD9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2</a:t>
          </a:r>
          <a:r>
            <a:rPr lang="en-US" sz="1400" b="0" i="0" kern="1200"/>
            <a:t>: </a:t>
          </a:r>
          <a:r>
            <a:rPr lang="en-US" sz="1400" kern="1200"/>
            <a:t>Proxy Day Selection</a:t>
          </a:r>
          <a:endParaRPr lang="en-US" sz="1400" b="0" kern="1200"/>
        </a:p>
      </dsp:txBody>
      <dsp:txXfrm>
        <a:off x="2057227" y="0"/>
        <a:ext cx="1389371" cy="573871"/>
      </dsp:txXfrm>
    </dsp:sp>
    <dsp:sp modelId="{28DB9B1A-F857-429A-B0CD-8876548E0D8B}">
      <dsp:nvSpPr>
        <dsp:cNvPr id="0" name=""/>
        <dsp:cNvSpPr/>
      </dsp:nvSpPr>
      <dsp:spPr>
        <a:xfrm>
          <a:off x="3537209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3: </a:t>
          </a:r>
          <a:r>
            <a:rPr lang="en-US" sz="1400" kern="1200"/>
            <a:t>Model Selection</a:t>
          </a:r>
          <a:endParaRPr lang="en-US" sz="1400" b="0" kern="1200"/>
        </a:p>
      </dsp:txBody>
      <dsp:txXfrm>
        <a:off x="3824145" y="0"/>
        <a:ext cx="1389371" cy="573871"/>
      </dsp:txXfrm>
    </dsp:sp>
    <dsp:sp modelId="{6ACF1A34-09AC-476D-9B45-355F03AA08E6}">
      <dsp:nvSpPr>
        <dsp:cNvPr id="0" name=""/>
        <dsp:cNvSpPr/>
      </dsp:nvSpPr>
      <dsp:spPr>
        <a:xfrm>
          <a:off x="5304128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4: </a:t>
          </a:r>
          <a:r>
            <a:rPr lang="en-US" sz="1400" b="0" i="0" kern="1200"/>
            <a:t>Estimation of Impacts</a:t>
          </a:r>
          <a:endParaRPr lang="en-US" sz="1400" b="0" kern="1200"/>
        </a:p>
      </dsp:txBody>
      <dsp:txXfrm>
        <a:off x="5591064" y="0"/>
        <a:ext cx="1389371" cy="573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1A6E-0419-47F5-A456-E96B6889A5BA}">
      <dsp:nvSpPr>
        <dsp:cNvPr id="0" name=""/>
        <dsp:cNvSpPr/>
      </dsp:nvSpPr>
      <dsp:spPr>
        <a:xfrm>
          <a:off x="3372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1</a:t>
          </a:r>
          <a:r>
            <a:rPr lang="en-US" sz="1400" b="0" i="0" kern="1200"/>
            <a:t>: Participant Analysis</a:t>
          </a:r>
          <a:endParaRPr lang="en-US" sz="1400" kern="1200"/>
        </a:p>
      </dsp:txBody>
      <dsp:txXfrm>
        <a:off x="290308" y="0"/>
        <a:ext cx="1389371" cy="573871"/>
      </dsp:txXfrm>
    </dsp:sp>
    <dsp:sp modelId="{D0AD4463-9F23-47BC-B387-45E12AA67B82}">
      <dsp:nvSpPr>
        <dsp:cNvPr id="0" name=""/>
        <dsp:cNvSpPr/>
      </dsp:nvSpPr>
      <dsp:spPr>
        <a:xfrm>
          <a:off x="1770291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2</a:t>
          </a:r>
          <a:r>
            <a:rPr lang="en-US" sz="1400" b="0" i="0" kern="1200"/>
            <a:t>: </a:t>
          </a:r>
          <a:r>
            <a:rPr lang="en-US" sz="1400" kern="1200"/>
            <a:t>Proxy Day Selection</a:t>
          </a:r>
          <a:endParaRPr lang="en-US" sz="1400" b="0" kern="1200"/>
        </a:p>
      </dsp:txBody>
      <dsp:txXfrm>
        <a:off x="2057227" y="0"/>
        <a:ext cx="1389371" cy="573871"/>
      </dsp:txXfrm>
    </dsp:sp>
    <dsp:sp modelId="{28DB9B1A-F857-429A-B0CD-8876548E0D8B}">
      <dsp:nvSpPr>
        <dsp:cNvPr id="0" name=""/>
        <dsp:cNvSpPr/>
      </dsp:nvSpPr>
      <dsp:spPr>
        <a:xfrm>
          <a:off x="3537209" y="0"/>
          <a:ext cx="1963242" cy="573871"/>
        </a:xfrm>
        <a:prstGeom prst="chevron">
          <a:avLst/>
        </a:prstGeom>
        <a:solidFill>
          <a:srgbClr val="97B2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3: </a:t>
          </a:r>
          <a:r>
            <a:rPr lang="en-US" sz="1400" kern="1200"/>
            <a:t>Model Selection</a:t>
          </a:r>
          <a:endParaRPr lang="en-US" sz="1400" b="0" kern="1200"/>
        </a:p>
      </dsp:txBody>
      <dsp:txXfrm>
        <a:off x="3824145" y="0"/>
        <a:ext cx="1389371" cy="573871"/>
      </dsp:txXfrm>
    </dsp:sp>
    <dsp:sp modelId="{6ACF1A34-09AC-476D-9B45-355F03AA08E6}">
      <dsp:nvSpPr>
        <dsp:cNvPr id="0" name=""/>
        <dsp:cNvSpPr/>
      </dsp:nvSpPr>
      <dsp:spPr>
        <a:xfrm>
          <a:off x="5304128" y="0"/>
          <a:ext cx="1963242" cy="573871"/>
        </a:xfrm>
        <a:prstGeom prst="chevron">
          <a:avLst/>
        </a:prstGeom>
        <a:solidFill>
          <a:srgbClr val="58A9C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4: </a:t>
          </a:r>
          <a:r>
            <a:rPr lang="en-US" sz="1400" b="0" i="0" kern="1200"/>
            <a:t>Estimation of Impacts</a:t>
          </a:r>
          <a:endParaRPr lang="en-US" sz="1400" b="0" kern="1200"/>
        </a:p>
      </dsp:txBody>
      <dsp:txXfrm>
        <a:off x="5591064" y="0"/>
        <a:ext cx="1389371" cy="573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1A6E-0419-47F5-A456-E96B6889A5BA}">
      <dsp:nvSpPr>
        <dsp:cNvPr id="0" name=""/>
        <dsp:cNvSpPr/>
      </dsp:nvSpPr>
      <dsp:spPr>
        <a:xfrm>
          <a:off x="3372" y="0"/>
          <a:ext cx="1963242" cy="573871"/>
        </a:xfrm>
        <a:prstGeom prst="chevron">
          <a:avLst/>
        </a:prstGeom>
        <a:solidFill>
          <a:srgbClr val="F8D05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1</a:t>
          </a:r>
          <a:r>
            <a:rPr lang="en-US" sz="1400" b="0" i="0" kern="1200"/>
            <a:t>: Develop Ex Ante Drivers </a:t>
          </a:r>
          <a:endParaRPr lang="en-US" sz="1400" kern="1200"/>
        </a:p>
      </dsp:txBody>
      <dsp:txXfrm>
        <a:off x="290308" y="0"/>
        <a:ext cx="1389371" cy="573871"/>
      </dsp:txXfrm>
    </dsp:sp>
    <dsp:sp modelId="{D0AD4463-9F23-47BC-B387-45E12AA67B82}">
      <dsp:nvSpPr>
        <dsp:cNvPr id="0" name=""/>
        <dsp:cNvSpPr/>
      </dsp:nvSpPr>
      <dsp:spPr>
        <a:xfrm>
          <a:off x="1770291" y="0"/>
          <a:ext cx="1963242" cy="573871"/>
        </a:xfrm>
        <a:prstGeom prst="chevron">
          <a:avLst/>
        </a:prstGeom>
        <a:solidFill>
          <a:srgbClr val="C5CD9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2</a:t>
          </a:r>
          <a:r>
            <a:rPr lang="en-US" sz="1400" b="0" i="0" kern="1200"/>
            <a:t>: </a:t>
          </a:r>
          <a:r>
            <a:rPr lang="en-US" sz="1400" kern="1200"/>
            <a:t>Estimate Per Capita Reference Loads</a:t>
          </a:r>
          <a:endParaRPr lang="en-US" sz="1400" b="0" kern="1200"/>
        </a:p>
      </dsp:txBody>
      <dsp:txXfrm>
        <a:off x="2057227" y="0"/>
        <a:ext cx="1389371" cy="573871"/>
      </dsp:txXfrm>
    </dsp:sp>
    <dsp:sp modelId="{28DB9B1A-F857-429A-B0CD-8876548E0D8B}">
      <dsp:nvSpPr>
        <dsp:cNvPr id="0" name=""/>
        <dsp:cNvSpPr/>
      </dsp:nvSpPr>
      <dsp:spPr>
        <a:xfrm>
          <a:off x="3537209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3: </a:t>
          </a:r>
          <a:r>
            <a:rPr lang="en-US" sz="1400" kern="1200"/>
            <a:t>Estimate Per Capita Impacts</a:t>
          </a:r>
          <a:endParaRPr lang="en-US" sz="1400" b="0" kern="1200"/>
        </a:p>
      </dsp:txBody>
      <dsp:txXfrm>
        <a:off x="3824145" y="0"/>
        <a:ext cx="1389371" cy="573871"/>
      </dsp:txXfrm>
    </dsp:sp>
    <dsp:sp modelId="{6ACF1A34-09AC-476D-9B45-355F03AA08E6}">
      <dsp:nvSpPr>
        <dsp:cNvPr id="0" name=""/>
        <dsp:cNvSpPr/>
      </dsp:nvSpPr>
      <dsp:spPr>
        <a:xfrm>
          <a:off x="5304128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4: </a:t>
          </a:r>
          <a:r>
            <a:rPr lang="en-US" sz="1400" b="0" i="0" kern="1200"/>
            <a:t>Apply Participant Forecasts</a:t>
          </a:r>
          <a:endParaRPr lang="en-US" sz="1400" b="0" kern="1200"/>
        </a:p>
      </dsp:txBody>
      <dsp:txXfrm>
        <a:off x="5591064" y="0"/>
        <a:ext cx="1389371" cy="573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1A6E-0419-47F5-A456-E96B6889A5BA}">
      <dsp:nvSpPr>
        <dsp:cNvPr id="0" name=""/>
        <dsp:cNvSpPr/>
      </dsp:nvSpPr>
      <dsp:spPr>
        <a:xfrm>
          <a:off x="3372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1</a:t>
          </a:r>
          <a:r>
            <a:rPr lang="en-US" sz="1400" b="0" i="0" kern="1200"/>
            <a:t>: Develop Ex Ante Drivers </a:t>
          </a:r>
          <a:endParaRPr lang="en-US" sz="1400" kern="1200"/>
        </a:p>
      </dsp:txBody>
      <dsp:txXfrm>
        <a:off x="290308" y="0"/>
        <a:ext cx="1389371" cy="573871"/>
      </dsp:txXfrm>
    </dsp:sp>
    <dsp:sp modelId="{D0AD4463-9F23-47BC-B387-45E12AA67B82}">
      <dsp:nvSpPr>
        <dsp:cNvPr id="0" name=""/>
        <dsp:cNvSpPr/>
      </dsp:nvSpPr>
      <dsp:spPr>
        <a:xfrm>
          <a:off x="1770291" y="0"/>
          <a:ext cx="1963242" cy="573871"/>
        </a:xfrm>
        <a:prstGeom prst="chevron">
          <a:avLst/>
        </a:prstGeom>
        <a:solidFill>
          <a:srgbClr val="93959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2</a:t>
          </a:r>
          <a:r>
            <a:rPr lang="en-US" sz="1400" b="0" i="0" kern="1200"/>
            <a:t>: </a:t>
          </a:r>
          <a:r>
            <a:rPr lang="en-US" sz="1400" kern="1200"/>
            <a:t>Estimate Per Capita Reference Loads</a:t>
          </a:r>
          <a:endParaRPr lang="en-US" sz="1400" b="0" kern="1200"/>
        </a:p>
      </dsp:txBody>
      <dsp:txXfrm>
        <a:off x="2057227" y="0"/>
        <a:ext cx="1389371" cy="573871"/>
      </dsp:txXfrm>
    </dsp:sp>
    <dsp:sp modelId="{28DB9B1A-F857-429A-B0CD-8876548E0D8B}">
      <dsp:nvSpPr>
        <dsp:cNvPr id="0" name=""/>
        <dsp:cNvSpPr/>
      </dsp:nvSpPr>
      <dsp:spPr>
        <a:xfrm>
          <a:off x="3537209" y="0"/>
          <a:ext cx="1963242" cy="573871"/>
        </a:xfrm>
        <a:prstGeom prst="chevron">
          <a:avLst/>
        </a:prstGeom>
        <a:solidFill>
          <a:srgbClr val="97B2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3: </a:t>
          </a:r>
          <a:r>
            <a:rPr lang="en-US" sz="1400" kern="1200"/>
            <a:t>Estimate Per Capita Impacts</a:t>
          </a:r>
          <a:endParaRPr lang="en-US" sz="1400" b="0" kern="1200"/>
        </a:p>
      </dsp:txBody>
      <dsp:txXfrm>
        <a:off x="3824145" y="0"/>
        <a:ext cx="1389371" cy="573871"/>
      </dsp:txXfrm>
    </dsp:sp>
    <dsp:sp modelId="{6ACF1A34-09AC-476D-9B45-355F03AA08E6}">
      <dsp:nvSpPr>
        <dsp:cNvPr id="0" name=""/>
        <dsp:cNvSpPr/>
      </dsp:nvSpPr>
      <dsp:spPr>
        <a:xfrm>
          <a:off x="5304128" y="0"/>
          <a:ext cx="1963242" cy="573871"/>
        </a:xfrm>
        <a:prstGeom prst="chevron">
          <a:avLst/>
        </a:prstGeom>
        <a:solidFill>
          <a:srgbClr val="58A9C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4: </a:t>
          </a:r>
          <a:r>
            <a:rPr lang="en-US" sz="1400" b="0" i="0" kern="1200"/>
            <a:t>Apply Participant Forecasts</a:t>
          </a:r>
          <a:endParaRPr lang="en-US" sz="1400" b="0" kern="1200"/>
        </a:p>
      </dsp:txBody>
      <dsp:txXfrm>
        <a:off x="5591064" y="0"/>
        <a:ext cx="1389371" cy="573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D1A6E-0419-47F5-A456-E96B6889A5BA}">
      <dsp:nvSpPr>
        <dsp:cNvPr id="0" name=""/>
        <dsp:cNvSpPr/>
      </dsp:nvSpPr>
      <dsp:spPr>
        <a:xfrm>
          <a:off x="1870" y="0"/>
          <a:ext cx="2279446" cy="573871"/>
        </a:xfrm>
        <a:prstGeom prst="chevron">
          <a:avLst/>
        </a:prstGeom>
        <a:solidFill>
          <a:srgbClr val="F8D05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1</a:t>
          </a:r>
          <a:r>
            <a:rPr lang="en-US" sz="1400" b="0" i="0" kern="1200"/>
            <a:t>: Estimate the Ex Ante Reference Loads</a:t>
          </a:r>
          <a:endParaRPr lang="en-US" sz="1400" kern="1200"/>
        </a:p>
      </dsp:txBody>
      <dsp:txXfrm>
        <a:off x="288806" y="0"/>
        <a:ext cx="1705575" cy="573871"/>
      </dsp:txXfrm>
    </dsp:sp>
    <dsp:sp modelId="{D0AD4463-9F23-47BC-B387-45E12AA67B82}">
      <dsp:nvSpPr>
        <dsp:cNvPr id="0" name=""/>
        <dsp:cNvSpPr/>
      </dsp:nvSpPr>
      <dsp:spPr>
        <a:xfrm>
          <a:off x="2053372" y="0"/>
          <a:ext cx="2279446" cy="573871"/>
        </a:xfrm>
        <a:prstGeom prst="chevron">
          <a:avLst/>
        </a:prstGeom>
        <a:solidFill>
          <a:srgbClr val="97B23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2</a:t>
          </a:r>
          <a:r>
            <a:rPr lang="en-US" sz="1400" b="0" i="0" kern="1200"/>
            <a:t>: Apply Load Reductions</a:t>
          </a:r>
          <a:endParaRPr lang="en-US" sz="1400" b="0" kern="1200"/>
        </a:p>
      </dsp:txBody>
      <dsp:txXfrm>
        <a:off x="2340308" y="0"/>
        <a:ext cx="1705575" cy="573871"/>
      </dsp:txXfrm>
    </dsp:sp>
    <dsp:sp modelId="{28DB9B1A-F857-429A-B0CD-8876548E0D8B}">
      <dsp:nvSpPr>
        <dsp:cNvPr id="0" name=""/>
        <dsp:cNvSpPr/>
      </dsp:nvSpPr>
      <dsp:spPr>
        <a:xfrm>
          <a:off x="4104874" y="0"/>
          <a:ext cx="2279446" cy="573871"/>
        </a:xfrm>
        <a:prstGeom prst="chevron">
          <a:avLst/>
        </a:prstGeom>
        <a:solidFill>
          <a:srgbClr val="58A9C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Step 3: </a:t>
          </a:r>
          <a:r>
            <a:rPr lang="en-US" sz="1400" b="0" i="0" kern="1200"/>
            <a:t>Estimate Per Capita Impacts and Apply Forecasts</a:t>
          </a:r>
          <a:endParaRPr lang="en-US" sz="1400" b="0" kern="1200"/>
        </a:p>
      </dsp:txBody>
      <dsp:txXfrm>
        <a:off x="4391810" y="0"/>
        <a:ext cx="1705575" cy="57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EFEE-B292-E74B-981B-B23D2AD3976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4DF7-25F6-0A42-A4D4-D205DCAA6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CF4D-F821-844F-890B-C58A3620C05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9440-6EF9-3046-8EE8-0B071F079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6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3048-5634-40AB-4051-EC3D932C7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87761-B084-8A70-FD07-C2C72CC38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7805C-CCC3-05B2-49BC-0ECAEBC8B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Event hours in RA window (green) is inclusive of the Peak hour as projected by the CEC (blue)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AE4B2-FA16-2D8A-B749-C479B4DD3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70B4-36A0-178E-DEE9-6E34583A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40C189-0C74-70AE-8515-01415E1C5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EE05A-54C8-FC28-EBCE-33F3FE93E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Event hours in RA window (green) is inclusive of the Peak hour as projected by the CEC (blue)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81BD6-39F2-1C4B-C74F-09E6F591A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PY2025 average monthly nominated capacity and average monthly enrolled (nominated) customers are the largest to-date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6E9DA-725D-56ED-D7B2-C0FAC3DE9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ADBBB-7A37-C2CF-20A9-DE651D6DB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BDACC-5A7D-F306-5A60-F0BB540C5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PY2025 average monthly nominated capacity and average monthly enrolled (nominated) customers are the largest to-date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EF773-C871-A203-7BC8-FD3B3654B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4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A627B-EF94-1073-4278-22411FEFB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47986-1C30-A8D6-66AB-BE63C6334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14856-1198-2B4F-6811-21B67556A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Assumed weekday non-holiday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6407F-595C-EA01-5C79-A69553E67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9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91C61-25A4-32DE-E791-7451F35A0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04785-5B13-3203-FBDB-469A25EE6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9806F-6550-91B7-39CF-56939AF92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Assumed weekday non-holiday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51342-969D-D253-621B-F41E1E9BB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Distance metric used in proxy day selection: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𝐷𝑖𝑠𝑡𝑎𝑛𝑐𝑒</m:t>
                    </m:r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𝑀𝑒𝑡𝑟𝑖𝑐</m:t>
                    </m:r>
                    <m:r>
                      <a:rPr lang="en-US" sz="120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=|(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𝑀𝑎𝑥𝑇𝑒𝑚𝑝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𝑅𝐴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𝑊𝑖𝑛𝑑𝑜𝑤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𝑒𝑣𝑒𝑛𝑡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𝑀𝑎𝑥𝑇𝑒𝑚𝑝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𝑅𝐴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_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𝑊𝑖𝑛𝑑𝑜𝑤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𝑛𝑜𝑛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 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𝑒𝑣𝑒𝑛𝑡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)|+|(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𝐴𝑣𝑔𝐷𝑎𝑖𝑙𝑦𝑇𝑒𝑚𝑝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𝑎𝑣𝑔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𝑒𝑣𝑒𝑛𝑡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𝐴𝑣𝑔𝐷𝑎𝑖𝑙𝑦𝑇𝑒𝑚𝑝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𝑛𝑜𝑛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 </m:t>
                        </m:r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𝑒𝑣𝑒𝑛𝑡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</m:oMath>
                </a14:m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Distance metric used in proxy day selection:</a:t>
                </a:r>
                <a:r>
                  <a:rPr lang="en-US" baseline="0" dirty="0"/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𝐷𝑖𝑠𝑡𝑎𝑛𝑐𝑒 𝑀𝑒𝑡𝑟𝑖𝑐=|(〖𝑀𝑎𝑥𝑇𝑒𝑚𝑝_𝑅𝐴_𝑊𝑖𝑛𝑑𝑜𝑤〗_(𝑎𝑣𝑔 𝑒𝑣𝑒𝑛𝑡)−〖𝑀𝑎𝑥𝑇𝑒𝑚𝑝_𝑅𝐴_𝑊𝑖𝑛𝑑𝑜𝑤〗_(𝑛𝑜𝑛− 𝑒𝑣𝑒𝑛𝑡))|+|(〖𝐴𝑣𝑔𝐷𝑎𝑖𝑙𝑦𝑇𝑒𝑚𝑝〗_(𝑎𝑣𝑔 𝑒𝑣𝑒𝑛𝑡)−〖𝐴𝑣𝑔𝐷𝑎𝑖𝑙𝑦𝑇𝑒𝑚𝑝〗_(𝑛𝑜𝑛− 𝑒𝑣𝑒𝑛𝑡))|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D6908-B3AB-5329-74F4-5B724BBB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5504D-85AF-FBE0-BBA5-8B4495861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8EABD4-BF92-F143-AE55-1BD4389C8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BA9F-359E-93BB-36F4-16D03653D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320C-11C2-BB38-03F1-C859B28D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05916-EC2D-DEF9-4EA3-63ED83DB1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178ED-7840-4424-F25D-9FA2EC0AC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“Other/Unknown” includes various service industries, institutional/government businesses, schools, and customers with no NAICS classification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B16AA-B8DB-415A-235A-99EC50A8C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hours in RA window (green) is inclusive of the Peak hour as projected by the CEC (blue)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Assumption of degradation rates will be revisited in future program years when the program has an event with a duration longer than two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E6E2-5A24-BC98-E1F7-C46449DD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7738A-15C3-FE59-49A8-371446F97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6D1CD-A066-3B7E-EF9F-4D0273370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Event hours in RA window (green) is inclusive of the Peak hour as projected by the CEC (blue)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07D-6BE8-8CF7-9B57-23DC68407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9440-6EF9-3046-8EE8-0B071F0790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F9E51EED-8D7E-874C-AAFF-B6E566887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2362" y="3469931"/>
            <a:ext cx="6743760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D7DF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Presentation subtitle goes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127A47-E7C0-D84B-A002-A17E6A49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62" y="2133483"/>
            <a:ext cx="6743760" cy="1336448"/>
          </a:xfrm>
          <a:prstGeom prst="rect">
            <a:avLst/>
          </a:prstGeom>
        </p:spPr>
        <p:txBody>
          <a:bodyPr wrap="square"/>
          <a:lstStyle>
            <a:lvl1pPr>
              <a:defRPr sz="4000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4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0E321C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chemeClr val="bg1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chemeClr val="bg1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/>
              <a:t>PY2025 CBP Load Impact Evaluation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195109-999D-2B49-B332-9B97280C748F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538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FFFFFE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rgbClr val="FFFFFE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rgbClr val="FFFFF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/>
              <a:t>PY2025 CBP Load Impact Evaluation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8CF2E6F-D6EF-304F-A488-E441DD82E871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3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60654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sz="2800" b="1" i="0" cap="all">
                <a:solidFill>
                  <a:srgbClr val="FFFFFE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97B23E"/>
                </a:solidFill>
                <a:latin typeface="+mn-lt"/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1pPr>
            <a:lvl2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2pPr>
            <a:lvl3pPr>
              <a:buClr>
                <a:srgbClr val="97B23E"/>
              </a:buClr>
              <a:defRPr sz="1600" b="0" i="0">
                <a:solidFill>
                  <a:srgbClr val="FFFFFE"/>
                </a:solidFill>
                <a:latin typeface="+mn-lt"/>
              </a:defRPr>
            </a:lvl3pPr>
            <a:lvl4pPr marL="628650" indent="-171450">
              <a:defRPr sz="1600" b="0" i="0">
                <a:solidFill>
                  <a:srgbClr val="FFFFFE"/>
                </a:solidFill>
                <a:latin typeface="+mn-lt"/>
              </a:defRPr>
            </a:lvl4pPr>
            <a:lvl5pPr marL="800100" indent="-171450">
              <a:defRPr sz="1600" b="0" i="0">
                <a:solidFill>
                  <a:srgbClr val="FFFFF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8F8DFE-DE94-2342-9CC5-52513FDE2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spc="50" baseline="0">
                <a:solidFill>
                  <a:srgbClr val="97B23E"/>
                </a:solidFill>
                <a:latin typeface="+mn-lt"/>
              </a:defRPr>
            </a:lvl1pPr>
          </a:lstStyle>
          <a:p>
            <a:r>
              <a:rPr lang="en-US"/>
              <a:t>PY2025 CBP Load Impact Evaluation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82B6A01-3F63-8A4A-93C7-C2B6CFA07930}"/>
              </a:ext>
            </a:extLst>
          </p:cNvPr>
          <p:cNvSpPr txBox="1">
            <a:spLocks/>
          </p:cNvSpPr>
          <p:nvPr userDrawn="1"/>
        </p:nvSpPr>
        <p:spPr>
          <a:xfrm>
            <a:off x="8436988" y="4682536"/>
            <a:ext cx="482469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09E98C-EE1C-4E4C-965D-CBFEA427E22F}" type="slidenum">
              <a:rPr lang="en-US" sz="1000" b="1" i="0" spc="300" smtClean="0">
                <a:solidFill>
                  <a:srgbClr val="FFFFFE"/>
                </a:solidFill>
                <a:latin typeface="+mn-lt"/>
              </a:rPr>
              <a:t>‹#›</a:t>
            </a:fld>
            <a:endParaRPr lang="en-US" sz="1000" b="1" i="0" spc="300">
              <a:solidFill>
                <a:srgbClr val="FFFF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5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19CED56-9304-7941-9DBF-C177E8F987E2}"/>
              </a:ext>
            </a:extLst>
          </p:cNvPr>
          <p:cNvSpPr txBox="1">
            <a:spLocks/>
          </p:cNvSpPr>
          <p:nvPr userDrawn="1"/>
        </p:nvSpPr>
        <p:spPr>
          <a:xfrm>
            <a:off x="272856" y="1950419"/>
            <a:ext cx="4756344" cy="1670896"/>
          </a:xfrm>
          <a:prstGeom prst="rect">
            <a:avLst/>
          </a:prstGeom>
        </p:spPr>
        <p:txBody>
          <a:bodyPr vert="horz"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3600" b="1" kern="1200" baseline="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0"/>
              </a:lnSpc>
              <a:spcBef>
                <a:spcPts val="0"/>
              </a:spcBef>
            </a:pPr>
            <a:r>
              <a:rPr lang="en-US" sz="7200" b="1" i="0" kern="1200" spc="0" baseline="0">
                <a:latin typeface="+mj-lt"/>
              </a:rPr>
              <a:t>THANK</a:t>
            </a:r>
            <a:r>
              <a:rPr lang="en-US" sz="7200" b="1" i="0" baseline="0">
                <a:latin typeface="+mj-lt"/>
              </a:rPr>
              <a:t> YOU</a:t>
            </a:r>
          </a:p>
        </p:txBody>
      </p:sp>
    </p:spTree>
    <p:extLst>
      <p:ext uri="{BB962C8B-B14F-4D97-AF65-F5344CB8AC3E}">
        <p14:creationId xmlns:p14="http://schemas.microsoft.com/office/powerpoint/2010/main" val="14648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4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8" r:id="rId2"/>
    <p:sldLayoutId id="2147483715" r:id="rId3"/>
    <p:sldLayoutId id="2147483729" r:id="rId4"/>
    <p:sldLayoutId id="214748372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-50">
          <a:solidFill>
            <a:srgbClr val="ED30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-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A6345A9-7163-D240-9D25-4AED5B160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362" y="3469931"/>
            <a:ext cx="6743760" cy="85410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D7DF23"/>
                </a:solidFill>
              </a:rPr>
              <a:t>2026 DRMEC Load Impact Workshop Day One</a:t>
            </a:r>
          </a:p>
          <a:p>
            <a:r>
              <a:rPr lang="en-US">
                <a:solidFill>
                  <a:srgbClr val="D7DF23"/>
                </a:solidFill>
              </a:rPr>
              <a:t>May 5, 2026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0DE90D-F242-A045-AAB7-885DDCFE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62" y="1678331"/>
            <a:ext cx="6743760" cy="167850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rgbClr val="FFFFFE"/>
                </a:solidFill>
              </a:rPr>
              <a:t>Statewide 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3019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620-F442-2931-A616-6DD750BA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Methodology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CF61-C781-CE1B-1D8C-B39CCD4B9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8B79119-7A5E-D8CF-D504-675BB2768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311410"/>
              </p:ext>
            </p:extLst>
          </p:nvPr>
        </p:nvGraphicFramePr>
        <p:xfrm>
          <a:off x="936628" y="859217"/>
          <a:ext cx="7270744" cy="57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0CA04A-F1CF-7FB7-1837-C4B967BB5730}"/>
              </a:ext>
            </a:extLst>
          </p:cNvPr>
          <p:cNvSpPr txBox="1">
            <a:spLocks/>
          </p:cNvSpPr>
          <p:nvPr/>
        </p:nvSpPr>
        <p:spPr>
          <a:xfrm>
            <a:off x="361950" y="1644473"/>
            <a:ext cx="8229600" cy="262255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b="1" dirty="0"/>
              <a:t>Step 3: Model Selection</a:t>
            </a:r>
          </a:p>
          <a:p>
            <a:r>
              <a:rPr lang="en-US" dirty="0"/>
              <a:t>Predict load on the set of selected proxy days, holding out one proxy day at a time</a:t>
            </a:r>
          </a:p>
          <a:p>
            <a:r>
              <a:rPr lang="en-US" dirty="0"/>
              <a:t>Select candidate models to minimize bias and error (i.e., no significant event impact parameters for non-event days and realistic regressor coefficients)</a:t>
            </a:r>
          </a:p>
          <a:p>
            <a:r>
              <a:rPr lang="en-US" dirty="0"/>
              <a:t>Review and revise specific selected customer models due to high load heterogeneity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Font typeface="Lucida Grande"/>
              <a:buNone/>
            </a:pPr>
            <a:r>
              <a:rPr lang="en-US" b="1" dirty="0"/>
              <a:t>Step 4: Estimation of Impacts</a:t>
            </a:r>
          </a:p>
          <a:p>
            <a:r>
              <a:rPr lang="en-US" dirty="0"/>
              <a:t>Use selected models to predict event day baseline load to calculate per-customer impacts against observed load and aggregate</a:t>
            </a:r>
          </a:p>
        </p:txBody>
      </p:sp>
    </p:spTree>
    <p:extLst>
      <p:ext uri="{BB962C8B-B14F-4D97-AF65-F5344CB8AC3E}">
        <p14:creationId xmlns:p14="http://schemas.microsoft.com/office/powerpoint/2010/main" val="32125660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1915-064A-9AA2-B5BA-7FB2BDFB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911"/>
            <a:ext cx="8229600" cy="523220"/>
          </a:xfrm>
        </p:spPr>
        <p:txBody>
          <a:bodyPr/>
          <a:lstStyle/>
          <a:p>
            <a:r>
              <a:rPr lang="en-US"/>
              <a:t>PG&amp;E Ex Post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D4484-7962-9892-ED8F-EB2A844E9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37560668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F1277-F2AC-431B-ACA4-76596BE5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8A-725A-5185-4F18-1A69F04F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Enrollment by Industry Type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4A4E-63BD-C254-8BCE-A425A4B4C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3B701C-2C7E-54F5-6E37-A924564F9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12422"/>
              </p:ext>
            </p:extLst>
          </p:nvPr>
        </p:nvGraphicFramePr>
        <p:xfrm>
          <a:off x="943732" y="1036382"/>
          <a:ext cx="7066036" cy="293890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122576">
                  <a:extLst>
                    <a:ext uri="{9D8B030D-6E8A-4147-A177-3AD203B41FA5}">
                      <a16:colId xmlns:a16="http://schemas.microsoft.com/office/drawing/2014/main" val="2859817911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2204962411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1158834758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3532205398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570959333"/>
                    </a:ext>
                  </a:extLst>
                </a:gridCol>
              </a:tblGrid>
              <a:tr h="189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>
                          <a:solidFill>
                            <a:srgbClr val="FFFFFE"/>
                          </a:solidFill>
                          <a:effectLst/>
                        </a:rPr>
                        <a:t>Industry Type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Under 20 kW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(Small)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20 kW to 199.99 kW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(Medium)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200 kW or Greater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(Large)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>
                          <a:solidFill>
                            <a:srgbClr val="FFFFFE"/>
                          </a:solidFill>
                          <a:effectLst/>
                        </a:rPr>
                        <a:t>Total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87908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Agriculture, Mining and Construction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88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334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1262346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Retail Stores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311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0013634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Water, Wholesale, Transport, and other Utilities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106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1559275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Office, Hotels, Finance, Services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51466911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Schools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47529854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Manufacturing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91599647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Institutional/Government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--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11223661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marL="0" marR="0" algn="l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</a:rPr>
                        <a:t>832</a:t>
                      </a:r>
                      <a:endParaRPr lang="en-US" sz="1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00417892"/>
                  </a:ext>
                </a:extLst>
              </a:tr>
            </a:tbl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FDC666-BC62-B0F2-499B-D345D32D89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</p:spPr>
        <p:txBody>
          <a:bodyPr/>
          <a:lstStyle/>
          <a:p>
            <a:r>
              <a:rPr lang="en-US"/>
              <a:t>PG&amp;E Non-Residential Elect DA</a:t>
            </a:r>
          </a:p>
        </p:txBody>
      </p:sp>
    </p:spTree>
    <p:extLst>
      <p:ext uri="{BB962C8B-B14F-4D97-AF65-F5344CB8AC3E}">
        <p14:creationId xmlns:p14="http://schemas.microsoft.com/office/powerpoint/2010/main" val="38724857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71E8-CE9C-A0B9-1822-3DAE76EB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Load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169A-B004-3E79-169F-BBAABC986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09249"/>
            <a:ext cx="8229600" cy="349250"/>
          </a:xfrm>
        </p:spPr>
        <p:txBody>
          <a:bodyPr/>
          <a:lstStyle/>
          <a:p>
            <a:r>
              <a:rPr lang="en-US"/>
              <a:t>PG&amp;E Non-Residential Elect 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EEB5-EFDC-D28C-7AF9-A0E254AE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E27F2-4271-D646-F934-1930B6A0C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694"/>
            <a:ext cx="6099399" cy="203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2A9F4-A326-620B-872C-72DC23C95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7" y="3166203"/>
            <a:ext cx="4326685" cy="302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E9587-09E8-F13D-F359-6163AC4E8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97" y="1132469"/>
            <a:ext cx="3050603" cy="20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27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6D2E-CF44-4022-DCEE-AC45BABF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CE363-7365-2024-34CD-6FF4B64EEF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07E7-FCCD-22A6-DEDF-245948F67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195CA0-5CE8-7FB9-94DF-9854E4ACB67A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7DF963-6E2D-9433-3562-5FC4E1746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02030"/>
              </p:ext>
            </p:extLst>
          </p:nvPr>
        </p:nvGraphicFramePr>
        <p:xfrm>
          <a:off x="457200" y="1206644"/>
          <a:ext cx="8229598" cy="153212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val="844735255"/>
                    </a:ext>
                  </a:extLst>
                </a:gridCol>
                <a:gridCol w="820882">
                  <a:extLst>
                    <a:ext uri="{9D8B030D-6E8A-4147-A177-3AD203B41FA5}">
                      <a16:colId xmlns:a16="http://schemas.microsoft.com/office/drawing/2014/main" val="3216839579"/>
                    </a:ext>
                  </a:extLst>
                </a:gridCol>
                <a:gridCol w="820882">
                  <a:extLst>
                    <a:ext uri="{9D8B030D-6E8A-4147-A177-3AD203B41FA5}">
                      <a16:colId xmlns:a16="http://schemas.microsoft.com/office/drawing/2014/main" val="808580852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1768112186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764832505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674155888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960671804"/>
                    </a:ext>
                  </a:extLst>
                </a:gridCol>
                <a:gridCol w="930680">
                  <a:extLst>
                    <a:ext uri="{9D8B030D-6E8A-4147-A177-3AD203B41FA5}">
                      <a16:colId xmlns:a16="http://schemas.microsoft.com/office/drawing/2014/main" val="4244795372"/>
                    </a:ext>
                  </a:extLst>
                </a:gridCol>
                <a:gridCol w="930680">
                  <a:extLst>
                    <a:ext uri="{9D8B030D-6E8A-4147-A177-3AD203B41FA5}">
                      <a16:colId xmlns:a16="http://schemas.microsoft.com/office/drawing/2014/main" val="2163905613"/>
                    </a:ext>
                  </a:extLst>
                </a:gridCol>
                <a:gridCol w="549330">
                  <a:extLst>
                    <a:ext uri="{9D8B030D-6E8A-4147-A177-3AD203B41FA5}">
                      <a16:colId xmlns:a16="http://schemas.microsoft.com/office/drawing/2014/main" val="2372271293"/>
                    </a:ext>
                  </a:extLst>
                </a:gridCol>
              </a:tblGrid>
              <a:tr h="1917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Event Date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(2025)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Event Hours (HE)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Num. of Customers Dispatched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Dispatch Delivery Perf.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 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0003"/>
                  </a:ext>
                </a:extLst>
              </a:tr>
              <a:tr h="227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682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June 27</a:t>
                      </a:r>
                      <a:r>
                        <a:rPr lang="en-US" sz="1000" baseline="30000">
                          <a:effectLst/>
                        </a:rPr>
                        <a:t>th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576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118.8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36.5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206.2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63.3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31%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103%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4106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August 21</a:t>
                      </a:r>
                      <a:r>
                        <a:rPr lang="en-US" sz="1000" baseline="30000">
                          <a:effectLst/>
                        </a:rPr>
                        <a:t>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19-20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128.4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187.5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52.0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87%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539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September 26</a:t>
                      </a:r>
                      <a:r>
                        <a:rPr lang="en-US" sz="1000" baseline="30000" dirty="0">
                          <a:effectLst/>
                        </a:rPr>
                        <a:t>th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11.0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132.4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17.0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13%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36%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76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4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0945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HE20 Avg. Impact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</a:rPr>
                        <a:t>20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630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123.4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35.7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195.7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56.6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29%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</a:rPr>
                        <a:t>94%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88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89108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0CE2D98-E8A7-98F0-27B4-6198F08298AA}"/>
              </a:ext>
            </a:extLst>
          </p:cNvPr>
          <p:cNvSpPr txBox="1">
            <a:spLocks/>
          </p:cNvSpPr>
          <p:nvPr/>
        </p:nvSpPr>
        <p:spPr>
          <a:xfrm>
            <a:off x="361950" y="2895599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 average event day; average HE20 (7pm-8pm) impacts for high-participation dates</a:t>
            </a:r>
          </a:p>
          <a:p>
            <a:r>
              <a:rPr lang="en-US"/>
              <a:t>Event 3 (September 26</a:t>
            </a:r>
            <a:r>
              <a:rPr lang="en-US" baseline="30000"/>
              <a:t>th</a:t>
            </a:r>
            <a:r>
              <a:rPr lang="en-US"/>
              <a:t>) – re-test event for poor performers plus some new nominations</a:t>
            </a:r>
          </a:p>
        </p:txBody>
      </p:sp>
    </p:spTree>
    <p:extLst>
      <p:ext uri="{BB962C8B-B14F-4D97-AF65-F5344CB8AC3E}">
        <p14:creationId xmlns:p14="http://schemas.microsoft.com/office/powerpoint/2010/main" val="27262390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0F3F-81CE-EA31-801D-64098120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 Ex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52F38-604B-27D5-2B17-E64B6C397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 (PY2021 – PY2025)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16EC7-F15D-8A02-B235-8654E4F5D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6C1BEE-1E79-796D-D994-487AEB38E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14856"/>
              </p:ext>
            </p:extLst>
          </p:nvPr>
        </p:nvGraphicFramePr>
        <p:xfrm>
          <a:off x="457200" y="1333196"/>
          <a:ext cx="8229599" cy="149450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93694">
                  <a:extLst>
                    <a:ext uri="{9D8B030D-6E8A-4147-A177-3AD203B41FA5}">
                      <a16:colId xmlns:a16="http://schemas.microsoft.com/office/drawing/2014/main" val="583045090"/>
                    </a:ext>
                  </a:extLst>
                </a:gridCol>
                <a:gridCol w="1387473">
                  <a:extLst>
                    <a:ext uri="{9D8B030D-6E8A-4147-A177-3AD203B41FA5}">
                      <a16:colId xmlns:a16="http://schemas.microsoft.com/office/drawing/2014/main" val="29385124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37601229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8148677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37512297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41951968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27814344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540478034"/>
                    </a:ext>
                  </a:extLst>
                </a:gridCol>
                <a:gridCol w="760794">
                  <a:extLst>
                    <a:ext uri="{9D8B030D-6E8A-4147-A177-3AD203B41FA5}">
                      <a16:colId xmlns:a16="http://schemas.microsoft.com/office/drawing/2014/main" val="4130916449"/>
                    </a:ext>
                  </a:extLst>
                </a:gridCol>
              </a:tblGrid>
              <a:tr h="24526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Program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Year*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Avg. Monthly Nominated Customers 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2440"/>
                  </a:ext>
                </a:extLst>
              </a:tr>
              <a:tr h="191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Dispatched Capacity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 dirty="0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% Del.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% 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2668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13.5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13.0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81.6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44%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718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2022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28.0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150.9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58.9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39%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0354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2023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23.8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86%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219.2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47.2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22%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6296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270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XX.X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XX.X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</a:rPr>
                        <a:t>XX</a:t>
                      </a:r>
                      <a:r>
                        <a:rPr lang="en-US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XX.X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XX.X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</a:rPr>
                        <a:t>XX</a:t>
                      </a:r>
                      <a:r>
                        <a:rPr lang="en-US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2643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effectLst/>
                        </a:rPr>
                        <a:t>2025*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630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38.2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35.7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93%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195.7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56.6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29%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88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04426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9378137-760B-B7A2-8905-A38A451A356D}"/>
              </a:ext>
            </a:extLst>
          </p:cNvPr>
          <p:cNvSpPr txBox="1">
            <a:spLocks/>
          </p:cNvSpPr>
          <p:nvPr/>
        </p:nvSpPr>
        <p:spPr>
          <a:xfrm>
            <a:off x="457200" y="2840096"/>
            <a:ext cx="7643532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* Data represent the average event day except for 2025, which represents the average of HE20 during the June 27</a:t>
            </a:r>
            <a:r>
              <a:rPr lang="en-US" sz="1050" baseline="30000" dirty="0"/>
              <a:t>th</a:t>
            </a:r>
            <a:r>
              <a:rPr lang="en-US" sz="1050" dirty="0"/>
              <a:t> &amp; August 21</a:t>
            </a:r>
            <a:r>
              <a:rPr lang="en-US" sz="1050" baseline="30000" dirty="0"/>
              <a:t>st</a:t>
            </a:r>
            <a:r>
              <a:rPr lang="en-US" sz="1050" dirty="0"/>
              <a:t> events</a:t>
            </a:r>
          </a:p>
        </p:txBody>
      </p:sp>
    </p:spTree>
    <p:extLst>
      <p:ext uri="{BB962C8B-B14F-4D97-AF65-F5344CB8AC3E}">
        <p14:creationId xmlns:p14="http://schemas.microsoft.com/office/powerpoint/2010/main" val="16468290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E3B8-6227-292D-1C0F-38B8CFA5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PY2024 Ex Ante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06D3D-57D7-F286-8695-E891EF377E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E8E85-A2F4-BF91-8601-C02C38D38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073048-BBD0-57F2-ADCC-B0FDE3128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604047"/>
              </p:ext>
            </p:extLst>
          </p:nvPr>
        </p:nvGraphicFramePr>
        <p:xfrm>
          <a:off x="533399" y="1218670"/>
          <a:ext cx="7886702" cy="16464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3497538217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208574960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07430153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3217162948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13598784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899932014"/>
                    </a:ext>
                  </a:extLst>
                </a:gridCol>
                <a:gridCol w="918905">
                  <a:extLst>
                    <a:ext uri="{9D8B030D-6E8A-4147-A177-3AD203B41FA5}">
                      <a16:colId xmlns:a16="http://schemas.microsoft.com/office/drawing/2014/main" val="256870169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58299864"/>
                    </a:ext>
                  </a:extLst>
                </a:gridCol>
              </a:tblGrid>
              <a:tr h="318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Estimate for 2025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17309"/>
                  </a:ext>
                </a:extLst>
              </a:tr>
              <a:tr h="228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21931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PY2024 Ex Ante*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431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123.9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287.5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94.6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33%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97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6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endParaRPr lang="en-US" sz="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63618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PY2025 Ex Post (June 27</a:t>
                      </a:r>
                      <a:r>
                        <a:rPr lang="en-US" sz="1000" b="0" baseline="30000" dirty="0">
                          <a:effectLst/>
                        </a:rPr>
                        <a:t>th</a:t>
                      </a:r>
                      <a:r>
                        <a:rPr lang="en-US" sz="1000" b="0" dirty="0">
                          <a:effectLst/>
                        </a:rPr>
                        <a:t>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118.8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36.5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206.2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63.3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86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23444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PY2025 Ex Post (August 21</a:t>
                      </a:r>
                      <a:r>
                        <a:rPr lang="en-US" sz="1000" b="0" baseline="30000" dirty="0">
                          <a:effectLst/>
                        </a:rPr>
                        <a:t>st</a:t>
                      </a:r>
                      <a:r>
                        <a:rPr lang="en-US" sz="1000" b="0" dirty="0">
                          <a:effectLst/>
                        </a:rPr>
                        <a:t>)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128.4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187.5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92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74818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effectLst/>
                        </a:rPr>
                        <a:t>HE20 Avg. Impact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630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123.4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35.7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195.7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56.6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29%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88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18997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F7B607-CB0C-9E95-53EC-59A2A240831F}"/>
              </a:ext>
            </a:extLst>
          </p:cNvPr>
          <p:cNvSpPr txBox="1">
            <a:spLocks/>
          </p:cNvSpPr>
          <p:nvPr/>
        </p:nvSpPr>
        <p:spPr>
          <a:xfrm>
            <a:off x="361950" y="3154540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Higher enrollment in 2025 than was forecasted in PY2024</a:t>
            </a:r>
          </a:p>
          <a:p>
            <a:r>
              <a:rPr lang="en-US" dirty="0"/>
              <a:t>Lower average per capita reference loads and load impacts in 2025 compared to forecasted values from PY2024 result in lower realized load impacts (40.8 MWh/h forecasted compared to 35.6 – 36.5 MWh/h realized)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B7A96-306F-88DF-6A92-2334009062BD}"/>
              </a:ext>
            </a:extLst>
          </p:cNvPr>
          <p:cNvSpPr txBox="1">
            <a:spLocks/>
          </p:cNvSpPr>
          <p:nvPr/>
        </p:nvSpPr>
        <p:spPr>
          <a:xfrm>
            <a:off x="533399" y="2865089"/>
            <a:ext cx="7886702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* PG&amp;E 1-in-2 August System Worst Day Average</a:t>
            </a:r>
          </a:p>
        </p:txBody>
      </p:sp>
    </p:spTree>
    <p:extLst>
      <p:ext uri="{BB962C8B-B14F-4D97-AF65-F5344CB8AC3E}">
        <p14:creationId xmlns:p14="http://schemas.microsoft.com/office/powerpoint/2010/main" val="16137655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B9452-D0BF-F21A-C573-0793AB1D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60F4E-3381-1B38-5653-ADA0C27E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911"/>
            <a:ext cx="8229600" cy="523220"/>
          </a:xfrm>
        </p:spPr>
        <p:txBody>
          <a:bodyPr/>
          <a:lstStyle/>
          <a:p>
            <a:r>
              <a:rPr lang="en-US"/>
              <a:t>SCE Ex Post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ADD4D-8D4C-B93E-4F6A-65168C7DA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37255490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EF02-BA7A-343B-8CB5-2DAB6B2D8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FF88-8A38-2EBF-F71A-784C5356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Enrollment by Industry Type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57F1-7610-B124-F9D4-D5D188D36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D6D89E-B989-8270-9DB4-A17F705D91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</p:spPr>
        <p:txBody>
          <a:bodyPr/>
          <a:lstStyle/>
          <a:p>
            <a:r>
              <a:rPr lang="en-US"/>
              <a:t>SCE CBP-E Non-Residential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274B43-DEC5-9BE3-1469-1E84269C4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88116"/>
              </p:ext>
            </p:extLst>
          </p:nvPr>
        </p:nvGraphicFramePr>
        <p:xfrm>
          <a:off x="943732" y="1445091"/>
          <a:ext cx="7066036" cy="18416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122576">
                  <a:extLst>
                    <a:ext uri="{9D8B030D-6E8A-4147-A177-3AD203B41FA5}">
                      <a16:colId xmlns:a16="http://schemas.microsoft.com/office/drawing/2014/main" val="2859817911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2204962411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1158834758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3532205398"/>
                    </a:ext>
                  </a:extLst>
                </a:gridCol>
                <a:gridCol w="985865">
                  <a:extLst>
                    <a:ext uri="{9D8B030D-6E8A-4147-A177-3AD203B41FA5}">
                      <a16:colId xmlns:a16="http://schemas.microsoft.com/office/drawing/2014/main" val="570959333"/>
                    </a:ext>
                  </a:extLst>
                </a:gridCol>
              </a:tblGrid>
              <a:tr h="189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>
                          <a:solidFill>
                            <a:srgbClr val="FFFFFE"/>
                          </a:solidFill>
                          <a:effectLst/>
                        </a:rPr>
                        <a:t>Industry Type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50 kW or Under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(Small)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51 kW to 250 kW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(Medium)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250 kW or Greater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(Large)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>
                          <a:solidFill>
                            <a:srgbClr val="FFFFFE"/>
                          </a:solidFill>
                          <a:effectLst/>
                        </a:rPr>
                        <a:t>Total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87908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Retail Stores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386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1262346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Utilities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143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0013634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Other/Unknown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1559275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marL="0" marR="0" algn="l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0041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3292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433D-0F77-80B7-45D6-7A23C9C7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569541-45EE-7850-2653-B68992B1D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9" y="1145520"/>
            <a:ext cx="7591038" cy="2531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06473B-5C61-3557-28CB-7811F5F0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Load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837F8-D960-7830-E535-E859BDF8E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31FFA-7B1F-90C6-83DC-DAD8194EE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FA0836-9A23-05C6-A37D-6DDCFA97A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84" y="3610850"/>
            <a:ext cx="4379443" cy="303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19493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B3EF-81FC-55E3-24E2-D0DD9C93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54A48-8713-06D0-09F1-6CF3568AE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061965"/>
            <a:ext cx="8229600" cy="3024332"/>
          </a:xfrm>
        </p:spPr>
        <p:txBody>
          <a:bodyPr/>
          <a:lstStyle/>
          <a:p>
            <a:r>
              <a:rPr lang="en-US" dirty="0"/>
              <a:t>PY2025 Capacity Bidding Program (CBP) Overview</a:t>
            </a:r>
          </a:p>
          <a:p>
            <a:r>
              <a:rPr lang="en-US" dirty="0"/>
              <a:t>Ex Post Analysis 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PY2025 Enrollment &amp; Load Impact Results by IOU</a:t>
            </a:r>
          </a:p>
          <a:p>
            <a:pPr lvl="1"/>
            <a:r>
              <a:rPr lang="en-US" dirty="0"/>
              <a:t>Comparison of ex post results</a:t>
            </a:r>
          </a:p>
          <a:p>
            <a:r>
              <a:rPr lang="en-US" dirty="0"/>
              <a:t>Ex Ante Analysis</a:t>
            </a:r>
          </a:p>
          <a:p>
            <a:pPr lvl="1"/>
            <a:r>
              <a:rPr lang="en-US" dirty="0"/>
              <a:t>Methodology &amp; Assumptions</a:t>
            </a:r>
          </a:p>
          <a:p>
            <a:pPr lvl="1"/>
            <a:r>
              <a:rPr lang="en-US" dirty="0"/>
              <a:t>PY2026 – PY2036 Enrollment Forecasts &amp; Load Impact Results by IOU</a:t>
            </a:r>
          </a:p>
          <a:p>
            <a:pPr lvl="1"/>
            <a:r>
              <a:rPr lang="en-US" dirty="0"/>
              <a:t>Comparison of ex ante results</a:t>
            </a:r>
          </a:p>
          <a:p>
            <a:r>
              <a:rPr lang="en-US" dirty="0"/>
              <a:t>Final Takeaways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917B-DD6E-8626-DFB0-CEE16B2F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311024673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78F1-C477-2894-9CA1-E837678B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886C-4584-3586-5BF1-AADB8132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B21A-4ECA-4A8A-BC92-98A67466B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2210-1D17-194F-9699-ECE5279BF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5CCAB6-990F-C64E-7A94-929A3557F532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C650C9-561B-788E-E537-38F3077F5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89355"/>
              </p:ext>
            </p:extLst>
          </p:nvPr>
        </p:nvGraphicFramePr>
        <p:xfrm>
          <a:off x="457200" y="1206644"/>
          <a:ext cx="8229598" cy="133997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01436">
                  <a:extLst>
                    <a:ext uri="{9D8B030D-6E8A-4147-A177-3AD203B41FA5}">
                      <a16:colId xmlns:a16="http://schemas.microsoft.com/office/drawing/2014/main" val="844735255"/>
                    </a:ext>
                  </a:extLst>
                </a:gridCol>
                <a:gridCol w="820882">
                  <a:extLst>
                    <a:ext uri="{9D8B030D-6E8A-4147-A177-3AD203B41FA5}">
                      <a16:colId xmlns:a16="http://schemas.microsoft.com/office/drawing/2014/main" val="3216839579"/>
                    </a:ext>
                  </a:extLst>
                </a:gridCol>
                <a:gridCol w="820882">
                  <a:extLst>
                    <a:ext uri="{9D8B030D-6E8A-4147-A177-3AD203B41FA5}">
                      <a16:colId xmlns:a16="http://schemas.microsoft.com/office/drawing/2014/main" val="808580852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1768112186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764832505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674155888"/>
                    </a:ext>
                  </a:extLst>
                </a:gridCol>
                <a:gridCol w="768927">
                  <a:extLst>
                    <a:ext uri="{9D8B030D-6E8A-4147-A177-3AD203B41FA5}">
                      <a16:colId xmlns:a16="http://schemas.microsoft.com/office/drawing/2014/main" val="3960671804"/>
                    </a:ext>
                  </a:extLst>
                </a:gridCol>
                <a:gridCol w="930680">
                  <a:extLst>
                    <a:ext uri="{9D8B030D-6E8A-4147-A177-3AD203B41FA5}">
                      <a16:colId xmlns:a16="http://schemas.microsoft.com/office/drawing/2014/main" val="4244795372"/>
                    </a:ext>
                  </a:extLst>
                </a:gridCol>
                <a:gridCol w="930680">
                  <a:extLst>
                    <a:ext uri="{9D8B030D-6E8A-4147-A177-3AD203B41FA5}">
                      <a16:colId xmlns:a16="http://schemas.microsoft.com/office/drawing/2014/main" val="2163905613"/>
                    </a:ext>
                  </a:extLst>
                </a:gridCol>
                <a:gridCol w="549330">
                  <a:extLst>
                    <a:ext uri="{9D8B030D-6E8A-4147-A177-3AD203B41FA5}">
                      <a16:colId xmlns:a16="http://schemas.microsoft.com/office/drawing/2014/main" val="2372271293"/>
                    </a:ext>
                  </a:extLst>
                </a:gridCol>
              </a:tblGrid>
              <a:tr h="1917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Event Date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(2025)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Event Hours (HE)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Num. of Customers Dispatched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Dispatch Delivery Perf.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0003"/>
                  </a:ext>
                </a:extLst>
              </a:tr>
              <a:tr h="227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682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</a:rPr>
                        <a:t>July 30</a:t>
                      </a:r>
                      <a:r>
                        <a:rPr lang="en-US" sz="1000" baseline="30000">
                          <a:effectLst/>
                          <a:latin typeface="+mn-lt"/>
                        </a:rPr>
                        <a:t>th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18-19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159.6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4106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</a:rPr>
                        <a:t>September 24</a:t>
                      </a:r>
                      <a:r>
                        <a:rPr lang="en-US" sz="1000" baseline="30000">
                          <a:effectLst/>
                          <a:latin typeface="+mn-lt"/>
                        </a:rPr>
                        <a:t>th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20-21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83.8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159.1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21.0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5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0945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</a:rPr>
                        <a:t>Avg. Impact</a:t>
                      </a:r>
                      <a:endParaRPr lang="en-US" sz="105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81.9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159.4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89108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EF7A9B-2A47-AC92-7465-F22D0D63D5F4}"/>
              </a:ext>
            </a:extLst>
          </p:cNvPr>
          <p:cNvSpPr txBox="1">
            <a:spLocks/>
          </p:cNvSpPr>
          <p:nvPr/>
        </p:nvSpPr>
        <p:spPr>
          <a:xfrm>
            <a:off x="361950" y="2895599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No average event day; average impacts represent all four dispatched hours between events</a:t>
            </a:r>
          </a:p>
        </p:txBody>
      </p:sp>
    </p:spTree>
    <p:extLst>
      <p:ext uri="{BB962C8B-B14F-4D97-AF65-F5344CB8AC3E}">
        <p14:creationId xmlns:p14="http://schemas.microsoft.com/office/powerpoint/2010/main" val="12910066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6DA3C-1DE9-4F6F-4849-FE7EBADFD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5998-6394-D9D5-FF8D-F343D950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 Ex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F9F35-3D6C-55FA-E414-56F8B283E6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SCE CBP Non-Residential (PY2021 – PY2025)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DE7E-9A49-6F1A-D1F3-54336FAFF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2F2231-387D-1706-6E2E-B867EEAA3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66182"/>
              </p:ext>
            </p:extLst>
          </p:nvPr>
        </p:nvGraphicFramePr>
        <p:xfrm>
          <a:off x="457200" y="1333196"/>
          <a:ext cx="8229599" cy="149450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93694">
                  <a:extLst>
                    <a:ext uri="{9D8B030D-6E8A-4147-A177-3AD203B41FA5}">
                      <a16:colId xmlns:a16="http://schemas.microsoft.com/office/drawing/2014/main" val="583045090"/>
                    </a:ext>
                  </a:extLst>
                </a:gridCol>
                <a:gridCol w="1387473">
                  <a:extLst>
                    <a:ext uri="{9D8B030D-6E8A-4147-A177-3AD203B41FA5}">
                      <a16:colId xmlns:a16="http://schemas.microsoft.com/office/drawing/2014/main" val="29385124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37601229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81486771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37512297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41951968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27814344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540478034"/>
                    </a:ext>
                  </a:extLst>
                </a:gridCol>
                <a:gridCol w="760794">
                  <a:extLst>
                    <a:ext uri="{9D8B030D-6E8A-4147-A177-3AD203B41FA5}">
                      <a16:colId xmlns:a16="http://schemas.microsoft.com/office/drawing/2014/main" val="4130916449"/>
                    </a:ext>
                  </a:extLst>
                </a:gridCol>
              </a:tblGrid>
              <a:tr h="24526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Program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Year*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Avg. Monthly Nominated Customers 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72440"/>
                  </a:ext>
                </a:extLst>
              </a:tr>
              <a:tr h="191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Dispatched Capacity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% Del.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% 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2668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2021 (Summer)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7.6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12.8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718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2022 (Summer)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78.8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12.8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0354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2023 (Summer)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X.X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X.X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XX.X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XX.X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highlight>
                            <a:srgbClr val="0000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76296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effectLst/>
                        </a:rPr>
                        <a:t>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423.9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22.3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26439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effectLst/>
                        </a:rPr>
                        <a:t>2025*</a:t>
                      </a:r>
                      <a:endParaRPr lang="en-U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514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159.4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04426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964C9C-83FB-F807-7A78-6C24B6C699DD}"/>
              </a:ext>
            </a:extLst>
          </p:cNvPr>
          <p:cNvSpPr txBox="1">
            <a:spLocks/>
          </p:cNvSpPr>
          <p:nvPr/>
        </p:nvSpPr>
        <p:spPr>
          <a:xfrm>
            <a:off x="457200" y="2840096"/>
            <a:ext cx="7593106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* Data represent the average event day except for 2025, which represents the average of all event hours during both PY2025 events</a:t>
            </a:r>
          </a:p>
        </p:txBody>
      </p:sp>
    </p:spTree>
    <p:extLst>
      <p:ext uri="{BB962C8B-B14F-4D97-AF65-F5344CB8AC3E}">
        <p14:creationId xmlns:p14="http://schemas.microsoft.com/office/powerpoint/2010/main" val="245578008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E18E8-B19F-B8C9-6548-000DD233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52E7-D6BD-F5C6-53CE-08DC2ACF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PY2024 Ex Ante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4204F-1F3C-9BC4-3A7F-F52F847DA1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BBAB4-FBB4-C193-4F2B-E0A5DBE6D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773B637-320D-26C9-F66A-A3807A8C4CF6}"/>
              </a:ext>
            </a:extLst>
          </p:cNvPr>
          <p:cNvSpPr txBox="1">
            <a:spLocks/>
          </p:cNvSpPr>
          <p:nvPr/>
        </p:nvSpPr>
        <p:spPr>
          <a:xfrm>
            <a:off x="361950" y="2980943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Higher average aggregate load impact in PY2025 (11.7 MWh/h) compared to PY2024 ex ante forecast of 2025 (10.9 MWh/h)</a:t>
            </a:r>
          </a:p>
          <a:p>
            <a:r>
              <a:rPr lang="en-US"/>
              <a:t>Differences are primarily driven by increased enrollment in the program as per-capita load impacts are roughly equivalent (22.8 kWh/h in the ex post vs. 22.0 kWh/h in the ex ante)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9A932-F941-E455-E645-5E98E06DC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47849"/>
              </p:ext>
            </p:extLst>
          </p:nvPr>
        </p:nvGraphicFramePr>
        <p:xfrm>
          <a:off x="533399" y="1075413"/>
          <a:ext cx="7886702" cy="16464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3497538217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208574960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07430153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3217162948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13598784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899932014"/>
                    </a:ext>
                  </a:extLst>
                </a:gridCol>
                <a:gridCol w="918905">
                  <a:extLst>
                    <a:ext uri="{9D8B030D-6E8A-4147-A177-3AD203B41FA5}">
                      <a16:colId xmlns:a16="http://schemas.microsoft.com/office/drawing/2014/main" val="256870169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58299864"/>
                    </a:ext>
                  </a:extLst>
                </a:gridCol>
              </a:tblGrid>
              <a:tr h="318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Estimate for 2025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17309"/>
                  </a:ext>
                </a:extLst>
              </a:tr>
              <a:tr h="228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21931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PY2024 Ex Ante*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175.3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60797"/>
                  </a:ext>
                </a:extLst>
              </a:tr>
              <a:tr h="374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endParaRPr lang="en-US" sz="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338040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July 30</a:t>
                      </a:r>
                      <a:r>
                        <a:rPr lang="en-US" sz="1000" b="0" baseline="30000" dirty="0">
                          <a:effectLst/>
                        </a:rPr>
                        <a:t>th</a:t>
                      </a:r>
                      <a:r>
                        <a:rPr lang="en-US" sz="1000" b="0" dirty="0">
                          <a:effectLst/>
                        </a:rPr>
                        <a:t> Ex Post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23444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24</a:t>
                      </a:r>
                      <a:r>
                        <a:rPr lang="en-US" sz="1050" b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 Post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159.1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83457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Avg. Impact Ex Post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514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159.4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74818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95FA52-50B4-6992-2687-94CA16F18836}"/>
              </a:ext>
            </a:extLst>
          </p:cNvPr>
          <p:cNvSpPr txBox="1">
            <a:spLocks/>
          </p:cNvSpPr>
          <p:nvPr/>
        </p:nvSpPr>
        <p:spPr>
          <a:xfrm>
            <a:off x="533399" y="2721832"/>
            <a:ext cx="7886702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/>
              <a:t>* SCE 1-in-2 August System Worst Day Average</a:t>
            </a:r>
          </a:p>
        </p:txBody>
      </p:sp>
    </p:spTree>
    <p:extLst>
      <p:ext uri="{BB962C8B-B14F-4D97-AF65-F5344CB8AC3E}">
        <p14:creationId xmlns:p14="http://schemas.microsoft.com/office/powerpoint/2010/main" val="31123021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0B0AA-078C-2E7F-73AF-DE5A2D371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8973-6A44-08A5-AF1F-C7F88C2E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0188"/>
            <a:ext cx="8229600" cy="707886"/>
          </a:xfrm>
        </p:spPr>
        <p:txBody>
          <a:bodyPr/>
          <a:lstStyle/>
          <a:p>
            <a:r>
              <a:rPr lang="en-US" sz="4000"/>
              <a:t>PY2025 Ex Ante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7AE4D-E67B-9646-8122-B817D49D1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25458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2B011-D278-D652-FD36-8F947CB82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8613-FBBD-7E94-72F3-3572B14B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Methodology (Non-Residential)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D19E0-C499-E44B-0247-F15B6134A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644473"/>
            <a:ext cx="8229600" cy="262255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Step 1: Develop Ex Ante Drivers</a:t>
            </a:r>
          </a:p>
          <a:p>
            <a:r>
              <a:rPr lang="en-US"/>
              <a:t>Develop the “drivers” data set containing all assumptions about event days under ex ante weather conditions, to be used in baseline forecasting</a:t>
            </a:r>
          </a:p>
          <a:p>
            <a:r>
              <a:rPr lang="en-US"/>
              <a:t>Assumes weekday, non-holiday events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b="1"/>
              <a:t>Step 2: Estimate Per Capita Reference Loads</a:t>
            </a:r>
          </a:p>
          <a:p>
            <a:r>
              <a:rPr lang="en-US"/>
              <a:t>Use the ex post model specifications and ex ante drivers to predict weather-adjusted customer reference loads, and select additional models for those without an ex post model</a:t>
            </a:r>
          </a:p>
          <a:p>
            <a:r>
              <a:rPr lang="en-US"/>
              <a:t>Validate each customer’s weather-adjusted reference loads against their historic load shape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4327F-32EC-D9D8-C1BB-9A1357079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E3AAAD5-E57A-88F2-7BC5-483BC1C8E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996730"/>
              </p:ext>
            </p:extLst>
          </p:nvPr>
        </p:nvGraphicFramePr>
        <p:xfrm>
          <a:off x="936628" y="859217"/>
          <a:ext cx="7270744" cy="57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64487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68A10-A942-6CCB-7D79-3D7B91CA1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4EA9-4463-EA36-E1D7-6D2F5445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Methodology (Non-Residential)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D38E3-2AC7-32EC-1F2A-9A87FA69E6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644473"/>
            <a:ext cx="8229600" cy="262255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Step 3: Estimate Per Capita Impacts</a:t>
            </a:r>
          </a:p>
          <a:p>
            <a:r>
              <a:rPr lang="en-US"/>
              <a:t>Impose ex post percent impacts onto the ex ante reference loads</a:t>
            </a:r>
          </a:p>
          <a:p>
            <a:r>
              <a:rPr lang="en-US"/>
              <a:t>Scale impacts according to differences in SubLAP, customer type, and size between the ex post and forecasted ex ante populations</a:t>
            </a:r>
          </a:p>
          <a:p>
            <a:r>
              <a:rPr lang="en-US"/>
              <a:t>Apply a de-rating factor (degradation of impacts due to participant fatigue) as appropriate</a:t>
            </a:r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b="1"/>
              <a:t>Step 4: Apply Participant Forecasts</a:t>
            </a:r>
          </a:p>
          <a:p>
            <a:r>
              <a:rPr lang="en-US"/>
              <a:t>Extrapolate per-capita impacts and reference loads onto forecasted enrollment to develop MW forecasts under each ex ante weather scenario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FB1D-FC64-822A-32FE-E5C1D406F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6D3B92A-E3AC-1D32-500F-879BA93C3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650526"/>
              </p:ext>
            </p:extLst>
          </p:nvPr>
        </p:nvGraphicFramePr>
        <p:xfrm>
          <a:off x="936628" y="859217"/>
          <a:ext cx="7270744" cy="57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83123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27D7-941F-686D-EE15-4ECB48F5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C432-2758-1B8C-254C-9E68294A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Methodology (Residential, SCE only)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6770B-F425-93A2-AAC7-45F979922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2A8445-110B-72BC-9602-CF4F9CAAB53B}"/>
              </a:ext>
            </a:extLst>
          </p:cNvPr>
          <p:cNvSpPr txBox="1">
            <a:spLocks/>
          </p:cNvSpPr>
          <p:nvPr/>
        </p:nvSpPr>
        <p:spPr>
          <a:xfrm>
            <a:off x="361950" y="1508431"/>
            <a:ext cx="8229600" cy="2897314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b="1" dirty="0"/>
              <a:t>Step 1: Estimate Ex Ante Reference Loads</a:t>
            </a:r>
          </a:p>
          <a:p>
            <a:r>
              <a:rPr lang="en-US" sz="1400" dirty="0"/>
              <a:t>Based on 2023 AMI data from SGIP participants likely to participate in DR (based on application dates)</a:t>
            </a:r>
          </a:p>
          <a:p>
            <a:r>
              <a:rPr lang="en-US" sz="1400" dirty="0"/>
              <a:t>Carried forward from the PY2024 LIP</a:t>
            </a:r>
          </a:p>
          <a:p>
            <a:pPr marL="0" indent="0">
              <a:buFont typeface="Lucida Grande"/>
              <a:buNone/>
            </a:pPr>
            <a:endParaRPr lang="en-US" sz="400" dirty="0"/>
          </a:p>
          <a:p>
            <a:pPr marL="0" indent="0">
              <a:buFont typeface="Lucida Grande"/>
              <a:buNone/>
            </a:pPr>
            <a:r>
              <a:rPr lang="en-US" b="1" dirty="0"/>
              <a:t>Step 2: Apply Load Reductions</a:t>
            </a:r>
          </a:p>
          <a:p>
            <a:r>
              <a:rPr lang="en-US" sz="1400" dirty="0"/>
              <a:t>Verdant explored PY2025 residential CPP impacts from SGIP participants. Impacts vary by hour, but not weather and hour. </a:t>
            </a:r>
          </a:p>
          <a:p>
            <a:r>
              <a:rPr lang="en-US" sz="1400" dirty="0"/>
              <a:t>Hourly average event day ex post residential SGIP CPP impacts were used for ex ante per capita impacts</a:t>
            </a:r>
          </a:p>
          <a:p>
            <a:r>
              <a:rPr lang="en-US" sz="1400" dirty="0"/>
              <a:t>The same impacts are applied to all months May-Oct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b="1" dirty="0"/>
              <a:t>Step 3: Apply Per Capita Impacts Forecasts</a:t>
            </a:r>
          </a:p>
          <a:p>
            <a:r>
              <a:rPr lang="en-US" dirty="0"/>
              <a:t>Scale per capita reference load and load impacts to the participant forecasts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09F4A3B-0B07-2DF7-F75B-195AF5BB6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550591"/>
              </p:ext>
            </p:extLst>
          </p:nvPr>
        </p:nvGraphicFramePr>
        <p:xfrm>
          <a:off x="1378904" y="859217"/>
          <a:ext cx="6386192" cy="57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29420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74EBF-E54B-FA6C-E723-39DA45D2D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2ECB-684F-7AC9-5E53-05B9B7C2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911"/>
            <a:ext cx="8229600" cy="523220"/>
          </a:xfrm>
        </p:spPr>
        <p:txBody>
          <a:bodyPr/>
          <a:lstStyle/>
          <a:p>
            <a:r>
              <a:rPr lang="en-US"/>
              <a:t>PG&amp;E Ex Ante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BC679-8C24-46F6-4C53-5E575BB1C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188094058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5D9BA-C049-4063-FB53-BA264EAAD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A005-72A9-4A6D-3A46-E2CFB52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9F55D-A210-2FCF-3967-236A21AEAB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Elect 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2556B-EBE8-B509-FAB5-D4C7BE14E6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262856"/>
            <a:ext cx="8414905" cy="2622550"/>
          </a:xfrm>
        </p:spPr>
        <p:txBody>
          <a:bodyPr/>
          <a:lstStyle/>
          <a:p>
            <a:r>
              <a:rPr lang="en-US" b="1" dirty="0"/>
              <a:t>Load Reductions </a:t>
            </a:r>
            <a:r>
              <a:rPr lang="en-US" dirty="0"/>
              <a:t>remain consistent between PY2025 and future years (as a % of reference load) and apply weather-sensitivity from the ex post load reductions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Program/Portfolio Impacts </a:t>
            </a:r>
            <a:r>
              <a:rPr lang="en-US" dirty="0"/>
              <a:t>are identical (assumes zero dual-enrollment program days)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Four Hour Event Dispatch </a:t>
            </a:r>
            <a:r>
              <a:rPr lang="en-US" dirty="0"/>
              <a:t>includes the first four hours of the RA window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Degradation Rates </a:t>
            </a:r>
            <a:r>
              <a:rPr lang="en-US" dirty="0"/>
              <a:t>from PY2023 are applied to the third &amp; fourth event hour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No Residential Participation </a:t>
            </a:r>
            <a:r>
              <a:rPr lang="en-US" dirty="0"/>
              <a:t>across all forecasted program years (no enrollment since PY2023)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2F0B9-FBAD-06D8-E46B-8A3F2DF27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188810716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2EED-0F49-97E0-4F4C-51B80149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Enrollment Forecasts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5556E-29F6-A135-17A3-C5AB0AFE5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4CD80-AF20-2654-E33C-A32E3744B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52229-2341-11DE-CE97-754E72990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15" y="1339691"/>
            <a:ext cx="4115435" cy="2468880"/>
          </a:xfrm>
          <a:prstGeom prst="rect">
            <a:avLst/>
          </a:prstGeom>
          <a:noFill/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F6554D2-1421-5EEC-4449-E19539E60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746343"/>
            <a:ext cx="4114165" cy="1655575"/>
          </a:xfrm>
        </p:spPr>
        <p:txBody>
          <a:bodyPr/>
          <a:lstStyle/>
          <a:p>
            <a:r>
              <a:rPr lang="en-US" dirty="0"/>
              <a:t>Enrollment assumed constant by month across all forecasted years 2026 – 2036</a:t>
            </a:r>
          </a:p>
          <a:p>
            <a:r>
              <a:rPr lang="en-US" dirty="0"/>
              <a:t>Ranges from 506 (May) to 711 (July/Aug.)</a:t>
            </a:r>
          </a:p>
        </p:txBody>
      </p:sp>
    </p:spTree>
    <p:extLst>
      <p:ext uri="{BB962C8B-B14F-4D97-AF65-F5344CB8AC3E}">
        <p14:creationId xmlns:p14="http://schemas.microsoft.com/office/powerpoint/2010/main" val="14856586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D7AC-9445-91D7-8474-48F3A3AA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1B92-4153-B776-739C-F0760C0B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0188"/>
            <a:ext cx="8229600" cy="707886"/>
          </a:xfrm>
        </p:spPr>
        <p:txBody>
          <a:bodyPr/>
          <a:lstStyle/>
          <a:p>
            <a:r>
              <a:rPr lang="en-US" sz="4000"/>
              <a:t>PY2025 Program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350F0-DEAC-4979-8F4F-82FA1DB3A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3595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26DD6-8892-DE7F-9D4B-7E6276A2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Load Shape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5E2FC-290F-251F-BB69-D59D81335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26B7-C726-CDAB-DEC6-5D9241DAB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FF61C-01FD-1456-7801-DEB5A2D7C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12" y="1320145"/>
            <a:ext cx="4145973" cy="276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DC4A6-8026-3E52-F104-5BB43A51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48" y="4084127"/>
            <a:ext cx="3535899" cy="27305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5007E0-47AB-22E3-285D-F1490FE82823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(PG&amp;E 1-in-2 August)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434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4FF4E-5CA1-F48E-3657-A89E968B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23BB-A514-8748-7068-6815EE43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04EA1-9E63-D195-CBFB-0484EEE67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1C7E-2F72-1A2B-FEB2-A011D5A9C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ECF412-7EB1-DC4B-3801-A5652D1BE0DD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4E9C34-094D-CA53-DA2A-BB6B0D104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21627"/>
              </p:ext>
            </p:extLst>
          </p:nvPr>
        </p:nvGraphicFramePr>
        <p:xfrm>
          <a:off x="409574" y="1614174"/>
          <a:ext cx="8134352" cy="146818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94213">
                  <a:extLst>
                    <a:ext uri="{9D8B030D-6E8A-4147-A177-3AD203B41FA5}">
                      <a16:colId xmlns:a16="http://schemas.microsoft.com/office/drawing/2014/main" val="844735255"/>
                    </a:ext>
                  </a:extLst>
                </a:gridCol>
                <a:gridCol w="794213">
                  <a:extLst>
                    <a:ext uri="{9D8B030D-6E8A-4147-A177-3AD203B41FA5}">
                      <a16:colId xmlns:a16="http://schemas.microsoft.com/office/drawing/2014/main" val="3216839579"/>
                    </a:ext>
                  </a:extLst>
                </a:gridCol>
                <a:gridCol w="553922">
                  <a:extLst>
                    <a:ext uri="{9D8B030D-6E8A-4147-A177-3AD203B41FA5}">
                      <a16:colId xmlns:a16="http://schemas.microsoft.com/office/drawing/2014/main" val="2566177718"/>
                    </a:ext>
                  </a:extLst>
                </a:gridCol>
                <a:gridCol w="914840">
                  <a:extLst>
                    <a:ext uri="{9D8B030D-6E8A-4147-A177-3AD203B41FA5}">
                      <a16:colId xmlns:a16="http://schemas.microsoft.com/office/drawing/2014/main" val="808580852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1768112186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3764832505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674155888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3960671804"/>
                    </a:ext>
                  </a:extLst>
                </a:gridCol>
                <a:gridCol w="1037206">
                  <a:extLst>
                    <a:ext uri="{9D8B030D-6E8A-4147-A177-3AD203B41FA5}">
                      <a16:colId xmlns:a16="http://schemas.microsoft.com/office/drawing/2014/main" val="4244795372"/>
                    </a:ext>
                  </a:extLst>
                </a:gridCol>
                <a:gridCol w="612206">
                  <a:extLst>
                    <a:ext uri="{9D8B030D-6E8A-4147-A177-3AD203B41FA5}">
                      <a16:colId xmlns:a16="http://schemas.microsoft.com/office/drawing/2014/main" val="2372271293"/>
                    </a:ext>
                  </a:extLst>
                </a:gridCol>
              </a:tblGrid>
              <a:tr h="1917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Weather Year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Weather Source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Hours (HE)</a:t>
                      </a: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Num.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°F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0003"/>
                  </a:ext>
                </a:extLst>
              </a:tr>
              <a:tr h="227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682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209.1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56.3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93.0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4106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PG&amp;E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211.6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56.8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98.4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539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149.3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210.0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95.0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45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1-in-10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CAISO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17-20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149.7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210.5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56.6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27%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44906"/>
                  </a:ext>
                </a:extLst>
              </a:tr>
            </a:tbl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DF0C64-E45F-8604-6F08-21D0C9D437EB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(August)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8159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CA67-22F7-8485-6903-CE6019F02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70AE-4395-3205-AD31-913C9320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5661E-A597-8F55-3956-D99977FED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84D8-E052-FEC2-B594-96A570579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E8B6EA2-2BF1-8424-3EE7-5BCDED41C7E0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08FA0E-7016-AF68-D44A-6B30FC3EAD17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System Worst Day Average Ex Ante Load Impacts (May – October)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1D884D-0772-017D-3913-E03EC26BA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521391"/>
              </p:ext>
            </p:extLst>
          </p:nvPr>
        </p:nvGraphicFramePr>
        <p:xfrm>
          <a:off x="628647" y="1469516"/>
          <a:ext cx="7886705" cy="24599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84566">
                  <a:extLst>
                    <a:ext uri="{9D8B030D-6E8A-4147-A177-3AD203B41FA5}">
                      <a16:colId xmlns:a16="http://schemas.microsoft.com/office/drawing/2014/main" val="35903852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1420782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39937396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26705228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116692846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49022271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9735960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23450029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42772770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9537211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189586811"/>
                    </a:ext>
                  </a:extLst>
                </a:gridCol>
                <a:gridCol w="599389">
                  <a:extLst>
                    <a:ext uri="{9D8B030D-6E8A-4147-A177-3AD203B41FA5}">
                      <a16:colId xmlns:a16="http://schemas.microsoft.com/office/drawing/2014/main" val="3540928315"/>
                    </a:ext>
                  </a:extLst>
                </a:gridCol>
                <a:gridCol w="583616">
                  <a:extLst>
                    <a:ext uri="{9D8B030D-6E8A-4147-A177-3AD203B41FA5}">
                      <a16:colId xmlns:a16="http://schemas.microsoft.com/office/drawing/2014/main" val="646397895"/>
                    </a:ext>
                  </a:extLst>
                </a:gridCol>
              </a:tblGrid>
              <a:tr h="2343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Hour Ending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PG&amp;E 1-in-2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PG&amp;E 1-in-10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05229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 dirty="0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 dirty="0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4128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16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627925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17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35.7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42.6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35.1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23.8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24.1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451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28.7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36.2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43.6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34.7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23.6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29.0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36.3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43.7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42.4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24.2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893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19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29.5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38.1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36.9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30.1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29.7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31.5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38.2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37.3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30.6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21.0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2082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25.7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40.1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38.6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25.9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33.2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39.1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21.2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2947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21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25.9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13.2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16.1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14.9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25.9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13.2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16.2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15.0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11.4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7.6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7933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22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8.9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10.4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7.9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9.0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7.3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20303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23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83318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24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0.0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0.0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64312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17E728A-9F06-9DA2-8507-AF8942DCCEF3}"/>
              </a:ext>
            </a:extLst>
          </p:cNvPr>
          <p:cNvSpPr/>
          <p:nvPr/>
        </p:nvSpPr>
        <p:spPr>
          <a:xfrm>
            <a:off x="1503623" y="4036398"/>
            <a:ext cx="214630" cy="193675"/>
          </a:xfrm>
          <a:prstGeom prst="rect">
            <a:avLst/>
          </a:prstGeom>
          <a:solidFill>
            <a:srgbClr val="97B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9D5AD9F7-5C49-C26E-1D8F-99487BE9C667}"/>
              </a:ext>
            </a:extLst>
          </p:cNvPr>
          <p:cNvSpPr txBox="1"/>
          <p:nvPr/>
        </p:nvSpPr>
        <p:spPr>
          <a:xfrm>
            <a:off x="1681423" y="4010998"/>
            <a:ext cx="1548765" cy="242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203C3CD0-560D-03B5-50B1-E5A86BED5375}"/>
              </a:ext>
            </a:extLst>
          </p:cNvPr>
          <p:cNvSpPr txBox="1"/>
          <p:nvPr/>
        </p:nvSpPr>
        <p:spPr>
          <a:xfrm>
            <a:off x="3627698" y="4002743"/>
            <a:ext cx="20942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23711-E4F6-8F92-6589-F64A785142BE}"/>
              </a:ext>
            </a:extLst>
          </p:cNvPr>
          <p:cNvSpPr/>
          <p:nvPr/>
        </p:nvSpPr>
        <p:spPr>
          <a:xfrm>
            <a:off x="3440373" y="4036398"/>
            <a:ext cx="214630" cy="193675"/>
          </a:xfrm>
          <a:prstGeom prst="rect">
            <a:avLst/>
          </a:prstGeom>
          <a:solidFill>
            <a:srgbClr val="F8D05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47F298C2-603B-294F-6AE6-5FF1ECF5CB79}"/>
              </a:ext>
            </a:extLst>
          </p:cNvPr>
          <p:cNvSpPr txBox="1"/>
          <p:nvPr/>
        </p:nvSpPr>
        <p:spPr>
          <a:xfrm>
            <a:off x="5694623" y="4006331"/>
            <a:ext cx="2583468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 Peak Hour (RA year 2027)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E5CDB7-9D62-7A24-8330-1D1265E3F0B7}"/>
              </a:ext>
            </a:extLst>
          </p:cNvPr>
          <p:cNvSpPr/>
          <p:nvPr/>
        </p:nvSpPr>
        <p:spPr>
          <a:xfrm>
            <a:off x="5507298" y="4039986"/>
            <a:ext cx="214630" cy="193675"/>
          </a:xfrm>
          <a:prstGeom prst="rect">
            <a:avLst/>
          </a:prstGeom>
          <a:solidFill>
            <a:srgbClr val="58A9C7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61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CB26-03D7-6216-A35A-58D86122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 Post &amp; Ex Ante Backcast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7D79-51BF-E9EA-988E-B47D7AD4D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73DE-BBD2-0CF6-06FA-9BEEF42BF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79AE4D-AB73-D024-2322-EE3FAC4CB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79028"/>
              </p:ext>
            </p:extLst>
          </p:nvPr>
        </p:nvGraphicFramePr>
        <p:xfrm>
          <a:off x="533399" y="1507165"/>
          <a:ext cx="7886702" cy="141781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3497538217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208574960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07430153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3217162948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13598784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899932014"/>
                    </a:ext>
                  </a:extLst>
                </a:gridCol>
                <a:gridCol w="918905">
                  <a:extLst>
                    <a:ext uri="{9D8B030D-6E8A-4147-A177-3AD203B41FA5}">
                      <a16:colId xmlns:a16="http://schemas.microsoft.com/office/drawing/2014/main" val="256870169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58299864"/>
                    </a:ext>
                  </a:extLst>
                </a:gridCol>
              </a:tblGrid>
              <a:tr h="318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PY2025 Estimate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17309"/>
                  </a:ext>
                </a:extLst>
              </a:tr>
              <a:tr h="228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21931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2025 Ex Ante Backcast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692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124.1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32.4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179.4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46.8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26%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92.5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6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endParaRPr lang="en-US" sz="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130710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</a:rPr>
                        <a:t>June 27</a:t>
                      </a:r>
                      <a:r>
                        <a:rPr lang="en-US" sz="1000" b="1" baseline="30000">
                          <a:effectLst/>
                        </a:rPr>
                        <a:t>th</a:t>
                      </a:r>
                      <a:r>
                        <a:rPr lang="en-US" sz="1000" b="1">
                          <a:effectLst/>
                        </a:rPr>
                        <a:t> Ex Post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118.8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36.5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206.2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63.3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31%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85.9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23444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</a:rPr>
                        <a:t>August 21</a:t>
                      </a:r>
                      <a:r>
                        <a:rPr lang="en-US" sz="1000" b="1" baseline="30000">
                          <a:effectLst/>
                        </a:rPr>
                        <a:t>st</a:t>
                      </a:r>
                      <a:r>
                        <a:rPr lang="en-US" sz="1000" b="1">
                          <a:effectLst/>
                        </a:rPr>
                        <a:t> Ex Post</a:t>
                      </a:r>
                      <a:endParaRPr lang="en-US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685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128.4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35.6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187.5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52.0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28%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</a:rPr>
                        <a:t>91.5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74818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EB83DE-889B-33DF-3A45-F0607889E13B}"/>
              </a:ext>
            </a:extLst>
          </p:cNvPr>
          <p:cNvSpPr txBox="1">
            <a:spLocks/>
          </p:cNvSpPr>
          <p:nvPr/>
        </p:nvSpPr>
        <p:spPr>
          <a:xfrm>
            <a:off x="361950" y="3051986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Aggregate reference loads range from 118.8 – 128.4 MWh/h between the ex post results and the PY2025 ex ante backcast</a:t>
            </a:r>
          </a:p>
          <a:p>
            <a:r>
              <a:rPr lang="en-US" dirty="0"/>
              <a:t>Application of degradation rates for the third/fourth hour of ex ante impacts causes lower aggregate load impact (32.4 MWh/h) compared to ex post results (35.6 – 36.5 MWh/h)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39755-AC08-863C-12D7-A37CC936BB4F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(PG&amp;E 1-in-2 August)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627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3ABC-9800-737F-B564-123285E5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 Ante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50A68-AF5F-427F-265D-78F8C9CAEC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372B-DCDC-071A-21A4-7CCFD99B2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2EAD9F-AAA8-4CD6-5A59-03BD1B4F6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83365"/>
              </p:ext>
            </p:extLst>
          </p:nvPr>
        </p:nvGraphicFramePr>
        <p:xfrm>
          <a:off x="533398" y="1575330"/>
          <a:ext cx="7886703" cy="108104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05346">
                  <a:extLst>
                    <a:ext uri="{9D8B030D-6E8A-4147-A177-3AD203B41FA5}">
                      <a16:colId xmlns:a16="http://schemas.microsoft.com/office/drawing/2014/main" val="277143152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94415268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3443774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651827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7274156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9972778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654094117"/>
                    </a:ext>
                  </a:extLst>
                </a:gridCol>
                <a:gridCol w="921327">
                  <a:extLst>
                    <a:ext uri="{9D8B030D-6E8A-4147-A177-3AD203B41FA5}">
                      <a16:colId xmlns:a16="http://schemas.microsoft.com/office/drawing/2014/main" val="4286928286"/>
                    </a:ext>
                  </a:extLst>
                </a:gridCol>
                <a:gridCol w="592284">
                  <a:extLst>
                    <a:ext uri="{9D8B030D-6E8A-4147-A177-3AD203B41FA5}">
                      <a16:colId xmlns:a16="http://schemas.microsoft.com/office/drawing/2014/main" val="1601588851"/>
                    </a:ext>
                  </a:extLst>
                </a:gridCol>
              </a:tblGrid>
              <a:tr h="30824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Program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Ex Ante Estimate for 2026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38320"/>
                  </a:ext>
                </a:extLst>
              </a:tr>
              <a:tr h="351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25127"/>
                  </a:ext>
                </a:extLst>
              </a:tr>
              <a:tr h="2222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Non-Res Elect DA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PY2024 Forecast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123.9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40.8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287.5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94.6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33%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96.8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36241"/>
                  </a:ext>
                </a:extLst>
              </a:tr>
              <a:tr h="198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PY2025 Forecast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711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148.6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40.0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209.1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56.3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27%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93.0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56347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9983EE6-BC07-D96B-CB11-88FAC87E4521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(PG&amp;E 1-in-2 August)</a:t>
            </a:r>
          </a:p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4E0D74-EF44-56D7-D54E-F205A125CB2C}"/>
              </a:ext>
            </a:extLst>
          </p:cNvPr>
          <p:cNvSpPr txBox="1">
            <a:spLocks/>
          </p:cNvSpPr>
          <p:nvPr/>
        </p:nvSpPr>
        <p:spPr>
          <a:xfrm>
            <a:off x="361950" y="2895599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Substantial decrease in per-capita load impacts between PY2024 forecast (94.6 kWh/h) to PY2025 forecast (56.3 kWh/h) for PY2026 forecasted load impacts</a:t>
            </a:r>
          </a:p>
          <a:p>
            <a:r>
              <a:rPr lang="en-US"/>
              <a:t>Aggregate load impacts remain steady between forecasts (40.0 – 40.8 MWh/h)</a:t>
            </a:r>
          </a:p>
        </p:txBody>
      </p:sp>
    </p:spTree>
    <p:extLst>
      <p:ext uri="{BB962C8B-B14F-4D97-AF65-F5344CB8AC3E}">
        <p14:creationId xmlns:p14="http://schemas.microsoft.com/office/powerpoint/2010/main" val="154208062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EC340-C6B5-753C-15F4-69D306F6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9830-FACC-7223-DAD9-859BEB2E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0911"/>
            <a:ext cx="8229600" cy="523220"/>
          </a:xfrm>
        </p:spPr>
        <p:txBody>
          <a:bodyPr/>
          <a:lstStyle/>
          <a:p>
            <a:r>
              <a:rPr lang="en-US"/>
              <a:t>SCE Ex Ante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5292E-F253-2C45-E555-4A4F1F1CC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235432878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C4B0D-8E0D-6DC0-5542-FF674E57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F2EA-31DC-7275-81C4-BCB825CC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95AFE-F85B-827D-90E6-18BD76348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0BC47-13B1-0B27-FED6-70569D9E50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4547" y="1145519"/>
            <a:ext cx="8414905" cy="3184025"/>
          </a:xfrm>
        </p:spPr>
        <p:txBody>
          <a:bodyPr/>
          <a:lstStyle/>
          <a:p>
            <a:r>
              <a:rPr lang="en-US" b="1" dirty="0"/>
              <a:t>Hourly Impacts </a:t>
            </a:r>
            <a:r>
              <a:rPr lang="en-US" dirty="0"/>
              <a:t>are extrapolated from the four hourly impacts between the two PY2025 events and applied to the corresponding dispatch hours in the ex ante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Customer Type Distribution </a:t>
            </a:r>
            <a:r>
              <a:rPr lang="en-US" dirty="0"/>
              <a:t>reflects the composition of customers by SubLAP, industry type, and size, except for one large university customer which is assumed to be unique in future years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Program/Portfolio Impacts </a:t>
            </a:r>
            <a:r>
              <a:rPr lang="en-US" dirty="0"/>
              <a:t>are identical (assumes zero dual-enrollment program days)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Four Hour Event Dispatch </a:t>
            </a:r>
            <a:r>
              <a:rPr lang="en-US" dirty="0"/>
              <a:t>includes the last four hours of the RA window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Degradation Rates </a:t>
            </a:r>
            <a:r>
              <a:rPr lang="en-US" dirty="0"/>
              <a:t>are not applied due to natural degradation observed between hours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/>
              <a:t>Residential Impacts</a:t>
            </a:r>
            <a:r>
              <a:rPr lang="en-US" dirty="0"/>
              <a:t> are based on the SGIP CPP ex post analysis, as SCE anticipates future residential participants will be comprised of SGIP battery storage participants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72A05-BDAC-8AEB-F7B3-42DFD5414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104150993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E7B6-6D18-D385-19F8-73E9B037B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C5F38-DD33-648B-64D1-ACD5133A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Enrollment Forecasts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95666-E38C-6236-DCB8-E02E46E05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B75BA-D4E7-8B0E-5DB5-83741D157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61C43F-46D3-DD2F-19B8-1B3447E4E7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403652"/>
            <a:ext cx="4114165" cy="2340957"/>
          </a:xfrm>
        </p:spPr>
        <p:txBody>
          <a:bodyPr/>
          <a:lstStyle/>
          <a:p>
            <a:r>
              <a:rPr lang="en-US" dirty="0"/>
              <a:t>Enrollment for August participation is applied to all months May-Oct within a given forecasted year</a:t>
            </a:r>
          </a:p>
          <a:p>
            <a:r>
              <a:rPr lang="en-US" dirty="0"/>
              <a:t>Non-Residential enrollment: 609 for 2026 and 795 for 2027 – 2036</a:t>
            </a:r>
          </a:p>
          <a:p>
            <a:r>
              <a:rPr lang="en-US" dirty="0"/>
              <a:t>Residential enrollment assumed constant for all years at 729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E697A-9A20-6180-7C43-F370547B9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15" y="1339691"/>
            <a:ext cx="4115435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46926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71C2B-9B8C-3055-493B-866C0C15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4A77F-C941-72BF-F6C8-B43E47AC7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01824"/>
            <a:ext cx="3429000" cy="23414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59A95-611A-C143-3469-B78F59AE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Ante Load Shape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53CED-30F6-FC39-22EF-B9A389566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E9B7-EFF2-4B11-A540-6A9AC6F09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5279F-E00A-5049-505F-CFF40F86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4043318"/>
            <a:ext cx="3429000" cy="26479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FEBED27-6866-43DE-E1B4-E7FA96E9E360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System Worst Day Average Ex Ante Load Impacts (SCE 1-in-2 August)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005B1-2665-F8FB-FA57-5DEE9C5DA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27" y="1701824"/>
            <a:ext cx="3429000" cy="23414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F993FC2-B6A7-9D2A-0235-8FF1881D7365}"/>
              </a:ext>
            </a:extLst>
          </p:cNvPr>
          <p:cNvSpPr txBox="1">
            <a:spLocks/>
          </p:cNvSpPr>
          <p:nvPr/>
        </p:nvSpPr>
        <p:spPr>
          <a:xfrm>
            <a:off x="552450" y="1427042"/>
            <a:ext cx="3429000" cy="27478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/>
              <a:t>Non-Residential (2026)</a:t>
            </a:r>
          </a:p>
          <a:p>
            <a:endParaRPr lang="en-US" sz="12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BAA3FDB-E2C8-EDE0-DA01-8F61C74FB6A4}"/>
              </a:ext>
            </a:extLst>
          </p:cNvPr>
          <p:cNvSpPr txBox="1">
            <a:spLocks/>
          </p:cNvSpPr>
          <p:nvPr/>
        </p:nvSpPr>
        <p:spPr>
          <a:xfrm>
            <a:off x="5045927" y="1427042"/>
            <a:ext cx="3429000" cy="27478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/>
              <a:t>Residential (2026 – 2036)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61775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354B-7564-21C8-17B2-42514CCD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ACB2-F24E-0DC5-538B-480E2FE5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Impacts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3195-8485-0EF5-076E-25B45291B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 (2026)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463CF-E75A-3AD8-6389-C7DD023E9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1DCDF3-72A6-7AF5-7D58-3EE42B258A6C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39724B-9005-DD00-3CF1-C5B835CF0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28990"/>
              </p:ext>
            </p:extLst>
          </p:nvPr>
        </p:nvGraphicFramePr>
        <p:xfrm>
          <a:off x="409574" y="1614174"/>
          <a:ext cx="8134352" cy="146818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94213">
                  <a:extLst>
                    <a:ext uri="{9D8B030D-6E8A-4147-A177-3AD203B41FA5}">
                      <a16:colId xmlns:a16="http://schemas.microsoft.com/office/drawing/2014/main" val="844735255"/>
                    </a:ext>
                  </a:extLst>
                </a:gridCol>
                <a:gridCol w="794213">
                  <a:extLst>
                    <a:ext uri="{9D8B030D-6E8A-4147-A177-3AD203B41FA5}">
                      <a16:colId xmlns:a16="http://schemas.microsoft.com/office/drawing/2014/main" val="3216839579"/>
                    </a:ext>
                  </a:extLst>
                </a:gridCol>
                <a:gridCol w="553922">
                  <a:extLst>
                    <a:ext uri="{9D8B030D-6E8A-4147-A177-3AD203B41FA5}">
                      <a16:colId xmlns:a16="http://schemas.microsoft.com/office/drawing/2014/main" val="2566177718"/>
                    </a:ext>
                  </a:extLst>
                </a:gridCol>
                <a:gridCol w="914840">
                  <a:extLst>
                    <a:ext uri="{9D8B030D-6E8A-4147-A177-3AD203B41FA5}">
                      <a16:colId xmlns:a16="http://schemas.microsoft.com/office/drawing/2014/main" val="808580852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1768112186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3764832505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674155888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3960671804"/>
                    </a:ext>
                  </a:extLst>
                </a:gridCol>
                <a:gridCol w="1037206">
                  <a:extLst>
                    <a:ext uri="{9D8B030D-6E8A-4147-A177-3AD203B41FA5}">
                      <a16:colId xmlns:a16="http://schemas.microsoft.com/office/drawing/2014/main" val="4244795372"/>
                    </a:ext>
                  </a:extLst>
                </a:gridCol>
                <a:gridCol w="612206">
                  <a:extLst>
                    <a:ext uri="{9D8B030D-6E8A-4147-A177-3AD203B41FA5}">
                      <a16:colId xmlns:a16="http://schemas.microsoft.com/office/drawing/2014/main" val="2372271293"/>
                    </a:ext>
                  </a:extLst>
                </a:gridCol>
              </a:tblGrid>
              <a:tr h="1917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Weather Year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Weather Source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Hours (HE)</a:t>
                      </a: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Num.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°F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0003"/>
                  </a:ext>
                </a:extLst>
              </a:tr>
              <a:tr h="227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682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98.9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162.4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4106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1-in-10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99.5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163.4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539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CAISO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161.5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45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1-in-10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CAISO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163.2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44906"/>
                  </a:ext>
                </a:extLst>
              </a:tr>
            </a:tbl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C77C12-7D06-E817-59FA-8A9CC33034BA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(August)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232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522C-1D2B-C386-3B28-D3553F16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2962BB0-64FB-FC02-C0CF-78D37C22497A}"/>
              </a:ext>
            </a:extLst>
          </p:cNvPr>
          <p:cNvSpPr/>
          <p:nvPr/>
        </p:nvSpPr>
        <p:spPr>
          <a:xfrm>
            <a:off x="393145" y="1047748"/>
            <a:ext cx="8339375" cy="486554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Programs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2D3B5-D4AF-92AA-B401-B5545857F5AE}"/>
              </a:ext>
            </a:extLst>
          </p:cNvPr>
          <p:cNvSpPr/>
          <p:nvPr/>
        </p:nvSpPr>
        <p:spPr>
          <a:xfrm>
            <a:off x="4299473" y="811528"/>
            <a:ext cx="2080260" cy="3585211"/>
          </a:xfrm>
          <a:prstGeom prst="rect">
            <a:avLst/>
          </a:prstGeom>
          <a:solidFill>
            <a:srgbClr val="0E321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94A03-35C8-E150-DB16-16BF8B1DA417}"/>
              </a:ext>
            </a:extLst>
          </p:cNvPr>
          <p:cNvSpPr/>
          <p:nvPr/>
        </p:nvSpPr>
        <p:spPr>
          <a:xfrm>
            <a:off x="2115072" y="811529"/>
            <a:ext cx="2080260" cy="3585211"/>
          </a:xfrm>
          <a:prstGeom prst="rect">
            <a:avLst/>
          </a:prstGeom>
          <a:solidFill>
            <a:srgbClr val="0E321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F9D18-26E2-AA30-8786-797F78C1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4454"/>
            <a:ext cx="8229600" cy="523220"/>
          </a:xfrm>
        </p:spPr>
        <p:txBody>
          <a:bodyPr/>
          <a:lstStyle/>
          <a:p>
            <a:r>
              <a:rPr lang="en-US"/>
              <a:t>Program Description by IOU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B3C3A5D1-B588-C4C2-9802-D7C4CBCCD532}"/>
              </a:ext>
            </a:extLst>
          </p:cNvPr>
          <p:cNvSpPr txBox="1"/>
          <p:nvPr/>
        </p:nvSpPr>
        <p:spPr>
          <a:xfrm>
            <a:off x="2115066" y="1054943"/>
            <a:ext cx="2080260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/>
              <a:t>Non-Residential Day-Ahead</a:t>
            </a:r>
          </a:p>
          <a:p>
            <a:pPr algn="ctr"/>
            <a:r>
              <a:rPr lang="en-US" sz="1200"/>
              <a:t>Residential Day-Ahead</a:t>
            </a:r>
            <a:endParaRPr lang="en-US" sz="1200" b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FCC380-F6EC-0F7B-FAF6-DA26F51837BB}"/>
              </a:ext>
            </a:extLst>
          </p:cNvPr>
          <p:cNvSpPr/>
          <p:nvPr/>
        </p:nvSpPr>
        <p:spPr>
          <a:xfrm>
            <a:off x="393145" y="1584361"/>
            <a:ext cx="8339374" cy="479360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Products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45C88DC1-AB7D-748E-BE44-61CDC5F28EAE}"/>
              </a:ext>
            </a:extLst>
          </p:cNvPr>
          <p:cNvSpPr txBox="1"/>
          <p:nvPr/>
        </p:nvSpPr>
        <p:spPr>
          <a:xfrm>
            <a:off x="4299467" y="1054943"/>
            <a:ext cx="2080261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Non-Residential Day-Ahead</a:t>
            </a:r>
          </a:p>
          <a:p>
            <a:pPr algn="ctr"/>
            <a:r>
              <a:rPr lang="en-US" sz="1200"/>
              <a:t>Residential Day-Ahead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8FB75-ACD9-88AE-2AD5-4724F52333CB}"/>
              </a:ext>
            </a:extLst>
          </p:cNvPr>
          <p:cNvSpPr/>
          <p:nvPr/>
        </p:nvSpPr>
        <p:spPr>
          <a:xfrm>
            <a:off x="6483879" y="818724"/>
            <a:ext cx="2080260" cy="3585210"/>
          </a:xfrm>
          <a:prstGeom prst="rect">
            <a:avLst/>
          </a:prstGeom>
          <a:solidFill>
            <a:srgbClr val="0E321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9984B671-E9F1-DE59-80B4-21A435EDA88E}"/>
              </a:ext>
            </a:extLst>
          </p:cNvPr>
          <p:cNvSpPr txBox="1"/>
          <p:nvPr/>
        </p:nvSpPr>
        <p:spPr>
          <a:xfrm>
            <a:off x="6483863" y="1054942"/>
            <a:ext cx="2080273" cy="479360"/>
          </a:xfrm>
          <a:prstGeom prst="rect">
            <a:avLst/>
          </a:prstGeom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Non-Residential Day-Ahead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Non-Residential Day-Of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8F14DBB-2D37-F799-B652-F0189909D630}"/>
              </a:ext>
            </a:extLst>
          </p:cNvPr>
          <p:cNvSpPr txBox="1"/>
          <p:nvPr/>
        </p:nvSpPr>
        <p:spPr>
          <a:xfrm>
            <a:off x="6483862" y="1577167"/>
            <a:ext cx="2080273" cy="486553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Elect DA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Elect DO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05FAF10-C71F-E3FD-E251-0C9F8D5EF16C}"/>
              </a:ext>
            </a:extLst>
          </p:cNvPr>
          <p:cNvSpPr txBox="1"/>
          <p:nvPr/>
        </p:nvSpPr>
        <p:spPr>
          <a:xfrm>
            <a:off x="4299452" y="1591333"/>
            <a:ext cx="2080259" cy="472387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Elect DA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D092A634-A540-5233-5343-A0C4AF429FE4}"/>
              </a:ext>
            </a:extLst>
          </p:cNvPr>
          <p:cNvSpPr txBox="1"/>
          <p:nvPr/>
        </p:nvSpPr>
        <p:spPr>
          <a:xfrm>
            <a:off x="2115066" y="1584361"/>
            <a:ext cx="2080240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Elect DA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610398-D294-16F6-553B-FFFE8548B6AE}"/>
              </a:ext>
            </a:extLst>
          </p:cNvPr>
          <p:cNvSpPr/>
          <p:nvPr/>
        </p:nvSpPr>
        <p:spPr>
          <a:xfrm>
            <a:off x="393146" y="2126243"/>
            <a:ext cx="8339374" cy="686930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Price Trigger Options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D94175A3-E892-EDC2-F01F-4BFEDEC955E0}"/>
              </a:ext>
            </a:extLst>
          </p:cNvPr>
          <p:cNvSpPr txBox="1"/>
          <p:nvPr/>
        </p:nvSpPr>
        <p:spPr>
          <a:xfrm>
            <a:off x="6483862" y="2130201"/>
            <a:ext cx="2080273" cy="690165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$200/MWh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$400/MWh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$600/MWh</a:t>
            </a: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4A987B87-59F8-214A-5DA3-034C2A9CC40D}"/>
              </a:ext>
            </a:extLst>
          </p:cNvPr>
          <p:cNvSpPr txBox="1"/>
          <p:nvPr/>
        </p:nvSpPr>
        <p:spPr>
          <a:xfrm>
            <a:off x="2115066" y="2122282"/>
            <a:ext cx="2080260" cy="70421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N/A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EBF865-8754-AD1B-CABD-312F0A848950}"/>
              </a:ext>
            </a:extLst>
          </p:cNvPr>
          <p:cNvSpPr/>
          <p:nvPr/>
        </p:nvSpPr>
        <p:spPr>
          <a:xfrm>
            <a:off x="393145" y="2867775"/>
            <a:ext cx="8339375" cy="486554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Dispatch</a:t>
            </a: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5E71DDEA-AABA-DD5F-84F8-6FBE92AB3563}"/>
              </a:ext>
            </a:extLst>
          </p:cNvPr>
          <p:cNvSpPr txBox="1"/>
          <p:nvPr/>
        </p:nvSpPr>
        <p:spPr>
          <a:xfrm>
            <a:off x="2115066" y="2874970"/>
            <a:ext cx="2080260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dirty="0"/>
              <a:t>May: 5pm-10pm</a:t>
            </a:r>
          </a:p>
          <a:p>
            <a:pPr algn="ctr"/>
            <a:r>
              <a:rPr lang="en-US" sz="1200" dirty="0"/>
              <a:t>Jun-Oct: 4pm-9pm</a:t>
            </a:r>
            <a:endParaRPr lang="en-US" sz="1200" b="0" dirty="0"/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B17A0BF7-32D0-A839-E6C3-BD83DA18525B}"/>
              </a:ext>
            </a:extLst>
          </p:cNvPr>
          <p:cNvSpPr txBox="1"/>
          <p:nvPr/>
        </p:nvSpPr>
        <p:spPr>
          <a:xfrm>
            <a:off x="4299467" y="2874970"/>
            <a:ext cx="2080261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May: 5pm-10pm</a:t>
            </a:r>
          </a:p>
          <a:p>
            <a:pPr algn="ctr"/>
            <a:r>
              <a:rPr lang="en-US" sz="1200" dirty="0"/>
              <a:t>Jun-Oct: 4pm-9pm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7F674766-7403-EFCF-3784-DE55D5844934}"/>
              </a:ext>
            </a:extLst>
          </p:cNvPr>
          <p:cNvSpPr txBox="1"/>
          <p:nvPr/>
        </p:nvSpPr>
        <p:spPr>
          <a:xfrm>
            <a:off x="6483863" y="2874969"/>
            <a:ext cx="2080273" cy="479360"/>
          </a:xfrm>
          <a:prstGeom prst="rect">
            <a:avLst/>
          </a:prstGeom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May-Oct: 1pm-9pm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5C9250-70BF-0A3E-FC80-C21FFE646597}"/>
              </a:ext>
            </a:extLst>
          </p:cNvPr>
          <p:cNvSpPr/>
          <p:nvPr/>
        </p:nvSpPr>
        <p:spPr>
          <a:xfrm>
            <a:off x="393125" y="3408931"/>
            <a:ext cx="8339375" cy="486554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Eligible Dates</a:t>
            </a:r>
          </a:p>
          <a:p>
            <a:r>
              <a:rPr lang="en-US" sz="1000">
                <a:solidFill>
                  <a:schemeClr val="tx1"/>
                </a:solidFill>
              </a:rPr>
              <a:t>(non-holidays only)</a:t>
            </a: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F81AF75E-DBF9-92FE-7E6E-B32719757D84}"/>
              </a:ext>
            </a:extLst>
          </p:cNvPr>
          <p:cNvSpPr txBox="1"/>
          <p:nvPr/>
        </p:nvSpPr>
        <p:spPr>
          <a:xfrm>
            <a:off x="2115046" y="3416126"/>
            <a:ext cx="2080260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May-Sep: Monday-Saturday</a:t>
            </a:r>
          </a:p>
          <a:p>
            <a:pPr algn="ctr"/>
            <a:r>
              <a:rPr lang="en-US" sz="1200" dirty="0"/>
              <a:t>Oct: Monday-Friday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18694A6B-0B87-81D1-7A4D-DB74A12EEEE4}"/>
              </a:ext>
            </a:extLst>
          </p:cNvPr>
          <p:cNvSpPr txBox="1"/>
          <p:nvPr/>
        </p:nvSpPr>
        <p:spPr>
          <a:xfrm>
            <a:off x="4299447" y="3416126"/>
            <a:ext cx="2080261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May-Sep: Monday-Saturday</a:t>
            </a:r>
          </a:p>
          <a:p>
            <a:pPr algn="ctr"/>
            <a:r>
              <a:rPr lang="en-US" sz="1200" dirty="0"/>
              <a:t>Oct: Monday-Friday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30C67879-5FD5-C1B1-B7B2-E2006E929B5E}"/>
              </a:ext>
            </a:extLst>
          </p:cNvPr>
          <p:cNvSpPr txBox="1"/>
          <p:nvPr/>
        </p:nvSpPr>
        <p:spPr>
          <a:xfrm>
            <a:off x="6483843" y="3416125"/>
            <a:ext cx="2080273" cy="479360"/>
          </a:xfrm>
          <a:prstGeom prst="rect">
            <a:avLst/>
          </a:prstGeom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May-Oct: Monday-Friday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3B15D9-88D9-D620-BED0-5496119EDFEF}"/>
              </a:ext>
            </a:extLst>
          </p:cNvPr>
          <p:cNvSpPr/>
          <p:nvPr/>
        </p:nvSpPr>
        <p:spPr>
          <a:xfrm>
            <a:off x="393125" y="3948115"/>
            <a:ext cx="8339375" cy="333190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Duration</a:t>
            </a: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D20BC63F-932E-E130-F483-1473EF16B044}"/>
              </a:ext>
            </a:extLst>
          </p:cNvPr>
          <p:cNvSpPr txBox="1"/>
          <p:nvPr/>
        </p:nvSpPr>
        <p:spPr>
          <a:xfrm>
            <a:off x="2115046" y="3950066"/>
            <a:ext cx="2080260" cy="33123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/>
              <a:t>1-4 hours</a:t>
            </a:r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5E563F5E-CA6D-EA97-8311-2CD3EA4C5597}"/>
              </a:ext>
            </a:extLst>
          </p:cNvPr>
          <p:cNvSpPr txBox="1"/>
          <p:nvPr/>
        </p:nvSpPr>
        <p:spPr>
          <a:xfrm>
            <a:off x="4299447" y="3950066"/>
            <a:ext cx="2080261" cy="33123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1-4 hours</a:t>
            </a:r>
          </a:p>
        </p:txBody>
      </p:sp>
      <p:sp>
        <p:nvSpPr>
          <p:cNvPr id="57" name="TextBox 15">
            <a:extLst>
              <a:ext uri="{FF2B5EF4-FFF2-40B4-BE49-F238E27FC236}">
                <a16:creationId xmlns:a16="http://schemas.microsoft.com/office/drawing/2014/main" id="{8B239C1A-0A1F-2277-7DEF-E7082E2E8654}"/>
              </a:ext>
            </a:extLst>
          </p:cNvPr>
          <p:cNvSpPr txBox="1"/>
          <p:nvPr/>
        </p:nvSpPr>
        <p:spPr>
          <a:xfrm>
            <a:off x="6483843" y="3950065"/>
            <a:ext cx="2080273" cy="331240"/>
          </a:xfrm>
          <a:prstGeom prst="rect">
            <a:avLst/>
          </a:prstGeom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2-4 hours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0EEBB1-D931-FB36-AE9F-552F88D75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  <a:ln>
            <a:noFill/>
          </a:ln>
        </p:spPr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AE6CA5F5-4835-7CAF-0FDC-C873E305B5ED}"/>
              </a:ext>
            </a:extLst>
          </p:cNvPr>
          <p:cNvSpPr txBox="1"/>
          <p:nvPr/>
        </p:nvSpPr>
        <p:spPr>
          <a:xfrm>
            <a:off x="4299447" y="2123008"/>
            <a:ext cx="2080273" cy="690165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$200/MWh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$400/MWh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$600/MWh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A7CE74-E053-AD16-956B-B8C5A79B6663}"/>
              </a:ext>
            </a:extLst>
          </p:cNvPr>
          <p:cNvSpPr/>
          <p:nvPr/>
        </p:nvSpPr>
        <p:spPr>
          <a:xfrm>
            <a:off x="4883199" y="673943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SCE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ED3E26-9696-8AD3-CEA6-06025316CECF}"/>
              </a:ext>
            </a:extLst>
          </p:cNvPr>
          <p:cNvSpPr/>
          <p:nvPr/>
        </p:nvSpPr>
        <p:spPr>
          <a:xfrm>
            <a:off x="7067600" y="669507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SDG&amp;E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7C75D90-75C5-DEDB-93C5-2D26967C826E}"/>
              </a:ext>
            </a:extLst>
          </p:cNvPr>
          <p:cNvSpPr/>
          <p:nvPr/>
        </p:nvSpPr>
        <p:spPr>
          <a:xfrm>
            <a:off x="2698798" y="669507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PG&amp;E</a:t>
            </a:r>
          </a:p>
        </p:txBody>
      </p:sp>
    </p:spTree>
    <p:extLst>
      <p:ext uri="{BB962C8B-B14F-4D97-AF65-F5344CB8AC3E}">
        <p14:creationId xmlns:p14="http://schemas.microsoft.com/office/powerpoint/2010/main" val="425315279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79DAA-A0C0-9694-FC72-DC731DDC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334C-492D-B083-217E-16256D33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Impacts Slice of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45A51-1808-4A29-6706-EFEC07726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 (2026)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7F686-496A-FBE7-D129-3A86394FB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334FF5-2B97-0B67-9E17-C05423A30DFB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0B65E86-B949-F9A2-5343-5E7118298B20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System Worst Day Average Ex Ante Load Impacts (May – October)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9CAEA-B344-7967-1077-8455C080F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21787"/>
              </p:ext>
            </p:extLst>
          </p:nvPr>
        </p:nvGraphicFramePr>
        <p:xfrm>
          <a:off x="628647" y="1469516"/>
          <a:ext cx="7886705" cy="24599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84566">
                  <a:extLst>
                    <a:ext uri="{9D8B030D-6E8A-4147-A177-3AD203B41FA5}">
                      <a16:colId xmlns:a16="http://schemas.microsoft.com/office/drawing/2014/main" val="35903852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1420782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39937396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26705228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116692846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49022271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9735960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23450029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42772770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9537211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189586811"/>
                    </a:ext>
                  </a:extLst>
                </a:gridCol>
                <a:gridCol w="599389">
                  <a:extLst>
                    <a:ext uri="{9D8B030D-6E8A-4147-A177-3AD203B41FA5}">
                      <a16:colId xmlns:a16="http://schemas.microsoft.com/office/drawing/2014/main" val="3540928315"/>
                    </a:ext>
                  </a:extLst>
                </a:gridCol>
                <a:gridCol w="583616">
                  <a:extLst>
                    <a:ext uri="{9D8B030D-6E8A-4147-A177-3AD203B41FA5}">
                      <a16:colId xmlns:a16="http://schemas.microsoft.com/office/drawing/2014/main" val="646397895"/>
                    </a:ext>
                  </a:extLst>
                </a:gridCol>
              </a:tblGrid>
              <a:tr h="2343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Hour Ending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SCE 1-in-2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SCE 1-in-10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05229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4128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16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627925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17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451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893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19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14.6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2082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2947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21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7933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22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20303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23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83318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24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64312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D273051-57FC-5793-363A-5524C3DA4954}"/>
              </a:ext>
            </a:extLst>
          </p:cNvPr>
          <p:cNvSpPr/>
          <p:nvPr/>
        </p:nvSpPr>
        <p:spPr>
          <a:xfrm>
            <a:off x="1503623" y="4036398"/>
            <a:ext cx="214630" cy="193675"/>
          </a:xfrm>
          <a:prstGeom prst="rect">
            <a:avLst/>
          </a:prstGeom>
          <a:solidFill>
            <a:srgbClr val="97B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F2A052E9-0C87-E7A7-BC45-176E3F513E35}"/>
              </a:ext>
            </a:extLst>
          </p:cNvPr>
          <p:cNvSpPr txBox="1"/>
          <p:nvPr/>
        </p:nvSpPr>
        <p:spPr>
          <a:xfrm>
            <a:off x="1681423" y="4010998"/>
            <a:ext cx="1548765" cy="242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67F6A600-6802-B3BC-453B-3E1F58E0105C}"/>
              </a:ext>
            </a:extLst>
          </p:cNvPr>
          <p:cNvSpPr txBox="1"/>
          <p:nvPr/>
        </p:nvSpPr>
        <p:spPr>
          <a:xfrm>
            <a:off x="3627698" y="4002743"/>
            <a:ext cx="20942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84DA8-5F80-DE9F-068E-601ED968D5B9}"/>
              </a:ext>
            </a:extLst>
          </p:cNvPr>
          <p:cNvSpPr/>
          <p:nvPr/>
        </p:nvSpPr>
        <p:spPr>
          <a:xfrm>
            <a:off x="3440373" y="4036398"/>
            <a:ext cx="214630" cy="193675"/>
          </a:xfrm>
          <a:prstGeom prst="rect">
            <a:avLst/>
          </a:prstGeom>
          <a:solidFill>
            <a:srgbClr val="F8D05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DBFBB4FE-0054-CF82-2B23-1DA20C5917DC}"/>
              </a:ext>
            </a:extLst>
          </p:cNvPr>
          <p:cNvSpPr txBox="1"/>
          <p:nvPr/>
        </p:nvSpPr>
        <p:spPr>
          <a:xfrm>
            <a:off x="5694623" y="4006331"/>
            <a:ext cx="2583468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 Peak Hour (RA year 2027)</a:t>
            </a: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4F857D-BD03-6971-7FE1-568DA825CF43}"/>
              </a:ext>
            </a:extLst>
          </p:cNvPr>
          <p:cNvSpPr/>
          <p:nvPr/>
        </p:nvSpPr>
        <p:spPr>
          <a:xfrm>
            <a:off x="5507298" y="4039986"/>
            <a:ext cx="214630" cy="193675"/>
          </a:xfrm>
          <a:prstGeom prst="rect">
            <a:avLst/>
          </a:prstGeom>
          <a:solidFill>
            <a:srgbClr val="58A9C7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60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147D0-B123-44E1-02D1-8BDE7A81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81B-1560-EC10-A012-BE5BE6F1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Impacts Slice of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1F3A4-E328-8C8C-D22D-C19C5B4982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 (2027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A079-D6E7-AE29-6C71-0408A2D39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1BB8C9-C9DB-ACC0-1EEC-0F3D5FA5908A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E922C4-885D-03CD-CFFE-E8F3B64E04E3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(May – October)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AF8630-0ADD-9996-0AEA-F7AA39787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02275"/>
              </p:ext>
            </p:extLst>
          </p:nvPr>
        </p:nvGraphicFramePr>
        <p:xfrm>
          <a:off x="628647" y="1469516"/>
          <a:ext cx="7886705" cy="24599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84566">
                  <a:extLst>
                    <a:ext uri="{9D8B030D-6E8A-4147-A177-3AD203B41FA5}">
                      <a16:colId xmlns:a16="http://schemas.microsoft.com/office/drawing/2014/main" val="35903852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1420782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39937396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26705228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116692846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49022271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9735960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23450029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42772770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9537211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189586811"/>
                    </a:ext>
                  </a:extLst>
                </a:gridCol>
                <a:gridCol w="599389">
                  <a:extLst>
                    <a:ext uri="{9D8B030D-6E8A-4147-A177-3AD203B41FA5}">
                      <a16:colId xmlns:a16="http://schemas.microsoft.com/office/drawing/2014/main" val="3540928315"/>
                    </a:ext>
                  </a:extLst>
                </a:gridCol>
                <a:gridCol w="583616">
                  <a:extLst>
                    <a:ext uri="{9D8B030D-6E8A-4147-A177-3AD203B41FA5}">
                      <a16:colId xmlns:a16="http://schemas.microsoft.com/office/drawing/2014/main" val="646397895"/>
                    </a:ext>
                  </a:extLst>
                </a:gridCol>
              </a:tblGrid>
              <a:tr h="2343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Hour Ending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SCE 1-in-2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SCE 1-in-10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05229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4128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16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627925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17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451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20.2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893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19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17.7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19.6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2082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2947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21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18.7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18.8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7933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22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</a:t>
                      </a: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20303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23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83318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24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64312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4E7A18-BD4E-213F-1B99-F5A1F86EAE5C}"/>
              </a:ext>
            </a:extLst>
          </p:cNvPr>
          <p:cNvSpPr/>
          <p:nvPr/>
        </p:nvSpPr>
        <p:spPr>
          <a:xfrm>
            <a:off x="1503623" y="4036398"/>
            <a:ext cx="214630" cy="193675"/>
          </a:xfrm>
          <a:prstGeom prst="rect">
            <a:avLst/>
          </a:prstGeom>
          <a:solidFill>
            <a:srgbClr val="97B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2EF9FE5A-BCDB-0B0A-E0B8-8D31E8541268}"/>
              </a:ext>
            </a:extLst>
          </p:cNvPr>
          <p:cNvSpPr txBox="1"/>
          <p:nvPr/>
        </p:nvSpPr>
        <p:spPr>
          <a:xfrm>
            <a:off x="1681423" y="4010998"/>
            <a:ext cx="1548765" cy="242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CCB83882-85C2-B54F-AC45-A3DFE0A73BC4}"/>
              </a:ext>
            </a:extLst>
          </p:cNvPr>
          <p:cNvSpPr txBox="1"/>
          <p:nvPr/>
        </p:nvSpPr>
        <p:spPr>
          <a:xfrm>
            <a:off x="3627698" y="4002743"/>
            <a:ext cx="20942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E4DBAE-6809-6394-790F-AD8AF8AB27F3}"/>
              </a:ext>
            </a:extLst>
          </p:cNvPr>
          <p:cNvSpPr/>
          <p:nvPr/>
        </p:nvSpPr>
        <p:spPr>
          <a:xfrm>
            <a:off x="3440373" y="4036398"/>
            <a:ext cx="214630" cy="193675"/>
          </a:xfrm>
          <a:prstGeom prst="rect">
            <a:avLst/>
          </a:prstGeom>
          <a:solidFill>
            <a:srgbClr val="F8D05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84C1FCA1-19E9-F223-310D-6CA887537D54}"/>
              </a:ext>
            </a:extLst>
          </p:cNvPr>
          <p:cNvSpPr txBox="1"/>
          <p:nvPr/>
        </p:nvSpPr>
        <p:spPr>
          <a:xfrm>
            <a:off x="5694623" y="4006331"/>
            <a:ext cx="2583468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 Peak Hour (RA year 2027)</a:t>
            </a: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3D5AC-5057-110B-80EC-DE669F8D6BB5}"/>
              </a:ext>
            </a:extLst>
          </p:cNvPr>
          <p:cNvSpPr/>
          <p:nvPr/>
        </p:nvSpPr>
        <p:spPr>
          <a:xfrm>
            <a:off x="5507298" y="4039986"/>
            <a:ext cx="214630" cy="193675"/>
          </a:xfrm>
          <a:prstGeom prst="rect">
            <a:avLst/>
          </a:prstGeom>
          <a:solidFill>
            <a:srgbClr val="58A9C7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601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812B5-1B45-AACA-794A-16015A9C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EC66-9F39-B8C7-366A-1093BFEB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Impacts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4531-5258-78F4-FB6D-DA3886ECE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Residential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61807-5475-A613-2140-DD8BF570C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66F1AC-834B-1409-C91C-A4DC415229F1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48B0CD-6DEE-87A4-9B6A-90B4C5E18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37929"/>
              </p:ext>
            </p:extLst>
          </p:nvPr>
        </p:nvGraphicFramePr>
        <p:xfrm>
          <a:off x="409574" y="1614174"/>
          <a:ext cx="8134352" cy="146818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94213">
                  <a:extLst>
                    <a:ext uri="{9D8B030D-6E8A-4147-A177-3AD203B41FA5}">
                      <a16:colId xmlns:a16="http://schemas.microsoft.com/office/drawing/2014/main" val="844735255"/>
                    </a:ext>
                  </a:extLst>
                </a:gridCol>
                <a:gridCol w="794213">
                  <a:extLst>
                    <a:ext uri="{9D8B030D-6E8A-4147-A177-3AD203B41FA5}">
                      <a16:colId xmlns:a16="http://schemas.microsoft.com/office/drawing/2014/main" val="3216839579"/>
                    </a:ext>
                  </a:extLst>
                </a:gridCol>
                <a:gridCol w="553922">
                  <a:extLst>
                    <a:ext uri="{9D8B030D-6E8A-4147-A177-3AD203B41FA5}">
                      <a16:colId xmlns:a16="http://schemas.microsoft.com/office/drawing/2014/main" val="2566177718"/>
                    </a:ext>
                  </a:extLst>
                </a:gridCol>
                <a:gridCol w="914840">
                  <a:extLst>
                    <a:ext uri="{9D8B030D-6E8A-4147-A177-3AD203B41FA5}">
                      <a16:colId xmlns:a16="http://schemas.microsoft.com/office/drawing/2014/main" val="808580852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1768112186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3764832505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674155888"/>
                    </a:ext>
                  </a:extLst>
                </a:gridCol>
                <a:gridCol w="856938">
                  <a:extLst>
                    <a:ext uri="{9D8B030D-6E8A-4147-A177-3AD203B41FA5}">
                      <a16:colId xmlns:a16="http://schemas.microsoft.com/office/drawing/2014/main" val="3960671804"/>
                    </a:ext>
                  </a:extLst>
                </a:gridCol>
                <a:gridCol w="1037206">
                  <a:extLst>
                    <a:ext uri="{9D8B030D-6E8A-4147-A177-3AD203B41FA5}">
                      <a16:colId xmlns:a16="http://schemas.microsoft.com/office/drawing/2014/main" val="4244795372"/>
                    </a:ext>
                  </a:extLst>
                </a:gridCol>
                <a:gridCol w="612206">
                  <a:extLst>
                    <a:ext uri="{9D8B030D-6E8A-4147-A177-3AD203B41FA5}">
                      <a16:colId xmlns:a16="http://schemas.microsoft.com/office/drawing/2014/main" val="2372271293"/>
                    </a:ext>
                  </a:extLst>
                </a:gridCol>
              </a:tblGrid>
              <a:tr h="1917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Weather Year</a:t>
                      </a: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Weather Source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Hours (HE)</a:t>
                      </a: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Num.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Temp (°F)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0003"/>
                  </a:ext>
                </a:extLst>
              </a:tr>
              <a:tr h="227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682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4106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1-in-10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5399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1-in-2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CAISO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45012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1-in-10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CAISO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44906"/>
                  </a:ext>
                </a:extLst>
              </a:tr>
            </a:tbl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FC0394-4693-D95B-E9E3-47D0BC3408B5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(August)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463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337B1-3AA9-DDD1-8D54-BFB7A845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5F66-A1DA-0FA7-8118-68F184C7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Impacts Slice of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B850-DE92-BCE6-586F-2C51161957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Residential (2026 – 2036)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5ABCE-AC0F-330A-353B-235DFFD4A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8A64A50-7DDB-7DCB-051E-26E980532D56}"/>
              </a:ext>
            </a:extLst>
          </p:cNvPr>
          <p:cNvSpPr txBox="1">
            <a:spLocks/>
          </p:cNvSpPr>
          <p:nvPr/>
        </p:nvSpPr>
        <p:spPr>
          <a:xfrm>
            <a:off x="361950" y="2699511"/>
            <a:ext cx="8229600" cy="1567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62E8F56-CD3F-17BB-4ABB-8E1EBC868DBB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(May – October)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B354C5-E7AB-E2C8-016B-E5AC8DE96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68793"/>
              </p:ext>
            </p:extLst>
          </p:nvPr>
        </p:nvGraphicFramePr>
        <p:xfrm>
          <a:off x="628647" y="1469516"/>
          <a:ext cx="7886705" cy="245999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84566">
                  <a:extLst>
                    <a:ext uri="{9D8B030D-6E8A-4147-A177-3AD203B41FA5}">
                      <a16:colId xmlns:a16="http://schemas.microsoft.com/office/drawing/2014/main" val="35903852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1420782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339937396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26705228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116692846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49022271"/>
                    </a:ext>
                  </a:extLst>
                </a:gridCol>
                <a:gridCol w="605699">
                  <a:extLst>
                    <a:ext uri="{9D8B030D-6E8A-4147-A177-3AD203B41FA5}">
                      <a16:colId xmlns:a16="http://schemas.microsoft.com/office/drawing/2014/main" val="1297359604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23450029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4277277071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1995372110"/>
                    </a:ext>
                  </a:extLst>
                </a:gridCol>
                <a:gridCol w="600967">
                  <a:extLst>
                    <a:ext uri="{9D8B030D-6E8A-4147-A177-3AD203B41FA5}">
                      <a16:colId xmlns:a16="http://schemas.microsoft.com/office/drawing/2014/main" val="2189586811"/>
                    </a:ext>
                  </a:extLst>
                </a:gridCol>
                <a:gridCol w="599389">
                  <a:extLst>
                    <a:ext uri="{9D8B030D-6E8A-4147-A177-3AD203B41FA5}">
                      <a16:colId xmlns:a16="http://schemas.microsoft.com/office/drawing/2014/main" val="3540928315"/>
                    </a:ext>
                  </a:extLst>
                </a:gridCol>
                <a:gridCol w="583616">
                  <a:extLst>
                    <a:ext uri="{9D8B030D-6E8A-4147-A177-3AD203B41FA5}">
                      <a16:colId xmlns:a16="http://schemas.microsoft.com/office/drawing/2014/main" val="646397895"/>
                    </a:ext>
                  </a:extLst>
                </a:gridCol>
              </a:tblGrid>
              <a:tr h="23431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Hour Ending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SCE 1-in-2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SCE 1-in-10 System Worst Day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505229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May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June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July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Aug.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Sept.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Oct.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04128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16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627925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17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0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451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18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0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893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19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2082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20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A9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2947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21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27933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22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7B2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620303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23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83318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FFFFFE"/>
                          </a:solidFill>
                          <a:effectLst/>
                        </a:rPr>
                        <a:t>24</a:t>
                      </a:r>
                      <a:endParaRPr lang="en-US" sz="1000">
                        <a:solidFill>
                          <a:srgbClr val="FFFFF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764312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0AB4EB2-C9F2-BD5C-EBF4-5EBAEFF6717A}"/>
              </a:ext>
            </a:extLst>
          </p:cNvPr>
          <p:cNvSpPr/>
          <p:nvPr/>
        </p:nvSpPr>
        <p:spPr>
          <a:xfrm>
            <a:off x="1503623" y="4036398"/>
            <a:ext cx="214630" cy="193675"/>
          </a:xfrm>
          <a:prstGeom prst="rect">
            <a:avLst/>
          </a:prstGeom>
          <a:solidFill>
            <a:srgbClr val="97B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11C1F381-957C-2BFC-9FE2-2280C9E135BE}"/>
              </a:ext>
            </a:extLst>
          </p:cNvPr>
          <p:cNvSpPr txBox="1"/>
          <p:nvPr/>
        </p:nvSpPr>
        <p:spPr>
          <a:xfrm>
            <a:off x="1681423" y="4010998"/>
            <a:ext cx="1548765" cy="242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838BB268-214A-D41F-0CAA-DB99F8F8A72A}"/>
              </a:ext>
            </a:extLst>
          </p:cNvPr>
          <p:cNvSpPr txBox="1"/>
          <p:nvPr/>
        </p:nvSpPr>
        <p:spPr>
          <a:xfrm>
            <a:off x="3627698" y="4002743"/>
            <a:ext cx="20942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Non-event hour in RA window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61768A-23EE-7BA3-63E0-A8C6DDFD2CE8}"/>
              </a:ext>
            </a:extLst>
          </p:cNvPr>
          <p:cNvSpPr/>
          <p:nvPr/>
        </p:nvSpPr>
        <p:spPr>
          <a:xfrm>
            <a:off x="3440373" y="4036398"/>
            <a:ext cx="214630" cy="193675"/>
          </a:xfrm>
          <a:prstGeom prst="rect">
            <a:avLst/>
          </a:prstGeom>
          <a:solidFill>
            <a:srgbClr val="F8D05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6B759843-071A-F7A5-30D4-FE9188FB888A}"/>
              </a:ext>
            </a:extLst>
          </p:cNvPr>
          <p:cNvSpPr txBox="1"/>
          <p:nvPr/>
        </p:nvSpPr>
        <p:spPr>
          <a:xfrm>
            <a:off x="5694623" y="4006331"/>
            <a:ext cx="2583468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 Peak Hour (RA year 2027)</a:t>
            </a: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44C71-6FA3-676E-4BDC-2310C13378CE}"/>
              </a:ext>
            </a:extLst>
          </p:cNvPr>
          <p:cNvSpPr/>
          <p:nvPr/>
        </p:nvSpPr>
        <p:spPr>
          <a:xfrm>
            <a:off x="5507298" y="4039986"/>
            <a:ext cx="214630" cy="193675"/>
          </a:xfrm>
          <a:prstGeom prst="rect">
            <a:avLst/>
          </a:prstGeom>
          <a:solidFill>
            <a:srgbClr val="58A9C7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316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04D1-0430-42A3-47C4-D4D60A7F4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7383-FC89-6F90-C527-22E8F504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 Post &amp; Ex Ante Backcast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6CDF-807A-4658-A4BF-5A919538D2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7F3AD-E9FE-92CE-1766-A57509777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582703-0788-6BF0-DA45-8C95BD534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27078"/>
              </p:ext>
            </p:extLst>
          </p:nvPr>
        </p:nvGraphicFramePr>
        <p:xfrm>
          <a:off x="533399" y="1425210"/>
          <a:ext cx="7886702" cy="16464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3497538217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208574960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07430153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3217162948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413598784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899932014"/>
                    </a:ext>
                  </a:extLst>
                </a:gridCol>
                <a:gridCol w="918905">
                  <a:extLst>
                    <a:ext uri="{9D8B030D-6E8A-4147-A177-3AD203B41FA5}">
                      <a16:colId xmlns:a16="http://schemas.microsoft.com/office/drawing/2014/main" val="2568701691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58299864"/>
                    </a:ext>
                  </a:extLst>
                </a:gridCol>
              </a:tblGrid>
              <a:tr h="318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PY2025 Estimate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°F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817309"/>
                  </a:ext>
                </a:extLst>
              </a:tr>
              <a:tr h="228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21931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2025 Ex Ante Backcast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518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163.8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23.9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6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endParaRPr lang="en-US" sz="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33693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July 30</a:t>
                      </a:r>
                      <a:r>
                        <a:rPr lang="en-US" sz="1000" b="0" baseline="30000" dirty="0">
                          <a:effectLst/>
                        </a:rPr>
                        <a:t>th</a:t>
                      </a:r>
                      <a:r>
                        <a:rPr lang="en-US" sz="1000" b="0" dirty="0">
                          <a:effectLst/>
                        </a:rPr>
                        <a:t> Ex Post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23444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24</a:t>
                      </a:r>
                      <a:r>
                        <a:rPr lang="en-US" sz="1050" b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 Post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159.1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83457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</a:rPr>
                        <a:t>Avg. Impact Ex Post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514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11.7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159.4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fr-FR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74818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9433A11-1A4D-109A-BE34-2E3F436E74BC}"/>
              </a:ext>
            </a:extLst>
          </p:cNvPr>
          <p:cNvSpPr txBox="1">
            <a:spLocks/>
          </p:cNvSpPr>
          <p:nvPr/>
        </p:nvSpPr>
        <p:spPr>
          <a:xfrm>
            <a:off x="361950" y="3114338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Aggregate per capita reference loads range from 159.1 – 159.6 kWh/h for the ex post event impacts compared to 163.8 kWh/h for the ex ante backcast for 2025</a:t>
            </a:r>
          </a:p>
          <a:p>
            <a:r>
              <a:rPr lang="en-US"/>
              <a:t>July 30</a:t>
            </a:r>
            <a:r>
              <a:rPr lang="en-US" baseline="30000"/>
              <a:t>th</a:t>
            </a:r>
            <a:r>
              <a:rPr lang="en-US"/>
              <a:t> ex post load impacts at 12.3 MWh/h are comparable to ex ante backcast load impacts at 12.4 MWh/h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1B03F-6FA1-5F0B-2FE1-A4476B8C6672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(SCE 1-in-2 August)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367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9CF2-484F-AFE3-17BF-E6D0E0AA8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0E0D-7B90-A611-C97D-D4AFFE0C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 Ante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18CC9-AF65-2700-5BAB-240F48B4C9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(2026)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8AAE-26DB-DEBA-DFA5-728D8F0BF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890289-75D1-9D46-F59F-ABF4AEAA6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74569"/>
              </p:ext>
            </p:extLst>
          </p:nvPr>
        </p:nvGraphicFramePr>
        <p:xfrm>
          <a:off x="533397" y="1379130"/>
          <a:ext cx="7886703" cy="165102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05346">
                  <a:extLst>
                    <a:ext uri="{9D8B030D-6E8A-4147-A177-3AD203B41FA5}">
                      <a16:colId xmlns:a16="http://schemas.microsoft.com/office/drawing/2014/main" val="277143152"/>
                    </a:ext>
                  </a:extLst>
                </a:gridCol>
                <a:gridCol w="1184564">
                  <a:extLst>
                    <a:ext uri="{9D8B030D-6E8A-4147-A177-3AD203B41FA5}">
                      <a16:colId xmlns:a16="http://schemas.microsoft.com/office/drawing/2014/main" val="94415268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3443774918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651827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37274156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9972778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654094117"/>
                    </a:ext>
                  </a:extLst>
                </a:gridCol>
                <a:gridCol w="921327">
                  <a:extLst>
                    <a:ext uri="{9D8B030D-6E8A-4147-A177-3AD203B41FA5}">
                      <a16:colId xmlns:a16="http://schemas.microsoft.com/office/drawing/2014/main" val="4286928286"/>
                    </a:ext>
                  </a:extLst>
                </a:gridCol>
                <a:gridCol w="592284">
                  <a:extLst>
                    <a:ext uri="{9D8B030D-6E8A-4147-A177-3AD203B41FA5}">
                      <a16:colId xmlns:a16="http://schemas.microsoft.com/office/drawing/2014/main" val="1601588851"/>
                    </a:ext>
                  </a:extLst>
                </a:gridCol>
              </a:tblGrid>
              <a:tr h="34420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Program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Ex Ante Estimate for 2026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Aggregate (MWh/h)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 Capita (kWh/h)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FFFFFE"/>
                          </a:solidFill>
                          <a:effectLst/>
                        </a:rPr>
                        <a:t>Percent Load Reduction (%)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Temp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(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  <a:latin typeface="+mn-lt"/>
                        </a:rPr>
                        <a:t>°F</a:t>
                      </a:r>
                      <a:r>
                        <a:rPr lang="en-US" sz="1100" dirty="0">
                          <a:solidFill>
                            <a:srgbClr val="FFFFFE"/>
                          </a:solidFill>
                          <a:effectLst/>
                        </a:rPr>
                        <a:t>)</a:t>
                      </a:r>
                      <a:endParaRPr lang="en-US" sz="1100" b="1" dirty="0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38320"/>
                  </a:ext>
                </a:extLst>
              </a:tr>
              <a:tr h="392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Ref.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FFFFFE"/>
                          </a:solidFill>
                          <a:effectLst/>
                        </a:rPr>
                        <a:t>Load Impact</a:t>
                      </a:r>
                      <a:endParaRPr lang="en-US" sz="1100" b="1">
                        <a:solidFill>
                          <a:srgbClr val="FFFFFE"/>
                        </a:solidFill>
                        <a:effectLst/>
                        <a:latin typeface="Tw Cen MT Condensed" panose="020B0606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25127"/>
                  </a:ext>
                </a:extLst>
              </a:tr>
              <a:tr h="24817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Non-Res CBP-E DA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PY2024 Forecast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175.5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36241"/>
                  </a:ext>
                </a:extLst>
              </a:tr>
              <a:tr h="221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PY2025 Forecast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98.9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162.4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90.1</a:t>
                      </a: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756347"/>
                  </a:ext>
                </a:extLst>
              </a:tr>
              <a:tr h="2219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Res CBP-E DA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>
                          <a:effectLst/>
                        </a:rPr>
                        <a:t>PY2024 Forecast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0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1.84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87.6</a:t>
                      </a:r>
                      <a:endParaRPr lang="en-U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78860"/>
                  </a:ext>
                </a:extLst>
              </a:tr>
              <a:tr h="221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</a:rPr>
                        <a:t>PY2025 Forecast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87.7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83805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8F9C855-B6BA-3881-8541-5698E4D5C606}"/>
              </a:ext>
            </a:extLst>
          </p:cNvPr>
          <p:cNvSpPr txBox="1">
            <a:spLocks/>
          </p:cNvSpPr>
          <p:nvPr/>
        </p:nvSpPr>
        <p:spPr>
          <a:xfrm>
            <a:off x="361950" y="970894"/>
            <a:ext cx="8229600" cy="34925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/>
              <a:t>System Worst Day Average Ex Ante Load Impacts (SCE 1-in-2 August)</a:t>
            </a:r>
          </a:p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4263D9-B0D1-DDE5-A965-9698A12DDC64}"/>
              </a:ext>
            </a:extLst>
          </p:cNvPr>
          <p:cNvSpPr txBox="1">
            <a:spLocks/>
          </p:cNvSpPr>
          <p:nvPr/>
        </p:nvSpPr>
        <p:spPr>
          <a:xfrm>
            <a:off x="361949" y="3089144"/>
            <a:ext cx="8229600" cy="137142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Forecasted enrollment for 2026 is much higher in PY2025 than in PY2024 for both the residential and non-residential segments</a:t>
            </a:r>
          </a:p>
          <a:p>
            <a:r>
              <a:rPr lang="en-US" dirty="0"/>
              <a:t>Residential PY2024 ex ante was based on a subset of ELRP A.4 customers, whereas the PY2025 forecast is based on SGIP customers participating in CPP, resulting in lower impacts</a:t>
            </a:r>
          </a:p>
        </p:txBody>
      </p:sp>
    </p:spTree>
    <p:extLst>
      <p:ext uri="{BB962C8B-B14F-4D97-AF65-F5344CB8AC3E}">
        <p14:creationId xmlns:p14="http://schemas.microsoft.com/office/powerpoint/2010/main" val="381815112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AFA4C-5A0A-A9AC-4D4F-98973D869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5A9CF-CEEB-9C51-2DE5-4889E4AA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0188"/>
            <a:ext cx="8229600" cy="707886"/>
          </a:xfrm>
        </p:spPr>
        <p:txBody>
          <a:bodyPr/>
          <a:lstStyle/>
          <a:p>
            <a:r>
              <a:rPr lang="en-US" sz="4000"/>
              <a:t>Final Takeaways</a:t>
            </a:r>
          </a:p>
        </p:txBody>
      </p:sp>
    </p:spTree>
    <p:extLst>
      <p:ext uri="{BB962C8B-B14F-4D97-AF65-F5344CB8AC3E}">
        <p14:creationId xmlns:p14="http://schemas.microsoft.com/office/powerpoint/2010/main" val="35040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36080-AA89-2BD3-CA3F-C44C2716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Takeaways</a:t>
            </a:r>
          </a:p>
        </p:txBody>
      </p:sp>
      <p:sp>
        <p:nvSpPr>
          <p:cNvPr id="36" name="Google Shape;815;p32">
            <a:extLst>
              <a:ext uri="{FF2B5EF4-FFF2-40B4-BE49-F238E27FC236}">
                <a16:creationId xmlns:a16="http://schemas.microsoft.com/office/drawing/2014/main" id="{1262D0C2-0AF6-A241-BAED-7486B3800B78}"/>
              </a:ext>
            </a:extLst>
          </p:cNvPr>
          <p:cNvSpPr txBox="1"/>
          <p:nvPr/>
        </p:nvSpPr>
        <p:spPr>
          <a:xfrm>
            <a:off x="300055" y="1736957"/>
            <a:ext cx="617076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811;p32">
            <a:extLst>
              <a:ext uri="{FF2B5EF4-FFF2-40B4-BE49-F238E27FC236}">
                <a16:creationId xmlns:a16="http://schemas.microsoft.com/office/drawing/2014/main" id="{0654E5AE-D98A-D255-ECF0-BCC31BB568F6}"/>
              </a:ext>
            </a:extLst>
          </p:cNvPr>
          <p:cNvSpPr/>
          <p:nvPr/>
        </p:nvSpPr>
        <p:spPr>
          <a:xfrm>
            <a:off x="1506745" y="1350138"/>
            <a:ext cx="3486895" cy="801914"/>
          </a:xfrm>
          <a:prstGeom prst="roundRect">
            <a:avLst/>
          </a:prstGeom>
          <a:solidFill>
            <a:srgbClr val="0E321C">
              <a:alpha val="25098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en-US" sz="105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EB01AA8-FFD5-1508-9ECA-6174845575FB}"/>
              </a:ext>
            </a:extLst>
          </p:cNvPr>
          <p:cNvGrpSpPr/>
          <p:nvPr/>
        </p:nvGrpSpPr>
        <p:grpSpPr>
          <a:xfrm>
            <a:off x="213949" y="1350123"/>
            <a:ext cx="1341402" cy="801945"/>
            <a:chOff x="213949" y="1348749"/>
            <a:chExt cx="1341402" cy="801945"/>
          </a:xfrm>
        </p:grpSpPr>
        <p:sp>
          <p:nvSpPr>
            <p:cNvPr id="34" name="Google Shape;812;p32">
              <a:extLst>
                <a:ext uri="{FF2B5EF4-FFF2-40B4-BE49-F238E27FC236}">
                  <a16:creationId xmlns:a16="http://schemas.microsoft.com/office/drawing/2014/main" id="{F8CDE4B3-7361-3870-2977-B590458B176D}"/>
                </a:ext>
              </a:extLst>
            </p:cNvPr>
            <p:cNvSpPr/>
            <p:nvPr/>
          </p:nvSpPr>
          <p:spPr>
            <a:xfrm>
              <a:off x="213949" y="1348749"/>
              <a:ext cx="1341402" cy="801945"/>
            </a:xfrm>
            <a:prstGeom prst="homePlate">
              <a:avLst/>
            </a:prstGeom>
            <a:solidFill>
              <a:srgbClr val="0E3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6;p32">
              <a:extLst>
                <a:ext uri="{FF2B5EF4-FFF2-40B4-BE49-F238E27FC236}">
                  <a16:creationId xmlns:a16="http://schemas.microsoft.com/office/drawing/2014/main" id="{607E75AD-4A3A-9767-E2B8-E239762FBCE1}"/>
                </a:ext>
              </a:extLst>
            </p:cNvPr>
            <p:cNvSpPr txBox="1"/>
            <p:nvPr/>
          </p:nvSpPr>
          <p:spPr>
            <a:xfrm>
              <a:off x="215171" y="1398748"/>
              <a:ext cx="856261" cy="725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Ex Post</a:t>
              </a:r>
              <a:endParaRPr sz="1400" b="1" dirty="0">
                <a:solidFill>
                  <a:srgbClr val="FFFFFF"/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9" name="Google Shape;811;p32">
            <a:extLst>
              <a:ext uri="{FF2B5EF4-FFF2-40B4-BE49-F238E27FC236}">
                <a16:creationId xmlns:a16="http://schemas.microsoft.com/office/drawing/2014/main" id="{B9E7770F-D165-8F71-E6AC-A9A54F67A111}"/>
              </a:ext>
            </a:extLst>
          </p:cNvPr>
          <p:cNvSpPr/>
          <p:nvPr/>
        </p:nvSpPr>
        <p:spPr>
          <a:xfrm>
            <a:off x="1487196" y="3069761"/>
            <a:ext cx="3486894" cy="801914"/>
          </a:xfrm>
          <a:prstGeom prst="roundRect">
            <a:avLst/>
          </a:prstGeom>
          <a:solidFill>
            <a:srgbClr val="C5CD9F">
              <a:alpha val="25098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990B3CA-A08E-C15A-428B-12205333151D}"/>
              </a:ext>
            </a:extLst>
          </p:cNvPr>
          <p:cNvGrpSpPr/>
          <p:nvPr/>
        </p:nvGrpSpPr>
        <p:grpSpPr>
          <a:xfrm>
            <a:off x="188116" y="3069746"/>
            <a:ext cx="1353968" cy="801945"/>
            <a:chOff x="188116" y="3062144"/>
            <a:chExt cx="1353968" cy="801945"/>
          </a:xfrm>
        </p:grpSpPr>
        <p:sp>
          <p:nvSpPr>
            <p:cNvPr id="38" name="Google Shape;812;p32">
              <a:extLst>
                <a:ext uri="{FF2B5EF4-FFF2-40B4-BE49-F238E27FC236}">
                  <a16:creationId xmlns:a16="http://schemas.microsoft.com/office/drawing/2014/main" id="{DF2B0E1F-E092-2510-B513-D6DB38E8DEAC}"/>
                </a:ext>
              </a:extLst>
            </p:cNvPr>
            <p:cNvSpPr/>
            <p:nvPr/>
          </p:nvSpPr>
          <p:spPr>
            <a:xfrm>
              <a:off x="200682" y="3062144"/>
              <a:ext cx="1341402" cy="801945"/>
            </a:xfrm>
            <a:prstGeom prst="homePlate">
              <a:avLst/>
            </a:prstGeom>
            <a:solidFill>
              <a:srgbClr val="C5C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6;p32">
              <a:extLst>
                <a:ext uri="{FF2B5EF4-FFF2-40B4-BE49-F238E27FC236}">
                  <a16:creationId xmlns:a16="http://schemas.microsoft.com/office/drawing/2014/main" id="{B046723F-FCAC-4A32-7E09-8124CD8500F3}"/>
                </a:ext>
              </a:extLst>
            </p:cNvPr>
            <p:cNvSpPr txBox="1"/>
            <p:nvPr/>
          </p:nvSpPr>
          <p:spPr>
            <a:xfrm>
              <a:off x="188116" y="3326017"/>
              <a:ext cx="1149617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FFFFFF"/>
                  </a:solidFill>
                  <a:ea typeface="Fira Sans Extra Condensed Medium"/>
                  <a:cs typeface="Dubai Medium" panose="020B0603030403030204" pitchFamily="34" charset="-78"/>
                  <a:sym typeface="Fira Sans Extra Condensed Medium"/>
                </a:rPr>
                <a:t>Cross-Year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rgbClr val="FFFFFF"/>
                  </a:solidFill>
                  <a:ea typeface="Fira Sans Extra Condensed Medium"/>
                  <a:cs typeface="Dubai Medium" panose="020B0603030403030204" pitchFamily="34" charset="-78"/>
                  <a:sym typeface="Fira Sans Extra Condensed Medium"/>
                </a:rPr>
                <a:t>Comparisons</a:t>
              </a:r>
            </a:p>
          </p:txBody>
        </p:sp>
      </p:grpSp>
      <p:sp>
        <p:nvSpPr>
          <p:cNvPr id="44" name="ab">
            <a:extLst>
              <a:ext uri="{FF2B5EF4-FFF2-40B4-BE49-F238E27FC236}">
                <a16:creationId xmlns:a16="http://schemas.microsoft.com/office/drawing/2014/main" id="{FB470EC6-3D8B-3282-3A14-7DEBD9151F51}"/>
              </a:ext>
            </a:extLst>
          </p:cNvPr>
          <p:cNvSpPr txBox="1"/>
          <p:nvPr/>
        </p:nvSpPr>
        <p:spPr>
          <a:xfrm>
            <a:off x="300055" y="2589285"/>
            <a:ext cx="2029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dd">
            <a:extLst>
              <a:ext uri="{FF2B5EF4-FFF2-40B4-BE49-F238E27FC236}">
                <a16:creationId xmlns:a16="http://schemas.microsoft.com/office/drawing/2014/main" id="{E0013584-4092-10F6-66FE-9EE31CE9E329}"/>
              </a:ext>
            </a:extLst>
          </p:cNvPr>
          <p:cNvSpPr/>
          <p:nvPr/>
        </p:nvSpPr>
        <p:spPr>
          <a:xfrm>
            <a:off x="1493829" y="2211499"/>
            <a:ext cx="3486894" cy="801914"/>
          </a:xfrm>
          <a:prstGeom prst="roundRect">
            <a:avLst/>
          </a:prstGeom>
          <a:solidFill>
            <a:srgbClr val="97B23E">
              <a:alpha val="25098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79506A-2E86-2ED4-C177-556DDDB0B3E5}"/>
              </a:ext>
            </a:extLst>
          </p:cNvPr>
          <p:cNvGrpSpPr/>
          <p:nvPr/>
        </p:nvGrpSpPr>
        <p:grpSpPr>
          <a:xfrm>
            <a:off x="188116" y="2211484"/>
            <a:ext cx="1367235" cy="801945"/>
            <a:chOff x="188116" y="2201077"/>
            <a:chExt cx="1367235" cy="801945"/>
          </a:xfrm>
        </p:grpSpPr>
        <p:sp>
          <p:nvSpPr>
            <p:cNvPr id="42" name="ee">
              <a:extLst>
                <a:ext uri="{FF2B5EF4-FFF2-40B4-BE49-F238E27FC236}">
                  <a16:creationId xmlns:a16="http://schemas.microsoft.com/office/drawing/2014/main" id="{C9EADF2B-B306-5364-D847-5990613E6011}"/>
                </a:ext>
              </a:extLst>
            </p:cNvPr>
            <p:cNvSpPr/>
            <p:nvPr/>
          </p:nvSpPr>
          <p:spPr>
            <a:xfrm>
              <a:off x="213949" y="2201077"/>
              <a:ext cx="1341402" cy="801945"/>
            </a:xfrm>
            <a:prstGeom prst="homePlate">
              <a:avLst/>
            </a:prstGeom>
            <a:solidFill>
              <a:srgbClr val="97B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aa">
              <a:extLst>
                <a:ext uri="{FF2B5EF4-FFF2-40B4-BE49-F238E27FC236}">
                  <a16:creationId xmlns:a16="http://schemas.microsoft.com/office/drawing/2014/main" id="{8E6C86DB-379F-20C2-0F1F-CF52C87D22ED}"/>
                </a:ext>
              </a:extLst>
            </p:cNvPr>
            <p:cNvSpPr txBox="1"/>
            <p:nvPr/>
          </p:nvSpPr>
          <p:spPr>
            <a:xfrm>
              <a:off x="188116" y="2476012"/>
              <a:ext cx="78075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Ex Ante</a:t>
              </a:r>
            </a:p>
          </p:txBody>
        </p:sp>
      </p:grpSp>
      <p:sp>
        <p:nvSpPr>
          <p:cNvPr id="47" name="TextBox 32">
            <a:extLst>
              <a:ext uri="{FF2B5EF4-FFF2-40B4-BE49-F238E27FC236}">
                <a16:creationId xmlns:a16="http://schemas.microsoft.com/office/drawing/2014/main" id="{2D1AA9A8-A4DA-D94B-0815-B6BD84FD1907}"/>
              </a:ext>
            </a:extLst>
          </p:cNvPr>
          <p:cNvSpPr txBox="1"/>
          <p:nvPr/>
        </p:nvSpPr>
        <p:spPr>
          <a:xfrm>
            <a:off x="1487196" y="1398748"/>
            <a:ext cx="3544750" cy="869801"/>
          </a:xfrm>
          <a:prstGeom prst="rect">
            <a:avLst/>
          </a:prstGeom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dk1"/>
                </a:solidFill>
                <a:ea typeface="Roboto"/>
                <a:cs typeface="Roboto"/>
                <a:sym typeface="Roboto"/>
              </a:rPr>
              <a:t>Non-residential Elect DA customers provided </a:t>
            </a:r>
            <a:r>
              <a:rPr lang="en-US" sz="1000" b="1">
                <a:solidFill>
                  <a:schemeClr val="dk1"/>
                </a:solidFill>
                <a:ea typeface="Roboto"/>
                <a:cs typeface="Roboto"/>
                <a:sym typeface="Roboto"/>
              </a:rPr>
              <a:t>35.7 MWh/h </a:t>
            </a:r>
            <a:r>
              <a:rPr lang="en-US" sz="1000">
                <a:solidFill>
                  <a:schemeClr val="dk1"/>
                </a:solidFill>
                <a:ea typeface="Roboto"/>
                <a:cs typeface="Roboto"/>
                <a:sym typeface="Roboto"/>
              </a:rPr>
              <a:t>of load reductions on average during HE20 (includes </a:t>
            </a:r>
            <a:r>
              <a:rPr lang="en-US" sz="1000" b="1">
                <a:solidFill>
                  <a:schemeClr val="dk1"/>
                </a:solidFill>
                <a:ea typeface="Roboto"/>
                <a:cs typeface="Roboto"/>
                <a:sym typeface="Roboto"/>
              </a:rPr>
              <a:t>62% </a:t>
            </a:r>
            <a:r>
              <a:rPr lang="en-US" sz="1000">
                <a:solidFill>
                  <a:schemeClr val="dk1"/>
                </a:solidFill>
                <a:ea typeface="Roboto"/>
                <a:cs typeface="Roboto"/>
                <a:sym typeface="Roboto"/>
              </a:rPr>
              <a:t>of all participant event hours).</a:t>
            </a:r>
          </a:p>
          <a:p>
            <a:endParaRPr lang="en-US" sz="1000">
              <a:highlight>
                <a:srgbClr val="FFFF00"/>
              </a:highlight>
              <a:ea typeface="Roboto"/>
              <a:cs typeface="Roboto"/>
              <a:sym typeface="Roboto"/>
            </a:endParaRPr>
          </a:p>
        </p:txBody>
      </p:sp>
      <p:sp>
        <p:nvSpPr>
          <p:cNvPr id="48" name="TextBox 33">
            <a:extLst>
              <a:ext uri="{FF2B5EF4-FFF2-40B4-BE49-F238E27FC236}">
                <a16:creationId xmlns:a16="http://schemas.microsoft.com/office/drawing/2014/main" id="{F8534C1E-4E90-ABD0-00BF-0511414FD2BA}"/>
              </a:ext>
            </a:extLst>
          </p:cNvPr>
          <p:cNvSpPr txBox="1"/>
          <p:nvPr/>
        </p:nvSpPr>
        <p:spPr>
          <a:xfrm>
            <a:off x="1487196" y="2221104"/>
            <a:ext cx="3399083" cy="801919"/>
          </a:xfrm>
          <a:prstGeom prst="rect">
            <a:avLst/>
          </a:prstGeom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Non-residential customers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anticipated to provide an average hourly load reduction between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40.0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MWh/h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40.4 MWh/h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during a four-hour dispatch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August 2026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1D6472C6-011F-F6F9-9D93-E7C22CFC412C}"/>
              </a:ext>
            </a:extLst>
          </p:cNvPr>
          <p:cNvSpPr txBox="1"/>
          <p:nvPr/>
        </p:nvSpPr>
        <p:spPr>
          <a:xfrm>
            <a:off x="1520140" y="3044671"/>
            <a:ext cx="3399083" cy="801919"/>
          </a:xfrm>
          <a:prstGeom prst="rect">
            <a:avLst/>
          </a:prstGeom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>
              <a:spcAft>
                <a:spcPts val="1200"/>
              </a:spcAft>
              <a:buClr>
                <a:srgbClr val="0E321C"/>
              </a:buClr>
              <a:buSzPts val="1400"/>
            </a:pP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PY2025 forecast impacts for 2026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align with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those from the PY2024 evaluation, as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higher enrollment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lower per capita reference loads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PY2025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forecast balance out.</a:t>
            </a:r>
            <a:endParaRPr lang="en-US" sz="1000"/>
          </a:p>
        </p:txBody>
      </p:sp>
      <p:sp>
        <p:nvSpPr>
          <p:cNvPr id="125" name="Google Shape;811;p32">
            <a:extLst>
              <a:ext uri="{FF2B5EF4-FFF2-40B4-BE49-F238E27FC236}">
                <a16:creationId xmlns:a16="http://schemas.microsoft.com/office/drawing/2014/main" id="{2B24047F-71D2-D7D6-AB3F-777DE9704577}"/>
              </a:ext>
            </a:extLst>
          </p:cNvPr>
          <p:cNvSpPr/>
          <p:nvPr/>
        </p:nvSpPr>
        <p:spPr>
          <a:xfrm>
            <a:off x="5152481" y="1350138"/>
            <a:ext cx="3486895" cy="801914"/>
          </a:xfrm>
          <a:prstGeom prst="roundRect">
            <a:avLst/>
          </a:prstGeom>
          <a:solidFill>
            <a:srgbClr val="0E321C">
              <a:alpha val="25098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en-US" sz="10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811;p32">
            <a:extLst>
              <a:ext uri="{FF2B5EF4-FFF2-40B4-BE49-F238E27FC236}">
                <a16:creationId xmlns:a16="http://schemas.microsoft.com/office/drawing/2014/main" id="{EAC96AE7-71DA-58C6-E73F-5ECDFF8793AF}"/>
              </a:ext>
            </a:extLst>
          </p:cNvPr>
          <p:cNvSpPr/>
          <p:nvPr/>
        </p:nvSpPr>
        <p:spPr>
          <a:xfrm>
            <a:off x="5152481" y="3069761"/>
            <a:ext cx="3486894" cy="801914"/>
          </a:xfrm>
          <a:prstGeom prst="roundRect">
            <a:avLst/>
          </a:prstGeom>
          <a:solidFill>
            <a:srgbClr val="C5CD9F">
              <a:alpha val="25098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dd">
            <a:extLst>
              <a:ext uri="{FF2B5EF4-FFF2-40B4-BE49-F238E27FC236}">
                <a16:creationId xmlns:a16="http://schemas.microsoft.com/office/drawing/2014/main" id="{EDA942D0-2614-C336-7A08-D10A47BD51BB}"/>
              </a:ext>
            </a:extLst>
          </p:cNvPr>
          <p:cNvSpPr/>
          <p:nvPr/>
        </p:nvSpPr>
        <p:spPr>
          <a:xfrm>
            <a:off x="5152481" y="2211499"/>
            <a:ext cx="3486894" cy="801914"/>
          </a:xfrm>
          <a:prstGeom prst="roundRect">
            <a:avLst/>
          </a:prstGeom>
          <a:solidFill>
            <a:srgbClr val="97B23E">
              <a:alpha val="25098"/>
            </a:srgbClr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TextBox 32">
            <a:extLst>
              <a:ext uri="{FF2B5EF4-FFF2-40B4-BE49-F238E27FC236}">
                <a16:creationId xmlns:a16="http://schemas.microsoft.com/office/drawing/2014/main" id="{98F4513A-737A-9FEE-9461-6A0801B0B16A}"/>
              </a:ext>
            </a:extLst>
          </p:cNvPr>
          <p:cNvSpPr txBox="1"/>
          <p:nvPr/>
        </p:nvSpPr>
        <p:spPr>
          <a:xfrm>
            <a:off x="5152481" y="1400122"/>
            <a:ext cx="3544750" cy="869801"/>
          </a:xfrm>
          <a:prstGeom prst="rect">
            <a:avLst/>
          </a:prstGeom>
        </p:spPr>
        <p:txBody>
          <a:bodyPr wrap="square" rtlCol="0" anchor="ctr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Program enrollment 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substantially</a:t>
            </a: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increased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, with average nominations increasing from 1.1 MW and 38 customers in PY2024 to </a:t>
            </a: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12.4 MW 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and </a:t>
            </a: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506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customers in </a:t>
            </a: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PY2025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, the first year of CBP-E.</a:t>
            </a:r>
          </a:p>
          <a:p>
            <a:pPr>
              <a:spcAft>
                <a:spcPts val="600"/>
              </a:spcAft>
            </a:pP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CBP-E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customers delivered </a:t>
            </a: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11.7 MWh/h </a:t>
            </a:r>
            <a:r>
              <a:rPr lang="en-US" sz="10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of load reductions on average between all event hours, equating to an average performance of </a:t>
            </a:r>
            <a:r>
              <a:rPr lang="en-US" sz="10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92%</a:t>
            </a:r>
          </a:p>
          <a:p>
            <a:endParaRPr lang="en-US" sz="1000" dirty="0">
              <a:ea typeface="Roboto"/>
              <a:cs typeface="Roboto"/>
              <a:sym typeface="Roboto"/>
            </a:endParaRPr>
          </a:p>
        </p:txBody>
      </p:sp>
      <p:sp>
        <p:nvSpPr>
          <p:cNvPr id="129" name="TextBox 33">
            <a:extLst>
              <a:ext uri="{FF2B5EF4-FFF2-40B4-BE49-F238E27FC236}">
                <a16:creationId xmlns:a16="http://schemas.microsoft.com/office/drawing/2014/main" id="{150CF2E9-C54F-7920-3CF7-9665F51320E0}"/>
              </a:ext>
            </a:extLst>
          </p:cNvPr>
          <p:cNvSpPr txBox="1"/>
          <p:nvPr/>
        </p:nvSpPr>
        <p:spPr>
          <a:xfrm>
            <a:off x="5196387" y="2221104"/>
            <a:ext cx="3399083" cy="801919"/>
          </a:xfrm>
          <a:prstGeom prst="rect">
            <a:avLst/>
          </a:prstGeom>
        </p:spPr>
        <p:txBody>
          <a:bodyPr wrap="square" rtlCol="0" anchor="ctr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Non-residential customers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anticipated to provide between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14.4 MWh/h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14.6 MWh/h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average load reduction during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August 2026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four-hour dispatch.</a:t>
            </a:r>
          </a:p>
          <a:p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Residential customers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are anticipated to provide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0.04 MWh/h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of average load reductions during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August 2026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Roboto"/>
              </a:rPr>
              <a:t>four-hour dispatch.</a:t>
            </a:r>
            <a:endParaRPr lang="en-US" sz="100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130" name="TextBox 34">
            <a:extLst>
              <a:ext uri="{FF2B5EF4-FFF2-40B4-BE49-F238E27FC236}">
                <a16:creationId xmlns:a16="http://schemas.microsoft.com/office/drawing/2014/main" id="{13D8FB05-0189-C302-FCCA-A25262DD43FE}"/>
              </a:ext>
            </a:extLst>
          </p:cNvPr>
          <p:cNvSpPr txBox="1"/>
          <p:nvPr/>
        </p:nvSpPr>
        <p:spPr>
          <a:xfrm>
            <a:off x="5196387" y="3044671"/>
            <a:ext cx="3399083" cy="801919"/>
          </a:xfrm>
          <a:prstGeom prst="rect">
            <a:avLst/>
          </a:prstGeom>
        </p:spPr>
        <p:txBody>
          <a:bodyPr wrap="square" rtlCol="0" anchor="ctr">
            <a:normAutofit fontScale="92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>
              <a:spcAft>
                <a:spcPts val="600"/>
              </a:spcAft>
              <a:buClr>
                <a:srgbClr val="0E321C"/>
              </a:buClr>
              <a:buSzPts val="1400"/>
            </a:pP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Non-residential impacts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2026 have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increased in PY2025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due to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higher enrollment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higher per capita load impacts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spcAft>
                <a:spcPts val="1200"/>
              </a:spcAft>
              <a:buClr>
                <a:srgbClr val="0E321C"/>
              </a:buClr>
              <a:buSzPts val="1400"/>
            </a:pP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Residential impacts 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2026 have</a:t>
            </a:r>
            <a:r>
              <a:rPr lang="en-US" sz="10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decreased</a:t>
            </a:r>
            <a:r>
              <a:rPr lang="en-US" sz="1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due to changes in methodology, from 12% load reduction in PY2024 to 2% in PY2025.</a:t>
            </a:r>
            <a:endParaRPr lang="en-US" sz="1000">
              <a:highlight>
                <a:srgbClr val="FFFF00"/>
              </a:highlight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EF053E2-D413-1676-E332-920351A0C275}"/>
              </a:ext>
            </a:extLst>
          </p:cNvPr>
          <p:cNvSpPr/>
          <p:nvPr/>
        </p:nvSpPr>
        <p:spPr>
          <a:xfrm>
            <a:off x="2329255" y="965094"/>
            <a:ext cx="171530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</a:rPr>
              <a:t>PG&amp;E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165C9AB-E703-570E-81D2-536A99AF5D7B}"/>
              </a:ext>
            </a:extLst>
          </p:cNvPr>
          <p:cNvSpPr/>
          <p:nvPr/>
        </p:nvSpPr>
        <p:spPr>
          <a:xfrm>
            <a:off x="6038276" y="965094"/>
            <a:ext cx="171530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</a:rPr>
              <a:t>SCE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BD0B17-C722-B663-D8A6-F0DE5536A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2880270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/>
      <p:bldP spid="129" grpId="0"/>
      <p:bldP spid="130" grpId="0"/>
      <p:bldP spid="1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49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C7C6-FEF8-E88A-427B-B1D7489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 Ex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AA032-D152-C494-D99D-31BA99D32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PG&amp;E Non-Residential Elect DA (PY2021 – PY2025)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1E77-9AB2-AF9F-1482-29036FCA6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34F6FC-DF2E-531E-D85B-FF327E3DA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31411"/>
              </p:ext>
            </p:extLst>
          </p:nvPr>
        </p:nvGraphicFramePr>
        <p:xfrm>
          <a:off x="1936984" y="1333196"/>
          <a:ext cx="5270031" cy="214160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46177">
                  <a:extLst>
                    <a:ext uri="{9D8B030D-6E8A-4147-A177-3AD203B41FA5}">
                      <a16:colId xmlns:a16="http://schemas.microsoft.com/office/drawing/2014/main" val="285981791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1158834758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532205398"/>
                    </a:ext>
                  </a:extLst>
                </a:gridCol>
              </a:tblGrid>
              <a:tr h="189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>
                          <a:solidFill>
                            <a:srgbClr val="FFFFFE"/>
                          </a:solidFill>
                          <a:effectLst/>
                        </a:rPr>
                        <a:t>Program Year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Avg. Monthly Nominated Capacity (MW)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Avg. Monthly Nominated Customers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87908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13.5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365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1262346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31.3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475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13634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XX.X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430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1559275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marL="0" marR="0" algn="l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5720" marR="45720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417892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marL="0" marR="0" algn="l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7658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6389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233337-3D9F-877F-E581-2C60EE62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EAF7E9E-F301-A321-2258-5CD576AE3BC6}"/>
              </a:ext>
            </a:extLst>
          </p:cNvPr>
          <p:cNvSpPr/>
          <p:nvPr/>
        </p:nvSpPr>
        <p:spPr>
          <a:xfrm>
            <a:off x="393145" y="1584360"/>
            <a:ext cx="8339374" cy="692733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Event Limits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3E651-B6C6-EEEB-0D7F-E3D984E882A3}"/>
              </a:ext>
            </a:extLst>
          </p:cNvPr>
          <p:cNvSpPr/>
          <p:nvPr/>
        </p:nvSpPr>
        <p:spPr>
          <a:xfrm>
            <a:off x="6483879" y="818725"/>
            <a:ext cx="2080260" cy="2340112"/>
          </a:xfrm>
          <a:prstGeom prst="rect">
            <a:avLst/>
          </a:prstGeom>
          <a:solidFill>
            <a:srgbClr val="0E321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B41622-F1B7-3A5C-A74A-8CB2D4A7866F}"/>
              </a:ext>
            </a:extLst>
          </p:cNvPr>
          <p:cNvSpPr/>
          <p:nvPr/>
        </p:nvSpPr>
        <p:spPr>
          <a:xfrm>
            <a:off x="4299473" y="811530"/>
            <a:ext cx="2080260" cy="2347308"/>
          </a:xfrm>
          <a:prstGeom prst="rect">
            <a:avLst/>
          </a:prstGeom>
          <a:solidFill>
            <a:srgbClr val="0E321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8D9B0-54CD-72ED-167C-7E3AB6351314}"/>
              </a:ext>
            </a:extLst>
          </p:cNvPr>
          <p:cNvSpPr/>
          <p:nvPr/>
        </p:nvSpPr>
        <p:spPr>
          <a:xfrm>
            <a:off x="2115072" y="811530"/>
            <a:ext cx="2080260" cy="2347307"/>
          </a:xfrm>
          <a:prstGeom prst="rect">
            <a:avLst/>
          </a:prstGeom>
          <a:solidFill>
            <a:srgbClr val="0E321C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7B6714-AACA-BF42-3155-E31B077B2F5D}"/>
              </a:ext>
            </a:extLst>
          </p:cNvPr>
          <p:cNvSpPr/>
          <p:nvPr/>
        </p:nvSpPr>
        <p:spPr>
          <a:xfrm>
            <a:off x="393145" y="1047748"/>
            <a:ext cx="8339375" cy="486554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Consecutive Event Days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B01B4-1BBC-33AF-43BF-1235AEB7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84454"/>
            <a:ext cx="8229600" cy="523220"/>
          </a:xfrm>
        </p:spPr>
        <p:txBody>
          <a:bodyPr/>
          <a:lstStyle/>
          <a:p>
            <a:r>
              <a:rPr lang="en-US"/>
              <a:t>Program Description by IOU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38AF2A5-DAC6-2619-6C46-911966D250E8}"/>
              </a:ext>
            </a:extLst>
          </p:cNvPr>
          <p:cNvSpPr txBox="1"/>
          <p:nvPr/>
        </p:nvSpPr>
        <p:spPr>
          <a:xfrm>
            <a:off x="2115066" y="1054943"/>
            <a:ext cx="2080260" cy="479359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dirty="0"/>
              <a:t>3 Days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BF9507D9-0446-EF7F-DFC9-410D819C8167}"/>
              </a:ext>
            </a:extLst>
          </p:cNvPr>
          <p:cNvSpPr txBox="1"/>
          <p:nvPr/>
        </p:nvSpPr>
        <p:spPr>
          <a:xfrm>
            <a:off x="4299467" y="1054943"/>
            <a:ext cx="2080261" cy="47935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N/A</a:t>
            </a:r>
            <a:endParaRPr lang="en-US" sz="1100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4C136610-0BBD-ADB0-26F1-32266B17F58D}"/>
              </a:ext>
            </a:extLst>
          </p:cNvPr>
          <p:cNvSpPr txBox="1"/>
          <p:nvPr/>
        </p:nvSpPr>
        <p:spPr>
          <a:xfrm>
            <a:off x="6483863" y="1054942"/>
            <a:ext cx="2080273" cy="47936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  <a:ea typeface="Calibri"/>
                <a:cs typeface="Times New Roman"/>
              </a:rPr>
              <a:t>3 Days</a:t>
            </a:r>
            <a:endParaRPr lang="en-US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AE29AC-8375-325E-F741-4A3DF57E42FE}"/>
              </a:ext>
            </a:extLst>
          </p:cNvPr>
          <p:cNvSpPr/>
          <p:nvPr/>
        </p:nvSpPr>
        <p:spPr>
          <a:xfrm>
            <a:off x="4883199" y="673943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SCE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D222CE-7EC9-5E9B-C170-9D7540737647}"/>
              </a:ext>
            </a:extLst>
          </p:cNvPr>
          <p:cNvSpPr/>
          <p:nvPr/>
        </p:nvSpPr>
        <p:spPr>
          <a:xfrm>
            <a:off x="7067600" y="669507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SDG&amp;E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CBBBFB-02C0-91C8-35FC-3363778733E5}"/>
              </a:ext>
            </a:extLst>
          </p:cNvPr>
          <p:cNvSpPr/>
          <p:nvPr/>
        </p:nvSpPr>
        <p:spPr>
          <a:xfrm>
            <a:off x="2698798" y="669507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PG&amp;E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88EEEA5D-EAD0-7543-36D4-70C62626F4B2}"/>
              </a:ext>
            </a:extLst>
          </p:cNvPr>
          <p:cNvSpPr txBox="1"/>
          <p:nvPr/>
        </p:nvSpPr>
        <p:spPr>
          <a:xfrm>
            <a:off x="6483832" y="1581852"/>
            <a:ext cx="2080273" cy="703128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Days per Month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24 hours total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15598534-C0D9-FD8A-B393-BE9469E7C0F2}"/>
              </a:ext>
            </a:extLst>
          </p:cNvPr>
          <p:cNvSpPr txBox="1"/>
          <p:nvPr/>
        </p:nvSpPr>
        <p:spPr>
          <a:xfrm>
            <a:off x="4299452" y="1591333"/>
            <a:ext cx="2080259" cy="682656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Days per Month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24 hours total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8120035E-5468-3537-FE60-5A889D1B361F}"/>
              </a:ext>
            </a:extLst>
          </p:cNvPr>
          <p:cNvSpPr txBox="1"/>
          <p:nvPr/>
        </p:nvSpPr>
        <p:spPr>
          <a:xfrm>
            <a:off x="2115066" y="1584361"/>
            <a:ext cx="2080240" cy="692731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Days per Month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30 hours total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4822FE-9FA9-60A4-7EB5-7F230F62E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7771" y="4689793"/>
            <a:ext cx="3627156" cy="273050"/>
          </a:xfrm>
        </p:spPr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44B66A-0691-EF27-63C0-86CA1D7E1EEA}"/>
              </a:ext>
            </a:extLst>
          </p:cNvPr>
          <p:cNvSpPr/>
          <p:nvPr/>
        </p:nvSpPr>
        <p:spPr>
          <a:xfrm>
            <a:off x="393142" y="2341007"/>
            <a:ext cx="8339374" cy="702959"/>
          </a:xfrm>
          <a:prstGeom prst="rect">
            <a:avLst/>
          </a:prstGeom>
          <a:solidFill>
            <a:srgbClr val="0E321C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tx1"/>
                </a:solidFill>
              </a:rPr>
              <a:t>Test Events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2FF0B6FF-ACC6-F2F5-C2EE-7D16DB1A176B}"/>
              </a:ext>
            </a:extLst>
          </p:cNvPr>
          <p:cNvSpPr txBox="1"/>
          <p:nvPr/>
        </p:nvSpPr>
        <p:spPr>
          <a:xfrm>
            <a:off x="6483829" y="2338499"/>
            <a:ext cx="2080273" cy="713507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hours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 1 per Month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F80FD76-26FF-EE2E-AF80-D56ACBF8CD9C}"/>
              </a:ext>
            </a:extLst>
          </p:cNvPr>
          <p:cNvSpPr txBox="1"/>
          <p:nvPr/>
        </p:nvSpPr>
        <p:spPr>
          <a:xfrm>
            <a:off x="4299449" y="2347980"/>
            <a:ext cx="2080259" cy="692733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1-2 hours</a:t>
            </a:r>
          </a:p>
          <a:p>
            <a:pPr algn="ctr"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 1 per Month</a:t>
            </a:r>
          </a:p>
          <a:p>
            <a:pPr algn="ctr">
              <a:lnSpc>
                <a:spcPts val="1600"/>
              </a:lnSpc>
            </a:pPr>
            <a:r>
              <a:rPr lang="en-US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 6 per year per </a:t>
            </a:r>
            <a:r>
              <a:rPr lang="en-US" sz="1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SubLAP</a:t>
            </a:r>
            <a:endParaRPr lang="en-US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BE5444DF-8E78-5AEA-B117-3244B9D86F5C}"/>
              </a:ext>
            </a:extLst>
          </p:cNvPr>
          <p:cNvSpPr txBox="1"/>
          <p:nvPr/>
        </p:nvSpPr>
        <p:spPr>
          <a:xfrm>
            <a:off x="2115063" y="2341008"/>
            <a:ext cx="2080240" cy="702957"/>
          </a:xfrm>
          <a:prstGeom prst="rect">
            <a:avLst/>
          </a:prstGeom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1-2 hours</a:t>
            </a:r>
          </a:p>
          <a:p>
            <a:pPr algn="ctr">
              <a:lnSpc>
                <a:spcPts val="1600"/>
              </a:lnSpc>
            </a:pPr>
            <a:r>
              <a:rPr lang="en-US" sz="12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Limit 1 per Month</a:t>
            </a:r>
          </a:p>
        </p:txBody>
      </p:sp>
    </p:spTree>
    <p:extLst>
      <p:ext uri="{BB962C8B-B14F-4D97-AF65-F5344CB8AC3E}">
        <p14:creationId xmlns:p14="http://schemas.microsoft.com/office/powerpoint/2010/main" val="268011242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BC4023-3302-2B98-80AC-6287D480C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7FE29-9FA8-6EE7-CBB3-405C782B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 Ex Post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B3322-B1A5-079F-20AD-5D742B00D4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SCE CBP-E Non-Residential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A1A7-0C4C-901C-69F3-EEA8FC6B2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749FC4-036F-6CDF-AFD8-5B159C967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79627"/>
              </p:ext>
            </p:extLst>
          </p:nvPr>
        </p:nvGraphicFramePr>
        <p:xfrm>
          <a:off x="1204425" y="1509744"/>
          <a:ext cx="6544649" cy="212877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446177">
                  <a:extLst>
                    <a:ext uri="{9D8B030D-6E8A-4147-A177-3AD203B41FA5}">
                      <a16:colId xmlns:a16="http://schemas.microsoft.com/office/drawing/2014/main" val="2859817911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2204962411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1158834758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3532205398"/>
                    </a:ext>
                  </a:extLst>
                </a:gridCol>
              </a:tblGrid>
              <a:tr h="1898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>
                          <a:solidFill>
                            <a:srgbClr val="FFFFFE"/>
                          </a:solidFill>
                          <a:effectLst/>
                        </a:rPr>
                        <a:t>Program Year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CBP Product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Avg. Monthly Nominated Capacity (MW)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Avg. Monthly Nominated Customers</a:t>
                      </a:r>
                    </a:p>
                  </a:txBody>
                  <a:tcPr marL="45720" marR="4572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87908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</a:p>
                  </a:txBody>
                  <a:tcPr marL="45720" marR="45720" anchor="ctr"/>
                </a:tc>
                <a:tc rowSpan="4"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CBP DA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7.6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312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51262346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12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0.9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13634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algn="l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1200" b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X.X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91559275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marL="0" marR="0" algn="l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5720" marR="45720">
                    <a:solidFill>
                      <a:srgbClr val="FFFF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1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45720" marR="45720" anchor="ctr"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417892"/>
                  </a:ext>
                </a:extLst>
              </a:tr>
              <a:tr h="201094">
                <a:tc>
                  <a:txBody>
                    <a:bodyPr/>
                    <a:lstStyle/>
                    <a:p>
                      <a:pPr marL="0" marR="0" algn="l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CBP-E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7658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032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F2BA2B-F18C-90A7-AAE0-1266242865F1}"/>
              </a:ext>
            </a:extLst>
          </p:cNvPr>
          <p:cNvSpPr/>
          <p:nvPr/>
        </p:nvSpPr>
        <p:spPr>
          <a:xfrm>
            <a:off x="6851911" y="1844184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SDG&amp;E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BB8F61-CE57-1F18-3929-A7A30C3B9E43}"/>
              </a:ext>
            </a:extLst>
          </p:cNvPr>
          <p:cNvSpPr/>
          <p:nvPr/>
        </p:nvSpPr>
        <p:spPr>
          <a:xfrm>
            <a:off x="4717250" y="1844112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SCE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631037-B758-606E-D899-DEE76F491F41}"/>
              </a:ext>
            </a:extLst>
          </p:cNvPr>
          <p:cNvSpPr/>
          <p:nvPr/>
        </p:nvSpPr>
        <p:spPr>
          <a:xfrm>
            <a:off x="2584765" y="1840818"/>
            <a:ext cx="912755" cy="289562"/>
          </a:xfrm>
          <a:prstGeom prst="roundRect">
            <a:avLst/>
          </a:prstGeom>
          <a:solidFill>
            <a:srgbClr val="0E32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rgbClr val="FFFFFE"/>
                </a:solidFill>
              </a:rPr>
              <a:t>PG&amp;E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A1CA6-13B0-50D6-6E42-888FF1FA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Monthly Nominations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51EEC-749E-231E-CF04-7B616429A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Nominated Customer Counts &amp; Total Nominated MW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80BA2-7B35-172D-88EB-91E8EA9F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ADC5B6-2C0E-F4E0-5E19-938B454111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950" y="1055826"/>
            <a:ext cx="8229600" cy="925735"/>
          </a:xfrm>
        </p:spPr>
        <p:txBody>
          <a:bodyPr/>
          <a:lstStyle/>
          <a:p>
            <a:r>
              <a:rPr lang="en-US"/>
              <a:t>PY2025 Nominations – all </a:t>
            </a:r>
            <a:r>
              <a:rPr lang="en-US" b="1"/>
              <a:t>DA</a:t>
            </a:r>
            <a:r>
              <a:rPr lang="en-US"/>
              <a:t> (zero enrollment in </a:t>
            </a:r>
            <a:r>
              <a:rPr lang="en-US" b="1"/>
              <a:t>SDG&amp;E DO</a:t>
            </a:r>
            <a:r>
              <a:rPr lang="en-US"/>
              <a:t> products)</a:t>
            </a:r>
          </a:p>
          <a:p>
            <a:r>
              <a:rPr lang="en-US"/>
              <a:t>SCE and SDG&amp;E Enrollment – </a:t>
            </a:r>
            <a:r>
              <a:rPr lang="en-US" b="1"/>
              <a:t>$600/MWh </a:t>
            </a:r>
            <a:r>
              <a:rPr lang="en-US"/>
              <a:t>price options are the only subscribed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9869F3-0BB3-9451-FBA6-E8E92D106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71963"/>
              </p:ext>
            </p:extLst>
          </p:nvPr>
        </p:nvGraphicFramePr>
        <p:xfrm>
          <a:off x="772425" y="2065837"/>
          <a:ext cx="7599150" cy="21640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83104">
                  <a:extLst>
                    <a:ext uri="{9D8B030D-6E8A-4147-A177-3AD203B41FA5}">
                      <a16:colId xmlns:a16="http://schemas.microsoft.com/office/drawing/2014/main" val="2859817911"/>
                    </a:ext>
                  </a:extLst>
                </a:gridCol>
                <a:gridCol w="1069341">
                  <a:extLst>
                    <a:ext uri="{9D8B030D-6E8A-4147-A177-3AD203B41FA5}">
                      <a16:colId xmlns:a16="http://schemas.microsoft.com/office/drawing/2014/main" val="2204962411"/>
                    </a:ext>
                  </a:extLst>
                </a:gridCol>
                <a:gridCol w="1069341">
                  <a:extLst>
                    <a:ext uri="{9D8B030D-6E8A-4147-A177-3AD203B41FA5}">
                      <a16:colId xmlns:a16="http://schemas.microsoft.com/office/drawing/2014/main" val="3046112834"/>
                    </a:ext>
                  </a:extLst>
                </a:gridCol>
                <a:gridCol w="1069341">
                  <a:extLst>
                    <a:ext uri="{9D8B030D-6E8A-4147-A177-3AD203B41FA5}">
                      <a16:colId xmlns:a16="http://schemas.microsoft.com/office/drawing/2014/main" val="1158834758"/>
                    </a:ext>
                  </a:extLst>
                </a:gridCol>
                <a:gridCol w="1069341">
                  <a:extLst>
                    <a:ext uri="{9D8B030D-6E8A-4147-A177-3AD203B41FA5}">
                      <a16:colId xmlns:a16="http://schemas.microsoft.com/office/drawing/2014/main" val="2723016447"/>
                    </a:ext>
                  </a:extLst>
                </a:gridCol>
                <a:gridCol w="1069341">
                  <a:extLst>
                    <a:ext uri="{9D8B030D-6E8A-4147-A177-3AD203B41FA5}">
                      <a16:colId xmlns:a16="http://schemas.microsoft.com/office/drawing/2014/main" val="3532205398"/>
                    </a:ext>
                  </a:extLst>
                </a:gridCol>
                <a:gridCol w="1069341">
                  <a:extLst>
                    <a:ext uri="{9D8B030D-6E8A-4147-A177-3AD203B41FA5}">
                      <a16:colId xmlns:a16="http://schemas.microsoft.com/office/drawing/2014/main" val="3333052915"/>
                    </a:ext>
                  </a:extLst>
                </a:gridCol>
              </a:tblGrid>
              <a:tr h="4283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dirty="0">
                          <a:solidFill>
                            <a:srgbClr val="FFFFFE"/>
                          </a:solidFill>
                          <a:effectLst/>
                        </a:rPr>
                        <a:t>Month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Capacity (MW)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Capacity (MW)</a:t>
                      </a:r>
                    </a:p>
                  </a:txBody>
                  <a:tcPr marL="45720" marR="45720" anchor="b">
                    <a:lnL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Number of Customers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</a:rPr>
                        <a:t>Capacity (MW)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35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87908"/>
                  </a:ext>
                </a:extLst>
              </a:tr>
              <a:tr h="2029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546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31.4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461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10.6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XX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</a:rPr>
                        <a:t>XX.X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62346"/>
                  </a:ext>
                </a:extLst>
              </a:tr>
              <a:tr h="2029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June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591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36.7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497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11.7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XX.X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99647"/>
                  </a:ext>
                </a:extLst>
              </a:tr>
              <a:tr h="2029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655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39.9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500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12.4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XX.X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97893"/>
                  </a:ext>
                </a:extLst>
              </a:tr>
              <a:tr h="2029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August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689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40.8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518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12.7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XX.X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24885"/>
                  </a:ext>
                </a:extLst>
              </a:tr>
              <a:tr h="2029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September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690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38.8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527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12.9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XX.X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74831"/>
                  </a:ext>
                </a:extLst>
              </a:tr>
              <a:tr h="20292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October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678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32.9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530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13.7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XX.X</a:t>
                      </a:r>
                    </a:p>
                  </a:txBody>
                  <a:tcPr marL="45720" marR="4572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22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611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16B0-96AB-5A71-F8D4-EB617E32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PY2025 Event Details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E89D-B321-245A-0952-6BF6AD760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D7E4D4-C073-E4E9-D22D-F53B4B1A9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683517"/>
              </p:ext>
            </p:extLst>
          </p:nvPr>
        </p:nvGraphicFramePr>
        <p:xfrm>
          <a:off x="361950" y="1212544"/>
          <a:ext cx="8229603" cy="240446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83780">
                  <a:extLst>
                    <a:ext uri="{9D8B030D-6E8A-4147-A177-3AD203B41FA5}">
                      <a16:colId xmlns:a16="http://schemas.microsoft.com/office/drawing/2014/main" val="3538212594"/>
                    </a:ext>
                  </a:extLst>
                </a:gridCol>
                <a:gridCol w="1316772">
                  <a:extLst>
                    <a:ext uri="{9D8B030D-6E8A-4147-A177-3AD203B41FA5}">
                      <a16:colId xmlns:a16="http://schemas.microsoft.com/office/drawing/2014/main" val="652182141"/>
                    </a:ext>
                  </a:extLst>
                </a:gridCol>
                <a:gridCol w="797225">
                  <a:extLst>
                    <a:ext uri="{9D8B030D-6E8A-4147-A177-3AD203B41FA5}">
                      <a16:colId xmlns:a16="http://schemas.microsoft.com/office/drawing/2014/main" val="2096560777"/>
                    </a:ext>
                  </a:extLst>
                </a:gridCol>
                <a:gridCol w="925946">
                  <a:extLst>
                    <a:ext uri="{9D8B030D-6E8A-4147-A177-3AD203B41FA5}">
                      <a16:colId xmlns:a16="http://schemas.microsoft.com/office/drawing/2014/main" val="3521337500"/>
                    </a:ext>
                  </a:extLst>
                </a:gridCol>
                <a:gridCol w="925946">
                  <a:extLst>
                    <a:ext uri="{9D8B030D-6E8A-4147-A177-3AD203B41FA5}">
                      <a16:colId xmlns:a16="http://schemas.microsoft.com/office/drawing/2014/main" val="2265338048"/>
                    </a:ext>
                  </a:extLst>
                </a:gridCol>
                <a:gridCol w="925946">
                  <a:extLst>
                    <a:ext uri="{9D8B030D-6E8A-4147-A177-3AD203B41FA5}">
                      <a16:colId xmlns:a16="http://schemas.microsoft.com/office/drawing/2014/main" val="700885567"/>
                    </a:ext>
                  </a:extLst>
                </a:gridCol>
                <a:gridCol w="1226994">
                  <a:extLst>
                    <a:ext uri="{9D8B030D-6E8A-4147-A177-3AD203B41FA5}">
                      <a16:colId xmlns:a16="http://schemas.microsoft.com/office/drawing/2014/main" val="156425964"/>
                    </a:ext>
                  </a:extLst>
                </a:gridCol>
                <a:gridCol w="1226994">
                  <a:extLst>
                    <a:ext uri="{9D8B030D-6E8A-4147-A177-3AD203B41FA5}">
                      <a16:colId xmlns:a16="http://schemas.microsoft.com/office/drawing/2014/main" val="985796320"/>
                    </a:ext>
                  </a:extLst>
                </a:gridCol>
              </a:tblGrid>
              <a:tr h="3378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IOU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Details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Timing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Dispatch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 b="1">
                        <a:solidFill>
                          <a:srgbClr val="FFFFFE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66295"/>
                  </a:ext>
                </a:extLst>
              </a:tr>
              <a:tr h="251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E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(MW)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35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66950"/>
                  </a:ext>
                </a:extLst>
              </a:tr>
              <a:tr h="2407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PG&amp;E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June 27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hour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05369"/>
                  </a:ext>
                </a:extLst>
              </a:tr>
              <a:tr h="2407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August 21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st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29982"/>
                  </a:ext>
                </a:extLst>
              </a:tr>
              <a:tr h="2407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September 26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619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hour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75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41619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89722"/>
                  </a:ext>
                </a:extLst>
              </a:tr>
              <a:tr h="24070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SCE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July 30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619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63684"/>
                  </a:ext>
                </a:extLst>
              </a:tr>
              <a:tr h="2407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September 24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th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619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endParaRPr lang="en-US" sz="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1619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endParaRPr lang="en-US" sz="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940"/>
                  </a:ext>
                </a:extLst>
              </a:tr>
              <a:tr h="24070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SDG&amp;E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August 22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619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XXX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X.X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138229"/>
                  </a:ext>
                </a:extLst>
              </a:tr>
              <a:tr h="2407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algn="l">
                        <a:lnSpc>
                          <a:spcPct val="107000"/>
                        </a:lnSpc>
                        <a:buNone/>
                      </a:pPr>
                      <a:r>
                        <a:rPr lang="en-US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September 23</a:t>
                      </a:r>
                      <a:r>
                        <a:rPr lang="en-US" sz="1200" baseline="30000">
                          <a:effectLst/>
                          <a:latin typeface="+mn-lt"/>
                          <a:ea typeface="Calibri"/>
                          <a:cs typeface="Times New Roman"/>
                        </a:rPr>
                        <a:t>rd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lvl="0" indent="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41619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Test Event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8:00 PM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hours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algn="ctr" defTabSz="457200" rtl="0" eaLnBrk="1" fontAlgn="ctr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0000"/>
                          </a:highlight>
                          <a:latin typeface="+mn-lt"/>
                          <a:ea typeface="+mn-ea"/>
                          <a:cs typeface="+mn-cs"/>
                        </a:rPr>
                        <a:t>X.X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5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68269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7E43602-E0B9-4BB3-C3DC-E455BCA1AD4F}"/>
              </a:ext>
            </a:extLst>
          </p:cNvPr>
          <p:cNvSpPr txBox="1">
            <a:spLocks/>
          </p:cNvSpPr>
          <p:nvPr/>
        </p:nvSpPr>
        <p:spPr>
          <a:xfrm>
            <a:off x="361947" y="3935719"/>
            <a:ext cx="8229600" cy="38082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b="1"/>
              <a:t>SDG&amp;E ex post and ex ante analyses are confidential and excluded from this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38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F66F-4A45-1D03-3420-09A3F636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0188"/>
            <a:ext cx="8229600" cy="707886"/>
          </a:xfrm>
        </p:spPr>
        <p:txBody>
          <a:bodyPr/>
          <a:lstStyle/>
          <a:p>
            <a:r>
              <a:rPr lang="en-US" sz="4000"/>
              <a:t>PY2025 Ex Post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C862-EEDF-5463-4D72-D82541E60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1704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4427-5715-5367-E78D-30FE3FED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Post Methodology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9F93D-512A-3127-2465-13D0AC81B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PY2025 CBP Load Impact Evaluation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C90185-9101-A08A-F5A9-D33138AFF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046036"/>
              </p:ext>
            </p:extLst>
          </p:nvPr>
        </p:nvGraphicFramePr>
        <p:xfrm>
          <a:off x="936628" y="859217"/>
          <a:ext cx="7270744" cy="57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CE4FDF3-B4DE-B5C1-CAC0-7258289ED1AB}"/>
              </a:ext>
            </a:extLst>
          </p:cNvPr>
          <p:cNvSpPr txBox="1">
            <a:spLocks/>
          </p:cNvSpPr>
          <p:nvPr/>
        </p:nvSpPr>
        <p:spPr>
          <a:xfrm>
            <a:off x="361950" y="1644473"/>
            <a:ext cx="8229600" cy="262255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»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97B23E"/>
              </a:buClr>
              <a:buFont typeface="Lucida Grande"/>
              <a:buChar char="–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3pPr>
            <a:lvl4pPr marL="62865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4pPr>
            <a:lvl5pPr marL="800100" indent="-1714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b="1" dirty="0"/>
              <a:t>Step 1: Participant Analysis</a:t>
            </a:r>
          </a:p>
          <a:p>
            <a:r>
              <a:rPr lang="en-US" dirty="0"/>
              <a:t>Review all tracking and AMI data for completeness and usability</a:t>
            </a:r>
          </a:p>
          <a:p>
            <a:r>
              <a:rPr lang="en-US" dirty="0"/>
              <a:t>Identify weather-sensitive customers, to determine if temperature should be included in models</a:t>
            </a:r>
          </a:p>
          <a:p>
            <a:pPr marL="0" indent="0">
              <a:buFont typeface="Lucida Grande"/>
              <a:buNone/>
            </a:pPr>
            <a:endParaRPr lang="en-US" sz="1000" dirty="0"/>
          </a:p>
          <a:p>
            <a:pPr marL="0" indent="0">
              <a:buFont typeface="Lucida Grande"/>
              <a:buNone/>
            </a:pPr>
            <a:r>
              <a:rPr lang="en-US" b="1" dirty="0"/>
              <a:t>Step 2: Proxy Day Selection</a:t>
            </a:r>
          </a:p>
          <a:p>
            <a:r>
              <a:rPr lang="en-US" dirty="0"/>
              <a:t>Select non-holiday, non-event days that closely resemble each customer’s average event day temperature profile (based on a distance metric)</a:t>
            </a:r>
          </a:p>
          <a:p>
            <a:r>
              <a:rPr lang="en-US" dirty="0"/>
              <a:t>Select 5 weekdays and 3 weekend proxy days per customer for testing candidate models</a:t>
            </a:r>
          </a:p>
        </p:txBody>
      </p:sp>
    </p:spTree>
    <p:extLst>
      <p:ext uri="{BB962C8B-B14F-4D97-AF65-F5344CB8AC3E}">
        <p14:creationId xmlns:p14="http://schemas.microsoft.com/office/powerpoint/2010/main" val="9692577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">
  <a:themeElements>
    <a:clrScheme name="Verdant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F8D05D"/>
      </a:accent1>
      <a:accent2>
        <a:srgbClr val="0E321C"/>
      </a:accent2>
      <a:accent3>
        <a:srgbClr val="97B23E"/>
      </a:accent3>
      <a:accent4>
        <a:srgbClr val="C5CD9F"/>
      </a:accent4>
      <a:accent5>
        <a:srgbClr val="E25213"/>
      </a:accent5>
      <a:accent6>
        <a:srgbClr val="F8991D"/>
      </a:accent6>
      <a:hlink>
        <a:srgbClr val="004B69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lnSpcReduction="10000"/>
      </a:bodyPr>
      <a:lstStyle>
        <a:defPPr algn="l">
          <a:defRPr sz="1000" b="0" spc="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dant_CPUC_PowerPoint" id="{66D1218E-2AD9-B345-845B-F4FFDF014D92}" vid="{9257F7D0-C785-6443-9596-69401F423B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46F460EEBBE409B4BD94FE0BE2106" ma:contentTypeVersion="11" ma:contentTypeDescription="Create a new document." ma:contentTypeScope="" ma:versionID="4ec713732118fb4f7bbf1395cb14fd3d">
  <xsd:schema xmlns:xsd="http://www.w3.org/2001/XMLSchema" xmlns:xs="http://www.w3.org/2001/XMLSchema" xmlns:p="http://schemas.microsoft.com/office/2006/metadata/properties" xmlns:ns2="cc7ea978-0262-4cf9-ac2d-78d5f9208a52" xmlns:ns3="58b2c735-3061-46f9-8127-a667023d8178" targetNamespace="http://schemas.microsoft.com/office/2006/metadata/properties" ma:root="true" ma:fieldsID="cb6caf9f9a4e962e870fe64fd274f299" ns2:_="" ns3:_="">
    <xsd:import namespace="cc7ea978-0262-4cf9-ac2d-78d5f9208a52"/>
    <xsd:import namespace="58b2c735-3061-46f9-8127-a667023d8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ea978-0262-4cf9-ac2d-78d5f9208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0a37322-1bc4-40ec-8a4b-abefc79cbb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2c735-3061-46f9-8127-a667023d81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f95029e-737b-433c-ae64-e293d33b4767}" ma:internalName="TaxCatchAll" ma:showField="CatchAllData" ma:web="58b2c735-3061-46f9-8127-a667023d8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b2c735-3061-46f9-8127-a667023d8178" xsi:nil="true"/>
    <lcf76f155ced4ddcb4097134ff3c332f xmlns="cc7ea978-0262-4cf9-ac2d-78d5f9208a5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73413-1959-4E5D-8771-332B1FF6FE3F}">
  <ds:schemaRefs>
    <ds:schemaRef ds:uri="58b2c735-3061-46f9-8127-a667023d8178"/>
    <ds:schemaRef ds:uri="cc7ea978-0262-4cf9-ac2d-78d5f9208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E0AE2D-F269-4AA5-A396-046AD5475DDE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cc7ea978-0262-4cf9-ac2d-78d5f9208a5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8b2c735-3061-46f9-8127-a667023d8178"/>
  </ds:schemaRefs>
</ds:datastoreItem>
</file>

<file path=customXml/itemProps3.xml><?xml version="1.0" encoding="utf-8"?>
<ds:datastoreItem xmlns:ds="http://schemas.openxmlformats.org/officeDocument/2006/customXml" ds:itemID="{17A9D562-2BF6-4958-9F84-8AA4488FC8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efd950c-944d-404f-b6bf-71cb7e06b360}" enabled="1" method="Standard" siteId="{bfa12df7-47f4-4a99-a8ad-1209e99b84f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5079</Words>
  <Application>Microsoft Office PowerPoint</Application>
  <PresentationFormat>Custom</PresentationFormat>
  <Paragraphs>1794</Paragraphs>
  <Slides>50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 Math</vt:lpstr>
      <vt:lpstr>Fira Sans Extra Condensed Medium</vt:lpstr>
      <vt:lpstr>Lucida Grande</vt:lpstr>
      <vt:lpstr>Roboto</vt:lpstr>
      <vt:lpstr>Tw Cen MT</vt:lpstr>
      <vt:lpstr>Tw Cen MT Condensed</vt:lpstr>
      <vt:lpstr>Cover Slide</vt:lpstr>
      <vt:lpstr>Statewide PY2025 CBP Load Impact Evaluation</vt:lpstr>
      <vt:lpstr>Agenda</vt:lpstr>
      <vt:lpstr>PY2025 Program Overview</vt:lpstr>
      <vt:lpstr>Program Description by IOU</vt:lpstr>
      <vt:lpstr>Program Description by IOU</vt:lpstr>
      <vt:lpstr>Monthly Nominations</vt:lpstr>
      <vt:lpstr>PY2025 Event Details</vt:lpstr>
      <vt:lpstr>PY2025 Ex Post Analysis</vt:lpstr>
      <vt:lpstr>Ex Post Methodology</vt:lpstr>
      <vt:lpstr>Ex Post Methodology</vt:lpstr>
      <vt:lpstr>PG&amp;E Ex Post Analysis</vt:lpstr>
      <vt:lpstr>Program Enrollment by Industry Type</vt:lpstr>
      <vt:lpstr>Ex Post Load Shapes</vt:lpstr>
      <vt:lpstr>Ex Post Impacts</vt:lpstr>
      <vt:lpstr>Historic Ex Post</vt:lpstr>
      <vt:lpstr>Comparison to PY2024 Ex Ante</vt:lpstr>
      <vt:lpstr>SCE Ex Post Analysis</vt:lpstr>
      <vt:lpstr>Program Enrollment by Industry Type</vt:lpstr>
      <vt:lpstr>Ex Post Load Shapes</vt:lpstr>
      <vt:lpstr>Ex Post Impacts</vt:lpstr>
      <vt:lpstr>Historic Ex Post</vt:lpstr>
      <vt:lpstr>Comparison to PY2024 Ex Ante</vt:lpstr>
      <vt:lpstr>PY2025 Ex Ante Analysis</vt:lpstr>
      <vt:lpstr>Ex Ante Methodology (Non-Residential)</vt:lpstr>
      <vt:lpstr>Ex Ante Methodology (Non-Residential)</vt:lpstr>
      <vt:lpstr>Ex Ante Methodology (Residential, SCE only)</vt:lpstr>
      <vt:lpstr>PG&amp;E Ex Ante Analysis</vt:lpstr>
      <vt:lpstr>Ex Ante Assumptions</vt:lpstr>
      <vt:lpstr>Ex Ante Enrollment Forecasts</vt:lpstr>
      <vt:lpstr>Ex Ante Load Shape</vt:lpstr>
      <vt:lpstr>Ex Ante Impacts</vt:lpstr>
      <vt:lpstr>Ex Ante Impacts</vt:lpstr>
      <vt:lpstr>Comparison of Ex Post &amp; Ex Ante Backcast</vt:lpstr>
      <vt:lpstr>Comparison of Ex Ante Impacts</vt:lpstr>
      <vt:lpstr>SCE Ex Ante Analysis</vt:lpstr>
      <vt:lpstr>Ex Ante Assumptions</vt:lpstr>
      <vt:lpstr>Ex Ante Enrollment Forecasts</vt:lpstr>
      <vt:lpstr>Ex Ante Load Shape</vt:lpstr>
      <vt:lpstr>Ex Ante Impacts Summary</vt:lpstr>
      <vt:lpstr>Ex Ante Impacts Slice of Day</vt:lpstr>
      <vt:lpstr>Ex Ante Impacts Slice of Day</vt:lpstr>
      <vt:lpstr>Ex Ante Impacts Summary</vt:lpstr>
      <vt:lpstr>Ex Ante Impacts Slice of Day</vt:lpstr>
      <vt:lpstr>Comparison of Ex Post &amp; Ex Ante Backcast</vt:lpstr>
      <vt:lpstr>Comparison of Ex Ante Impacts</vt:lpstr>
      <vt:lpstr>Final Takeaways</vt:lpstr>
      <vt:lpstr>Final Takeaways</vt:lpstr>
      <vt:lpstr>PowerPoint Presentation</vt:lpstr>
      <vt:lpstr>Historic Ex Post</vt:lpstr>
      <vt:lpstr>Historic Ex Post</vt:lpstr>
    </vt:vector>
  </TitlesOfParts>
  <Company>Itron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Rounds</dc:creator>
  <cp:lastModifiedBy>Ethan Barquest</cp:lastModifiedBy>
  <cp:revision>3</cp:revision>
  <dcterms:created xsi:type="dcterms:W3CDTF">2016-04-19T15:22:44Z</dcterms:created>
  <dcterms:modified xsi:type="dcterms:W3CDTF">2026-05-01T23:33:13Z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0x0101002FA46F460EEBBE409B4BD94FE0BE2106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xd_Signature">
    <vt:bool>false</vt:bool>
  </property>
  <property fmtid="{D5CDD505-2E9C-101B-9397-08002B2CF9AE}" pid="9" name="TriggerFlowInfo">
    <vt:lpwstr/>
  </property>
</Properties>
</file>