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313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66" autoAdjust="0"/>
    <p:restoredTop sz="79922" autoAdjust="0"/>
  </p:normalViewPr>
  <p:slideViewPr>
    <p:cSldViewPr snapToGrid="0">
      <p:cViewPr varScale="1">
        <p:scale>
          <a:sx n="91" d="100"/>
          <a:sy n="91" d="100"/>
        </p:scale>
        <p:origin x="249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348"/>
    </p:cViewPr>
  </p:sorterViewPr>
  <p:notesViewPr>
    <p:cSldViewPr snapToGrid="0">
      <p:cViewPr varScale="1">
        <p:scale>
          <a:sx n="66" d="100"/>
          <a:sy n="66" d="100"/>
        </p:scale>
        <p:origin x="-1651" y="-91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6434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AEABA3E4-FE86-43FC-AB9D-EA64472B42B5}" type="datetimeFigureOut">
              <a:rPr lang="en-US" smtClean="0"/>
              <a:t>8/30/2019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696DBC4B-27AF-4E00-8859-99E84961AD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55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DBC4B-27AF-4E00-8859-99E84961AD5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202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92223"/>
            <a:ext cx="6115050" cy="3337561"/>
          </a:xfrm>
        </p:spPr>
        <p:txBody>
          <a:bodyPr anchor="b"/>
          <a:lstStyle>
            <a:lvl1pPr algn="r">
              <a:defRPr sz="6000">
                <a:effectLst/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5129784"/>
            <a:ext cx="6115051" cy="604202"/>
          </a:xfrm>
        </p:spPr>
        <p:txBody>
          <a:bodyPr/>
          <a:lstStyle>
            <a:lvl1pPr marL="0" indent="0" algn="r">
              <a:buNone/>
              <a:defRPr sz="2400" i="1">
                <a:latin typeface="Palatino Linotype" panose="0204050205050503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72034" y="156719"/>
            <a:ext cx="2057400" cy="365125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6693734-7A48-42ED-A9B8-32DFB0CF859B}" type="datetime1">
              <a:rPr lang="en-US" smtClean="0"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26" y="6356350"/>
            <a:ext cx="2057400" cy="365125"/>
          </a:xfrm>
        </p:spPr>
        <p:txBody>
          <a:bodyPr/>
          <a:lstStyle>
            <a:lvl1pPr algn="l">
              <a:defRPr>
                <a:latin typeface="Palatino Linotype" panose="02040502050505030304" pitchFamily="18" charset="0"/>
              </a:defRPr>
            </a:lvl1pPr>
          </a:lstStyle>
          <a:p>
            <a:fld id="{BE39B05B-5C98-4DF6-8F3F-965F6E9BFD7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834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34028-470C-4EDB-8704-C93EC46B712F}" type="datetime1">
              <a:rPr lang="en-US" smtClean="0"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138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8095"/>
            <a:ext cx="1971675" cy="540886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8095"/>
            <a:ext cx="5800725" cy="540886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3DB93-D6FE-4393-9CFD-DC776C825323}" type="datetime1">
              <a:rPr lang="en-US" smtClean="0"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397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33800"/>
            <a:ext cx="8229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867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86EA27A-791A-4732-9D6C-D2F49CDC716C}" type="datetime1">
              <a:rPr lang="en-US" smtClean="0">
                <a:solidFill>
                  <a:prstClr val="black"/>
                </a:solidFill>
              </a:rPr>
              <a:t>8/30/2019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867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1676400" cy="476250"/>
          </a:xfrm>
        </p:spPr>
        <p:txBody>
          <a:bodyPr/>
          <a:lstStyle>
            <a:lvl1pPr>
              <a:defRPr/>
            </a:lvl1pPr>
          </a:lstStyle>
          <a:p>
            <a:fld id="{33FE40C2-178B-4350-9FE7-64E835AF1D66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52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853" y="704089"/>
            <a:ext cx="8470231" cy="715638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99116"/>
            <a:ext cx="7886700" cy="4577847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99975-E1F5-43FA-9263-386059FB6E20}" type="datetime1">
              <a:rPr lang="en-US" smtClean="0"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59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224"/>
            <a:ext cx="6115050" cy="2770252"/>
          </a:xfrm>
        </p:spPr>
        <p:txBody>
          <a:bodyPr anchor="b"/>
          <a:lstStyle>
            <a:lvl1pPr algn="r">
              <a:defRPr sz="60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4589465"/>
            <a:ext cx="6115050" cy="1152968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5EE9-5DA6-49E2-B247-AC40C6BD489F}" type="datetime1">
              <a:rPr lang="en-US" smtClean="0"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9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9115"/>
            <a:ext cx="3886200" cy="4577848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99115"/>
            <a:ext cx="3886200" cy="4577848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495F9-3B97-4DFF-A662-BCE50E7C8E98}" type="datetime1">
              <a:rPr lang="en-US" smtClean="0"/>
              <a:t>8/30/2019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73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68096"/>
            <a:ext cx="7886700" cy="922593"/>
          </a:xfrm>
        </p:spPr>
        <p:txBody>
          <a:bodyPr/>
          <a:lstStyle>
            <a:lvl1pPr algn="ctr"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ln>
            <a:noFill/>
          </a:ln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400" b="1">
                <a:latin typeface="Segoe UI Semibold" panose="020B07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2400" b="1">
                <a:latin typeface="Segoe UI Semibold" panose="020B07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lnSpc>
                <a:spcPct val="100000"/>
              </a:lnSpc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3275A7AC-963A-4D13-868F-022C76C45C1A}" type="datetime1">
              <a:rPr lang="en-US" smtClean="0"/>
              <a:t>8/30/2019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BE39B05B-5C98-4DF6-8F3F-965F6E9BFD7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8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7F5E-E100-4155-B067-A36A02BF091B}" type="datetime1">
              <a:rPr lang="en-US" smtClean="0"/>
              <a:t>8/30/2019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46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5D74-4FBE-4785-9CA7-35942172B05F}" type="datetime1">
              <a:rPr lang="en-US" smtClean="0"/>
              <a:t>8/30/2019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50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85800"/>
            <a:ext cx="2949178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5157342"/>
          </a:xfrm>
        </p:spPr>
        <p:txBody>
          <a:bodyPr/>
          <a:lstStyle>
            <a:lvl1pPr>
              <a:defRPr sz="3200">
                <a:latin typeface="Montserrat" panose="00000500000000000000" pitchFamily="2" charset="0"/>
              </a:defRPr>
            </a:lvl1pPr>
            <a:lvl2pPr>
              <a:defRPr sz="2800">
                <a:latin typeface="Montserrat" panose="00000500000000000000" pitchFamily="2" charset="0"/>
              </a:defRPr>
            </a:lvl2pPr>
            <a:lvl3pPr>
              <a:defRPr sz="2400">
                <a:latin typeface="Montserrat" panose="00000500000000000000" pitchFamily="2" charset="0"/>
              </a:defRPr>
            </a:lvl3pPr>
            <a:lvl4pPr>
              <a:defRPr sz="2000">
                <a:latin typeface="Montserrat" panose="00000500000000000000" pitchFamily="2" charset="0"/>
              </a:defRPr>
            </a:lvl4pPr>
            <a:lvl5pPr>
              <a:defRPr sz="2000">
                <a:latin typeface="Montserra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408736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8D3C1-644D-4121-99E8-8C8E1EA3EF46}" type="datetime1">
              <a:rPr lang="en-US" smtClean="0"/>
              <a:t>8/30/2019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4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31520"/>
            <a:ext cx="2949178" cy="13258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509333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40233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0C9B3-4CDD-4281-AC19-406A14A952F1}" type="datetime1">
              <a:rPr lang="en-US" smtClean="0"/>
              <a:t>8/30/2019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69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704089"/>
            <a:ext cx="7886700" cy="7156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99116"/>
            <a:ext cx="7886700" cy="4577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" y="1595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00000"/>
              </a:lnSpc>
              <a:defRPr sz="1200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  <a:cs typeface="Segoe UI" panose="020B0502040204020203" pitchFamily="34" charset="0"/>
              </a:defRPr>
            </a:lvl1pPr>
          </a:lstStyle>
          <a:p>
            <a:fld id="{C72DD302-C973-4DEA-A59B-6B27579A1F37}" type="datetime1">
              <a:rPr lang="en-US" smtClean="0"/>
              <a:t>8/30/2019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lnSpc>
                <a:spcPct val="100000"/>
              </a:lnSpc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00000"/>
              </a:lnSpc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E39B05B-5C98-4DF6-8F3F-965F6E9BFD7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47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Palatino Linotype" panose="02040502050505030304" pitchFamily="18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521" y="32353"/>
            <a:ext cx="8470231" cy="503822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Workshop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9B05B-5C98-4DF6-8F3F-965F6E9BFD7B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B87E068-516D-45A1-A9BB-A3F5FF1ED3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579848"/>
              </p:ext>
            </p:extLst>
          </p:nvPr>
        </p:nvGraphicFramePr>
        <p:xfrm>
          <a:off x="23149" y="640347"/>
          <a:ext cx="9062977" cy="6244774"/>
        </p:xfrm>
        <a:graphic>
          <a:graphicData uri="http://schemas.openxmlformats.org/drawingml/2006/table">
            <a:tbl>
              <a:tblPr firstRow="1" firstCol="1" bandRow="1"/>
              <a:tblGrid>
                <a:gridCol w="3669175">
                  <a:extLst>
                    <a:ext uri="{9D8B030D-6E8A-4147-A177-3AD203B41FA5}">
                      <a16:colId xmlns:a16="http://schemas.microsoft.com/office/drawing/2014/main" val="652123939"/>
                    </a:ext>
                  </a:extLst>
                </a:gridCol>
                <a:gridCol w="3090441">
                  <a:extLst>
                    <a:ext uri="{9D8B030D-6E8A-4147-A177-3AD203B41FA5}">
                      <a16:colId xmlns:a16="http://schemas.microsoft.com/office/drawing/2014/main" val="3506973493"/>
                    </a:ext>
                  </a:extLst>
                </a:gridCol>
                <a:gridCol w="2303361">
                  <a:extLst>
                    <a:ext uri="{9D8B030D-6E8A-4147-A177-3AD203B41FA5}">
                      <a16:colId xmlns:a16="http://schemas.microsoft.com/office/drawing/2014/main" val="2409465246"/>
                    </a:ext>
                  </a:extLst>
                </a:gridCol>
              </a:tblGrid>
              <a:tr h="23893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Presenter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Time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>
                      <a:noFill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758942"/>
                  </a:ext>
                </a:extLst>
              </a:tr>
              <a:tr h="33251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Opening Remarks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Commissioner Shiroma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10:00 – 10:05 AM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727940"/>
                  </a:ext>
                </a:extLst>
              </a:tr>
              <a:tr h="35387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Workshop Goal and Objectives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Masoud Foudeh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(CPUC)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10:05–10:15 AM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824586"/>
                  </a:ext>
                </a:extLst>
              </a:tr>
              <a:tr h="48123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Comparison of Demand Charge Alternatives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Ryan Mann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(Enel X)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10:15–10:45 AM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457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Alternatives to Traditional Demand Charges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Tom Beach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(Solar Energy Industries Association)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10:45–11:15 AM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813337"/>
                  </a:ext>
                </a:extLst>
              </a:tr>
              <a:tr h="33251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Break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11:15 – 11:20 AM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278495"/>
                  </a:ext>
                </a:extLst>
              </a:tr>
              <a:tr h="5038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Discussion of Alternative Demand Charge Proposals and SDG&amp;E’s August 12 filing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Bill Saxe and Gwen 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Morien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(SDG&amp;E)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264910" algn="r"/>
                          <a:tab pos="7560945" algn="r"/>
                        </a:tabLs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11:20–11:50 AM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771872"/>
                  </a:ext>
                </a:extLst>
              </a:tr>
              <a:tr h="5038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Recent and upcoming changes in SCE’s Demand Charge Rate Structures. 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Robert Thomas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(SCE)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264910" algn="r"/>
                          <a:tab pos="7560945" algn="r"/>
                        </a:tabLs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11:50 – 12:10 PM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86156"/>
                  </a:ext>
                </a:extLst>
              </a:tr>
              <a:tr h="35387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Demand Charge Design and Option S.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Daniel Pease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(PG&amp;E)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264910" algn="r"/>
                          <a:tab pos="7560945" algn="r"/>
                        </a:tabLs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12:10–12:30 PM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673532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Lunch (not hosted)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12:30-1:30 PM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189936"/>
                  </a:ext>
                </a:extLst>
              </a:tr>
              <a:tr h="153154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Panel Discussion and Q/A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Tom Beach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(SEIA)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Ryan Mann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(Enel X)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Scott Murtishaw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(CALSSA)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Daniel Pease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(PG&amp;E)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Bill Saxe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(SDG&amp;E)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Robert Thomas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(SCE)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Cathy Yap (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CLECA)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264910" algn="r"/>
                          <a:tab pos="7560945" algn="r"/>
                        </a:tabLs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1:30 – 3:30 PM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398471"/>
                  </a:ext>
                </a:extLst>
              </a:tr>
              <a:tr h="35387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Summary and Next Steps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Masoud Foudeh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(CPUC)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264910" algn="r"/>
                          <a:tab pos="7560945" algn="r"/>
                        </a:tabLs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3:30-3:45 PM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629172"/>
                  </a:ext>
                </a:extLst>
              </a:tr>
              <a:tr h="33251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Closing Remarks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Commissioner Shiroma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264910" algn="r"/>
                          <a:tab pos="7560945" algn="r"/>
                        </a:tabLs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3:45 PM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30" marR="36830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486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1771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Palatino Linotype"/>
        <a:ea typeface=""/>
        <a:cs typeface=""/>
      </a:majorFont>
      <a:minorFont>
        <a:latin typeface="Montserra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2651</TotalTime>
  <Words>184</Words>
  <Application>Microsoft Office PowerPoint</Application>
  <PresentationFormat>On-screen Show (4:3)</PresentationFormat>
  <Paragraphs>57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Montserrat</vt:lpstr>
      <vt:lpstr>Palatino Linotype</vt:lpstr>
      <vt:lpstr>Segoe UI</vt:lpstr>
      <vt:lpstr>Segoe UI Semibold</vt:lpstr>
      <vt:lpstr>Office Theme</vt:lpstr>
      <vt:lpstr>Workshop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Whitney Richardson</dc:creator>
  <cp:lastModifiedBy>Foudeh, Masoud</cp:lastModifiedBy>
  <cp:revision>137</cp:revision>
  <cp:lastPrinted>2019-08-20T15:22:37Z</cp:lastPrinted>
  <dcterms:created xsi:type="dcterms:W3CDTF">2017-03-17T06:10:50Z</dcterms:created>
  <dcterms:modified xsi:type="dcterms:W3CDTF">2019-08-30T16:11:01Z</dcterms:modified>
</cp:coreProperties>
</file>