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4" r:id="rId2"/>
  </p:sldMasterIdLst>
  <p:notesMasterIdLst>
    <p:notesMasterId r:id="rId8"/>
  </p:notesMasterIdLst>
  <p:sldIdLst>
    <p:sldId id="288" r:id="rId3"/>
    <p:sldId id="291" r:id="rId4"/>
    <p:sldId id="298" r:id="rId5"/>
    <p:sldId id="300" r:id="rId6"/>
    <p:sldId id="299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C4"/>
    <a:srgbClr val="FFA100"/>
    <a:srgbClr val="FFA101"/>
    <a:srgbClr val="44C8F5"/>
    <a:srgbClr val="699F83"/>
    <a:srgbClr val="F2F2F2"/>
    <a:srgbClr val="8AB49E"/>
    <a:srgbClr val="63C2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78107" autoAdjust="0"/>
  </p:normalViewPr>
  <p:slideViewPr>
    <p:cSldViewPr snapToGrid="0">
      <p:cViewPr varScale="1">
        <p:scale>
          <a:sx n="112" d="100"/>
          <a:sy n="112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CAE905F-DE0B-4CF9-AF45-E19F15660E08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275EC3F-0999-4458-93B2-3CD06B9F2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79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5EC3F-0999-4458-93B2-3CD06B9F21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1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5EC3F-0999-4458-93B2-3CD06B9F21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99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5EC3F-0999-4458-93B2-3CD06B9F21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060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5EC3F-0999-4458-93B2-3CD06B9F21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13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5EC3F-0999-4458-93B2-3CD06B9F21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08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lorBlue_bar_top-1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3F963D1-F887-4C05-A95B-E639124D65BC}"/>
              </a:ext>
            </a:extLst>
          </p:cNvPr>
          <p:cNvSpPr txBox="1"/>
          <p:nvPr userDrawn="1"/>
        </p:nvSpPr>
        <p:spPr>
          <a:xfrm>
            <a:off x="8813800" y="6642556"/>
            <a:ext cx="330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E5A93AC-0141-47E3-8343-38FC5D30F291}" type="slidenum">
              <a:rPr lang="en-US" sz="800" smtClean="0"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68677823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0DB2B-A3E3-422E-8E31-46AFC287112F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89B5-C71C-4E69-A556-E1094B457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8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lor_PPT_template-0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017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lor_PPT_cover-0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65725"/>
            <a:ext cx="9144000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352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 userDrawn="1"/>
        </p:nvGrpSpPr>
        <p:grpSpPr bwMode="auto">
          <a:xfrm>
            <a:off x="6313488" y="5492750"/>
            <a:ext cx="2603500" cy="720725"/>
            <a:chOff x="3289" y="3626"/>
            <a:chExt cx="1640" cy="454"/>
          </a:xfrm>
        </p:grpSpPr>
        <p:sp>
          <p:nvSpPr>
            <p:cNvPr id="3" name="Rectangle 6"/>
            <p:cNvSpPr>
              <a:spLocks noChangeArrowheads="1"/>
            </p:cNvSpPr>
            <p:nvPr/>
          </p:nvSpPr>
          <p:spPr bwMode="gray">
            <a:xfrm>
              <a:off x="3289" y="3626"/>
              <a:ext cx="1640" cy="454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lIns="137160" bIns="91440" anchor="b">
              <a:spAutoFit/>
            </a:bodyPr>
            <a:lstStyle>
              <a:lvl1pPr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49225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defTabSz="457200" fontAlgn="base">
                <a:spcBef>
                  <a:spcPct val="25000"/>
                </a:spcBef>
                <a:spcAft>
                  <a:spcPct val="0"/>
                </a:spcAft>
              </a:pPr>
              <a:r>
                <a:rPr lang="en-US" altLang="en-US" sz="1000" b="1">
                  <a:solidFill>
                    <a:srgbClr val="1F497D"/>
                  </a:solidFill>
                </a:rPr>
                <a:t>     </a:t>
              </a:r>
              <a:r>
                <a:rPr lang="en-US" altLang="en-US" sz="1000" b="1">
                  <a:solidFill>
                    <a:prstClr val="white"/>
                  </a:solidFill>
                </a:rPr>
                <a:t>READ AND DELETE</a:t>
              </a:r>
            </a:p>
            <a:p>
              <a:pPr defTabSz="457200" fontAlgn="base">
                <a:spcBef>
                  <a:spcPct val="2500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prstClr val="white"/>
                  </a:solidFill>
                </a:rPr>
                <a:t>For best results with this template, use PowerPoint 2003 </a:t>
              </a:r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 rot="2700000">
              <a:off x="3346" y="3647"/>
              <a:ext cx="73" cy="136"/>
              <a:chOff x="2812" y="3362"/>
              <a:chExt cx="110" cy="204"/>
            </a:xfrm>
          </p:grpSpPr>
          <p:sp>
            <p:nvSpPr>
              <p:cNvPr id="5" name="Oval 4"/>
              <p:cNvSpPr>
                <a:spLocks noChangeArrowheads="1"/>
              </p:cNvSpPr>
              <p:nvPr/>
            </p:nvSpPr>
            <p:spPr bwMode="gray">
              <a:xfrm>
                <a:off x="2764" y="3321"/>
                <a:ext cx="110" cy="108"/>
              </a:xfrm>
              <a:prstGeom prst="ellips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defTabSz="457200">
                  <a:defRPr/>
                </a:pPr>
                <a:endParaRPr lang="en-US">
                  <a:solidFill>
                    <a:prstClr val="black"/>
                  </a:solidFill>
                  <a:ea typeface="Geneva" charset="0"/>
                  <a:cs typeface="Arial Unicode MS" charset="0"/>
                </a:endParaRPr>
              </a:p>
            </p:txBody>
          </p:sp>
          <p:sp>
            <p:nvSpPr>
              <p:cNvPr id="6" name="Line 11"/>
              <p:cNvSpPr>
                <a:spLocks noChangeShapeType="1"/>
              </p:cNvSpPr>
              <p:nvPr/>
            </p:nvSpPr>
            <p:spPr bwMode="gray">
              <a:xfrm>
                <a:off x="2864" y="3477"/>
                <a:ext cx="0" cy="9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defTabSz="457200">
                  <a:defRPr/>
                </a:pPr>
                <a:endParaRPr lang="en-US">
                  <a:solidFill>
                    <a:prstClr val="black"/>
                  </a:solidFill>
                  <a:ea typeface="Geneva" charset="0"/>
                  <a:cs typeface="Arial Unicode MS" charset="0"/>
                </a:endParaRPr>
              </a:p>
            </p:txBody>
          </p:sp>
        </p:grpSp>
      </p:grpSp>
      <p:pic>
        <p:nvPicPr>
          <p:cNvPr id="7" name="Picture 6" descr="footer_blue_colo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76938"/>
            <a:ext cx="9144000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675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lorBlue_bar_top-1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802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0DB2B-A3E3-422E-8E31-46AFC287112F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E89B5-C71C-4E69-A556-E1094B457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911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77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7677DF1-EB95-4A9C-B3C2-BC5E550CAA7B}"/>
              </a:ext>
            </a:extLst>
          </p:cNvPr>
          <p:cNvSpPr txBox="1">
            <a:spLocks/>
          </p:cNvSpPr>
          <p:nvPr/>
        </p:nvSpPr>
        <p:spPr bwMode="black">
          <a:xfrm>
            <a:off x="722985" y="2287565"/>
            <a:ext cx="769803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25000"/>
              <a:buFont typeface="Arial" charset="0"/>
              <a:defRPr sz="2200" b="1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1pPr>
            <a:lvl2pPr marL="0" indent="0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15000"/>
              </a:spcAft>
              <a:buNone/>
              <a:defRPr sz="2400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2pPr>
            <a:lvl3pPr marL="0" indent="0" algn="l" rtl="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Font typeface="Arial" charset="0"/>
              <a:buNone/>
              <a:defRPr sz="1800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3pPr>
            <a:lvl4pPr marL="0" indent="0" algn="l" rtl="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None/>
              <a:defRPr baseline="0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4pPr>
            <a:lvl5pPr marL="0" indent="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b="1" baseline="0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5pPr>
            <a:lvl6pPr marL="1890713" indent="-17621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 sz="2200" b="1">
                <a:solidFill>
                  <a:srgbClr val="0082AA"/>
                </a:solidFill>
                <a:latin typeface="+mn-lt"/>
                <a:ea typeface="+mn-ea"/>
                <a:cs typeface="+mn-cs"/>
              </a:defRPr>
            </a:lvl6pPr>
            <a:lvl7pPr marL="2347913" indent="-17621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 sz="2200" b="1">
                <a:solidFill>
                  <a:srgbClr val="0082AA"/>
                </a:solidFill>
                <a:latin typeface="+mn-lt"/>
                <a:ea typeface="+mn-ea"/>
                <a:cs typeface="+mn-cs"/>
              </a:defRPr>
            </a:lvl7pPr>
            <a:lvl8pPr marL="2805113" indent="-17621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 sz="2200" b="1">
                <a:solidFill>
                  <a:srgbClr val="0082AA"/>
                </a:solidFill>
                <a:latin typeface="+mn-lt"/>
                <a:ea typeface="+mn-ea"/>
                <a:cs typeface="+mn-cs"/>
              </a:defRPr>
            </a:lvl8pPr>
            <a:lvl9pPr marL="3262313" indent="-17621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 sz="2200" b="1">
                <a:solidFill>
                  <a:srgbClr val="0082AA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775" marR="0" lvl="3" indent="0" algn="ctr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3200" b="1" dirty="0">
                <a:solidFill>
                  <a:prstClr val="black">
                    <a:lumMod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PG&amp;E </a:t>
            </a:r>
          </a:p>
          <a:p>
            <a:pPr marL="231775" marR="0" lvl="3" indent="0" algn="ctr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3200" b="1" dirty="0">
                <a:solidFill>
                  <a:prstClr val="black">
                    <a:lumMod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Distribution Demand Charges and Options</a:t>
            </a:r>
          </a:p>
          <a:p>
            <a:pPr marL="231775" marR="0" lvl="3" indent="0" algn="ctr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Tx/>
              <a:buNone/>
              <a:tabLst/>
              <a:defRPr/>
            </a:pPr>
            <a:endParaRPr lang="en-US" sz="3200" b="1" dirty="0">
              <a:solidFill>
                <a:prstClr val="black">
                  <a:lumMod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marR="0" lvl="3" indent="0" algn="ctr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2400" b="1" dirty="0">
                <a:solidFill>
                  <a:prstClr val="black">
                    <a:lumMod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 Pease and Jan Grygier</a:t>
            </a:r>
          </a:p>
        </p:txBody>
      </p:sp>
      <p:sp>
        <p:nvSpPr>
          <p:cNvPr id="4" name="Rectangle 3"/>
          <p:cNvSpPr/>
          <p:nvPr/>
        </p:nvSpPr>
        <p:spPr>
          <a:xfrm>
            <a:off x="1904214" y="408573"/>
            <a:ext cx="53167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dirty="0"/>
              <a:t> </a:t>
            </a:r>
            <a:r>
              <a:rPr lang="en-US" b="1" dirty="0"/>
              <a:t>SDG&amp;E GRC Phase II Demand Charge Workshop</a:t>
            </a:r>
          </a:p>
          <a:p>
            <a:pPr algn="ctr"/>
            <a:r>
              <a:rPr lang="en-US" dirty="0"/>
              <a:t>August 27, 2019</a:t>
            </a:r>
          </a:p>
        </p:txBody>
      </p:sp>
    </p:spTree>
    <p:extLst>
      <p:ext uri="{BB962C8B-B14F-4D97-AF65-F5344CB8AC3E}">
        <p14:creationId xmlns:p14="http://schemas.microsoft.com/office/powerpoint/2010/main" val="1158187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1174750" y="162580"/>
            <a:ext cx="76980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Distribution </a:t>
            </a:r>
            <a:r>
              <a:rPr lang="en-US" altLang="en-US" b="1" dirty="0">
                <a:solidFill>
                  <a:prstClr val="white"/>
                </a:solidFill>
                <a:latin typeface="Arial" pitchFamily="34" charset="0"/>
              </a:rPr>
              <a:t>Capacity Cost and Rate Design</a:t>
            </a:r>
            <a:endParaRPr kumimoji="0" lang="en-US" altLang="en-US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BAD568B-BAB1-4212-8FD6-AAC0C01EAC8C}"/>
              </a:ext>
            </a:extLst>
          </p:cNvPr>
          <p:cNvSpPr txBox="1">
            <a:spLocks/>
          </p:cNvSpPr>
          <p:nvPr/>
        </p:nvSpPr>
        <p:spPr bwMode="black">
          <a:xfrm>
            <a:off x="559852" y="1368549"/>
            <a:ext cx="8024295" cy="5557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25000"/>
              <a:buFont typeface="Arial" charset="0"/>
              <a:defRPr sz="2200" b="1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1pPr>
            <a:lvl2pPr marL="0" indent="0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15000"/>
              </a:spcAft>
              <a:buNone/>
              <a:defRPr sz="2400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2pPr>
            <a:lvl3pPr marL="0" indent="0" algn="l" rtl="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Font typeface="Arial" charset="0"/>
              <a:buNone/>
              <a:defRPr sz="1800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3pPr>
            <a:lvl4pPr marL="0" indent="0" algn="l" rtl="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None/>
              <a:defRPr baseline="0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4pPr>
            <a:lvl5pPr marL="0" indent="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b="1" baseline="0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5pPr>
            <a:lvl6pPr marL="1890713" indent="-17621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 sz="2200" b="1">
                <a:solidFill>
                  <a:srgbClr val="0082AA"/>
                </a:solidFill>
                <a:latin typeface="+mn-lt"/>
                <a:ea typeface="+mn-ea"/>
                <a:cs typeface="+mn-cs"/>
              </a:defRPr>
            </a:lvl6pPr>
            <a:lvl7pPr marL="2347913" indent="-17621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 sz="2200" b="1">
                <a:solidFill>
                  <a:srgbClr val="0082AA"/>
                </a:solidFill>
                <a:latin typeface="+mn-lt"/>
                <a:ea typeface="+mn-ea"/>
                <a:cs typeface="+mn-cs"/>
              </a:defRPr>
            </a:lvl7pPr>
            <a:lvl8pPr marL="2805113" indent="-17621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 sz="2200" b="1">
                <a:solidFill>
                  <a:srgbClr val="0082AA"/>
                </a:solidFill>
                <a:latin typeface="+mn-lt"/>
                <a:ea typeface="+mn-ea"/>
                <a:cs typeface="+mn-cs"/>
              </a:defRPr>
            </a:lvl8pPr>
            <a:lvl9pPr marL="3262313" indent="-17621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 sz="2200" b="1">
                <a:solidFill>
                  <a:srgbClr val="0082AA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7525" marR="0" lvl="3" indent="-285750" algn="l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>
                    <a:lumMod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Distribution capacity costs are derived on a $/kW basis where the distribution system must be sized to meet demand.  Accordingly, rates that are well aligned with costs recover these capacity costs on a $/kW basis.</a:t>
            </a:r>
          </a:p>
          <a:p>
            <a:pPr marL="517525" lvl="3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>
                    <a:lumMod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Rate design is dictated by each utility’s cost of service</a:t>
            </a:r>
          </a:p>
          <a:p>
            <a:pPr marL="517525" marR="0" lvl="3" indent="-285750" algn="l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>
                    <a:lumMod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PG&amp;E, a portion of capacity costs are peak-related and a portion are based on load that is non-coincident, which allows rates for a portion of distribution capacity costs to be time differentiated.</a:t>
            </a:r>
          </a:p>
          <a:p>
            <a:pPr marL="517525" marR="0" lvl="3" indent="-285750" algn="l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>
                    <a:lumMod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PG&amp;E’s fully cost based rates for distribution capacity consist of peak demand charges and non-coincident demand charges (e.g. E-19/20). </a:t>
            </a:r>
          </a:p>
          <a:p>
            <a:pPr marL="231775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r>
              <a:rPr lang="en-US" dirty="0">
                <a:solidFill>
                  <a:prstClr val="black">
                    <a:lumMod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Non-coincident demand charges are applied to the peak demand in the 	month.</a:t>
            </a:r>
          </a:p>
          <a:p>
            <a:pPr marL="231775" marR="0" lvl="3" algn="l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tabLst/>
              <a:defRPr/>
            </a:pPr>
            <a:r>
              <a:rPr lang="en-US" dirty="0">
                <a:solidFill>
                  <a:prstClr val="black">
                    <a:lumMod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Coincident demand charges are typically applied to the peak demand in 	the peak and part-peak TOU periods, where rates are higher in the peak 	period.</a:t>
            </a:r>
          </a:p>
          <a:p>
            <a:pPr marL="517525" marR="0" lvl="3" indent="-285750" algn="l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743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1174750" y="162580"/>
            <a:ext cx="78467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Alternatives to </a:t>
            </a:r>
            <a:r>
              <a:rPr lang="en-US" altLang="en-US" b="1" dirty="0">
                <a:solidFill>
                  <a:prstClr val="white"/>
                </a:solidFill>
                <a:latin typeface="Arial" pitchFamily="34" charset="0"/>
              </a:rPr>
              <a:t>Traditional Demand Charges </a:t>
            </a:r>
            <a:r>
              <a:rPr lang="en-US" altLang="en-US" sz="2000" b="1" dirty="0">
                <a:solidFill>
                  <a:prstClr val="white"/>
                </a:solidFill>
                <a:latin typeface="Arial" pitchFamily="34" charset="0"/>
              </a:rPr>
              <a:t>(1)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BAD568B-BAB1-4212-8FD6-AAC0C01EAC8C}"/>
              </a:ext>
            </a:extLst>
          </p:cNvPr>
          <p:cNvSpPr txBox="1">
            <a:spLocks/>
          </p:cNvSpPr>
          <p:nvPr/>
        </p:nvSpPr>
        <p:spPr bwMode="black">
          <a:xfrm>
            <a:off x="393073" y="1292256"/>
            <a:ext cx="8357854" cy="5286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25000"/>
              <a:buFont typeface="Arial" charset="0"/>
              <a:defRPr sz="2200" b="1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1pPr>
            <a:lvl2pPr marL="0" indent="0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15000"/>
              </a:spcAft>
              <a:buNone/>
              <a:defRPr sz="2400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2pPr>
            <a:lvl3pPr marL="0" indent="0" algn="l" rtl="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Font typeface="Arial" charset="0"/>
              <a:buNone/>
              <a:defRPr sz="1800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3pPr>
            <a:lvl4pPr marL="0" indent="0" algn="l" rtl="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None/>
              <a:defRPr baseline="0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4pPr>
            <a:lvl5pPr marL="0" indent="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b="1" baseline="0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5pPr>
            <a:lvl6pPr marL="1890713" indent="-17621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 sz="2200" b="1">
                <a:solidFill>
                  <a:srgbClr val="0082AA"/>
                </a:solidFill>
                <a:latin typeface="+mn-lt"/>
                <a:ea typeface="+mn-ea"/>
                <a:cs typeface="+mn-cs"/>
              </a:defRPr>
            </a:lvl6pPr>
            <a:lvl7pPr marL="2347913" indent="-17621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 sz="2200" b="1">
                <a:solidFill>
                  <a:srgbClr val="0082AA"/>
                </a:solidFill>
                <a:latin typeface="+mn-lt"/>
                <a:ea typeface="+mn-ea"/>
                <a:cs typeface="+mn-cs"/>
              </a:defRPr>
            </a:lvl7pPr>
            <a:lvl8pPr marL="2805113" indent="-17621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 sz="2200" b="1">
                <a:solidFill>
                  <a:srgbClr val="0082AA"/>
                </a:solidFill>
                <a:latin typeface="+mn-lt"/>
                <a:ea typeface="+mn-ea"/>
                <a:cs typeface="+mn-cs"/>
              </a:defRPr>
            </a:lvl8pPr>
            <a:lvl9pPr marL="3262313" indent="-17621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 sz="2200" b="1">
                <a:solidFill>
                  <a:srgbClr val="0082AA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775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Commission has approved a number of alternative ways to collect distribution capacity cost.</a:t>
            </a:r>
          </a:p>
          <a:p>
            <a:pPr marL="574675" lvl="3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Option R, TOU demand charges were converted to TOU energy rates for customers with solar.</a:t>
            </a:r>
          </a:p>
          <a:p>
            <a:pPr marL="231775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GRC Phase II resulted in several alternative designs for customers with storage:</a:t>
            </a:r>
          </a:p>
          <a:p>
            <a:pPr marL="574675" lvl="3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 and Large C&amp;I Option S for Storage:  Distribution demand charges fully converted to alternative charges.</a:t>
            </a:r>
          </a:p>
          <a:p>
            <a:pPr marL="231775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- TOU daily demand charges (applicable in peak and part peak 				periods)</a:t>
            </a:r>
          </a:p>
          <a:p>
            <a:pPr marL="231775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- Special non-coincident demand charge; applies 	all hours except 9 am 			to 2 pm.  </a:t>
            </a:r>
          </a:p>
          <a:p>
            <a:pPr marL="231775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-  Approved subject to participation caps.</a:t>
            </a:r>
          </a:p>
          <a:p>
            <a:pPr marL="231775" lvl="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-  </a:t>
            </a:r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Requires future study to account for cost shifts, impact on GHG 				emissions as well as avoided payments for embedded cost.</a:t>
            </a:r>
          </a:p>
          <a:p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773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1174750" y="162580"/>
            <a:ext cx="78467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Alternatives to </a:t>
            </a:r>
            <a:r>
              <a:rPr lang="en-US" altLang="en-US" b="1" dirty="0">
                <a:solidFill>
                  <a:prstClr val="white"/>
                </a:solidFill>
                <a:latin typeface="Arial" pitchFamily="34" charset="0"/>
              </a:rPr>
              <a:t>Traditional Demand Charges </a:t>
            </a:r>
            <a:r>
              <a:rPr lang="en-US" altLang="en-US" sz="2000" b="1" dirty="0">
                <a:solidFill>
                  <a:prstClr val="white"/>
                </a:solidFill>
                <a:latin typeface="Arial" pitchFamily="34" charset="0"/>
              </a:rPr>
              <a:t>(2)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BAD568B-BAB1-4212-8FD6-AAC0C01EAC8C}"/>
              </a:ext>
            </a:extLst>
          </p:cNvPr>
          <p:cNvSpPr txBox="1">
            <a:spLocks/>
          </p:cNvSpPr>
          <p:nvPr/>
        </p:nvSpPr>
        <p:spPr bwMode="black">
          <a:xfrm>
            <a:off x="409074" y="916241"/>
            <a:ext cx="8357854" cy="5286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25000"/>
              <a:buFont typeface="Arial" charset="0"/>
              <a:defRPr sz="2200" b="1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1pPr>
            <a:lvl2pPr marL="0" indent="0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15000"/>
              </a:spcAft>
              <a:buNone/>
              <a:defRPr sz="2400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2pPr>
            <a:lvl3pPr marL="0" indent="0" algn="l" rtl="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Font typeface="Arial" charset="0"/>
              <a:buNone/>
              <a:defRPr sz="1800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3pPr>
            <a:lvl4pPr marL="0" indent="0" algn="l" rtl="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None/>
              <a:defRPr baseline="0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4pPr>
            <a:lvl5pPr marL="0" indent="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b="1" baseline="0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5pPr>
            <a:lvl6pPr marL="1890713" indent="-17621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 sz="2200" b="1">
                <a:solidFill>
                  <a:srgbClr val="0082AA"/>
                </a:solidFill>
                <a:latin typeface="+mn-lt"/>
                <a:ea typeface="+mn-ea"/>
                <a:cs typeface="+mn-cs"/>
              </a:defRPr>
            </a:lvl6pPr>
            <a:lvl7pPr marL="2347913" indent="-17621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 sz="2200" b="1">
                <a:solidFill>
                  <a:srgbClr val="0082AA"/>
                </a:solidFill>
                <a:latin typeface="+mn-lt"/>
                <a:ea typeface="+mn-ea"/>
                <a:cs typeface="+mn-cs"/>
              </a:defRPr>
            </a:lvl7pPr>
            <a:lvl8pPr marL="2805113" indent="-17621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 sz="2200" b="1">
                <a:solidFill>
                  <a:srgbClr val="0082AA"/>
                </a:solidFill>
                <a:latin typeface="+mn-lt"/>
                <a:ea typeface="+mn-ea"/>
                <a:cs typeface="+mn-cs"/>
              </a:defRPr>
            </a:lvl8pPr>
            <a:lvl9pPr marL="3262313" indent="-17621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 sz="2200" b="1">
                <a:solidFill>
                  <a:srgbClr val="0082AA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775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GRC Phase II (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74675" lvl="3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 Commercial Schedule A1-Store, for customers with storage, includes a non-coincident demand charge that is applied only during the hours of 2 pm to 11 pm (peak and partial peak periods).  Participation capped.</a:t>
            </a:r>
          </a:p>
          <a:p>
            <a:pPr marL="574675" lvl="3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Residential Schedule EV2, adapted for storage, distribution capacity costs recovered in energy rates.  Participation capped.</a:t>
            </a:r>
          </a:p>
          <a:p>
            <a:pPr marL="231775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PG&amp;E has proposed EV charging rates for C&amp;I customers:</a:t>
            </a:r>
          </a:p>
          <a:p>
            <a:pPr marL="517525" lvl="4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Subscription charge that recovers &gt;80%  of distribution cost.</a:t>
            </a:r>
          </a:p>
          <a:p>
            <a:pPr marL="517525" lvl="3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 relative to maximum demand charge $2-4/ kW.</a:t>
            </a:r>
          </a:p>
          <a:p>
            <a:pPr marL="517525" lvl="3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Separately designed for large and small customers.</a:t>
            </a:r>
          </a:p>
          <a:p>
            <a:pPr marL="517525" lvl="3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Generally applied based on connected load.</a:t>
            </a:r>
          </a:p>
          <a:p>
            <a:pPr marL="231775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designs:</a:t>
            </a:r>
          </a:p>
          <a:p>
            <a:pPr marL="517525" lvl="3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Ex-post demand charges based on top 5-20 hours of system load.</a:t>
            </a:r>
          </a:p>
          <a:p>
            <a:pPr marL="517525" lvl="3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 charges applied over an average of the highest demand hours in a month rather than the single highest demand in a month.</a:t>
            </a:r>
          </a:p>
          <a:p>
            <a:pPr marL="574675" lvl="4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957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1174750" y="162580"/>
            <a:ext cx="78467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Considerations for Design Alternatives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BAD568B-BAB1-4212-8FD6-AAC0C01EAC8C}"/>
              </a:ext>
            </a:extLst>
          </p:cNvPr>
          <p:cNvSpPr txBox="1">
            <a:spLocks/>
          </p:cNvSpPr>
          <p:nvPr/>
        </p:nvSpPr>
        <p:spPr bwMode="black">
          <a:xfrm>
            <a:off x="393073" y="1312979"/>
            <a:ext cx="8357854" cy="4963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25000"/>
              <a:buFont typeface="Arial" charset="0"/>
              <a:defRPr sz="2200" b="1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1pPr>
            <a:lvl2pPr marL="0" indent="0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15000"/>
              </a:spcAft>
              <a:buNone/>
              <a:defRPr sz="2400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2pPr>
            <a:lvl3pPr marL="0" indent="0" algn="l" rtl="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Font typeface="Arial" charset="0"/>
              <a:buNone/>
              <a:defRPr sz="1800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3pPr>
            <a:lvl4pPr marL="0" indent="0" algn="l" rtl="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None/>
              <a:defRPr baseline="0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4pPr>
            <a:lvl5pPr marL="0" indent="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b="1" baseline="0">
                <a:solidFill>
                  <a:srgbClr val="000000"/>
                </a:solidFill>
                <a:latin typeface="+mj-lt"/>
                <a:ea typeface="+mn-ea"/>
                <a:cs typeface="Calibri" pitchFamily="34" charset="0"/>
              </a:defRPr>
            </a:lvl5pPr>
            <a:lvl6pPr marL="1890713" indent="-17621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 sz="2200" b="1">
                <a:solidFill>
                  <a:srgbClr val="0082AA"/>
                </a:solidFill>
                <a:latin typeface="+mn-lt"/>
                <a:ea typeface="+mn-ea"/>
                <a:cs typeface="+mn-cs"/>
              </a:defRPr>
            </a:lvl6pPr>
            <a:lvl7pPr marL="2347913" indent="-17621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 sz="2200" b="1">
                <a:solidFill>
                  <a:srgbClr val="0082AA"/>
                </a:solidFill>
                <a:latin typeface="+mn-lt"/>
                <a:ea typeface="+mn-ea"/>
                <a:cs typeface="+mn-cs"/>
              </a:defRPr>
            </a:lvl7pPr>
            <a:lvl8pPr marL="2805113" indent="-17621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 sz="2200" b="1">
                <a:solidFill>
                  <a:srgbClr val="0082AA"/>
                </a:solidFill>
                <a:latin typeface="+mn-lt"/>
                <a:ea typeface="+mn-ea"/>
                <a:cs typeface="+mn-cs"/>
              </a:defRPr>
            </a:lvl8pPr>
            <a:lvl9pPr marL="3262313" indent="-176213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har char="•"/>
              <a:defRPr sz="2200" b="1">
                <a:solidFill>
                  <a:srgbClr val="0082AA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775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Changes to demand charge structures should be carefully considered, changes may be  optional or mandatory:</a:t>
            </a:r>
          </a:p>
          <a:p>
            <a:pPr marL="574675" lvl="3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 rates, as are generally available today, present the problem of revenue shortfall from benefitting customers (self selection).</a:t>
            </a:r>
          </a:p>
          <a:p>
            <a:pPr marL="231775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 Revenue shortfall that is not commensurate with cost reduction 		results in subsidies that must be supported by other customers.</a:t>
            </a:r>
          </a:p>
          <a:p>
            <a:pPr marL="231775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 If revenue reductions exceed cost reductions, the Commission should 	consider what level of subsidy is appropriate in exchange for the benefits all 	customers receive (e.g., reductions of GHGs).</a:t>
            </a:r>
          </a:p>
          <a:p>
            <a:pPr marL="231775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Subsidies may be retained within the class or be supported by all customers.</a:t>
            </a:r>
          </a:p>
          <a:p>
            <a:pPr marL="574675" lvl="3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mandatory (applied to all customers) customer understanding and acceptance will be of concern.</a:t>
            </a:r>
          </a:p>
          <a:p>
            <a:pPr marL="574675" lvl="3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of load to various design alternatives (and thus, impact on grid and GHGs) may be counter-intuitive.</a:t>
            </a:r>
          </a:p>
          <a:p>
            <a:pPr marL="231775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 New alternatives should be capped, or approved as pilots, to limit potential 	unintended consequences. </a:t>
            </a:r>
          </a:p>
          <a:p>
            <a:pPr marL="231775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231775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lvl="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lvl="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584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13974</TotalTime>
  <Words>432</Words>
  <Application>Microsoft Office PowerPoint</Application>
  <PresentationFormat>On-screen Show (4:3)</PresentationFormat>
  <Paragraphs>54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 Unicode MS</vt:lpstr>
      <vt:lpstr>ＭＳ Ｐゴシック</vt:lpstr>
      <vt:lpstr>ＭＳ Ｐゴシック</vt:lpstr>
      <vt:lpstr>Arial</vt:lpstr>
      <vt:lpstr>Calibri</vt:lpstr>
      <vt:lpstr>Calibri Light</vt:lpstr>
      <vt:lpstr>Geneva</vt:lpstr>
      <vt:lpstr>1_Office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Silcox, Cal</dc:creator>
  <cp:lastModifiedBy>Pease, Daniel</cp:lastModifiedBy>
  <cp:revision>155</cp:revision>
  <cp:lastPrinted>2019-08-26T16:46:30Z</cp:lastPrinted>
  <dcterms:created xsi:type="dcterms:W3CDTF">2018-10-30T21:45:51Z</dcterms:created>
  <dcterms:modified xsi:type="dcterms:W3CDTF">2019-08-26T20:05:41Z</dcterms:modified>
</cp:coreProperties>
</file>