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7" r:id="rId5"/>
    <p:sldId id="268" r:id="rId6"/>
    <p:sldId id="264" r:id="rId7"/>
    <p:sldId id="265" r:id="rId8"/>
    <p:sldId id="259" r:id="rId9"/>
    <p:sldId id="260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2794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40DF8-CF9D-3240-AA87-2C3D550A2CC3}" type="datetimeFigureOut">
              <a:rPr lang="en-US" smtClean="0"/>
              <a:pPr/>
              <a:t>10/14/2019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315B8-649D-774B-BBC3-72BF63FA867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40DF8-CF9D-3240-AA87-2C3D550A2CC3}" type="datetimeFigureOut">
              <a:rPr lang="en-US" smtClean="0"/>
              <a:pPr/>
              <a:t>10/14/2019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315B8-649D-774B-BBC3-72BF63FA867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40DF8-CF9D-3240-AA87-2C3D550A2CC3}" type="datetimeFigureOut">
              <a:rPr lang="en-US" smtClean="0"/>
              <a:pPr/>
              <a:t>10/14/2019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315B8-649D-774B-BBC3-72BF63FA867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40DF8-CF9D-3240-AA87-2C3D550A2CC3}" type="datetimeFigureOut">
              <a:rPr lang="en-US" smtClean="0"/>
              <a:pPr/>
              <a:t>10/14/2019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315B8-649D-774B-BBC3-72BF63FA867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40DF8-CF9D-3240-AA87-2C3D550A2CC3}" type="datetimeFigureOut">
              <a:rPr lang="en-US" smtClean="0"/>
              <a:pPr/>
              <a:t>10/14/2019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315B8-649D-774B-BBC3-72BF63FA867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40DF8-CF9D-3240-AA87-2C3D550A2CC3}" type="datetimeFigureOut">
              <a:rPr lang="en-US" smtClean="0"/>
              <a:pPr/>
              <a:t>10/14/2019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315B8-649D-774B-BBC3-72BF63FA867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40DF8-CF9D-3240-AA87-2C3D550A2CC3}" type="datetimeFigureOut">
              <a:rPr lang="en-US" smtClean="0"/>
              <a:pPr/>
              <a:t>10/14/2019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315B8-649D-774B-BBC3-72BF63FA867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40DF8-CF9D-3240-AA87-2C3D550A2CC3}" type="datetimeFigureOut">
              <a:rPr lang="en-US" smtClean="0"/>
              <a:pPr/>
              <a:t>10/14/2019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315B8-649D-774B-BBC3-72BF63FA867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40DF8-CF9D-3240-AA87-2C3D550A2CC3}" type="datetimeFigureOut">
              <a:rPr lang="en-US" smtClean="0"/>
              <a:pPr/>
              <a:t>10/14/2019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315B8-649D-774B-BBC3-72BF63FA867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40DF8-CF9D-3240-AA87-2C3D550A2CC3}" type="datetimeFigureOut">
              <a:rPr lang="en-US" smtClean="0"/>
              <a:pPr/>
              <a:t>10/14/2019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315B8-649D-774B-BBC3-72BF63FA867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40DF8-CF9D-3240-AA87-2C3D550A2CC3}" type="datetimeFigureOut">
              <a:rPr lang="en-US" smtClean="0"/>
              <a:pPr/>
              <a:t>10/14/2019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315B8-649D-774B-BBC3-72BF63FA867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540DF8-CF9D-3240-AA87-2C3D550A2CC3}" type="datetimeFigureOut">
              <a:rPr lang="en-US" smtClean="0"/>
              <a:pPr/>
              <a:t>10/14/2019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D315B8-649D-774B-BBC3-72BF63FA867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lisamcghee@aol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43027"/>
            <a:ext cx="7772400" cy="1470025"/>
          </a:xfrm>
        </p:spPr>
        <p:txBody>
          <a:bodyPr>
            <a:normAutofit/>
          </a:bodyPr>
          <a:lstStyle/>
          <a:p>
            <a:r>
              <a:rPr lang="en-US" sz="3600" dirty="0"/>
              <a:t>Dynamic Rates vs Demand Charges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000839"/>
            <a:ext cx="6400800" cy="2303884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Lisa McGhee</a:t>
            </a:r>
          </a:p>
          <a:p>
            <a:r>
              <a:rPr lang="en-US" dirty="0">
                <a:solidFill>
                  <a:schemeClr val="tx1"/>
                </a:solidFill>
              </a:rPr>
              <a:t>San Diego Airport Parking</a:t>
            </a:r>
          </a:p>
          <a:p>
            <a:r>
              <a:rPr lang="en-US" dirty="0">
                <a:solidFill>
                  <a:schemeClr val="tx1"/>
                </a:solidFill>
              </a:rPr>
              <a:t>October 15, 2019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A643BAB-AB1E-4BAB-AA6A-DF0EB367733D}"/>
              </a:ext>
            </a:extLst>
          </p:cNvPr>
          <p:cNvSpPr/>
          <p:nvPr/>
        </p:nvSpPr>
        <p:spPr>
          <a:xfrm>
            <a:off x="230956" y="5291713"/>
            <a:ext cx="868208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Disclosure for Technical Rate Questions:     Please send questions to:  </a:t>
            </a:r>
            <a:r>
              <a:rPr lang="en-US" dirty="0">
                <a:solidFill>
                  <a:srgbClr val="0070C0"/>
                </a:solidFill>
                <a:hlinkClick r:id="rId2"/>
              </a:rPr>
              <a:t>lisamcghee@aol.com</a:t>
            </a:r>
            <a:endParaRPr lang="en-US" dirty="0">
              <a:solidFill>
                <a:srgbClr val="0070C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SDAP in Brief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en-US" dirty="0"/>
              <a:t>SDAP owns and operates a shuttle bus fleet serving the San Diego Airport and its customers, providing parking and shuttle service to and from the airport 24/7 and 365 days per year. </a:t>
            </a:r>
            <a:endParaRPr lang="en-US" sz="2800" dirty="0"/>
          </a:p>
          <a:p>
            <a:pPr>
              <a:buNone/>
            </a:pPr>
            <a:r>
              <a:rPr lang="en-US" dirty="0"/>
              <a:t> </a:t>
            </a:r>
          </a:p>
          <a:p>
            <a:pPr lvl="0"/>
            <a:r>
              <a:rPr lang="en-US" dirty="0"/>
              <a:t>We have been a SDG&amp;E Small Commercial class customer since beginning business in 1991 and thereby had never exceeded 20 kW nor been exposed to any demand charges in our SDGE billings;</a:t>
            </a:r>
            <a:endParaRPr lang="en-US" sz="2800" dirty="0"/>
          </a:p>
          <a:p>
            <a:pPr lvl="1"/>
            <a:r>
              <a:rPr lang="en-US" dirty="0"/>
              <a:t>After adopting Battery Electric Vehicles in 2015, SDAP was faced with Demand Charges for the first time. </a:t>
            </a:r>
          </a:p>
          <a:p>
            <a:pPr lvl="1"/>
            <a:endParaRPr lang="en-US" sz="2400" dirty="0"/>
          </a:p>
          <a:p>
            <a:pPr lvl="0"/>
            <a:r>
              <a:rPr lang="en-US" dirty="0"/>
              <a:t>SDAP has operated over 100,000 electric fleet miles with plans to be 100% electric in 2020. </a:t>
            </a:r>
            <a:endParaRPr lang="en-US" sz="2800" dirty="0"/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However, due to low load factors and operational needs for peak charging, electric shuttle operations will not be economic if SDAP must incur demand charges.</a:t>
            </a:r>
            <a:endParaRPr lang="en-US" sz="2400" b="1" dirty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8000"/>
                </a:solidFill>
              </a:rPr>
              <a:t>SDAP’s participation in RTP pilots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219" y="1226337"/>
            <a:ext cx="8521829" cy="5357025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SDAP was a party in the transportation Electrification SB350 Priority Review and Standard Review Pilot proceedings </a:t>
            </a:r>
            <a:endParaRPr lang="en-US" sz="2800" dirty="0"/>
          </a:p>
          <a:p>
            <a:pPr lvl="0"/>
            <a:r>
              <a:rPr lang="en-US" dirty="0"/>
              <a:t>We are a site host for SDGE’s </a:t>
            </a:r>
            <a:r>
              <a:rPr lang="en-US" b="1" i="1" dirty="0"/>
              <a:t>Green Shuttle </a:t>
            </a:r>
            <a:r>
              <a:rPr lang="en-US" dirty="0"/>
              <a:t>and the </a:t>
            </a:r>
            <a:r>
              <a:rPr lang="en-US" b="1" i="1" dirty="0"/>
              <a:t>Power Your Drive </a:t>
            </a:r>
            <a:r>
              <a:rPr lang="en-US" dirty="0"/>
              <a:t>pilot programs.</a:t>
            </a:r>
          </a:p>
          <a:p>
            <a:pPr lvl="0">
              <a:buNone/>
            </a:pPr>
            <a:r>
              <a:rPr lang="en-US" dirty="0"/>
              <a:t> -- </a:t>
            </a:r>
            <a:r>
              <a:rPr lang="en-US" sz="2571" dirty="0"/>
              <a:t>includes two DCFC chargers at </a:t>
            </a:r>
            <a:r>
              <a:rPr lang="en-US" dirty="0"/>
              <a:t>60</a:t>
            </a:r>
            <a:r>
              <a:rPr lang="en-US" sz="2571" dirty="0"/>
              <a:t> kW and 10 Level-2 AC chargers.</a:t>
            </a:r>
          </a:p>
          <a:p>
            <a:pPr lvl="0">
              <a:buNone/>
            </a:pPr>
            <a:r>
              <a:rPr lang="en-US" sz="2571" dirty="0"/>
              <a:t> </a:t>
            </a:r>
            <a:r>
              <a:rPr lang="en-US" b="1" i="1" dirty="0">
                <a:solidFill>
                  <a:srgbClr val="008000"/>
                </a:solidFill>
              </a:rPr>
              <a:t>Both pilot programs are on the piloted real time pricing plans</a:t>
            </a:r>
            <a:r>
              <a:rPr lang="en-US" dirty="0"/>
              <a:t>, with the Dynamic Day Ahead hourly rates.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9C85E1-2E88-4429-B97D-EC102B011A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626" y="450050"/>
            <a:ext cx="8506748" cy="919112"/>
          </a:xfrm>
        </p:spPr>
        <p:txBody>
          <a:bodyPr>
            <a:normAutofit/>
          </a:bodyPr>
          <a:lstStyle/>
          <a:p>
            <a:r>
              <a:rPr lang="en-US" sz="3600" dirty="0"/>
              <a:t>CAISO Hourly VGI and Public GIR Pricing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A10D18-9F11-49A2-9D78-6E874CA6D8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6052"/>
            <a:ext cx="8229600" cy="497346"/>
          </a:xfrm>
        </p:spPr>
        <p:txBody>
          <a:bodyPr>
            <a:noAutofit/>
          </a:bodyPr>
          <a:lstStyle/>
          <a:p>
            <a:pPr algn="r"/>
            <a:r>
              <a:rPr lang="en-US" sz="2800" dirty="0"/>
              <a:t>SDAP DR-02, Q1, 18-12-006,   SDGE Response 6-7-19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49BF566-240E-494F-813D-246F1AFB07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30" y="2743201"/>
            <a:ext cx="8935340" cy="2395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31512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5BD8EDF0-943E-4210-88B7-C27F740C795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85740" y="282055"/>
            <a:ext cx="6495068" cy="6069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87568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SDAP’s participation in RTP pilots(2)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219" y="1226337"/>
            <a:ext cx="8521829" cy="5357025"/>
          </a:xfrm>
        </p:spPr>
        <p:txBody>
          <a:bodyPr>
            <a:normAutofit lnSpcReduction="10000"/>
          </a:bodyPr>
          <a:lstStyle/>
          <a:p>
            <a:pPr lvl="0" indent="0">
              <a:buNone/>
            </a:pPr>
            <a:r>
              <a:rPr lang="en-US" b="1" dirty="0"/>
              <a:t>Both pilot programs are on the piloted real time pricing plans</a:t>
            </a:r>
            <a:r>
              <a:rPr lang="en-US" dirty="0"/>
              <a:t>, with Dynamic Day Ahead hourly rates. </a:t>
            </a:r>
          </a:p>
          <a:p>
            <a:pPr lvl="0">
              <a:buNone/>
            </a:pPr>
            <a:r>
              <a:rPr lang="en-US" dirty="0"/>
              <a:t>This rate design consists of a </a:t>
            </a:r>
            <a:r>
              <a:rPr lang="en-US" u="sng" dirty="0"/>
              <a:t>flat volumetric base rate</a:t>
            </a:r>
            <a:r>
              <a:rPr lang="en-US" dirty="0"/>
              <a:t>, plus </a:t>
            </a:r>
            <a:r>
              <a:rPr lang="en-US" b="1" dirty="0">
                <a:solidFill>
                  <a:srgbClr val="008000"/>
                </a:solidFill>
              </a:rPr>
              <a:t>CAISO day-ahead hourly market rates, combined with the CPP and D-CPP adder fees when events are triggered.</a:t>
            </a:r>
            <a:endParaRPr lang="en-US" sz="2800" b="1" dirty="0">
              <a:solidFill>
                <a:srgbClr val="008000"/>
              </a:solidFill>
            </a:endParaRPr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These rates may be problematic for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/>
              <a:t>fleets like SDAP because the business may not have the flexibility to curtail on peak, due to operational needs and the limited range of the MHD electric vehicles.  </a:t>
            </a:r>
            <a:endParaRPr lang="en-US" sz="2400" b="1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for RTP Experts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>
              <a:buNone/>
            </a:pPr>
            <a:r>
              <a:rPr lang="en-US" dirty="0"/>
              <a:t>In 2018 the CAISO Day-Ahead hourly price exceeded 35 cents per kWh in 33 hours, with a maximum of $1.01 per kWh.</a:t>
            </a:r>
          </a:p>
          <a:p>
            <a:pPr indent="0">
              <a:buNone/>
            </a:pPr>
            <a:endParaRPr lang="en-US" dirty="0"/>
          </a:p>
          <a:p>
            <a:pPr indent="0">
              <a:buNone/>
            </a:pPr>
            <a:r>
              <a:rPr lang="en-US" b="1" i="1" dirty="0"/>
              <a:t>If that hour had been a CPP event hour, would the super-position of a $1.01 market price and a CPP adder result in double-counting capacity costs?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AL-TOU-CPP is SDG&amp;E’s “Standard” M/L C&amp;I Dynamic Rate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AL-TOU-CPP features:</a:t>
            </a:r>
          </a:p>
          <a:p>
            <a:pPr lvl="0"/>
            <a:r>
              <a:rPr lang="en-US" sz="2400" b="1" dirty="0"/>
              <a:t>A Critical Peak Pricing (CPP) rate; and</a:t>
            </a:r>
            <a:endParaRPr lang="en-US" sz="2400" dirty="0"/>
          </a:p>
          <a:p>
            <a:r>
              <a:rPr lang="en-US" sz="2400" b="1" dirty="0"/>
              <a:t>A Base (T&amp;D) rate consisting mostly of Monthly Demand Charges.</a:t>
            </a:r>
          </a:p>
          <a:p>
            <a:endParaRPr lang="en-US" b="1" dirty="0"/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2751" y="3239579"/>
            <a:ext cx="7051249" cy="3513466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AL-TOU-CPP is Problematic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26338"/>
            <a:ext cx="8229600" cy="4899826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2800" b="1" dirty="0">
                <a:solidFill>
                  <a:srgbClr val="FF0000"/>
                </a:solidFill>
              </a:rPr>
              <a:t>The Two Halves of the AL-TOU-CPP Rate May Conflict:</a:t>
            </a:r>
          </a:p>
          <a:p>
            <a:pPr lvl="0"/>
            <a:r>
              <a:rPr lang="en-US" sz="2800" b="1" dirty="0"/>
              <a:t>The CPP Rate is intended for Demand Response </a:t>
            </a:r>
            <a:endParaRPr lang="en-US" sz="2800" dirty="0"/>
          </a:p>
          <a:p>
            <a:pPr lvl="0"/>
            <a:r>
              <a:rPr lang="en-US" sz="2800" b="1" dirty="0"/>
              <a:t>Non-Coincident Demand Charges support load flattening, and may work against demand response</a:t>
            </a:r>
            <a:endParaRPr lang="en-US" sz="2800" dirty="0"/>
          </a:p>
          <a:p>
            <a:pPr lvl="0"/>
            <a:r>
              <a:rPr lang="en-US" sz="2800" b="1" dirty="0"/>
              <a:t>Monthly demand charges are problematic for Demand Response</a:t>
            </a:r>
          </a:p>
          <a:p>
            <a:pPr lvl="0">
              <a:buNone/>
            </a:pPr>
            <a:r>
              <a:rPr lang="en-US" sz="2800" b="1" dirty="0">
                <a:solidFill>
                  <a:srgbClr val="008000"/>
                </a:solidFill>
              </a:rPr>
              <a:t>The Commission could consider:</a:t>
            </a:r>
            <a:endParaRPr lang="en-US" sz="2800" dirty="0">
              <a:solidFill>
                <a:srgbClr val="008000"/>
              </a:solidFill>
            </a:endParaRPr>
          </a:p>
          <a:p>
            <a:r>
              <a:rPr lang="en-US" sz="2824" b="1" dirty="0"/>
              <a:t>Avoiding Monthly Demand Charges in T&amp;D Base Rates</a:t>
            </a:r>
          </a:p>
          <a:p>
            <a:r>
              <a:rPr lang="en-US" sz="2824" b="1" dirty="0"/>
              <a:t>Volumetric TOU Base Rates could be the best pairing for dynamic and RTP commodity rates</a:t>
            </a:r>
          </a:p>
          <a:p>
            <a:r>
              <a:rPr lang="en-US" sz="2824" b="1" dirty="0"/>
              <a:t>Alternatively, a Daily Coincident T&amp;D Demand Charge could work well with dynamic  rate and RTP.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</TotalTime>
  <Words>376</Words>
  <Application>Microsoft Office PowerPoint</Application>
  <PresentationFormat>On-screen Show (4:3)</PresentationFormat>
  <Paragraphs>41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Dynamic Rates vs Demand Charges</vt:lpstr>
      <vt:lpstr>SDAP in Brief</vt:lpstr>
      <vt:lpstr>SDAP’s participation in RTP pilots </vt:lpstr>
      <vt:lpstr>CAISO Hourly VGI and Public GIR Pricing</vt:lpstr>
      <vt:lpstr>PowerPoint Presentation</vt:lpstr>
      <vt:lpstr>SDAP’s participation in RTP pilots(2) </vt:lpstr>
      <vt:lpstr>Question for RTP Experts</vt:lpstr>
      <vt:lpstr>AL-TOU-CPP is SDG&amp;E’s “Standard” M/L C&amp;I Dynamic Rate </vt:lpstr>
      <vt:lpstr>AL-TOU-CPP is Problematic</vt:lpstr>
    </vt:vector>
  </TitlesOfParts>
  <Company>Fordham Law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Dynamic Rates vs Demand Charges</dc:title>
  <dc:creator>Janna Levin</dc:creator>
  <cp:lastModifiedBy>Lisa McGhee</cp:lastModifiedBy>
  <cp:revision>19</cp:revision>
  <dcterms:created xsi:type="dcterms:W3CDTF">2019-10-14T18:52:29Z</dcterms:created>
  <dcterms:modified xsi:type="dcterms:W3CDTF">2019-10-14T19:12:15Z</dcterms:modified>
</cp:coreProperties>
</file>