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1"/>
  </p:notesMasterIdLst>
  <p:sldIdLst>
    <p:sldId id="299" r:id="rId2"/>
    <p:sldId id="295" r:id="rId3"/>
    <p:sldId id="291" r:id="rId4"/>
    <p:sldId id="289" r:id="rId5"/>
    <p:sldId id="292" r:id="rId6"/>
    <p:sldId id="297" r:id="rId7"/>
    <p:sldId id="293" r:id="rId8"/>
    <p:sldId id="294" r:id="rId9"/>
    <p:sldId id="29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B1241E-CDC8-4465-87E1-E14A0F0C1B3D}" type="datetimeFigureOut">
              <a:rPr lang="en-US" smtClean="0"/>
              <a:t>10/11/2019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9D0F4-4167-41D5-A876-19C2A41F0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469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E Title Slide Whit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2367" y="2048450"/>
            <a:ext cx="9144000" cy="1076495"/>
          </a:xfrm>
        </p:spPr>
        <p:txBody>
          <a:bodyPr/>
          <a:lstStyle>
            <a:lvl1pPr marL="0" indent="0" algn="l">
              <a:buNone/>
              <a:defRPr sz="24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1" y="6027939"/>
            <a:ext cx="9105091" cy="460414"/>
          </a:xfrm>
          <a:prstGeom prst="rect">
            <a:avLst/>
          </a:prstGeom>
          <a:solidFill>
            <a:srgbClr val="FED1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9105091" y="5987598"/>
            <a:ext cx="0" cy="525294"/>
          </a:xfrm>
          <a:prstGeom prst="line">
            <a:avLst/>
          </a:prstGeom>
          <a:ln w="3175">
            <a:solidFill>
              <a:srgbClr val="D0D0D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03916" y="675860"/>
            <a:ext cx="10515600" cy="1325563"/>
          </a:xfrm>
        </p:spPr>
        <p:txBody>
          <a:bodyPr anchor="b" anchorCtr="0"/>
          <a:lstStyle>
            <a:lvl1pPr>
              <a:defRPr>
                <a:solidFill>
                  <a:srgbClr val="006369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544540" y="6024477"/>
            <a:ext cx="2209497" cy="455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1670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3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507812" y="401239"/>
            <a:ext cx="6684189" cy="278619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1"/>
            </a:solidFill>
          </a:ln>
        </p:spPr>
        <p:txBody>
          <a:bodyPr anchor="t">
            <a:normAutofit/>
          </a:bodyPr>
          <a:lstStyle>
            <a:lvl1pPr marL="0" indent="0" algn="ctr">
              <a:buNone/>
              <a:defRPr sz="1200" b="0" i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endParaRPr lang="en-US" dirty="0"/>
          </a:p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13" name="Picture Placeholder 2"/>
          <p:cNvSpPr>
            <a:spLocks noGrp="1" noChangeAspect="1"/>
          </p:cNvSpPr>
          <p:nvPr>
            <p:ph type="pic" idx="14"/>
          </p:nvPr>
        </p:nvSpPr>
        <p:spPr>
          <a:xfrm>
            <a:off x="5507812" y="3190426"/>
            <a:ext cx="3402387" cy="269875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1"/>
            </a:solidFill>
          </a:ln>
        </p:spPr>
        <p:txBody>
          <a:bodyPr anchor="t">
            <a:normAutofit/>
          </a:bodyPr>
          <a:lstStyle>
            <a:lvl1pPr marL="0" indent="0" algn="ctr">
              <a:buNone/>
              <a:defRPr sz="1200" b="0" i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endParaRPr lang="en-US" dirty="0"/>
          </a:p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895025" y="3190426"/>
            <a:ext cx="3296976" cy="269875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1"/>
            </a:solidFill>
          </a:ln>
        </p:spPr>
        <p:txBody>
          <a:bodyPr anchor="t">
            <a:normAutofit/>
          </a:bodyPr>
          <a:lstStyle>
            <a:lvl1pPr marL="0" indent="0" algn="ctr">
              <a:buNone/>
              <a:defRPr sz="1200" b="0" i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endParaRPr lang="en-US" dirty="0"/>
          </a:p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388398" y="1000002"/>
            <a:ext cx="4227991" cy="43513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304231" y="6374108"/>
            <a:ext cx="688760" cy="365125"/>
          </a:xfrm>
        </p:spPr>
        <p:txBody>
          <a:bodyPr/>
          <a:lstStyle/>
          <a:p>
            <a:fld id="{5E94BA17-8AE8-4651-9FD9-8589E5D4232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210838" y="6356352"/>
            <a:ext cx="17067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Segoe UI Semibold" panose="020B070204020402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50828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  <a:latin typeface="Segoe UI Semibold" panose="020B0702040204020203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7220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270029" y="1621438"/>
            <a:ext cx="4227991" cy="43513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304231" y="6374108"/>
            <a:ext cx="688760" cy="365125"/>
          </a:xfrm>
        </p:spPr>
        <p:txBody>
          <a:bodyPr/>
          <a:lstStyle/>
          <a:p>
            <a:fld id="{5E94BA17-8AE8-4651-9FD9-8589E5D4232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hart Placeholder 5"/>
          <p:cNvSpPr>
            <a:spLocks noGrp="1"/>
          </p:cNvSpPr>
          <p:nvPr>
            <p:ph type="chart" sz="quarter" idx="13"/>
          </p:nvPr>
        </p:nvSpPr>
        <p:spPr>
          <a:xfrm>
            <a:off x="4935986" y="1683711"/>
            <a:ext cx="6960093" cy="4042386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71256" y="186434"/>
            <a:ext cx="10515600" cy="90945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2"/>
          </p:nvPr>
        </p:nvSpPr>
        <p:spPr>
          <a:xfrm>
            <a:off x="210838" y="6356352"/>
            <a:ext cx="17067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Segoe UI Semibold" panose="020B0702040204020203" pitchFamily="34" charset="0"/>
              </a:defRPr>
            </a:lvl1pPr>
          </a:lstStyle>
          <a:p>
            <a:endParaRPr 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50828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  <a:latin typeface="Segoe UI Semibold" panose="020B0702040204020203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3174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E Divider Slide Green">
    <p:bg>
      <p:bgPr>
        <a:solidFill>
          <a:srgbClr val="00636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96157" y="1554731"/>
            <a:ext cx="7909264" cy="1325563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Divider Slide Title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1" y="6027939"/>
            <a:ext cx="9105091" cy="460414"/>
          </a:xfrm>
          <a:prstGeom prst="rect">
            <a:avLst/>
          </a:prstGeom>
          <a:solidFill>
            <a:srgbClr val="FED1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Rectangle 10"/>
          <p:cNvSpPr/>
          <p:nvPr userDrawn="1"/>
        </p:nvSpPr>
        <p:spPr>
          <a:xfrm>
            <a:off x="9102571" y="0"/>
            <a:ext cx="3077592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544540" y="6024477"/>
            <a:ext cx="2209497" cy="455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149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E Divider Slide Grey"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96157" y="1554731"/>
            <a:ext cx="7909264" cy="1325563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Divider Slide Title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1" y="6027939"/>
            <a:ext cx="9105091" cy="460414"/>
          </a:xfrm>
          <a:prstGeom prst="rect">
            <a:avLst/>
          </a:prstGeom>
          <a:solidFill>
            <a:srgbClr val="FED1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Rectangle 10"/>
          <p:cNvSpPr/>
          <p:nvPr userDrawn="1"/>
        </p:nvSpPr>
        <p:spPr>
          <a:xfrm>
            <a:off x="9102571" y="0"/>
            <a:ext cx="3077592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544540" y="6024477"/>
            <a:ext cx="2209497" cy="455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9740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4BA17-8AE8-4651-9FD9-8589E5D42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750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4BA17-8AE8-4651-9FD9-8589E5D42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246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4BA17-8AE8-4651-9FD9-8589E5D42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366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Photo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0" y="1049311"/>
            <a:ext cx="12192000" cy="581186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ctr">
              <a:buNone/>
              <a:defRPr sz="1200" b="0" i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endParaRPr lang="en-US" dirty="0"/>
          </a:p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71256" y="97654"/>
            <a:ext cx="10515600" cy="90945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304231" y="6374108"/>
            <a:ext cx="688760" cy="365125"/>
          </a:xfrm>
        </p:spPr>
        <p:txBody>
          <a:bodyPr/>
          <a:lstStyle/>
          <a:p>
            <a:fld id="{5E94BA17-8AE8-4651-9FD9-8589E5D423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939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Bleed Photo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0" y="0"/>
            <a:ext cx="12192000" cy="686117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ctr">
              <a:buNone/>
              <a:defRPr sz="1200" b="0" i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endParaRPr lang="en-US" dirty="0"/>
          </a:p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304231" y="6374108"/>
            <a:ext cx="688760" cy="365125"/>
          </a:xfrm>
        </p:spPr>
        <p:txBody>
          <a:bodyPr/>
          <a:lstStyle/>
          <a:p>
            <a:fld id="{5E94BA17-8AE8-4651-9FD9-8589E5D4232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71256" y="301848"/>
            <a:ext cx="10515600" cy="90945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686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hoto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879167" y="1084826"/>
            <a:ext cx="6336508" cy="5191691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1"/>
            </a:solidFill>
          </a:ln>
        </p:spPr>
        <p:txBody>
          <a:bodyPr anchor="t">
            <a:normAutofit/>
          </a:bodyPr>
          <a:lstStyle>
            <a:lvl1pPr marL="0" indent="0" algn="ctr">
              <a:buNone/>
              <a:defRPr sz="1200" b="0" i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endParaRPr lang="en-US" dirty="0"/>
          </a:p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838201" y="1541539"/>
            <a:ext cx="4227991" cy="43513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71256" y="186434"/>
            <a:ext cx="10515600" cy="90945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E94BA17-8AE8-4651-9FD9-8589E5D4232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836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0838" y="6356352"/>
            <a:ext cx="17067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  <a:latin typeface="Segoe UI Semibold" panose="020B070204020402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50828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Segoe UI Semibold" panose="020B070204020402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04231" y="6374108"/>
            <a:ext cx="6887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bg1">
                    <a:lumMod val="50000"/>
                  </a:schemeClr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5E94BA17-8AE8-4651-9FD9-8589E5D4232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1389619" y="6383045"/>
            <a:ext cx="0" cy="325158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 userDrawn="1"/>
        </p:nvSpPr>
        <p:spPr>
          <a:xfrm>
            <a:off x="0" y="6795856"/>
            <a:ext cx="12192000" cy="71021"/>
          </a:xfrm>
          <a:prstGeom prst="rect">
            <a:avLst/>
          </a:prstGeom>
          <a:solidFill>
            <a:srgbClr val="FED1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TextBox 10"/>
          <p:cNvSpPr txBox="1"/>
          <p:nvPr userDrawn="1"/>
        </p:nvSpPr>
        <p:spPr>
          <a:xfrm>
            <a:off x="8137865" y="6407746"/>
            <a:ext cx="3136777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300" dirty="0">
                <a:solidFill>
                  <a:schemeClr val="tx1"/>
                </a:solidFill>
              </a:rPr>
              <a:t>Southern</a:t>
            </a:r>
            <a:r>
              <a:rPr lang="en-US" sz="1300" baseline="0" dirty="0">
                <a:solidFill>
                  <a:schemeClr val="tx1"/>
                </a:solidFill>
              </a:rPr>
              <a:t> California Edison</a:t>
            </a:r>
            <a:endParaRPr lang="en-US" sz="13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3117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Segoe UI Light" panose="020B050204020402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21538A18-7ECB-49D2-9396-D408311822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5615" y="4318330"/>
            <a:ext cx="9144000" cy="1076495"/>
          </a:xfrm>
        </p:spPr>
        <p:txBody>
          <a:bodyPr>
            <a:normAutofit/>
          </a:bodyPr>
          <a:lstStyle/>
          <a:p>
            <a:r>
              <a:rPr lang="en-US" sz="1800" dirty="0"/>
              <a:t>Reuben Behlihomji</a:t>
            </a:r>
          </a:p>
          <a:p>
            <a:r>
              <a:rPr lang="en-US" sz="1800" dirty="0"/>
              <a:t>Senior Manager – Modeling, Forecasting &amp; Economic Analysis 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8E1D6EB7-CF35-4B99-8BDD-60C8CCDDC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Real Time Pricing and Transactive Energy Rates</a:t>
            </a:r>
          </a:p>
        </p:txBody>
      </p:sp>
    </p:spTree>
    <p:extLst>
      <p:ext uri="{BB962C8B-B14F-4D97-AF65-F5344CB8AC3E}">
        <p14:creationId xmlns:p14="http://schemas.microsoft.com/office/powerpoint/2010/main" val="3745575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B88FEC14-5309-4D98-B7D4-0FE737F89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Two-Part Real Time Pricing (RTP)</a:t>
            </a:r>
          </a:p>
        </p:txBody>
      </p:sp>
    </p:spTree>
    <p:extLst>
      <p:ext uri="{BB962C8B-B14F-4D97-AF65-F5344CB8AC3E}">
        <p14:creationId xmlns:p14="http://schemas.microsoft.com/office/powerpoint/2010/main" val="2588920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1D1266-EAFA-40DA-B4C8-1A1704A47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Two-Part RTP | Concept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D4FC2D-9FDB-4C4C-98B6-632AB32F14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6916" y="1690690"/>
            <a:ext cx="10586884" cy="448627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Current RTP is template based where hourly prices are reflected in 7-day type pricing menus</a:t>
            </a:r>
          </a:p>
          <a:p>
            <a:pPr lvl="1"/>
            <a:r>
              <a:rPr lang="en-US" dirty="0"/>
              <a:t>Temperature trigger</a:t>
            </a:r>
          </a:p>
          <a:p>
            <a:pPr lvl="1"/>
            <a:r>
              <a:rPr lang="en-US" dirty="0"/>
              <a:t>Peak and ramp capacity allocated to day types based on expected capacity need</a:t>
            </a:r>
          </a:p>
          <a:p>
            <a:pPr lvl="1"/>
            <a:r>
              <a:rPr lang="en-US" dirty="0"/>
              <a:t>Energy profiles reflect SCE’s marginal generation energy cost profile </a:t>
            </a:r>
          </a:p>
          <a:p>
            <a:pPr lvl="1"/>
            <a:endParaRPr lang="en-US" dirty="0"/>
          </a:p>
          <a:p>
            <a:r>
              <a:rPr lang="en-US" dirty="0"/>
              <a:t>Under a generation only 2-part RTP structure, usage (energy and demand) associated with generation charges is partitioned into a base amount and a RTP amount</a:t>
            </a:r>
          </a:p>
          <a:p>
            <a:pPr lvl="1"/>
            <a:r>
              <a:rPr lang="en-US" dirty="0"/>
              <a:t>Delivery portion of the bill is considered to be entirely base usage</a:t>
            </a:r>
          </a:p>
          <a:p>
            <a:pPr lvl="1"/>
            <a:endParaRPr lang="en-US" dirty="0"/>
          </a:p>
          <a:p>
            <a:r>
              <a:rPr lang="en-US" dirty="0"/>
              <a:t>Base usage or Base Period Usage (BPU) is predetermined based on historical usage over a set period of time (i.e., prior 12-months, 3-year average, etc.)</a:t>
            </a:r>
          </a:p>
          <a:p>
            <a:pPr lvl="1"/>
            <a:r>
              <a:rPr lang="en-US" dirty="0"/>
              <a:t>Likely to be seasonal and reflect the prevailing TOU periods</a:t>
            </a:r>
          </a:p>
          <a:p>
            <a:pPr lvl="1"/>
            <a:r>
              <a:rPr lang="en-US" dirty="0"/>
              <a:t>BPU structure is currently used in SCE’s Schedule ME at the Port of Long Beach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Bill is rendered by charging OAT generation rates for all BPU kWh and kW</a:t>
            </a:r>
          </a:p>
          <a:p>
            <a:pPr lvl="1"/>
            <a:r>
              <a:rPr lang="en-US" dirty="0"/>
              <a:t>Delivery portion is rendered by applying metered kWh and kW to the OAT delivery charges</a:t>
            </a:r>
          </a:p>
          <a:p>
            <a:pPr lvl="1"/>
            <a:endParaRPr lang="en-US" dirty="0"/>
          </a:p>
          <a:p>
            <a:r>
              <a:rPr lang="en-US" dirty="0"/>
              <a:t>Metered hourly kWh and kW above the baseline will be charged (or credited) at an Hourly Price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518F92-65DA-4050-82ED-CD39A41DA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4BA17-8AE8-4651-9FD9-8589E5D423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3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D396445-CF41-4D47-968D-60B790C9B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Two-Part RTP | Proposal (Illustrative)</a:t>
            </a:r>
          </a:p>
        </p:txBody>
      </p:sp>
      <p:pic>
        <p:nvPicPr>
          <p:cNvPr id="17" name="Picture 16" descr="A screenshot of a cell phone&#10;&#10;Description automatically generated">
            <a:extLst>
              <a:ext uri="{FF2B5EF4-FFF2-40B4-BE49-F238E27FC236}">
                <a16:creationId xmlns:a16="http://schemas.microsoft.com/office/drawing/2014/main" id="{A9D60C16-AFD0-4235-B168-507209CB54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1089" y="3429000"/>
            <a:ext cx="3477715" cy="944323"/>
          </a:xfrm>
          <a:prstGeom prst="rect">
            <a:avLst/>
          </a:prstGeom>
        </p:spPr>
      </p:pic>
      <p:pic>
        <p:nvPicPr>
          <p:cNvPr id="3" name="Picture 2" descr="A close up of a logo&#10;&#10;Description automatically generated">
            <a:extLst>
              <a:ext uri="{FF2B5EF4-FFF2-40B4-BE49-F238E27FC236}">
                <a16:creationId xmlns:a16="http://schemas.microsoft.com/office/drawing/2014/main" id="{91CC02CD-7B07-43C0-B80B-1B96388CB8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933" y="2160270"/>
            <a:ext cx="5173980" cy="253746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B596BD1-6746-453F-A088-D6FD0221A5F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1089" y="2360772"/>
            <a:ext cx="5546596" cy="941512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564589-C7E5-40BE-A40E-03168E411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4BA17-8AE8-4651-9FD9-8589E5D423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296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1D1266-EAFA-40DA-B4C8-1A1704A47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Two-Part RTP | Hourly Price Determination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D4FC2D-9FDB-4C4C-98B6-632AB32F14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Two-Part RTP Hourly Prices is comprised of generation energy and capacity</a:t>
            </a:r>
          </a:p>
          <a:p>
            <a:pPr lvl="1"/>
            <a:r>
              <a:rPr lang="en-US" dirty="0"/>
              <a:t>Capacity component reflects both peak and flex capacity costs</a:t>
            </a:r>
          </a:p>
          <a:p>
            <a:pPr lvl="1"/>
            <a:endParaRPr lang="en-US" dirty="0"/>
          </a:p>
          <a:p>
            <a:r>
              <a:rPr lang="en-US" dirty="0"/>
              <a:t>Hourly Capacity Adder will be triggered and valued based on an Implied Market Heat Rate (IMHR)</a:t>
            </a:r>
          </a:p>
          <a:p>
            <a:pPr lvl="1"/>
            <a:r>
              <a:rPr lang="en-US" dirty="0"/>
              <a:t>IMHR = CAISO DLAP Price / SoCal Citygate Day Ahead Natural Gas Price</a:t>
            </a:r>
          </a:p>
          <a:p>
            <a:pPr lvl="1"/>
            <a:r>
              <a:rPr lang="en-US" dirty="0"/>
              <a:t>Hourly Capacity Adder will be applied as an overlay to hourly energy prices in the 4-9pm period year round</a:t>
            </a:r>
          </a:p>
          <a:p>
            <a:pPr lvl="1"/>
            <a:r>
              <a:rPr lang="en-US" dirty="0"/>
              <a:t>Daily IMHR determinants reflect the availability of peak and flex generation capacity</a:t>
            </a:r>
          </a:p>
          <a:p>
            <a:pPr lvl="1"/>
            <a:endParaRPr lang="en-US" dirty="0"/>
          </a:p>
          <a:p>
            <a:r>
              <a:rPr lang="en-US" dirty="0"/>
              <a:t>Hourly Energy Prices will use the actual CAISO Day Ahead Energy Market Price for SP15</a:t>
            </a:r>
          </a:p>
          <a:p>
            <a:endParaRPr lang="en-US" dirty="0"/>
          </a:p>
          <a:p>
            <a:r>
              <a:rPr lang="en-US" dirty="0"/>
              <a:t>A scaler will be applied to ensure revenue neutrality for the Two-Part RTP rate</a:t>
            </a:r>
          </a:p>
          <a:p>
            <a:pPr lvl="1"/>
            <a:r>
              <a:rPr lang="en-US" dirty="0"/>
              <a:t>Applied to the hourly energy prices or capacity prices, or both</a:t>
            </a:r>
          </a:p>
          <a:p>
            <a:pPr lvl="1"/>
            <a:r>
              <a:rPr lang="en-US" dirty="0"/>
              <a:t>Recovered as a flat adder in the BPU bill</a:t>
            </a:r>
          </a:p>
          <a:p>
            <a:pPr lvl="1"/>
            <a:r>
              <a:rPr lang="en-US" dirty="0"/>
              <a:t>Combination of all of the above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D7F46C-80CD-4531-9FED-8B5B4353E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4BA17-8AE8-4651-9FD9-8589E5D4232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735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B88FEC14-5309-4D98-B7D4-0FE737F89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157" y="1554731"/>
            <a:ext cx="8269612" cy="1325563"/>
          </a:xfrm>
        </p:spPr>
        <p:txBody>
          <a:bodyPr/>
          <a:lstStyle/>
          <a:p>
            <a:r>
              <a:rPr lang="en-US" dirty="0"/>
              <a:t>Retail Automated Transactive Energy System (RATES)</a:t>
            </a:r>
          </a:p>
        </p:txBody>
      </p:sp>
    </p:spTree>
    <p:extLst>
      <p:ext uri="{BB962C8B-B14F-4D97-AF65-F5344CB8AC3E}">
        <p14:creationId xmlns:p14="http://schemas.microsoft.com/office/powerpoint/2010/main" val="737399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F3FEC-0292-4291-B7D1-A4B424DB4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RATES | Concept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4BD822-1CB7-498C-9681-8FE4850C92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6074" y="1387098"/>
            <a:ext cx="5439905" cy="5105775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Subscribe at specific costs and quantity for each hourly interval </a:t>
            </a:r>
          </a:p>
          <a:p>
            <a:pPr lvl="1"/>
            <a:r>
              <a:rPr lang="en-US" dirty="0"/>
              <a:t>Monthly Fixed Subscription Cost is calculated using the  Customer’s SCE Tariff.</a:t>
            </a:r>
          </a:p>
          <a:p>
            <a:pPr lvl="1"/>
            <a:r>
              <a:rPr lang="en-US" dirty="0"/>
              <a:t>The subscription is a forward contract at fixed monthly cost that stabilizes bills (cost to customer and revenue to suppliers).</a:t>
            </a:r>
          </a:p>
          <a:p>
            <a:endParaRPr lang="en-US" dirty="0"/>
          </a:p>
          <a:p>
            <a:r>
              <a:rPr lang="en-US" dirty="0"/>
              <a:t>RATES can automatically buy and sell at the same tender prices in each interval while maintaining customer comfort, etc.</a:t>
            </a:r>
          </a:p>
          <a:p>
            <a:endParaRPr lang="en-US" dirty="0"/>
          </a:p>
          <a:p>
            <a:r>
              <a:rPr lang="en-US" dirty="0"/>
              <a:t>Scarcity pricing used to recover more fixed (long-run marginal) cost when the delivery (in either direction) or generation system is more heavily loaded</a:t>
            </a:r>
          </a:p>
          <a:p>
            <a:endParaRPr lang="en-US" dirty="0"/>
          </a:p>
          <a:p>
            <a:r>
              <a:rPr lang="en-US" dirty="0"/>
              <a:t>Addresses </a:t>
            </a:r>
          </a:p>
          <a:p>
            <a:pPr lvl="1"/>
            <a:r>
              <a:rPr lang="en-US" dirty="0"/>
              <a:t>Bill and revenue volatility </a:t>
            </a:r>
          </a:p>
          <a:p>
            <a:pPr lvl="1"/>
            <a:r>
              <a:rPr lang="en-US" dirty="0"/>
              <a:t>Grid stability</a:t>
            </a:r>
          </a:p>
          <a:p>
            <a:pPr lvl="1"/>
            <a:r>
              <a:rPr lang="en-US" dirty="0"/>
              <a:t>Recovery of both fixed and variable costs for all parties with settlement calculations</a:t>
            </a:r>
          </a:p>
          <a:p>
            <a:pPr lvl="1"/>
            <a:r>
              <a:rPr lang="en-US" dirty="0"/>
              <a:t>Forward transactions support better operational planning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D6D984-3815-4EBD-8064-40ABCCA33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4BA17-8AE8-4651-9FD9-8589E5D42325}" type="slidenum">
              <a:rPr lang="en-US" smtClean="0"/>
              <a:t>7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8179943-4546-4B38-83A6-C6C9F19B7E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040738"/>
            <a:ext cx="4888347" cy="3842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72853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F3FEC-0292-4291-B7D1-A4B424DB4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RATES | Price Components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4BD822-1CB7-498C-9681-8FE4850C92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010615" cy="4667248"/>
          </a:xfrm>
        </p:spPr>
        <p:txBody>
          <a:bodyPr>
            <a:normAutofit/>
          </a:bodyPr>
          <a:lstStyle/>
          <a:p>
            <a:r>
              <a:rPr lang="en-US" dirty="0"/>
              <a:t>CAISO Locational Marginal Price @ </a:t>
            </a:r>
            <a:r>
              <a:rPr lang="en-US"/>
              <a:t>Transmission Interface</a:t>
            </a:r>
            <a:endParaRPr lang="en-US" dirty="0"/>
          </a:p>
          <a:p>
            <a:r>
              <a:rPr lang="en-US" dirty="0"/>
              <a:t>Generation Fixed Cost (Long-Run Marginal Cost) Recovery </a:t>
            </a:r>
          </a:p>
          <a:p>
            <a:pPr lvl="1"/>
            <a:r>
              <a:rPr lang="en-US" dirty="0"/>
              <a:t>Energy Fixed Cost</a:t>
            </a:r>
          </a:p>
          <a:p>
            <a:pPr lvl="1"/>
            <a:r>
              <a:rPr lang="en-US" dirty="0"/>
              <a:t>Flex Fixed Cost</a:t>
            </a:r>
          </a:p>
          <a:p>
            <a:r>
              <a:rPr lang="en-US" dirty="0"/>
              <a:t>Circuit Delivery Losses and Fixed Cost Recovery (Long-Run Marginal Cost) from Transmission Interface to Facility (can be facility specific)</a:t>
            </a:r>
          </a:p>
          <a:p>
            <a:r>
              <a:rPr lang="en-US" dirty="0"/>
              <a:t>Fixed costs such as metering, billing, public purpose included in subscription costs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D6D984-3815-4EBD-8064-40ABCCA33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4BA17-8AE8-4651-9FD9-8589E5D4232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052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F3FEC-0292-4291-B7D1-A4B424DB4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RATES | Transactive Hourly Prices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C26752E-96A5-4059-9E33-E553375897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96491" y="1949611"/>
            <a:ext cx="51816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Typical Winter Day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86562C6-9354-4151-B49F-D3EE394FD6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37149" y="1949611"/>
            <a:ext cx="51816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Typical Summer Day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D6D984-3815-4EBD-8064-40ABCCA33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4BA17-8AE8-4651-9FD9-8589E5D42325}" type="slidenum">
              <a:rPr lang="en-US" smtClean="0"/>
              <a:t>9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0021A6E-D714-444D-AFF5-547180EDD5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216" y="2332492"/>
            <a:ext cx="5570151" cy="378158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A093CE4-8422-45C2-975C-34A20DF116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2332492"/>
            <a:ext cx="5818096" cy="3781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7355168"/>
      </p:ext>
    </p:extLst>
  </p:cSld>
  <p:clrMapOvr>
    <a:masterClrMapping/>
  </p:clrMapOvr>
</p:sld>
</file>

<file path=ppt/theme/theme1.xml><?xml version="1.0" encoding="utf-8"?>
<a:theme xmlns:a="http://schemas.openxmlformats.org/drawingml/2006/main" name="SCE 4x3 White Template_External Us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and Guidelines.potx" id="{30045ACF-AAE3-460A-9933-965EF3C49868}" vid="{329C0C72-CDA0-4F4F-BD5A-8598C0C0A67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4097</TotalTime>
  <Words>575</Words>
  <Application>Microsoft Office PowerPoint</Application>
  <PresentationFormat>Widescreen</PresentationFormat>
  <Paragraphs>69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Segoe UI</vt:lpstr>
      <vt:lpstr>Segoe UI Light</vt:lpstr>
      <vt:lpstr>Segoe UI Semibold</vt:lpstr>
      <vt:lpstr>SCE 4x3 White Template_External Use</vt:lpstr>
      <vt:lpstr>Real Time Pricing and Transactive Energy Rates</vt:lpstr>
      <vt:lpstr>Two-Part Real Time Pricing (RTP)</vt:lpstr>
      <vt:lpstr>Two-Part RTP | Concept</vt:lpstr>
      <vt:lpstr>Two-Part RTP | Proposal (Illustrative)</vt:lpstr>
      <vt:lpstr>Two-Part RTP | Hourly Price Determination</vt:lpstr>
      <vt:lpstr>Retail Automated Transactive Energy System (RATES)</vt:lpstr>
      <vt:lpstr>RATES | Concept</vt:lpstr>
      <vt:lpstr>RATES | Price Components</vt:lpstr>
      <vt:lpstr>RATES | Transactive Hourly Prices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SCE’s Two-Part RTP Proposal</dc:title>
  <dc:creator>Ray Liang</dc:creator>
  <cp:lastModifiedBy>San Ea</cp:lastModifiedBy>
  <cp:revision>39</cp:revision>
  <dcterms:created xsi:type="dcterms:W3CDTF">2019-09-24T23:44:05Z</dcterms:created>
  <dcterms:modified xsi:type="dcterms:W3CDTF">2019-10-11T23:17:02Z</dcterms:modified>
</cp:coreProperties>
</file>