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60" r:id="rId2"/>
    <p:sldId id="475" r:id="rId3"/>
    <p:sldId id="831" r:id="rId4"/>
    <p:sldId id="827" r:id="rId5"/>
    <p:sldId id="305" r:id="rId6"/>
    <p:sldId id="829" r:id="rId7"/>
    <p:sldId id="300" r:id="rId8"/>
    <p:sldId id="331" r:id="rId9"/>
    <p:sldId id="830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A3E"/>
    <a:srgbClr val="FFC715"/>
    <a:srgbClr val="FF9933"/>
    <a:srgbClr val="FF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7" autoAdjust="0"/>
    <p:restoredTop sz="95742" autoAdjust="0"/>
  </p:normalViewPr>
  <p:slideViewPr>
    <p:cSldViewPr snapToGrid="0">
      <p:cViewPr varScale="1">
        <p:scale>
          <a:sx n="109" d="100"/>
          <a:sy n="109" d="100"/>
        </p:scale>
        <p:origin x="165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861" y="-6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5" cy="466088"/>
          </a:xfrm>
          <a:prstGeom prst="rect">
            <a:avLst/>
          </a:prstGeom>
        </p:spPr>
        <p:txBody>
          <a:bodyPr vert="horz" lIns="91281" tIns="45641" rIns="91281" bIns="4564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081" y="1"/>
            <a:ext cx="3037735" cy="466088"/>
          </a:xfrm>
          <a:prstGeom prst="rect">
            <a:avLst/>
          </a:prstGeom>
        </p:spPr>
        <p:txBody>
          <a:bodyPr vert="horz" lIns="91281" tIns="45641" rIns="91281" bIns="45641" rtlCol="0"/>
          <a:lstStyle>
            <a:lvl1pPr algn="r">
              <a:defRPr sz="1200"/>
            </a:lvl1pPr>
          </a:lstStyle>
          <a:p>
            <a:fld id="{38176B70-8250-4713-BB4F-4CBABC2DE642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313"/>
            <a:ext cx="3037735" cy="466088"/>
          </a:xfrm>
          <a:prstGeom prst="rect">
            <a:avLst/>
          </a:prstGeom>
        </p:spPr>
        <p:txBody>
          <a:bodyPr vert="horz" lIns="91281" tIns="45641" rIns="91281" bIns="4564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081" y="8830313"/>
            <a:ext cx="3037735" cy="466088"/>
          </a:xfrm>
          <a:prstGeom prst="rect">
            <a:avLst/>
          </a:prstGeom>
        </p:spPr>
        <p:txBody>
          <a:bodyPr vert="horz" lIns="91281" tIns="45641" rIns="91281" bIns="45641" rtlCol="0" anchor="b"/>
          <a:lstStyle>
            <a:lvl1pPr algn="r">
              <a:defRPr sz="1200"/>
            </a:lvl1pPr>
          </a:lstStyle>
          <a:p>
            <a:fld id="{0839EE03-E3DC-4816-87E6-C6D6C638C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73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63" tIns="46581" rIns="93163" bIns="4658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63" tIns="46581" rIns="93163" bIns="46581" rtlCol="0"/>
          <a:lstStyle>
            <a:lvl1pPr algn="r">
              <a:defRPr sz="1200"/>
            </a:lvl1pPr>
          </a:lstStyle>
          <a:p>
            <a:fld id="{47C48A88-4388-46F2-BA7C-0BB9C380E43F}" type="datetimeFigureOut">
              <a:rPr lang="en-US" smtClean="0"/>
              <a:t>8/26/2019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3" tIns="46581" rIns="93163" bIns="4658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7"/>
          </a:xfrm>
          <a:prstGeom prst="rect">
            <a:avLst/>
          </a:prstGeom>
        </p:spPr>
        <p:txBody>
          <a:bodyPr vert="horz" lIns="93163" tIns="46581" rIns="93163" bIns="4658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6434"/>
          </a:xfrm>
          <a:prstGeom prst="rect">
            <a:avLst/>
          </a:prstGeom>
        </p:spPr>
        <p:txBody>
          <a:bodyPr vert="horz" lIns="93163" tIns="46581" rIns="93163" bIns="4658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9"/>
            <a:ext cx="3037840" cy="466434"/>
          </a:xfrm>
          <a:prstGeom prst="rect">
            <a:avLst/>
          </a:prstGeom>
        </p:spPr>
        <p:txBody>
          <a:bodyPr vert="horz" lIns="93163" tIns="46581" rIns="93163" bIns="46581" rtlCol="0" anchor="b"/>
          <a:lstStyle>
            <a:lvl1pPr algn="r">
              <a:defRPr sz="1200"/>
            </a:lvl1pPr>
          </a:lstStyle>
          <a:p>
            <a:fld id="{8456B615-FE09-44A5-8A80-32B3FC601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84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6B615-FE09-44A5-8A80-32B3FC60103B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00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56B615-FE09-44A5-8A80-32B3FC60103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18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C8EF3-0A66-43AA-9F5A-CD3BB4A227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65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6B615-FE09-44A5-8A80-32B3FC60103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254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4077"/>
            <a:ext cx="7772400" cy="958438"/>
          </a:xfrm>
        </p:spPr>
        <p:txBody>
          <a:bodyPr anchor="b">
            <a:noAutofit/>
          </a:bodyPr>
          <a:lstStyle>
            <a:lvl1pPr algn="l">
              <a:defRPr sz="4000">
                <a:latin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954590"/>
            <a:ext cx="77724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485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85800" y="2862515"/>
            <a:ext cx="77724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hpc_s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12" y="763538"/>
            <a:ext cx="214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650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B5E8-71B5-4594-A1CB-640A18827AE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009" y="6420074"/>
            <a:ext cx="919341" cy="32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52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154097"/>
            <a:ext cx="3886200" cy="502286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154097"/>
            <a:ext cx="3886200" cy="502286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B5E8-71B5-4594-A1CB-640A18827AE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009" y="6420074"/>
            <a:ext cx="919341" cy="32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86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B5E8-71B5-4594-A1CB-640A18827AE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009" y="6420074"/>
            <a:ext cx="919341" cy="32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3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B5E8-71B5-4594-A1CB-640A18827AE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009" y="6420074"/>
            <a:ext cx="919341" cy="32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80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4407408"/>
            <a:ext cx="7886700" cy="1371600"/>
          </a:xfrm>
        </p:spPr>
        <p:txBody>
          <a:bodyPr anchor="t">
            <a:noAutofit/>
          </a:bodyPr>
          <a:lstStyle>
            <a:lvl1pPr>
              <a:defRPr sz="4000" b="1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7EB5E8-71B5-4594-A1CB-640A18827AE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28649" y="2907792"/>
            <a:ext cx="7900416" cy="1499616"/>
          </a:xfrm>
        </p:spPr>
        <p:txBody>
          <a:bodyPr anchor="b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009" y="6420074"/>
            <a:ext cx="919341" cy="32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79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14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89608"/>
            <a:ext cx="7886700" cy="50780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43300" y="637410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BF7EB5E8-71B5-4594-A1CB-640A18827AE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485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28650" y="6356351"/>
            <a:ext cx="78867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155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egoe UI" panose="020B0502040204020203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19553"/>
            <a:ext cx="8381361" cy="958438"/>
          </a:xfrm>
        </p:spPr>
        <p:txBody>
          <a:bodyPr/>
          <a:lstStyle/>
          <a:p>
            <a:r>
              <a:rPr lang="en-US" sz="2800" b="1" dirty="0"/>
              <a:t>Treatment of Demand Charge Rate Designs at SCE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392662"/>
            <a:ext cx="5225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Presenter</a:t>
            </a:r>
          </a:p>
          <a:p>
            <a:r>
              <a:rPr lang="en-US" dirty="0"/>
              <a:t>Robert Thomas – Manager of Pricing Design</a:t>
            </a:r>
          </a:p>
        </p:txBody>
      </p:sp>
    </p:spTree>
    <p:extLst>
      <p:ext uri="{BB962C8B-B14F-4D97-AF65-F5344CB8AC3E}">
        <p14:creationId xmlns:p14="http://schemas.microsoft.com/office/powerpoint/2010/main" val="883617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Rate Restructuring Requires a Balanced Approach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02733" y="1207377"/>
            <a:ext cx="7886700" cy="490417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SCE is committed to </a:t>
            </a:r>
            <a:r>
              <a:rPr lang="en-US" sz="2100" dirty="0"/>
              <a:t>its Clean Power and Electrification Pathway as a means of achieving California’s Greenhouse Gas (GHG) reduction </a:t>
            </a:r>
            <a:r>
              <a:rPr lang="en-US" dirty="0"/>
              <a:t>goals</a:t>
            </a:r>
          </a:p>
          <a:p>
            <a:pPr lvl="1"/>
            <a:r>
              <a:rPr lang="en-US" dirty="0"/>
              <a:t> A review and restructuring of legacy rate designs is a key element in achieving these goals</a:t>
            </a:r>
          </a:p>
          <a:p>
            <a:pPr lvl="1"/>
            <a:endParaRPr lang="en-US" dirty="0"/>
          </a:p>
          <a:p>
            <a:r>
              <a:rPr lang="en-US" dirty="0"/>
              <a:t>Restructuring rates inevitably leads to redistribution of revenue recovery due to:</a:t>
            </a:r>
          </a:p>
          <a:p>
            <a:pPr lvl="1"/>
            <a:r>
              <a:rPr lang="en-US" dirty="0"/>
              <a:t>Redefined cost </a:t>
            </a:r>
            <a:r>
              <a:rPr lang="en-US" sz="2100" dirty="0"/>
              <a:t>basis (cost drivers)</a:t>
            </a:r>
          </a:p>
          <a:p>
            <a:pPr lvl="1"/>
            <a:r>
              <a:rPr lang="en-US" dirty="0"/>
              <a:t>Reordering of structural benefiters</a:t>
            </a:r>
          </a:p>
          <a:p>
            <a:pPr lvl="1"/>
            <a:r>
              <a:rPr lang="en-US" dirty="0"/>
              <a:t>Introduction of public policy driven rate designs</a:t>
            </a:r>
          </a:p>
          <a:p>
            <a:pPr lvl="1"/>
            <a:endParaRPr lang="en-US" dirty="0"/>
          </a:p>
          <a:p>
            <a:r>
              <a:rPr lang="en-US" dirty="0"/>
              <a:t>GHG reductions should be achieved through a cost effective approach that also considers the impacts in such areas as:</a:t>
            </a:r>
          </a:p>
          <a:p>
            <a:pPr lvl="1"/>
            <a:r>
              <a:rPr lang="en-US" dirty="0"/>
              <a:t>Affordability</a:t>
            </a:r>
          </a:p>
          <a:p>
            <a:pPr lvl="1"/>
            <a:r>
              <a:rPr lang="en-US" dirty="0"/>
              <a:t>Building electrification</a:t>
            </a:r>
          </a:p>
          <a:p>
            <a:pPr lvl="1"/>
            <a:r>
              <a:rPr lang="en-US" dirty="0"/>
              <a:t>Non-participant equity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416C9-3E56-4356-B5A5-07CC071796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19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Principles of Rate Design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02733" y="1878498"/>
            <a:ext cx="7886700" cy="4167739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800" dirty="0"/>
              <a:t>Fairness</a:t>
            </a:r>
          </a:p>
          <a:p>
            <a:pPr lvl="1"/>
            <a:r>
              <a:rPr lang="en-US" sz="1600" dirty="0"/>
              <a:t>Fairly apportion the cost of service among different customers (rates reflect cost causation)</a:t>
            </a:r>
          </a:p>
          <a:p>
            <a:pPr lvl="1"/>
            <a:r>
              <a:rPr lang="en-US" sz="1600" dirty="0"/>
              <a:t>Avoid regressive rate structures/policies that favor participants over non-participants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Efficiency</a:t>
            </a:r>
          </a:p>
          <a:p>
            <a:pPr lvl="1"/>
            <a:r>
              <a:rPr lang="en-US" sz="1600" dirty="0"/>
              <a:t>Promote the efficient use of energy (and competing products and services)</a:t>
            </a:r>
          </a:p>
          <a:p>
            <a:pPr lvl="1"/>
            <a:r>
              <a:rPr lang="en-US" sz="1600" dirty="0"/>
              <a:t>Support economic efficiency – set prices to reflect marginal costs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Stability</a:t>
            </a:r>
          </a:p>
          <a:p>
            <a:pPr lvl="1"/>
            <a:r>
              <a:rPr lang="en-US" sz="1600" dirty="0"/>
              <a:t>Minimize unexpected rate changes that may be adverse to existing customers</a:t>
            </a:r>
          </a:p>
          <a:p>
            <a:pPr lvl="1"/>
            <a:r>
              <a:rPr lang="en-US" sz="1600" dirty="0"/>
              <a:t>Ensure revenues (and cash flow) are stable from year-to-year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Simplicity, understandability, public acceptability, and feasibility of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416C9-3E56-4356-B5A5-07CC0717963B}" type="slidenum">
              <a:rPr lang="en-US" smtClean="0"/>
              <a:t>2</a:t>
            </a:fld>
            <a:endParaRPr lang="en-US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702733" y="1070389"/>
            <a:ext cx="7886700" cy="71426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egoe UI" panose="020B0502040204020203" pitchFamily="34" charset="0"/>
              <a:buChar char="–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b="1" dirty="0">
                <a:solidFill>
                  <a:schemeClr val="bg1"/>
                </a:solidFill>
                <a:latin typeface="Segoe UI Light" panose="020B0502040204020203" pitchFamily="34" charset="0"/>
              </a:rPr>
              <a:t>“Rates should provide clear, efficient, effective, informative, and cost effective market signals…  should allow the utilities to serve as an agent of progress.”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2733" y="6143275"/>
            <a:ext cx="55169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Segoe UI Light" panose="020B0502040204020203" pitchFamily="34" charset="0"/>
              </a:rPr>
              <a:t>SOURCE:  EEI Publication, April 2013; Based on “Principles of Public Utility Rates” by James C. </a:t>
            </a:r>
            <a:r>
              <a:rPr lang="en-US" sz="900" dirty="0" err="1">
                <a:latin typeface="Segoe UI Light" panose="020B0502040204020203" pitchFamily="34" charset="0"/>
              </a:rPr>
              <a:t>Bonbright</a:t>
            </a:r>
            <a:r>
              <a:rPr lang="en-US" sz="900" dirty="0">
                <a:latin typeface="Segoe UI Light" panose="020B0502040204020203" pitchFamily="34" charset="0"/>
              </a:rPr>
              <a:t>, 1988</a:t>
            </a:r>
            <a:endParaRPr lang="en-US" sz="900" dirty="0">
              <a:latin typeface="Segoe UI Light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86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US" sz="2800" dirty="0"/>
              <a:t>Recent Changes to SCE’s Legacy Rate Structures</a:t>
            </a:r>
            <a:br>
              <a:rPr lang="en-US" sz="2800" dirty="0"/>
            </a:br>
            <a:r>
              <a:rPr lang="en-US" sz="2000" dirty="0"/>
              <a:t>- </a:t>
            </a:r>
            <a:r>
              <a:rPr lang="en-US" sz="1800" dirty="0"/>
              <a:t>2018 GRC Phase 2 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SCE’s 2018 General Rate Case (GRC) Phase 2 modified the legacy non-coincident peak (NCP) demand charge</a:t>
            </a:r>
          </a:p>
          <a:p>
            <a:pPr lvl="1"/>
            <a:r>
              <a:rPr lang="en-US" sz="1800" dirty="0"/>
              <a:t>Distribution costs recovered through NCP demand charge include incremental capacity, reliability, and O&amp;M spending associated with distribution grid infrastructure  </a:t>
            </a:r>
          </a:p>
          <a:p>
            <a:pPr lvl="1"/>
            <a:r>
              <a:rPr lang="en-US" sz="1800" dirty="0"/>
              <a:t>Customer marginal costs are recovered through fixed charges and consist of meter, service drop, and final line transformer</a:t>
            </a:r>
          </a:p>
          <a:p>
            <a:endParaRPr lang="en-US" sz="1800" dirty="0">
              <a:solidFill>
                <a:srgbClr val="FF0000"/>
              </a:solidFill>
            </a:endParaRPr>
          </a:p>
          <a:p>
            <a:r>
              <a:rPr lang="en-US" sz="1800" dirty="0"/>
              <a:t>2018 GRC Phase 2 rates reflect new system conditions and facilitate the integration of Distribution Energy Resources (DERs)</a:t>
            </a:r>
          </a:p>
          <a:p>
            <a:pPr lvl="1"/>
            <a:r>
              <a:rPr lang="en-US" sz="1800" dirty="0"/>
              <a:t>Two part Grid and Peak distribution cost recovery structure</a:t>
            </a:r>
          </a:p>
          <a:p>
            <a:pPr lvl="2"/>
            <a:r>
              <a:rPr lang="en-US" sz="1800" dirty="0"/>
              <a:t>Grid components facilitate bi-directional flow of energy expected with DER applications</a:t>
            </a:r>
          </a:p>
          <a:p>
            <a:pPr lvl="3"/>
            <a:r>
              <a:rPr lang="en-US" sz="1800" dirty="0"/>
              <a:t>Ensure appropriate cost recovery for cost components that are not time- or peak- dependent </a:t>
            </a:r>
          </a:p>
          <a:p>
            <a:pPr lvl="2"/>
            <a:r>
              <a:rPr lang="en-US" sz="1800" dirty="0"/>
              <a:t>Time-dependent Peak component is associated with capacity growth and a pricing signal to reduce peak load conditions</a:t>
            </a:r>
          </a:p>
          <a:p>
            <a:pPr lvl="2"/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23424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71" y="469633"/>
            <a:ext cx="8583268" cy="611418"/>
          </a:xfrm>
        </p:spPr>
        <p:txBody>
          <a:bodyPr>
            <a:noAutofit/>
          </a:bodyPr>
          <a:lstStyle/>
          <a:p>
            <a:r>
              <a:rPr lang="en-US" sz="2800" dirty="0"/>
              <a:t>SCE 2024 Forecast Average Hourly Peak Component of Distribution Design Demand Marginal Costs ($/kWh)</a:t>
            </a:r>
            <a:r>
              <a:rPr lang="en-US" sz="2800" baseline="30000" dirty="0"/>
              <a:t>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3543300" y="637410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A6FAD0-5A87-4CCE-B498-7C75890A45B9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98" y="1528997"/>
            <a:ext cx="9114007" cy="40914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D0FD2F-158A-47A8-AFFB-4397EB680B0A}"/>
              </a:ext>
            </a:extLst>
          </p:cNvPr>
          <p:cNvSpPr txBox="1"/>
          <p:nvPr/>
        </p:nvSpPr>
        <p:spPr>
          <a:xfrm>
            <a:off x="819807" y="6142246"/>
            <a:ext cx="2723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 Illustrative example</a:t>
            </a:r>
          </a:p>
        </p:txBody>
      </p:sp>
    </p:spTree>
    <p:extLst>
      <p:ext uri="{BB962C8B-B14F-4D97-AF65-F5344CB8AC3E}">
        <p14:creationId xmlns:p14="http://schemas.microsoft.com/office/powerpoint/2010/main" val="792133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AE8A0-2D93-457A-ABA9-44DDB54BF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DER Rates Introduced in SCE’s 2018 GRC Phase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4674C-5BF4-4E06-BA7E-AF9BB99B7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1349528"/>
            <a:ext cx="4146857" cy="4700753"/>
          </a:xfrm>
        </p:spPr>
        <p:txBody>
          <a:bodyPr/>
          <a:lstStyle/>
          <a:p>
            <a:r>
              <a:rPr lang="en-US" sz="1400" dirty="0"/>
              <a:t>SCE’s 2018 GRC Phase 2 introduced Option E (a DER technology rate)</a:t>
            </a:r>
          </a:p>
          <a:p>
            <a:pPr lvl="1"/>
            <a:r>
              <a:rPr lang="en-US" sz="1400" dirty="0"/>
              <a:t>Option E further reduced the amount of revenue recovered through NCP demand charges</a:t>
            </a:r>
          </a:p>
          <a:p>
            <a:pPr lvl="1"/>
            <a:r>
              <a:rPr lang="en-US" sz="1400" dirty="0"/>
              <a:t>Provides a rate choice to recognize changing customer preferences</a:t>
            </a:r>
          </a:p>
          <a:p>
            <a:pPr lvl="2"/>
            <a:endParaRPr lang="en-US" sz="1400" dirty="0"/>
          </a:p>
          <a:p>
            <a:r>
              <a:rPr lang="en-US" sz="1400" dirty="0"/>
              <a:t>Strikes a balance between:</a:t>
            </a:r>
          </a:p>
          <a:p>
            <a:pPr lvl="1"/>
            <a:r>
              <a:rPr lang="en-US" sz="1400" dirty="0"/>
              <a:t>Customer choice</a:t>
            </a:r>
          </a:p>
          <a:p>
            <a:pPr lvl="1"/>
            <a:r>
              <a:rPr lang="en-US" sz="1400" dirty="0"/>
              <a:t>Safeguards against revenue shifts</a:t>
            </a:r>
          </a:p>
          <a:p>
            <a:pPr lvl="1"/>
            <a:r>
              <a:rPr lang="en-US" sz="1400" dirty="0"/>
              <a:t>Cost causation in rate design</a:t>
            </a:r>
          </a:p>
          <a:p>
            <a:pPr lvl="1"/>
            <a:r>
              <a:rPr lang="en-US" sz="1400" dirty="0"/>
              <a:t>Equity across customer segments</a:t>
            </a:r>
          </a:p>
          <a:p>
            <a:pPr lvl="2"/>
            <a:endParaRPr lang="en-US" sz="1400" dirty="0"/>
          </a:p>
          <a:p>
            <a:r>
              <a:rPr lang="en-US" sz="1400" dirty="0"/>
              <a:t>Revenues recovered through NCP demand charge are associated with the provision of bi-directional access of the grid </a:t>
            </a:r>
          </a:p>
          <a:p>
            <a:pPr lvl="1"/>
            <a:r>
              <a:rPr lang="en-US" sz="1400" dirty="0"/>
              <a:t>Time variant energy and demand charges to recover revenues associated with peak capacity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75280-5E57-4F54-AB3E-065EC4A88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B5E8-71B5-4594-A1CB-640A18827AEE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527604-688C-414D-B05D-456CB33670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5"/>
          <a:stretch/>
        </p:blipFill>
        <p:spPr>
          <a:xfrm>
            <a:off x="5600700" y="1547298"/>
            <a:ext cx="2781300" cy="477357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76AF1B-6245-4B21-BC44-646ED515CAA2}"/>
              </a:ext>
            </a:extLst>
          </p:cNvPr>
          <p:cNvSpPr txBox="1"/>
          <p:nvPr/>
        </p:nvSpPr>
        <p:spPr>
          <a:xfrm>
            <a:off x="5600700" y="1022265"/>
            <a:ext cx="2781300" cy="4801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1400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Distribution Revenue Recovery Comparison</a:t>
            </a:r>
          </a:p>
        </p:txBody>
      </p:sp>
    </p:spTree>
    <p:extLst>
      <p:ext uri="{BB962C8B-B14F-4D97-AF65-F5344CB8AC3E}">
        <p14:creationId xmlns:p14="http://schemas.microsoft.com/office/powerpoint/2010/main" val="3944044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628650" y="1366798"/>
            <a:ext cx="7886700" cy="4772745"/>
          </a:xfrm>
        </p:spPr>
        <p:txBody>
          <a:bodyPr/>
          <a:lstStyle/>
          <a:p>
            <a:r>
              <a:rPr lang="en-US" sz="1600" dirty="0"/>
              <a:t>Demand charge rate structures can result in higher average rates for low load factor early adopters</a:t>
            </a:r>
          </a:p>
          <a:p>
            <a:pPr lvl="1"/>
            <a:r>
              <a:rPr lang="en-US" sz="1600" dirty="0"/>
              <a:t>Introduced a 5-year energy only introductory period</a:t>
            </a:r>
          </a:p>
          <a:p>
            <a:pPr lvl="1"/>
            <a:r>
              <a:rPr lang="en-US" sz="1600" dirty="0"/>
              <a:t>Followed by a 5-year phase-in of demand charges</a:t>
            </a:r>
          </a:p>
          <a:p>
            <a:pPr lvl="1"/>
            <a:r>
              <a:rPr lang="en-US" sz="1600" dirty="0"/>
              <a:t>End state TE rate structures envisioned to be consistent with Option E rate structure </a:t>
            </a:r>
          </a:p>
          <a:p>
            <a:r>
              <a:rPr lang="en-US" sz="1600" dirty="0"/>
              <a:t>Load Management Plays a Key Role in Overall Benefit</a:t>
            </a:r>
          </a:p>
          <a:p>
            <a:pPr lvl="1"/>
            <a:r>
              <a:rPr lang="en-US" sz="1600" dirty="0"/>
              <a:t>Gradually phasing in demand charges will allow customers to gain knowledge and experience regarding demand charges and load management – still high on the Loading Order</a:t>
            </a:r>
          </a:p>
          <a:p>
            <a:r>
              <a:rPr lang="en-US" sz="1600" dirty="0"/>
              <a:t>Rate Simplicity and Customer Understandability</a:t>
            </a:r>
          </a:p>
          <a:p>
            <a:pPr lvl="1"/>
            <a:r>
              <a:rPr lang="en-US" sz="1600" dirty="0"/>
              <a:t>Rate design that does not require radical billing system changes</a:t>
            </a:r>
          </a:p>
          <a:p>
            <a:pPr lvl="1"/>
            <a:r>
              <a:rPr lang="en-US" sz="1600" dirty="0"/>
              <a:t>Rate design that accommodates customer transitions from discounted to regular rate structure without disruption</a:t>
            </a:r>
          </a:p>
          <a:p>
            <a:r>
              <a:rPr lang="en-US" sz="1600" dirty="0"/>
              <a:t>Rate equity provided by the transitory reduction in the policy driven benefit</a:t>
            </a:r>
          </a:p>
          <a:p>
            <a:pPr lvl="1"/>
            <a:r>
              <a:rPr lang="en-US" sz="1600" dirty="0"/>
              <a:t>Demand charges gradually phased in to reflect the segment’s contribution to grid costs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B5E8-71B5-4594-A1CB-640A18827AEE}" type="slidenum">
              <a:rPr lang="en-US" smtClean="0"/>
              <a:t>6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28650" y="403132"/>
            <a:ext cx="7886700" cy="6114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Segoe UI Light" panose="020B0502040204020203" pitchFamily="34" charset="0"/>
                <a:ea typeface="+mj-ea"/>
                <a:cs typeface="+mj-cs"/>
              </a:defRPr>
            </a:lvl1pPr>
          </a:lstStyle>
          <a:p>
            <a:r>
              <a:rPr lang="en-US" sz="2800" dirty="0"/>
              <a:t>Recent Changes to SCE’s Legacy Rate Structure</a:t>
            </a:r>
          </a:p>
          <a:p>
            <a:r>
              <a:rPr lang="en-US" sz="1800" dirty="0"/>
              <a:t>- Transportation Electrification (TE) Charging Rates</a:t>
            </a:r>
          </a:p>
        </p:txBody>
      </p:sp>
    </p:spTree>
    <p:extLst>
      <p:ext uri="{BB962C8B-B14F-4D97-AF65-F5344CB8AC3E}">
        <p14:creationId xmlns:p14="http://schemas.microsoft.com/office/powerpoint/2010/main" val="2480004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B5E8-71B5-4594-A1CB-640A18827AEE}" type="slidenum">
              <a:rPr lang="en-US" smtClean="0"/>
              <a:t>7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34566" y="365127"/>
            <a:ext cx="8143593" cy="6114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2"/>
                </a:solidFill>
                <a:latin typeface="Segoe UI Light" panose="020B0502040204020203" pitchFamily="34" charset="0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Average Rate Comparison</a:t>
            </a:r>
          </a:p>
          <a:p>
            <a:r>
              <a:rPr lang="en-US" sz="1800" dirty="0">
                <a:solidFill>
                  <a:schemeClr val="tx1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 - Illustrative TOU-EV-8/-9 vs. Standard Rates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588" y="1099064"/>
            <a:ext cx="3634922" cy="26221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588" y="3721172"/>
            <a:ext cx="3634922" cy="2622138"/>
          </a:xfrm>
          <a:prstGeom prst="rect">
            <a:avLst/>
          </a:prstGeom>
        </p:spPr>
      </p:pic>
      <p:sp>
        <p:nvSpPr>
          <p:cNvPr id="15" name="Content Placeholder 11"/>
          <p:cNvSpPr>
            <a:spLocks noGrp="1"/>
          </p:cNvSpPr>
          <p:nvPr>
            <p:ph sz="half" idx="2"/>
          </p:nvPr>
        </p:nvSpPr>
        <p:spPr>
          <a:xfrm>
            <a:off x="4363896" y="1090421"/>
            <a:ext cx="4502632" cy="525846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b="1" u="sng" dirty="0">
                <a:solidFill>
                  <a:schemeClr val="tx1"/>
                </a:solidFill>
              </a:rPr>
              <a:t>TE Rate Findings</a:t>
            </a:r>
          </a:p>
          <a:p>
            <a:pPr>
              <a:lnSpc>
                <a:spcPct val="100000"/>
              </a:lnSpc>
            </a:pPr>
            <a:r>
              <a:rPr lang="en-US" sz="1200" dirty="0">
                <a:solidFill>
                  <a:schemeClr val="tx1"/>
                </a:solidFill>
              </a:rPr>
              <a:t>TE bill comparison is based on the current population, a vast majority served on this rate are DC fast charging customers</a:t>
            </a:r>
          </a:p>
          <a:p>
            <a:pPr>
              <a:lnSpc>
                <a:spcPct val="100000"/>
              </a:lnSpc>
            </a:pPr>
            <a:r>
              <a:rPr lang="en-US" sz="1200" dirty="0">
                <a:solidFill>
                  <a:schemeClr val="tx1"/>
                </a:solidFill>
              </a:rPr>
              <a:t>Compared to Standard </a:t>
            </a:r>
            <a:r>
              <a:rPr lang="en-US" sz="1200" b="1" dirty="0">
                <a:solidFill>
                  <a:schemeClr val="tx1"/>
                </a:solidFill>
              </a:rPr>
              <a:t>Option E</a:t>
            </a:r>
            <a:r>
              <a:rPr lang="en-US" sz="1200" dirty="0">
                <a:solidFill>
                  <a:schemeClr val="tx1"/>
                </a:solidFill>
              </a:rPr>
              <a:t>, TOU-EV-8 provides about a </a:t>
            </a:r>
            <a:r>
              <a:rPr lang="en-US" sz="1200" b="1" dirty="0">
                <a:solidFill>
                  <a:schemeClr val="tx1"/>
                </a:solidFill>
              </a:rPr>
              <a:t>30% bill savings in the 5-year introductory period w/o demand charges</a:t>
            </a:r>
            <a:r>
              <a:rPr lang="en-US" sz="1200" dirty="0">
                <a:solidFill>
                  <a:schemeClr val="tx1"/>
                </a:solidFill>
              </a:rPr>
              <a:t>, followed by an average bill savings of 17% in the subsequent years of the program.</a:t>
            </a:r>
          </a:p>
          <a:p>
            <a:pPr>
              <a:lnSpc>
                <a:spcPct val="100000"/>
              </a:lnSpc>
            </a:pPr>
            <a:r>
              <a:rPr lang="en-US" sz="1200" dirty="0">
                <a:solidFill>
                  <a:schemeClr val="tx1"/>
                </a:solidFill>
              </a:rPr>
              <a:t>Compared to Standard </a:t>
            </a:r>
            <a:r>
              <a:rPr lang="en-US" sz="1200" b="1" dirty="0">
                <a:solidFill>
                  <a:schemeClr val="tx1"/>
                </a:solidFill>
              </a:rPr>
              <a:t>Option D</a:t>
            </a:r>
            <a:r>
              <a:rPr lang="en-US" sz="1200" dirty="0">
                <a:solidFill>
                  <a:schemeClr val="tx1"/>
                </a:solidFill>
              </a:rPr>
              <a:t>, TOU-EV-9 provides about a </a:t>
            </a:r>
            <a:r>
              <a:rPr lang="en-US" sz="1200" b="1" dirty="0">
                <a:solidFill>
                  <a:schemeClr val="tx1"/>
                </a:solidFill>
              </a:rPr>
              <a:t>24% bill savings in the 5-year introductory period w/o demand charges</a:t>
            </a:r>
            <a:r>
              <a:rPr lang="en-US" sz="1200" dirty="0">
                <a:solidFill>
                  <a:schemeClr val="tx1"/>
                </a:solidFill>
              </a:rPr>
              <a:t>, followed by an average bill savings of 19% in the subsequent years of the program.</a:t>
            </a:r>
          </a:p>
          <a:p>
            <a:pPr>
              <a:lnSpc>
                <a:spcPct val="100000"/>
              </a:lnSpc>
            </a:pPr>
            <a:r>
              <a:rPr lang="en-US" sz="1200" dirty="0">
                <a:solidFill>
                  <a:schemeClr val="tx1"/>
                </a:solidFill>
              </a:rPr>
              <a:t>Preliminary results with the daily demand charge rate indicate similar or greater differences to Options D &amp; E </a:t>
            </a:r>
          </a:p>
          <a:p>
            <a:pPr lvl="1">
              <a:lnSpc>
                <a:spcPct val="100000"/>
              </a:lnSpc>
            </a:pPr>
            <a:endParaRPr lang="en-US" sz="11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200" b="1" u="sng" dirty="0">
                <a:solidFill>
                  <a:schemeClr val="tx1"/>
                </a:solidFill>
              </a:rPr>
              <a:t>Preliminary Daily Demand Charge Rate</a:t>
            </a:r>
          </a:p>
          <a:p>
            <a:pPr>
              <a:lnSpc>
                <a:spcPct val="100000"/>
              </a:lnSpc>
            </a:pPr>
            <a:r>
              <a:rPr lang="en-US" sz="1200" dirty="0">
                <a:solidFill>
                  <a:schemeClr val="tx1"/>
                </a:solidFill>
              </a:rPr>
              <a:t>The Daily Demand Charge Option converts the NCP demand charge to a daily demand charge</a:t>
            </a:r>
          </a:p>
          <a:p>
            <a:pPr lvl="1">
              <a:lnSpc>
                <a:spcPct val="100000"/>
              </a:lnSpc>
            </a:pPr>
            <a:r>
              <a:rPr lang="en-US" sz="1200" dirty="0"/>
              <a:t>Retains time variant demand and energy charges associated with peak capacity</a:t>
            </a:r>
          </a:p>
          <a:p>
            <a:pPr>
              <a:lnSpc>
                <a:spcPct val="100000"/>
              </a:lnSpc>
            </a:pPr>
            <a:r>
              <a:rPr lang="en-US" sz="1200" dirty="0">
                <a:solidFill>
                  <a:schemeClr val="tx1"/>
                </a:solidFill>
              </a:rPr>
              <a:t>Further analysis is needed to determine if the revenue shift constitutes a cost shift given bi-directional DERs use the grid even when providing electricity to the grid</a:t>
            </a:r>
          </a:p>
        </p:txBody>
      </p:sp>
    </p:spTree>
    <p:extLst>
      <p:ext uri="{BB962C8B-B14F-4D97-AF65-F5344CB8AC3E}">
        <p14:creationId xmlns:p14="http://schemas.microsoft.com/office/powerpoint/2010/main" val="1823719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6385BF7-DAF4-4B40-94AD-0A4D091C1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9E1C33-92F8-48CF-85E0-502473186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55394"/>
            <a:ext cx="7886700" cy="5098565"/>
          </a:xfrm>
        </p:spPr>
        <p:txBody>
          <a:bodyPr/>
          <a:lstStyle/>
          <a:p>
            <a:r>
              <a:rPr lang="en-US" dirty="0"/>
              <a:t>SCE has made considerable changes in NCP demand cost determination and rate design recognizing the benefits and costs associated with the changing energy landscape and new DER technologies</a:t>
            </a:r>
          </a:p>
          <a:p>
            <a:pPr lvl="1"/>
            <a:r>
              <a:rPr lang="en-US" dirty="0"/>
              <a:t>Cost basis for the new rate structure must consider the bi-directional nature of DER technologies </a:t>
            </a:r>
          </a:p>
          <a:p>
            <a:pPr lvl="2"/>
            <a:endParaRPr lang="en-US" sz="1600" dirty="0"/>
          </a:p>
          <a:p>
            <a:r>
              <a:rPr lang="en-US" dirty="0"/>
              <a:t>Equity across customer segments and affordability must be considered when introducing non-legacy rate structures</a:t>
            </a:r>
          </a:p>
          <a:p>
            <a:pPr lvl="1"/>
            <a:r>
              <a:rPr lang="en-US" dirty="0"/>
              <a:t>Introduction of a newly structured cost based rate can redistribute revenue recovery across customer segments</a:t>
            </a:r>
          </a:p>
          <a:p>
            <a:pPr lvl="1"/>
            <a:r>
              <a:rPr lang="en-US" dirty="0"/>
              <a:t>Has the potential to create division between those who can afford the new technologies and those who cannot</a:t>
            </a:r>
          </a:p>
          <a:p>
            <a:pPr lvl="2"/>
            <a:endParaRPr lang="en-US" sz="1600" dirty="0"/>
          </a:p>
          <a:p>
            <a:r>
              <a:rPr lang="en-US" dirty="0"/>
              <a:t>Rate simplicity from a customer perspective and a billing system implementation perspective are critical to the successful adoption of non-legacy rate structures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29DB9-4B2E-4DBB-889E-FB74A4596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B5E8-71B5-4594-A1CB-640A18827AE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1787"/>
      </p:ext>
    </p:extLst>
  </p:cSld>
  <p:clrMapOvr>
    <a:masterClrMapping/>
  </p:clrMapOvr>
</p:sld>
</file>

<file path=ppt/theme/theme1.xml><?xml version="1.0" encoding="utf-8"?>
<a:theme xmlns:a="http://schemas.openxmlformats.org/drawingml/2006/main" name="Southern California Edison">
  <a:themeElements>
    <a:clrScheme name="Edison International Theme">
      <a:dk1>
        <a:sysClr val="windowText" lastClr="000000"/>
      </a:dk1>
      <a:lt1>
        <a:srgbClr val="FFFFFF"/>
      </a:lt1>
      <a:dk2>
        <a:srgbClr val="006CB5"/>
      </a:dk2>
      <a:lt2>
        <a:srgbClr val="D9D9D9"/>
      </a:lt2>
      <a:accent1>
        <a:srgbClr val="00705C"/>
      </a:accent1>
      <a:accent2>
        <a:srgbClr val="006CB5"/>
      </a:accent2>
      <a:accent3>
        <a:srgbClr val="7C7D80"/>
      </a:accent3>
      <a:accent4>
        <a:srgbClr val="FFD151"/>
      </a:accent4>
      <a:accent5>
        <a:srgbClr val="6699C8"/>
      </a:accent5>
      <a:accent6>
        <a:srgbClr val="558170"/>
      </a:accent6>
      <a:hlink>
        <a:srgbClr val="658691"/>
      </a:hlink>
      <a:folHlink>
        <a:srgbClr val="BC4036"/>
      </a:folHlink>
    </a:clrScheme>
    <a:fontScheme name="Segoe UI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ern California Edison" id="{9C776E95-B3BB-469F-9CE3-3E7DE7B233EF}" vid="{CC3D92ED-0A10-4823-82A1-4B952A3B2E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10451</TotalTime>
  <Words>990</Words>
  <Application>Microsoft Office PowerPoint</Application>
  <PresentationFormat>On-screen Show (4:3)</PresentationFormat>
  <Paragraphs>101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Segoe UI</vt:lpstr>
      <vt:lpstr>Segoe UI Light</vt:lpstr>
      <vt:lpstr>Southern California Edison</vt:lpstr>
      <vt:lpstr>Treatment of Demand Charge Rate Designs at SCE</vt:lpstr>
      <vt:lpstr>Rate Restructuring Requires a Balanced Approach</vt:lpstr>
      <vt:lpstr>Principles of Rate Design</vt:lpstr>
      <vt:lpstr>Recent Changes to SCE’s Legacy Rate Structures - 2018 GRC Phase 2  </vt:lpstr>
      <vt:lpstr>SCE 2024 Forecast Average Hourly Peak Component of Distribution Design Demand Marginal Costs ($/kWh)*</vt:lpstr>
      <vt:lpstr>DER Rates Introduced in SCE’s 2018 GRC Phase 2 </vt:lpstr>
      <vt:lpstr>PowerPoint Presentation</vt:lpstr>
      <vt:lpstr>PowerPoint Presentation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Transportation Electrification</dc:title>
  <dc:creator>Abdallah Baltaji</dc:creator>
  <cp:lastModifiedBy>Foudeh, Masoud</cp:lastModifiedBy>
  <cp:revision>423</cp:revision>
  <cp:lastPrinted>2019-08-26T23:56:08Z</cp:lastPrinted>
  <dcterms:created xsi:type="dcterms:W3CDTF">2017-02-20T17:11:03Z</dcterms:created>
  <dcterms:modified xsi:type="dcterms:W3CDTF">2019-08-26T23:56:13Z</dcterms:modified>
</cp:coreProperties>
</file>