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4"/>
  </p:notesMasterIdLst>
  <p:handoutMasterIdLst>
    <p:handoutMasterId r:id="rId15"/>
  </p:handoutMasterIdLst>
  <p:sldIdLst>
    <p:sldId id="268" r:id="rId2"/>
    <p:sldId id="283" r:id="rId3"/>
    <p:sldId id="285" r:id="rId4"/>
    <p:sldId id="286" r:id="rId5"/>
    <p:sldId id="264" r:id="rId6"/>
    <p:sldId id="291" r:id="rId7"/>
    <p:sldId id="287" r:id="rId8"/>
    <p:sldId id="289" r:id="rId9"/>
    <p:sldId id="295" r:id="rId10"/>
    <p:sldId id="290" r:id="rId11"/>
    <p:sldId id="294" r:id="rId12"/>
    <p:sldId id="293" r:id="rId13"/>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2447" autoAdjust="0"/>
  </p:normalViewPr>
  <p:slideViewPr>
    <p:cSldViewPr snapToGrid="0">
      <p:cViewPr varScale="1">
        <p:scale>
          <a:sx n="76" d="100"/>
          <a:sy n="76" d="100"/>
        </p:scale>
        <p:origin x="1368" y="67"/>
      </p:cViewPr>
      <p:guideLst/>
    </p:cSldViewPr>
  </p:slideViewPr>
  <p:outlineViewPr>
    <p:cViewPr>
      <p:scale>
        <a:sx n="33" d="100"/>
        <a:sy n="33" d="100"/>
      </p:scale>
      <p:origin x="0" y="-12264"/>
    </p:cViewPr>
  </p:outlineViewPr>
  <p:notesTextViewPr>
    <p:cViewPr>
      <p:scale>
        <a:sx n="1" d="1"/>
        <a:sy n="1" d="1"/>
      </p:scale>
      <p:origin x="0" y="0"/>
    </p:cViewPr>
  </p:notesTextViewPr>
  <p:notesViewPr>
    <p:cSldViewPr snapToGrid="0">
      <p:cViewPr varScale="1">
        <p:scale>
          <a:sx n="38" d="100"/>
          <a:sy n="38" d="100"/>
        </p:scale>
        <p:origin x="2884"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EFC819-A277-4B3F-A493-3FEF3A3E3ACA}"/>
              </a:ext>
            </a:extLst>
          </p:cNvPr>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804D0D-53BB-4F3F-9BA0-FC4B184A8697}"/>
              </a:ext>
            </a:extLst>
          </p:cNvPr>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2DE32603-749F-44E3-B5C5-4A85FE179FB5}" type="datetimeFigureOut">
              <a:rPr lang="en-US" smtClean="0"/>
              <a:t>8/26/2019</a:t>
            </a:fld>
            <a:endParaRPr lang="en-US"/>
          </a:p>
        </p:txBody>
      </p:sp>
      <p:sp>
        <p:nvSpPr>
          <p:cNvPr id="4" name="Footer Placeholder 3">
            <a:extLst>
              <a:ext uri="{FF2B5EF4-FFF2-40B4-BE49-F238E27FC236}">
                <a16:creationId xmlns:a16="http://schemas.microsoft.com/office/drawing/2014/main" id="{8B0648CA-74F0-4C9E-A53D-7A97CDCD77CF}"/>
              </a:ext>
            </a:extLst>
          </p:cNvPr>
          <p:cNvSpPr>
            <a:spLocks noGrp="1"/>
          </p:cNvSpPr>
          <p:nvPr>
            <p:ph type="ftr" sz="quarter" idx="2"/>
          </p:nvPr>
        </p:nvSpPr>
        <p:spPr>
          <a:xfrm>
            <a:off x="0" y="8888413"/>
            <a:ext cx="3055938" cy="468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C7470D-0C47-4FCC-8B83-C0DFEB11E49C}"/>
              </a:ext>
            </a:extLst>
          </p:cNvPr>
          <p:cNvSpPr>
            <a:spLocks noGrp="1"/>
          </p:cNvSpPr>
          <p:nvPr>
            <p:ph type="sldNum" sz="quarter" idx="3"/>
          </p:nvPr>
        </p:nvSpPr>
        <p:spPr>
          <a:xfrm>
            <a:off x="3995738" y="8888413"/>
            <a:ext cx="3055937" cy="468312"/>
          </a:xfrm>
          <a:prstGeom prst="rect">
            <a:avLst/>
          </a:prstGeom>
        </p:spPr>
        <p:txBody>
          <a:bodyPr vert="horz" lIns="91440" tIns="45720" rIns="91440" bIns="45720" rtlCol="0" anchor="b"/>
          <a:lstStyle>
            <a:lvl1pPr algn="r">
              <a:defRPr sz="1200"/>
            </a:lvl1pPr>
          </a:lstStyle>
          <a:p>
            <a:fld id="{C90D04C2-59ED-414A-8DFE-DFF763259132}" type="slidenum">
              <a:rPr lang="en-US" smtClean="0"/>
              <a:t>‹#›</a:t>
            </a:fld>
            <a:endParaRPr lang="en-US"/>
          </a:p>
        </p:txBody>
      </p:sp>
    </p:spTree>
    <p:extLst>
      <p:ext uri="{BB962C8B-B14F-4D97-AF65-F5344CB8AC3E}">
        <p14:creationId xmlns:p14="http://schemas.microsoft.com/office/powerpoint/2010/main" val="294083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3" tIns="46881" rIns="93763" bIns="46881" rtlCol="0"/>
          <a:lstStyle>
            <a:lvl1pPr algn="l">
              <a:defRPr sz="1200" b="1" i="0">
                <a:latin typeface="Roboto Black" panose="02000000000000000000" pitchFamily="2" charset="0"/>
              </a:defRPr>
            </a:lvl1pPr>
          </a:lstStyle>
          <a:p>
            <a:endParaRPr lang="en-US" dirty="0"/>
          </a:p>
        </p:txBody>
      </p:sp>
      <p:sp>
        <p:nvSpPr>
          <p:cNvPr id="3" name="Date Placeholder 2"/>
          <p:cNvSpPr>
            <a:spLocks noGrp="1"/>
          </p:cNvSpPr>
          <p:nvPr>
            <p:ph type="dt" idx="1"/>
          </p:nvPr>
        </p:nvSpPr>
        <p:spPr>
          <a:xfrm>
            <a:off x="3995217" y="0"/>
            <a:ext cx="3056414" cy="469461"/>
          </a:xfrm>
          <a:prstGeom prst="rect">
            <a:avLst/>
          </a:prstGeom>
        </p:spPr>
        <p:txBody>
          <a:bodyPr vert="horz" lIns="93763" tIns="46881" rIns="93763" bIns="46881" rtlCol="0"/>
          <a:lstStyle>
            <a:lvl1pPr algn="r">
              <a:defRPr sz="1200" b="1" i="0">
                <a:latin typeface="Roboto Black" panose="02000000000000000000" pitchFamily="2" charset="0"/>
              </a:defRPr>
            </a:lvl1pPr>
          </a:lstStyle>
          <a:p>
            <a:fld id="{C4ADD59F-DE20-2542-8DFB-0B0483DE5901}" type="datetimeFigureOut">
              <a:rPr lang="en-US" smtClean="0"/>
              <a:pPr/>
              <a:t>8/26/2019</a:t>
            </a:fld>
            <a:endParaRPr lang="en-US" dirty="0"/>
          </a:p>
        </p:txBody>
      </p:sp>
      <p:sp>
        <p:nvSpPr>
          <p:cNvPr id="4" name="Slide Image Placeholder 3"/>
          <p:cNvSpPr>
            <a:spLocks noGrp="1" noRot="1" noChangeAspect="1"/>
          </p:cNvSpPr>
          <p:nvPr>
            <p:ph type="sldImg" idx="2"/>
          </p:nvPr>
        </p:nvSpPr>
        <p:spPr>
          <a:xfrm>
            <a:off x="1420813" y="1169988"/>
            <a:ext cx="4211637" cy="3157537"/>
          </a:xfrm>
          <a:prstGeom prst="rect">
            <a:avLst/>
          </a:prstGeom>
          <a:noFill/>
          <a:ln w="12700">
            <a:solidFill>
              <a:prstClr val="black"/>
            </a:solidFill>
          </a:ln>
        </p:spPr>
        <p:txBody>
          <a:bodyPr vert="horz" lIns="93763" tIns="46881" rIns="93763" bIns="46881" rtlCol="0" anchor="ctr"/>
          <a:lstStyle/>
          <a:p>
            <a:endParaRPr lang="en-US" dirty="0"/>
          </a:p>
        </p:txBody>
      </p:sp>
      <p:sp>
        <p:nvSpPr>
          <p:cNvPr id="5" name="Notes Placeholder 4"/>
          <p:cNvSpPr>
            <a:spLocks noGrp="1"/>
          </p:cNvSpPr>
          <p:nvPr>
            <p:ph type="body" sz="quarter" idx="3"/>
          </p:nvPr>
        </p:nvSpPr>
        <p:spPr>
          <a:xfrm>
            <a:off x="705327" y="4502924"/>
            <a:ext cx="5642610" cy="3684210"/>
          </a:xfrm>
          <a:prstGeom prst="rect">
            <a:avLst/>
          </a:prstGeom>
        </p:spPr>
        <p:txBody>
          <a:bodyPr vert="horz" lIns="93763" tIns="46881" rIns="93763" bIns="4688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87265"/>
            <a:ext cx="3056414" cy="469460"/>
          </a:xfrm>
          <a:prstGeom prst="rect">
            <a:avLst/>
          </a:prstGeom>
        </p:spPr>
        <p:txBody>
          <a:bodyPr vert="horz" lIns="93763" tIns="46881" rIns="93763" bIns="46881" rtlCol="0" anchor="b"/>
          <a:lstStyle>
            <a:lvl1pPr algn="l">
              <a:defRPr sz="1200" b="1" i="0">
                <a:latin typeface="Roboto Black"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995217" y="8887265"/>
            <a:ext cx="3056414" cy="469460"/>
          </a:xfrm>
          <a:prstGeom prst="rect">
            <a:avLst/>
          </a:prstGeom>
        </p:spPr>
        <p:txBody>
          <a:bodyPr vert="horz" lIns="93763" tIns="46881" rIns="93763" bIns="46881" rtlCol="0" anchor="b"/>
          <a:lstStyle>
            <a:lvl1pPr algn="r">
              <a:defRPr sz="1200" b="1" i="0">
                <a:latin typeface="Roboto Black" panose="02000000000000000000" pitchFamily="2" charset="0"/>
              </a:defRPr>
            </a:lvl1pPr>
          </a:lstStyle>
          <a:p>
            <a:fld id="{D2DDA64D-9F84-8044-8316-5C6DD3510F6A}" type="slidenum">
              <a:rPr lang="en-US" smtClean="0"/>
              <a:pPr/>
              <a:t>‹#›</a:t>
            </a:fld>
            <a:endParaRPr lang="en-US" dirty="0"/>
          </a:p>
        </p:txBody>
      </p:sp>
    </p:spTree>
    <p:extLst>
      <p:ext uri="{BB962C8B-B14F-4D97-AF65-F5344CB8AC3E}">
        <p14:creationId xmlns:p14="http://schemas.microsoft.com/office/powerpoint/2010/main" val="143353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Roboto Black" panose="02000000000000000000" pitchFamily="2" charset="0"/>
        <a:ea typeface="+mn-ea"/>
        <a:cs typeface="+mn-cs"/>
      </a:defRPr>
    </a:lvl1pPr>
    <a:lvl2pPr marL="457200" algn="l" defTabSz="914400" rtl="0" eaLnBrk="1" latinLnBrk="0" hangingPunct="1">
      <a:defRPr sz="1200" b="1" i="0" kern="1200">
        <a:solidFill>
          <a:schemeClr val="tx1"/>
        </a:solidFill>
        <a:latin typeface="Roboto Black" panose="02000000000000000000" pitchFamily="2" charset="0"/>
        <a:ea typeface="+mn-ea"/>
        <a:cs typeface="+mn-cs"/>
      </a:defRPr>
    </a:lvl2pPr>
    <a:lvl3pPr marL="914400" algn="l" defTabSz="914400" rtl="0" eaLnBrk="1" latinLnBrk="0" hangingPunct="1">
      <a:defRPr sz="1200" b="1" i="0" kern="1200">
        <a:solidFill>
          <a:schemeClr val="tx1"/>
        </a:solidFill>
        <a:latin typeface="Roboto Black" panose="02000000000000000000" pitchFamily="2" charset="0"/>
        <a:ea typeface="+mn-ea"/>
        <a:cs typeface="+mn-cs"/>
      </a:defRPr>
    </a:lvl3pPr>
    <a:lvl4pPr marL="1371600" algn="l" defTabSz="914400" rtl="0" eaLnBrk="1" latinLnBrk="0" hangingPunct="1">
      <a:defRPr sz="1200" b="1" i="0" kern="1200">
        <a:solidFill>
          <a:schemeClr val="tx1"/>
        </a:solidFill>
        <a:latin typeface="Roboto Black" panose="02000000000000000000" pitchFamily="2" charset="0"/>
        <a:ea typeface="+mn-ea"/>
        <a:cs typeface="+mn-cs"/>
      </a:defRPr>
    </a:lvl4pPr>
    <a:lvl5pPr marL="1828800" algn="l" defTabSz="914400" rtl="0" eaLnBrk="1" latinLnBrk="0" hangingPunct="1">
      <a:defRPr sz="1200" b="1" i="0" kern="1200">
        <a:solidFill>
          <a:schemeClr val="tx1"/>
        </a:solidFill>
        <a:latin typeface="Roboto Black"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DA64D-9F84-8044-8316-5C6DD3510F6A}" type="slidenum">
              <a:rPr lang="en-US" smtClean="0"/>
              <a:pPr/>
              <a:t>1</a:t>
            </a:fld>
            <a:endParaRPr lang="en-US" dirty="0"/>
          </a:p>
        </p:txBody>
      </p:sp>
    </p:spTree>
    <p:extLst>
      <p:ext uri="{BB962C8B-B14F-4D97-AF65-F5344CB8AC3E}">
        <p14:creationId xmlns:p14="http://schemas.microsoft.com/office/powerpoint/2010/main" val="1583428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Util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3A9DCA-09FF-0E4E-9D38-3C64F6345202}"/>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3376334"/>
            <a:ext cx="9144000" cy="3481666"/>
          </a:xfrm>
          <a:prstGeom prst="rect">
            <a:avLst/>
          </a:prstGeom>
        </p:spPr>
      </p:pic>
      <p:sp>
        <p:nvSpPr>
          <p:cNvPr id="9" name="Rounded Rectangle 8">
            <a:extLst>
              <a:ext uri="{FF2B5EF4-FFF2-40B4-BE49-F238E27FC236}">
                <a16:creationId xmlns:a16="http://schemas.microsoft.com/office/drawing/2014/main" id="{0F13DA46-1517-0844-9465-F6463378E344}"/>
              </a:ext>
            </a:extLst>
          </p:cNvPr>
          <p:cNvSpPr/>
          <p:nvPr userDrawn="1"/>
        </p:nvSpPr>
        <p:spPr>
          <a:xfrm>
            <a:off x="267784" y="3785129"/>
            <a:ext cx="8612372" cy="2785793"/>
          </a:xfrm>
          <a:prstGeom prst="roundRect">
            <a:avLst>
              <a:gd name="adj" fmla="val 7202"/>
            </a:avLst>
          </a:prstGeom>
          <a:gradFill flip="none" rotWithShape="1">
            <a:gsLst>
              <a:gs pos="24000">
                <a:srgbClr val="2F70AF">
                  <a:alpha val="91000"/>
                </a:srgbClr>
              </a:gs>
              <a:gs pos="100000">
                <a:srgbClr val="37B3E5">
                  <a:alpha val="8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8" name="Rectangle 7">
            <a:extLst>
              <a:ext uri="{FF2B5EF4-FFF2-40B4-BE49-F238E27FC236}">
                <a16:creationId xmlns:a16="http://schemas.microsoft.com/office/drawing/2014/main" id="{6742A64A-560E-6A47-9239-B2D9560C6260}"/>
              </a:ext>
            </a:extLst>
          </p:cNvPr>
          <p:cNvSpPr/>
          <p:nvPr userDrawn="1"/>
        </p:nvSpPr>
        <p:spPr>
          <a:xfrm>
            <a:off x="0" y="0"/>
            <a:ext cx="9144000" cy="3498047"/>
          </a:xfrm>
          <a:prstGeom prst="rect">
            <a:avLst/>
          </a:prstGeom>
          <a:solidFill>
            <a:srgbClr val="F0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2" name="Title 1"/>
          <p:cNvSpPr>
            <a:spLocks noGrp="1"/>
          </p:cNvSpPr>
          <p:nvPr>
            <p:ph type="ctrTitle"/>
          </p:nvPr>
        </p:nvSpPr>
        <p:spPr>
          <a:xfrm>
            <a:off x="628650" y="1276484"/>
            <a:ext cx="7886700" cy="2096445"/>
          </a:xfrm>
          <a:effectLst/>
        </p:spPr>
        <p:txBody>
          <a:bodyPr anchor="ctr" anchorCtr="0"/>
          <a:lstStyle>
            <a:lvl1pPr algn="ctr">
              <a:lnSpc>
                <a:spcPct val="100000"/>
              </a:lnSpc>
              <a:defRPr sz="45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4087544"/>
            <a:ext cx="6858000" cy="2183757"/>
          </a:xfrm>
        </p:spPr>
        <p:txBody>
          <a:bodyPr anchor="ctr" anchorCtr="0">
            <a:normAutofit/>
          </a:bodyPr>
          <a:lstStyle>
            <a:lvl1pPr marL="0" indent="0" algn="ctr">
              <a:buNone/>
              <a:defRPr sz="2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DB29F4D7-191E-AB48-AAA6-596B2259FF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59167" y="79857"/>
            <a:ext cx="2475760" cy="938725"/>
          </a:xfrm>
          <a:prstGeom prst="rect">
            <a:avLst/>
          </a:prstGeom>
        </p:spPr>
      </p:pic>
      <p:sp>
        <p:nvSpPr>
          <p:cNvPr id="11" name="TextBox 10">
            <a:extLst>
              <a:ext uri="{FF2B5EF4-FFF2-40B4-BE49-F238E27FC236}">
                <a16:creationId xmlns:a16="http://schemas.microsoft.com/office/drawing/2014/main" id="{EA2EED64-3F6B-884D-B574-691290E341E8}"/>
              </a:ext>
            </a:extLst>
          </p:cNvPr>
          <p:cNvSpPr txBox="1"/>
          <p:nvPr userDrawn="1"/>
        </p:nvSpPr>
        <p:spPr>
          <a:xfrm>
            <a:off x="267783" y="387637"/>
            <a:ext cx="1874284" cy="161583"/>
          </a:xfrm>
          <a:prstGeom prst="rect">
            <a:avLst/>
          </a:prstGeom>
          <a:noFill/>
        </p:spPr>
        <p:txBody>
          <a:bodyPr wrap="square" lIns="0" tIns="0" rIns="0" bIns="0" rtlCol="0" anchor="t" anchorCtr="0">
            <a:spAutoFit/>
          </a:bodyPr>
          <a:lstStyle/>
          <a:p>
            <a:r>
              <a:rPr lang="en-US" sz="1050" b="1" i="0" dirty="0">
                <a:solidFill>
                  <a:srgbClr val="1F1446"/>
                </a:solidFill>
                <a:latin typeface="Roboto Black" charset="0"/>
                <a:ea typeface="Roboto Black" charset="0"/>
                <a:cs typeface="Roboto Black" charset="0"/>
              </a:rPr>
              <a:t>May 29, 2018</a:t>
            </a:r>
          </a:p>
        </p:txBody>
      </p:sp>
      <p:sp>
        <p:nvSpPr>
          <p:cNvPr id="12" name="TextBox 11">
            <a:extLst>
              <a:ext uri="{FF2B5EF4-FFF2-40B4-BE49-F238E27FC236}">
                <a16:creationId xmlns:a16="http://schemas.microsoft.com/office/drawing/2014/main" id="{9B4A3AE1-CEB7-0D48-B3DD-EBC264D45662}"/>
              </a:ext>
            </a:extLst>
          </p:cNvPr>
          <p:cNvSpPr txBox="1"/>
          <p:nvPr userDrawn="1"/>
        </p:nvSpPr>
        <p:spPr>
          <a:xfrm>
            <a:off x="6775990" y="387637"/>
            <a:ext cx="2104164" cy="161583"/>
          </a:xfrm>
          <a:prstGeom prst="rect">
            <a:avLst/>
          </a:prstGeom>
          <a:noFill/>
        </p:spPr>
        <p:txBody>
          <a:bodyPr wrap="square" lIns="0" tIns="0" rIns="0" bIns="0" rtlCol="0" anchor="t" anchorCtr="0">
            <a:spAutoFit/>
          </a:bodyPr>
          <a:lstStyle/>
          <a:p>
            <a:pPr algn="r"/>
            <a:r>
              <a:rPr lang="en-US" sz="1050" b="1" i="0" dirty="0" err="1">
                <a:solidFill>
                  <a:srgbClr val="1F1446"/>
                </a:solidFill>
                <a:latin typeface="Roboto Black" charset="0"/>
                <a:ea typeface="Roboto Black" charset="0"/>
                <a:cs typeface="Roboto Black" charset="0"/>
              </a:rPr>
              <a:t>www.seia.org</a:t>
            </a:r>
            <a:endParaRPr lang="en-US" sz="1050" b="1" i="0" dirty="0">
              <a:solidFill>
                <a:srgbClr val="1F1446"/>
              </a:solidFill>
              <a:latin typeface="Roboto Black" charset="0"/>
              <a:ea typeface="Roboto Black" charset="0"/>
              <a:cs typeface="Roboto Black" charset="0"/>
            </a:endParaRPr>
          </a:p>
        </p:txBody>
      </p:sp>
      <p:sp>
        <p:nvSpPr>
          <p:cNvPr id="13" name="Rectangle 12">
            <a:extLst>
              <a:ext uri="{FF2B5EF4-FFF2-40B4-BE49-F238E27FC236}">
                <a16:creationId xmlns:a16="http://schemas.microsoft.com/office/drawing/2014/main" id="{D1D112F4-9A0B-474F-B2A1-DE34EAE8859D}"/>
              </a:ext>
            </a:extLst>
          </p:cNvPr>
          <p:cNvSpPr/>
          <p:nvPr userDrawn="1"/>
        </p:nvSpPr>
        <p:spPr>
          <a:xfrm>
            <a:off x="267783" y="693955"/>
            <a:ext cx="1554480" cy="27432"/>
          </a:xfrm>
          <a:prstGeom prst="rect">
            <a:avLst/>
          </a:prstGeom>
          <a:gradFill>
            <a:gsLst>
              <a:gs pos="29000">
                <a:srgbClr val="92B5C7">
                  <a:alpha val="87451"/>
                </a:srgbClr>
              </a:gs>
              <a:gs pos="100000">
                <a:srgbClr val="C0A78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14" name="Rectangle 13">
            <a:extLst>
              <a:ext uri="{FF2B5EF4-FFF2-40B4-BE49-F238E27FC236}">
                <a16:creationId xmlns:a16="http://schemas.microsoft.com/office/drawing/2014/main" id="{9FFD02C4-95B2-6D41-9569-F2F57D247B13}"/>
              </a:ext>
            </a:extLst>
          </p:cNvPr>
          <p:cNvSpPr/>
          <p:nvPr userDrawn="1"/>
        </p:nvSpPr>
        <p:spPr>
          <a:xfrm rot="10800000">
            <a:off x="7323518" y="690549"/>
            <a:ext cx="1554480" cy="27432"/>
          </a:xfrm>
          <a:prstGeom prst="rect">
            <a:avLst/>
          </a:prstGeom>
          <a:gradFill>
            <a:gsLst>
              <a:gs pos="29000">
                <a:srgbClr val="92B5C7">
                  <a:alpha val="87451"/>
                </a:srgbClr>
              </a:gs>
              <a:gs pos="100000">
                <a:srgbClr val="C0A78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Tree>
    <p:extLst>
      <p:ext uri="{BB962C8B-B14F-4D97-AF65-F5344CB8AC3E}">
        <p14:creationId xmlns:p14="http://schemas.microsoft.com/office/powerpoint/2010/main" val="140455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ooft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3A9DCA-09FF-0E4E-9D38-3C64F63452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515085"/>
            <a:ext cx="9144000" cy="3342915"/>
          </a:xfrm>
          <a:prstGeom prst="rect">
            <a:avLst/>
          </a:prstGeom>
        </p:spPr>
      </p:pic>
      <p:sp>
        <p:nvSpPr>
          <p:cNvPr id="9" name="Rounded Rectangle 8">
            <a:extLst>
              <a:ext uri="{FF2B5EF4-FFF2-40B4-BE49-F238E27FC236}">
                <a16:creationId xmlns:a16="http://schemas.microsoft.com/office/drawing/2014/main" id="{0F13DA46-1517-0844-9465-F6463378E344}"/>
              </a:ext>
            </a:extLst>
          </p:cNvPr>
          <p:cNvSpPr/>
          <p:nvPr userDrawn="1"/>
        </p:nvSpPr>
        <p:spPr>
          <a:xfrm>
            <a:off x="267784" y="3785129"/>
            <a:ext cx="8612372" cy="2785793"/>
          </a:xfrm>
          <a:prstGeom prst="roundRect">
            <a:avLst>
              <a:gd name="adj" fmla="val 7202"/>
            </a:avLst>
          </a:prstGeom>
          <a:gradFill flip="none" rotWithShape="1">
            <a:gsLst>
              <a:gs pos="24000">
                <a:srgbClr val="2F70AF">
                  <a:alpha val="91000"/>
                </a:srgbClr>
              </a:gs>
              <a:gs pos="100000">
                <a:srgbClr val="37B3E5">
                  <a:alpha val="8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8" name="Rectangle 7">
            <a:extLst>
              <a:ext uri="{FF2B5EF4-FFF2-40B4-BE49-F238E27FC236}">
                <a16:creationId xmlns:a16="http://schemas.microsoft.com/office/drawing/2014/main" id="{6742A64A-560E-6A47-9239-B2D9560C6260}"/>
              </a:ext>
            </a:extLst>
          </p:cNvPr>
          <p:cNvSpPr/>
          <p:nvPr userDrawn="1"/>
        </p:nvSpPr>
        <p:spPr>
          <a:xfrm>
            <a:off x="0" y="0"/>
            <a:ext cx="9144000" cy="3498047"/>
          </a:xfrm>
          <a:prstGeom prst="rect">
            <a:avLst/>
          </a:prstGeom>
          <a:solidFill>
            <a:srgbClr val="F0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2" name="Title 1"/>
          <p:cNvSpPr>
            <a:spLocks noGrp="1"/>
          </p:cNvSpPr>
          <p:nvPr>
            <p:ph type="ctrTitle"/>
          </p:nvPr>
        </p:nvSpPr>
        <p:spPr>
          <a:xfrm>
            <a:off x="628650" y="1276484"/>
            <a:ext cx="7886700" cy="2096445"/>
          </a:xfrm>
          <a:effectLst/>
        </p:spPr>
        <p:txBody>
          <a:bodyPr anchor="ctr" anchorCtr="0"/>
          <a:lstStyle>
            <a:lvl1pPr algn="ctr">
              <a:lnSpc>
                <a:spcPct val="100000"/>
              </a:lnSpc>
              <a:defRPr sz="45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4087544"/>
            <a:ext cx="6858000" cy="2183757"/>
          </a:xfrm>
        </p:spPr>
        <p:txBody>
          <a:bodyPr anchor="ctr" anchorCtr="0">
            <a:normAutofit/>
          </a:bodyPr>
          <a:lstStyle>
            <a:lvl1pPr marL="0" indent="0" algn="ctr">
              <a:buNone/>
              <a:defRPr sz="2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TextBox 10">
            <a:extLst>
              <a:ext uri="{FF2B5EF4-FFF2-40B4-BE49-F238E27FC236}">
                <a16:creationId xmlns:a16="http://schemas.microsoft.com/office/drawing/2014/main" id="{EA2EED64-3F6B-884D-B574-691290E341E8}"/>
              </a:ext>
            </a:extLst>
          </p:cNvPr>
          <p:cNvSpPr txBox="1"/>
          <p:nvPr userDrawn="1"/>
        </p:nvSpPr>
        <p:spPr>
          <a:xfrm>
            <a:off x="267783" y="387637"/>
            <a:ext cx="1874284" cy="161583"/>
          </a:xfrm>
          <a:prstGeom prst="rect">
            <a:avLst/>
          </a:prstGeom>
          <a:noFill/>
        </p:spPr>
        <p:txBody>
          <a:bodyPr wrap="square" lIns="0" tIns="0" rIns="0" bIns="0" rtlCol="0" anchor="t" anchorCtr="0">
            <a:spAutoFit/>
          </a:bodyPr>
          <a:lstStyle/>
          <a:p>
            <a:r>
              <a:rPr lang="en-US" sz="1050" b="1" i="0" dirty="0">
                <a:solidFill>
                  <a:srgbClr val="1F1446"/>
                </a:solidFill>
                <a:latin typeface="Roboto Black" charset="0"/>
                <a:ea typeface="Roboto Black" charset="0"/>
                <a:cs typeface="Roboto Black" charset="0"/>
              </a:rPr>
              <a:t>August 27, 2019</a:t>
            </a:r>
          </a:p>
        </p:txBody>
      </p:sp>
      <p:sp>
        <p:nvSpPr>
          <p:cNvPr id="12" name="TextBox 11">
            <a:extLst>
              <a:ext uri="{FF2B5EF4-FFF2-40B4-BE49-F238E27FC236}">
                <a16:creationId xmlns:a16="http://schemas.microsoft.com/office/drawing/2014/main" id="{9B4A3AE1-CEB7-0D48-B3DD-EBC264D45662}"/>
              </a:ext>
            </a:extLst>
          </p:cNvPr>
          <p:cNvSpPr txBox="1"/>
          <p:nvPr userDrawn="1"/>
        </p:nvSpPr>
        <p:spPr>
          <a:xfrm>
            <a:off x="6775990" y="387637"/>
            <a:ext cx="2104164" cy="161583"/>
          </a:xfrm>
          <a:prstGeom prst="rect">
            <a:avLst/>
          </a:prstGeom>
          <a:noFill/>
        </p:spPr>
        <p:txBody>
          <a:bodyPr wrap="square" lIns="0" tIns="0" rIns="0" bIns="0" rtlCol="0" anchor="t" anchorCtr="0">
            <a:spAutoFit/>
          </a:bodyPr>
          <a:lstStyle/>
          <a:p>
            <a:pPr algn="r"/>
            <a:r>
              <a:rPr lang="en-US" sz="1050" b="1" i="0" dirty="0" err="1">
                <a:solidFill>
                  <a:srgbClr val="1F1446"/>
                </a:solidFill>
                <a:latin typeface="Roboto Black" charset="0"/>
                <a:ea typeface="Roboto Black" charset="0"/>
                <a:cs typeface="Roboto Black" charset="0"/>
              </a:rPr>
              <a:t>www.seia.org</a:t>
            </a:r>
            <a:endParaRPr lang="en-US" sz="1050" b="1" i="0" dirty="0">
              <a:solidFill>
                <a:srgbClr val="1F1446"/>
              </a:solidFill>
              <a:latin typeface="Roboto Black" charset="0"/>
              <a:ea typeface="Roboto Black" charset="0"/>
              <a:cs typeface="Roboto Black" charset="0"/>
            </a:endParaRPr>
          </a:p>
        </p:txBody>
      </p:sp>
      <p:sp>
        <p:nvSpPr>
          <p:cNvPr id="13" name="Rectangle 12">
            <a:extLst>
              <a:ext uri="{FF2B5EF4-FFF2-40B4-BE49-F238E27FC236}">
                <a16:creationId xmlns:a16="http://schemas.microsoft.com/office/drawing/2014/main" id="{D1D112F4-9A0B-474F-B2A1-DE34EAE8859D}"/>
              </a:ext>
            </a:extLst>
          </p:cNvPr>
          <p:cNvSpPr/>
          <p:nvPr userDrawn="1"/>
        </p:nvSpPr>
        <p:spPr>
          <a:xfrm>
            <a:off x="267783" y="693955"/>
            <a:ext cx="1554480" cy="27432"/>
          </a:xfrm>
          <a:prstGeom prst="rect">
            <a:avLst/>
          </a:prstGeom>
          <a:gradFill>
            <a:gsLst>
              <a:gs pos="29000">
                <a:srgbClr val="92B5C7">
                  <a:alpha val="87451"/>
                </a:srgbClr>
              </a:gs>
              <a:gs pos="100000">
                <a:srgbClr val="C0A78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14" name="Rectangle 13">
            <a:extLst>
              <a:ext uri="{FF2B5EF4-FFF2-40B4-BE49-F238E27FC236}">
                <a16:creationId xmlns:a16="http://schemas.microsoft.com/office/drawing/2014/main" id="{9FFD02C4-95B2-6D41-9569-F2F57D247B13}"/>
              </a:ext>
            </a:extLst>
          </p:cNvPr>
          <p:cNvSpPr/>
          <p:nvPr userDrawn="1"/>
        </p:nvSpPr>
        <p:spPr>
          <a:xfrm rot="10800000">
            <a:off x="7323518" y="690549"/>
            <a:ext cx="1554480" cy="27432"/>
          </a:xfrm>
          <a:prstGeom prst="rect">
            <a:avLst/>
          </a:prstGeom>
          <a:gradFill>
            <a:gsLst>
              <a:gs pos="29000">
                <a:srgbClr val="92B5C7">
                  <a:alpha val="87451"/>
                </a:srgbClr>
              </a:gs>
              <a:gs pos="100000">
                <a:srgbClr val="C0A78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pic>
        <p:nvPicPr>
          <p:cNvPr id="15" name="Picture 14">
            <a:extLst>
              <a:ext uri="{FF2B5EF4-FFF2-40B4-BE49-F238E27FC236}">
                <a16:creationId xmlns:a16="http://schemas.microsoft.com/office/drawing/2014/main" id="{D8990EE9-74C5-AC46-A13E-121B905D70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59167" y="79857"/>
            <a:ext cx="2475760" cy="938725"/>
          </a:xfrm>
          <a:prstGeom prst="rect">
            <a:avLst/>
          </a:prstGeom>
        </p:spPr>
      </p:pic>
    </p:spTree>
    <p:extLst>
      <p:ext uri="{BB962C8B-B14F-4D97-AF65-F5344CB8AC3E}">
        <p14:creationId xmlns:p14="http://schemas.microsoft.com/office/powerpoint/2010/main" val="408397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BBE0B2E1-A3D7-41F9-A42E-E985B828BE8B}"/>
              </a:ext>
            </a:extLst>
          </p:cNvPr>
          <p:cNvSpPr>
            <a:spLocks noGrp="1"/>
          </p:cNvSpPr>
          <p:nvPr>
            <p:ph type="ftr" sz="quarter" idx="10"/>
          </p:nvPr>
        </p:nvSpPr>
        <p:spPr/>
        <p:txBody>
          <a:bodyPr/>
          <a:lstStyle/>
          <a:p>
            <a:endParaRPr lang="en-US" dirty="0"/>
          </a:p>
        </p:txBody>
      </p:sp>
      <p:sp>
        <p:nvSpPr>
          <p:cNvPr id="5" name="Title 4">
            <a:extLst>
              <a:ext uri="{FF2B5EF4-FFF2-40B4-BE49-F238E27FC236}">
                <a16:creationId xmlns:a16="http://schemas.microsoft.com/office/drawing/2014/main" id="{1856F29E-EB5C-4049-8588-DE971981963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51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76F1-45AD-4616-909A-F87A2BA0649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2C6FAD-EF88-45D2-8A23-31F400400543}"/>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85053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Util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35CF67-B6F5-F04E-87CF-AFA8D686FFC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24341"/>
            <a:ext cx="9139239" cy="3794654"/>
          </a:xfrm>
          <a:prstGeom prst="rect">
            <a:avLst/>
          </a:prstGeom>
        </p:spPr>
      </p:pic>
      <p:sp>
        <p:nvSpPr>
          <p:cNvPr id="8" name="Rectangle 7">
            <a:extLst>
              <a:ext uri="{FF2B5EF4-FFF2-40B4-BE49-F238E27FC236}">
                <a16:creationId xmlns:a16="http://schemas.microsoft.com/office/drawing/2014/main" id="{BC4F3A82-341E-5142-8078-69C7A6DF0E43}"/>
              </a:ext>
            </a:extLst>
          </p:cNvPr>
          <p:cNvSpPr/>
          <p:nvPr userDrawn="1"/>
        </p:nvSpPr>
        <p:spPr>
          <a:xfrm>
            <a:off x="-4762" y="-25849"/>
            <a:ext cx="9144000" cy="3796161"/>
          </a:xfrm>
          <a:prstGeom prst="rect">
            <a:avLst/>
          </a:prstGeom>
          <a:gradFill>
            <a:gsLst>
              <a:gs pos="0">
                <a:schemeClr val="accent1">
                  <a:alpha val="72000"/>
                </a:schemeClr>
              </a:gs>
              <a:gs pos="100000">
                <a:schemeClr val="accent2">
                  <a:alpha val="52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2" name="Title 1"/>
          <p:cNvSpPr>
            <a:spLocks noGrp="1"/>
          </p:cNvSpPr>
          <p:nvPr>
            <p:ph type="title"/>
          </p:nvPr>
        </p:nvSpPr>
        <p:spPr>
          <a:xfrm>
            <a:off x="623888" y="1066801"/>
            <a:ext cx="7886700" cy="2416629"/>
          </a:xfrm>
          <a:effectLst>
            <a:outerShdw blurRad="50800" dist="38100" dir="2700000" algn="tl" rotWithShape="0">
              <a:prstClr val="black">
                <a:alpha val="23000"/>
              </a:prstClr>
            </a:outerShdw>
          </a:effectLst>
        </p:spPr>
        <p:txBody>
          <a:bodyPr anchor="b"/>
          <a:lstStyle>
            <a:lvl1pPr>
              <a:lnSpc>
                <a:spcPct val="100000"/>
              </a:lnSpc>
              <a:defRPr sz="4500"/>
            </a:lvl1pPr>
          </a:lstStyle>
          <a:p>
            <a:r>
              <a:rPr lang="en-US"/>
              <a:t>Click to edit Master 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1" i="0">
                <a:latin typeface="Roboto Black" panose="02000000000000000000" pitchFamily="2" charset="0"/>
              </a:defRPr>
            </a:lvl1pPr>
          </a:lstStyle>
          <a:p>
            <a:r>
              <a:rPr lang="en-US"/>
              <a:t>August 27,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1" i="0">
                <a:latin typeface="Roboto Black" panose="02000000000000000000" pitchFamily="2" charset="0"/>
              </a:defRPr>
            </a:lvl1pPr>
          </a:lstStyle>
          <a:p>
            <a:fld id="{48F63A3B-78C7-47BE-AE5E-E10140E04643}" type="slidenum">
              <a:rPr lang="en-US" smtClean="0"/>
              <a:pPr/>
              <a:t>‹#›</a:t>
            </a:fld>
            <a:endParaRPr lang="en-US" dirty="0"/>
          </a:p>
        </p:txBody>
      </p:sp>
      <p:sp>
        <p:nvSpPr>
          <p:cNvPr id="9" name="Rectangle 8">
            <a:extLst>
              <a:ext uri="{FF2B5EF4-FFF2-40B4-BE49-F238E27FC236}">
                <a16:creationId xmlns:a16="http://schemas.microsoft.com/office/drawing/2014/main" id="{FE4C4D65-D7CC-8942-AFB3-3108FA2578FB}"/>
              </a:ext>
            </a:extLst>
          </p:cNvPr>
          <p:cNvSpPr/>
          <p:nvPr userDrawn="1"/>
        </p:nvSpPr>
        <p:spPr>
          <a:xfrm>
            <a:off x="0" y="5802406"/>
            <a:ext cx="9144000" cy="1106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pic>
        <p:nvPicPr>
          <p:cNvPr id="10" name="Picture 9">
            <a:extLst>
              <a:ext uri="{FF2B5EF4-FFF2-40B4-BE49-F238E27FC236}">
                <a16:creationId xmlns:a16="http://schemas.microsoft.com/office/drawing/2014/main" id="{7E7187B2-46F9-934D-8416-2DBEC764AC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2722" y="6122969"/>
            <a:ext cx="1511911" cy="573266"/>
          </a:xfrm>
          <a:prstGeom prst="rect">
            <a:avLst/>
          </a:prstGeom>
        </p:spPr>
      </p:pic>
      <p:sp>
        <p:nvSpPr>
          <p:cNvPr id="3" name="Text Placeholder 2"/>
          <p:cNvSpPr>
            <a:spLocks noGrp="1"/>
          </p:cNvSpPr>
          <p:nvPr>
            <p:ph type="body" idx="1"/>
          </p:nvPr>
        </p:nvSpPr>
        <p:spPr>
          <a:xfrm>
            <a:off x="623888" y="4099240"/>
            <a:ext cx="7886700" cy="1632863"/>
          </a:xfrm>
        </p:spPr>
        <p:txBody>
          <a:bodyPr>
            <a:normAutofit/>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1464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ooft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35CF67-B6F5-F04E-87CF-AFA8D686FF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3770312"/>
          </a:xfrm>
          <a:prstGeom prst="rect">
            <a:avLst/>
          </a:prstGeom>
        </p:spPr>
      </p:pic>
      <p:sp>
        <p:nvSpPr>
          <p:cNvPr id="11" name="Rectangle 10">
            <a:extLst>
              <a:ext uri="{FF2B5EF4-FFF2-40B4-BE49-F238E27FC236}">
                <a16:creationId xmlns:a16="http://schemas.microsoft.com/office/drawing/2014/main" id="{CE6748B7-B014-C842-A741-F1D28B25DBB5}"/>
              </a:ext>
            </a:extLst>
          </p:cNvPr>
          <p:cNvSpPr/>
          <p:nvPr userDrawn="1"/>
        </p:nvSpPr>
        <p:spPr>
          <a:xfrm>
            <a:off x="-4762" y="-25849"/>
            <a:ext cx="9144000" cy="3796161"/>
          </a:xfrm>
          <a:prstGeom prst="rect">
            <a:avLst/>
          </a:prstGeom>
          <a:gradFill>
            <a:gsLst>
              <a:gs pos="0">
                <a:schemeClr val="accent1">
                  <a:alpha val="72000"/>
                </a:schemeClr>
              </a:gs>
              <a:gs pos="100000">
                <a:schemeClr val="accent2">
                  <a:alpha val="52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2" name="Title 1"/>
          <p:cNvSpPr>
            <a:spLocks noGrp="1"/>
          </p:cNvSpPr>
          <p:nvPr>
            <p:ph type="title"/>
          </p:nvPr>
        </p:nvSpPr>
        <p:spPr>
          <a:xfrm>
            <a:off x="623888" y="1066801"/>
            <a:ext cx="7886700" cy="2416629"/>
          </a:xfrm>
          <a:effectLst>
            <a:outerShdw blurRad="50800" dist="38100" dir="2700000" algn="tl" rotWithShape="0">
              <a:prstClr val="black">
                <a:alpha val="23000"/>
              </a:prstClr>
            </a:outerShdw>
          </a:effectLst>
        </p:spPr>
        <p:txBody>
          <a:bodyPr anchor="b"/>
          <a:lstStyle>
            <a:lvl1pPr>
              <a:lnSpc>
                <a:spcPct val="100000"/>
              </a:lnSpc>
              <a:defRPr sz="4500"/>
            </a:lvl1pPr>
          </a:lstStyle>
          <a:p>
            <a:r>
              <a:rPr lang="en-US"/>
              <a:t>Click to edit Master 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1" i="0">
                <a:latin typeface="Roboto Black" panose="02000000000000000000" pitchFamily="2" charset="0"/>
              </a:defRPr>
            </a:lvl1pPr>
          </a:lstStyle>
          <a:p>
            <a:r>
              <a:rPr lang="en-US"/>
              <a:t>August 27,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1" i="0">
                <a:latin typeface="Roboto Black" panose="02000000000000000000" pitchFamily="2" charset="0"/>
              </a:defRPr>
            </a:lvl1pPr>
          </a:lstStyle>
          <a:p>
            <a:fld id="{48F63A3B-78C7-47BE-AE5E-E10140E04643}" type="slidenum">
              <a:rPr lang="en-US" smtClean="0"/>
              <a:pPr/>
              <a:t>‹#›</a:t>
            </a:fld>
            <a:endParaRPr lang="en-US" dirty="0"/>
          </a:p>
        </p:txBody>
      </p:sp>
      <p:sp>
        <p:nvSpPr>
          <p:cNvPr id="9" name="Rectangle 8">
            <a:extLst>
              <a:ext uri="{FF2B5EF4-FFF2-40B4-BE49-F238E27FC236}">
                <a16:creationId xmlns:a16="http://schemas.microsoft.com/office/drawing/2014/main" id="{FE4C4D65-D7CC-8942-AFB3-3108FA2578FB}"/>
              </a:ext>
            </a:extLst>
          </p:cNvPr>
          <p:cNvSpPr/>
          <p:nvPr userDrawn="1"/>
        </p:nvSpPr>
        <p:spPr>
          <a:xfrm>
            <a:off x="0" y="5802406"/>
            <a:ext cx="9144000" cy="1106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pic>
        <p:nvPicPr>
          <p:cNvPr id="10" name="Picture 9">
            <a:extLst>
              <a:ext uri="{FF2B5EF4-FFF2-40B4-BE49-F238E27FC236}">
                <a16:creationId xmlns:a16="http://schemas.microsoft.com/office/drawing/2014/main" id="{7E7187B2-46F9-934D-8416-2DBEC764AC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2722" y="6122969"/>
            <a:ext cx="1511911" cy="573266"/>
          </a:xfrm>
          <a:prstGeom prst="rect">
            <a:avLst/>
          </a:prstGeom>
        </p:spPr>
      </p:pic>
      <p:sp>
        <p:nvSpPr>
          <p:cNvPr id="3" name="Text Placeholder 2"/>
          <p:cNvSpPr>
            <a:spLocks noGrp="1"/>
          </p:cNvSpPr>
          <p:nvPr>
            <p:ph type="body" idx="1"/>
          </p:nvPr>
        </p:nvSpPr>
        <p:spPr>
          <a:xfrm>
            <a:off x="623888" y="4090876"/>
            <a:ext cx="7886700" cy="1641228"/>
          </a:xfrm>
        </p:spPr>
        <p:txBody>
          <a:bodyPr>
            <a:normAutofit/>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4135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5C03-FF54-CC4A-96BD-36EAAD068372}"/>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868290B-8EAB-FD45-9355-711F7853EB4E}"/>
              </a:ext>
            </a:extLst>
          </p:cNvPr>
          <p:cNvSpPr>
            <a:spLocks noGrp="1"/>
          </p:cNvSpPr>
          <p:nvPr>
            <p:ph sz="quarter" idx="10"/>
          </p:nvPr>
        </p:nvSpPr>
        <p:spPr>
          <a:xfrm>
            <a:off x="261938" y="1268414"/>
            <a:ext cx="4245769" cy="4364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1505E1F-5A7C-F04C-928B-2E2AE4584A55}"/>
              </a:ext>
            </a:extLst>
          </p:cNvPr>
          <p:cNvSpPr>
            <a:spLocks noGrp="1"/>
          </p:cNvSpPr>
          <p:nvPr>
            <p:ph sz="quarter" idx="11"/>
          </p:nvPr>
        </p:nvSpPr>
        <p:spPr>
          <a:xfrm>
            <a:off x="4635764" y="1268414"/>
            <a:ext cx="4245769" cy="4364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56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424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Slide - Roof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7BA942-5286-514A-8F17-1A782913A4D0}"/>
              </a:ext>
            </a:extLst>
          </p:cNvPr>
          <p:cNvPicPr>
            <a:picLocks noChangeAspect="1"/>
          </p:cNvPicPr>
          <p:nvPr userDrawn="1"/>
        </p:nvPicPr>
        <p:blipFill rotWithShape="1">
          <a:blip cstate="screen">
            <a:extLst>
              <a:ext uri="{28A0092B-C50C-407E-A947-70E740481C1C}">
                <a14:useLocalDpi xmlns:a14="http://schemas.microsoft.com/office/drawing/2010/main"/>
              </a:ext>
            </a:extLst>
          </a:blip>
          <a:srcRect t="-56"/>
          <a:stretch/>
        </p:blipFill>
        <p:spPr>
          <a:xfrm>
            <a:off x="0" y="-253387"/>
            <a:ext cx="9143999" cy="6101480"/>
          </a:xfrm>
          <a:prstGeom prst="rect">
            <a:avLst/>
          </a:prstGeom>
        </p:spPr>
      </p:pic>
      <p:sp>
        <p:nvSpPr>
          <p:cNvPr id="5" name="Rounded Rectangle 4">
            <a:extLst>
              <a:ext uri="{FF2B5EF4-FFF2-40B4-BE49-F238E27FC236}">
                <a16:creationId xmlns:a16="http://schemas.microsoft.com/office/drawing/2014/main" id="{D11CA94C-BD6B-8F46-A90F-7A71E74BB961}"/>
              </a:ext>
            </a:extLst>
          </p:cNvPr>
          <p:cNvSpPr/>
          <p:nvPr userDrawn="1"/>
        </p:nvSpPr>
        <p:spPr>
          <a:xfrm>
            <a:off x="262465" y="775552"/>
            <a:ext cx="8612372" cy="3941414"/>
          </a:xfrm>
          <a:prstGeom prst="roundRect">
            <a:avLst>
              <a:gd name="adj" fmla="val 7202"/>
            </a:avLst>
          </a:prstGeom>
          <a:gradFill flip="none" rotWithShape="1">
            <a:gsLst>
              <a:gs pos="24000">
                <a:srgbClr val="2F70AF">
                  <a:alpha val="91000"/>
                </a:srgbClr>
              </a:gs>
              <a:gs pos="100000">
                <a:srgbClr val="37B3E5">
                  <a:alpha val="8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7" name="Text Placeholder 6">
            <a:extLst>
              <a:ext uri="{FF2B5EF4-FFF2-40B4-BE49-F238E27FC236}">
                <a16:creationId xmlns:a16="http://schemas.microsoft.com/office/drawing/2014/main" id="{11C34864-C5B1-3340-A430-75E85CEF3A94}"/>
              </a:ext>
            </a:extLst>
          </p:cNvPr>
          <p:cNvSpPr>
            <a:spLocks noGrp="1"/>
          </p:cNvSpPr>
          <p:nvPr>
            <p:ph type="body" sz="quarter" idx="10"/>
          </p:nvPr>
        </p:nvSpPr>
        <p:spPr>
          <a:xfrm>
            <a:off x="775584" y="1851539"/>
            <a:ext cx="7586134" cy="2125238"/>
          </a:xfrm>
        </p:spPr>
        <p:txBody>
          <a:bodyPr anchor="ctr" anchorCtr="0">
            <a:normAutofit/>
          </a:bodyPr>
          <a:lstStyle>
            <a:lvl1pPr marL="0" indent="0" algn="ctr">
              <a:buNone/>
              <a:defRPr sz="3000" b="1">
                <a:solidFill>
                  <a:schemeClr val="bg1"/>
                </a:solidFill>
              </a:defRPr>
            </a:lvl1pPr>
          </a:lstStyle>
          <a:p>
            <a:pPr lvl="0"/>
            <a:r>
              <a:rPr lang="en-US"/>
              <a:t>Edit Master text styles</a:t>
            </a:r>
          </a:p>
        </p:txBody>
      </p:sp>
    </p:spTree>
    <p:extLst>
      <p:ext uri="{BB962C8B-B14F-4D97-AF65-F5344CB8AC3E}">
        <p14:creationId xmlns:p14="http://schemas.microsoft.com/office/powerpoint/2010/main" val="3445975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2465" y="1278770"/>
            <a:ext cx="861906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i="0">
                <a:solidFill>
                  <a:schemeClr val="tx1">
                    <a:tint val="75000"/>
                  </a:schemeClr>
                </a:solidFill>
                <a:latin typeface="Roboto Black" panose="02000000000000000000" pitchFamily="2" charset="0"/>
              </a:defRPr>
            </a:lvl1pPr>
          </a:lstStyle>
          <a:p>
            <a:endParaRPr lang="en-US" dirty="0"/>
          </a:p>
        </p:txBody>
      </p:sp>
      <p:pic>
        <p:nvPicPr>
          <p:cNvPr id="9" name="Picture 8">
            <a:extLst>
              <a:ext uri="{FF2B5EF4-FFF2-40B4-BE49-F238E27FC236}">
                <a16:creationId xmlns:a16="http://schemas.microsoft.com/office/drawing/2014/main" id="{03250309-6A1F-3146-B589-00BDC293E92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598155" y="6015279"/>
            <a:ext cx="3786030" cy="723922"/>
          </a:xfrm>
          <a:prstGeom prst="rect">
            <a:avLst/>
          </a:prstGeom>
        </p:spPr>
      </p:pic>
      <p:pic>
        <p:nvPicPr>
          <p:cNvPr id="10" name="Picture 9">
            <a:extLst>
              <a:ext uri="{FF2B5EF4-FFF2-40B4-BE49-F238E27FC236}">
                <a16:creationId xmlns:a16="http://schemas.microsoft.com/office/drawing/2014/main" id="{6218A98B-155A-6647-9344-709A4640B94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566908" y="6111289"/>
            <a:ext cx="1314624" cy="498461"/>
          </a:xfrm>
          <a:prstGeom prst="rect">
            <a:avLst/>
          </a:prstGeom>
        </p:spPr>
      </p:pic>
      <p:sp>
        <p:nvSpPr>
          <p:cNvPr id="11" name="Date Placeholder 3">
            <a:extLst>
              <a:ext uri="{FF2B5EF4-FFF2-40B4-BE49-F238E27FC236}">
                <a16:creationId xmlns:a16="http://schemas.microsoft.com/office/drawing/2014/main" id="{9A2F4C8B-413D-0048-885E-266FC06836AC}"/>
              </a:ext>
            </a:extLst>
          </p:cNvPr>
          <p:cNvSpPr txBox="1">
            <a:spLocks/>
          </p:cNvSpPr>
          <p:nvPr userDrawn="1"/>
        </p:nvSpPr>
        <p:spPr>
          <a:xfrm>
            <a:off x="262465" y="6117968"/>
            <a:ext cx="1443505" cy="168921"/>
          </a:xfrm>
          <a:prstGeom prst="rect">
            <a:avLst/>
          </a:prstGeom>
        </p:spPr>
        <p:txBody>
          <a:bodyPr lIns="0" rIns="0" anchor="ctr" anchorCtr="0"/>
          <a:lstStyle>
            <a:defPPr>
              <a:defRPr lang="en-US"/>
            </a:defPPr>
            <a:lvl1pPr marL="0" algn="l" defTabSz="914400" rtl="0" eaLnBrk="1" latinLnBrk="0" hangingPunct="1">
              <a:defRPr sz="1100" b="1" i="0" kern="1200">
                <a:solidFill>
                  <a:srgbClr val="1F1446"/>
                </a:solidFill>
                <a:latin typeface="Roboto Black" charset="0"/>
                <a:ea typeface="Roboto Black" charset="0"/>
                <a:cs typeface="Roboto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i="0" dirty="0">
                <a:latin typeface="Roboto Black" panose="02000000000000000000" pitchFamily="2" charset="0"/>
                <a:ea typeface="Roboto Black" panose="02000000000000000000" pitchFamily="2" charset="0"/>
                <a:cs typeface="Droid Serif" panose="02020600060500020200" pitchFamily="18" charset="0"/>
              </a:rPr>
              <a:t>August 27, 2019</a:t>
            </a:r>
            <a:endParaRPr lang="en-US" sz="788" b="1" i="0" dirty="0">
              <a:latin typeface="Roboto Black" panose="02000000000000000000" pitchFamily="2" charset="0"/>
              <a:ea typeface="Roboto Black" panose="02000000000000000000" pitchFamily="2" charset="0"/>
              <a:cs typeface="Droid Serif" panose="02020600060500020200" pitchFamily="18" charset="0"/>
            </a:endParaRPr>
          </a:p>
        </p:txBody>
      </p:sp>
      <p:sp>
        <p:nvSpPr>
          <p:cNvPr id="12" name="Rectangle 11">
            <a:extLst>
              <a:ext uri="{FF2B5EF4-FFF2-40B4-BE49-F238E27FC236}">
                <a16:creationId xmlns:a16="http://schemas.microsoft.com/office/drawing/2014/main" id="{81B44E3E-37F2-A442-9001-3B3CB45AD9E6}"/>
              </a:ext>
            </a:extLst>
          </p:cNvPr>
          <p:cNvSpPr/>
          <p:nvPr userDrawn="1"/>
        </p:nvSpPr>
        <p:spPr>
          <a:xfrm>
            <a:off x="0" y="5851179"/>
            <a:ext cx="9144000" cy="45719"/>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pic>
        <p:nvPicPr>
          <p:cNvPr id="13" name="Picture 12">
            <a:extLst>
              <a:ext uri="{FF2B5EF4-FFF2-40B4-BE49-F238E27FC236}">
                <a16:creationId xmlns:a16="http://schemas.microsoft.com/office/drawing/2014/main" id="{5D7575D6-A40B-D54F-A831-4D7EA0B2DB19}"/>
              </a:ext>
            </a:extLst>
          </p:cNvPr>
          <p:cNvPicPr>
            <a:picLocks noChangeAspect="1"/>
          </p:cNvPicPr>
          <p:nvPr userDrawn="1"/>
        </p:nvPicPr>
        <p:blipFill rotWithShape="1">
          <a:blip r:embed="rId13" cstate="screen">
            <a:alphaModFix/>
            <a:extLst>
              <a:ext uri="{28A0092B-C50C-407E-A947-70E740481C1C}">
                <a14:useLocalDpi xmlns:a14="http://schemas.microsoft.com/office/drawing/2010/main"/>
              </a:ext>
            </a:extLst>
          </a:blip>
          <a:srcRect/>
          <a:stretch/>
        </p:blipFill>
        <p:spPr>
          <a:xfrm>
            <a:off x="-1" y="1"/>
            <a:ext cx="9138676" cy="1052423"/>
          </a:xfrm>
          <a:prstGeom prst="rect">
            <a:avLst/>
          </a:prstGeom>
        </p:spPr>
      </p:pic>
      <p:sp>
        <p:nvSpPr>
          <p:cNvPr id="8" name="Rectangle 7">
            <a:extLst>
              <a:ext uri="{FF2B5EF4-FFF2-40B4-BE49-F238E27FC236}">
                <a16:creationId xmlns:a16="http://schemas.microsoft.com/office/drawing/2014/main" id="{B8BCCDA8-8883-544A-A907-0FF8827B0951}"/>
              </a:ext>
            </a:extLst>
          </p:cNvPr>
          <p:cNvSpPr/>
          <p:nvPr userDrawn="1"/>
        </p:nvSpPr>
        <p:spPr>
          <a:xfrm>
            <a:off x="0" y="1"/>
            <a:ext cx="9144000" cy="1052423"/>
          </a:xfrm>
          <a:prstGeom prst="rect">
            <a:avLst/>
          </a:prstGeom>
          <a:gradFill>
            <a:gsLst>
              <a:gs pos="0">
                <a:schemeClr val="accent1">
                  <a:alpha val="72000"/>
                </a:schemeClr>
              </a:gs>
              <a:gs pos="100000">
                <a:schemeClr val="accent2">
                  <a:alpha val="52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Roboto Black" panose="02000000000000000000" pitchFamily="2" charset="0"/>
            </a:endParaRPr>
          </a:p>
        </p:txBody>
      </p:sp>
      <p:sp>
        <p:nvSpPr>
          <p:cNvPr id="2" name="Title Placeholder 1"/>
          <p:cNvSpPr>
            <a:spLocks noGrp="1"/>
          </p:cNvSpPr>
          <p:nvPr>
            <p:ph type="title"/>
          </p:nvPr>
        </p:nvSpPr>
        <p:spPr>
          <a:xfrm>
            <a:off x="262465" y="264405"/>
            <a:ext cx="8619068" cy="649995"/>
          </a:xfrm>
          <a:prstGeom prst="rect">
            <a:avLst/>
          </a:prstGeom>
          <a:effectLst>
            <a:outerShdw blurRad="88900" dist="38100" dir="2700000" algn="tl" rotWithShape="0">
              <a:prstClr val="black">
                <a:alpha val="24000"/>
              </a:prstClr>
            </a:outerShdw>
          </a:effectLst>
        </p:spPr>
        <p:txBody>
          <a:bodyPr vert="horz" lIns="91440" tIns="45720" rIns="91440" bIns="45720" rtlCol="0" anchor="ctr">
            <a:normAutofit/>
          </a:bodyPr>
          <a:lstStyle/>
          <a:p>
            <a:r>
              <a:rPr lang="en-US"/>
              <a:t>Click to edit Master title style</a:t>
            </a:r>
            <a:endParaRPr lang="en-US" dirty="0"/>
          </a:p>
        </p:txBody>
      </p:sp>
      <p:sp>
        <p:nvSpPr>
          <p:cNvPr id="15" name="TextBox 14">
            <a:extLst>
              <a:ext uri="{FF2B5EF4-FFF2-40B4-BE49-F238E27FC236}">
                <a16:creationId xmlns:a16="http://schemas.microsoft.com/office/drawing/2014/main" id="{0C081D92-B09E-9542-BCE9-D93644D6229B}"/>
              </a:ext>
            </a:extLst>
          </p:cNvPr>
          <p:cNvSpPr txBox="1"/>
          <p:nvPr userDrawn="1"/>
        </p:nvSpPr>
        <p:spPr>
          <a:xfrm>
            <a:off x="262465" y="6415829"/>
            <a:ext cx="1043821" cy="230832"/>
          </a:xfrm>
          <a:prstGeom prst="rect">
            <a:avLst/>
          </a:prstGeom>
          <a:noFill/>
        </p:spPr>
        <p:txBody>
          <a:bodyPr wrap="square" lIns="0" rtlCol="0">
            <a:spAutoFit/>
          </a:bodyPr>
          <a:lstStyle/>
          <a:p>
            <a:r>
              <a:rPr lang="en-US" sz="900" b="1" i="0" dirty="0" err="1">
                <a:latin typeface="Roboto Black" panose="02000000000000000000" pitchFamily="2" charset="0"/>
                <a:ea typeface="Roboto Black" panose="02000000000000000000" pitchFamily="2" charset="0"/>
              </a:rPr>
              <a:t>www.seia.org</a:t>
            </a:r>
            <a:endParaRPr lang="en-US" sz="900" b="1" i="0"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65876616"/>
      </p:ext>
    </p:extLst>
  </p:cSld>
  <p:clrMap bg1="lt1" tx1="dk1" bg2="lt2" tx2="dk2" accent1="accent1" accent2="accent2" accent3="accent3" accent4="accent4" accent5="accent5" accent6="accent6" hlink="hlink" folHlink="folHlink"/>
  <p:sldLayoutIdLst>
    <p:sldLayoutId id="2147483670" r:id="rId1"/>
    <p:sldLayoutId id="2147483686" r:id="rId2"/>
    <p:sldLayoutId id="2147483671" r:id="rId3"/>
    <p:sldLayoutId id="2147483688" r:id="rId4"/>
    <p:sldLayoutId id="2147483672" r:id="rId5"/>
    <p:sldLayoutId id="2147483684" r:id="rId6"/>
    <p:sldLayoutId id="2147483687" r:id="rId7"/>
    <p:sldLayoutId id="2147483675" r:id="rId8"/>
    <p:sldLayoutId id="2147483685" r:id="rId9"/>
  </p:sldLayoutIdLst>
  <p:hf sldNum="0" hdr="0" ftr="0"/>
  <p:txStyles>
    <p:titleStyle>
      <a:lvl1pPr algn="l" defTabSz="685800" rtl="0" eaLnBrk="1" latinLnBrk="0" hangingPunct="1">
        <a:lnSpc>
          <a:spcPct val="100000"/>
        </a:lnSpc>
        <a:spcBef>
          <a:spcPct val="0"/>
        </a:spcBef>
        <a:buNone/>
        <a:defRPr sz="3300" b="1" i="0" kern="1200">
          <a:solidFill>
            <a:schemeClr val="bg1"/>
          </a:solidFill>
          <a:latin typeface="Roboto Black" panose="02000000000000000000" pitchFamily="2" charset="0"/>
          <a:ea typeface="Roboto Black" panose="02000000000000000000" pitchFamily="2" charset="0"/>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4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1pPr>
      <a:lvl2pPr marL="514350" indent="-171450" algn="l" defTabSz="685800" rtl="0" eaLnBrk="1" latinLnBrk="0" hangingPunct="1">
        <a:lnSpc>
          <a:spcPct val="100000"/>
        </a:lnSpc>
        <a:spcBef>
          <a:spcPts val="375"/>
        </a:spcBef>
        <a:buFont typeface="Arial" panose="020B0604020202020204" pitchFamily="34" charset="0"/>
        <a:buChar char="•"/>
        <a:defRPr sz="21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Droid Serif" panose="02020600060500020200" pitchFamily="18" charset="0"/>
          <a:ea typeface="Droid Serif" panose="02020600060500020200" pitchFamily="18" charset="0"/>
          <a:cs typeface="Droid Serif" panose="02020600060500020200"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5D32-0A36-5542-91D3-46A8483036B8}"/>
              </a:ext>
            </a:extLst>
          </p:cNvPr>
          <p:cNvSpPr>
            <a:spLocks noGrp="1"/>
          </p:cNvSpPr>
          <p:nvPr>
            <p:ph type="ctrTitle"/>
          </p:nvPr>
        </p:nvSpPr>
        <p:spPr>
          <a:xfrm>
            <a:off x="350981" y="1276484"/>
            <a:ext cx="8405091" cy="2096445"/>
          </a:xfrm>
        </p:spPr>
        <p:txBody>
          <a:bodyPr>
            <a:normAutofit/>
          </a:bodyPr>
          <a:lstStyle/>
          <a:p>
            <a:pPr fontAlgn="base"/>
            <a:r>
              <a:rPr lang="en-US" sz="3600" dirty="0"/>
              <a:t>SEIA’s Perspective on Alternatives</a:t>
            </a:r>
            <a:br>
              <a:rPr lang="en-US" sz="3600" dirty="0"/>
            </a:br>
            <a:r>
              <a:rPr lang="en-US" sz="3600" dirty="0"/>
              <a:t>to Traditional Demand Charges</a:t>
            </a:r>
          </a:p>
        </p:txBody>
      </p:sp>
      <p:sp>
        <p:nvSpPr>
          <p:cNvPr id="3" name="Subtitle 2">
            <a:extLst>
              <a:ext uri="{FF2B5EF4-FFF2-40B4-BE49-F238E27FC236}">
                <a16:creationId xmlns:a16="http://schemas.microsoft.com/office/drawing/2014/main" id="{615D8FC0-9FBE-FF42-89E4-D5171BC2B2FD}"/>
              </a:ext>
            </a:extLst>
          </p:cNvPr>
          <p:cNvSpPr>
            <a:spLocks noGrp="1"/>
          </p:cNvSpPr>
          <p:nvPr>
            <p:ph type="subTitle" idx="1"/>
          </p:nvPr>
        </p:nvSpPr>
        <p:spPr/>
        <p:txBody>
          <a:bodyPr/>
          <a:lstStyle/>
          <a:p>
            <a:r>
              <a:rPr lang="en-US" dirty="0"/>
              <a:t>Tom Beach, Principal, Crossborder Energy</a:t>
            </a:r>
          </a:p>
          <a:p>
            <a:r>
              <a:rPr lang="en-US" dirty="0"/>
              <a:t>Consultant to SEIA</a:t>
            </a:r>
          </a:p>
          <a:p>
            <a:r>
              <a:rPr lang="en-US" sz="2000" dirty="0"/>
              <a:t>August 27, 2019</a:t>
            </a:r>
          </a:p>
        </p:txBody>
      </p:sp>
    </p:spTree>
    <p:extLst>
      <p:ext uri="{BB962C8B-B14F-4D97-AF65-F5344CB8AC3E}">
        <p14:creationId xmlns:p14="http://schemas.microsoft.com/office/powerpoint/2010/main" val="420128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F2-CF28-2A43-9E14-757D2D0BAA3C}"/>
              </a:ext>
            </a:extLst>
          </p:cNvPr>
          <p:cNvSpPr>
            <a:spLocks noGrp="1"/>
          </p:cNvSpPr>
          <p:nvPr>
            <p:ph type="title"/>
          </p:nvPr>
        </p:nvSpPr>
        <p:spPr>
          <a:xfrm>
            <a:off x="262465" y="268224"/>
            <a:ext cx="8619068" cy="646176"/>
          </a:xfrm>
        </p:spPr>
        <p:txBody>
          <a:bodyPr>
            <a:normAutofit/>
          </a:bodyPr>
          <a:lstStyle/>
          <a:p>
            <a:r>
              <a:rPr lang="en-US" sz="2800" dirty="0">
                <a:solidFill>
                  <a:schemeClr val="accent2">
                    <a:lumMod val="20000"/>
                    <a:lumOff val="80000"/>
                  </a:schemeClr>
                </a:solidFill>
              </a:rPr>
              <a:t>SDG&amp;E Demand Charge Studies</a:t>
            </a:r>
          </a:p>
        </p:txBody>
      </p:sp>
      <p:sp>
        <p:nvSpPr>
          <p:cNvPr id="6" name="Content Placeholder 5">
            <a:extLst>
              <a:ext uri="{FF2B5EF4-FFF2-40B4-BE49-F238E27FC236}">
                <a16:creationId xmlns:a16="http://schemas.microsoft.com/office/drawing/2014/main" id="{F97B647C-64A6-4BEC-AEBB-AC08750117F1}"/>
              </a:ext>
            </a:extLst>
          </p:cNvPr>
          <p:cNvSpPr>
            <a:spLocks noGrp="1"/>
          </p:cNvSpPr>
          <p:nvPr>
            <p:ph idx="1"/>
          </p:nvPr>
        </p:nvSpPr>
        <p:spPr>
          <a:xfrm>
            <a:off x="136478" y="1142999"/>
            <a:ext cx="8745055" cy="4657299"/>
          </a:xfrm>
        </p:spPr>
        <p:txBody>
          <a:bodyPr>
            <a:normAutofit/>
          </a:bodyPr>
          <a:lstStyle/>
          <a:p>
            <a:pPr marL="231775" indent="-231775">
              <a:buSzPct val="115000"/>
              <a:buFont typeface="Gill Sans MT" panose="020B0502020104020203" pitchFamily="34" charset="0"/>
              <a:buChar char="•"/>
            </a:pPr>
            <a:r>
              <a:rPr lang="en-US" sz="2800" dirty="0">
                <a:latin typeface="Calibri" panose="020F0502020204030204" pitchFamily="34" charset="0"/>
              </a:rPr>
              <a:t>Studies: small fractions of T&amp;D costs are peak-related.</a:t>
            </a:r>
          </a:p>
          <a:p>
            <a:pPr marL="573088" lvl="1" indent="-231775">
              <a:buFont typeface="Wingdings" pitchFamily="2" charset="2"/>
              <a:buChar char="§"/>
            </a:pPr>
            <a:r>
              <a:rPr lang="en-US" sz="2400" dirty="0">
                <a:latin typeface="Calibri" panose="020F0502020204030204" pitchFamily="34" charset="0"/>
              </a:rPr>
              <a:t>35% for CAISO transmission</a:t>
            </a:r>
          </a:p>
          <a:p>
            <a:pPr marL="573088" lvl="1" indent="-231775">
              <a:buFont typeface="Wingdings" pitchFamily="2" charset="2"/>
              <a:buChar char="§"/>
            </a:pPr>
            <a:r>
              <a:rPr lang="en-US" sz="2400" dirty="0">
                <a:latin typeface="Calibri" panose="020F0502020204030204" pitchFamily="34" charset="0"/>
              </a:rPr>
              <a:t>5% for distribution</a:t>
            </a:r>
          </a:p>
          <a:p>
            <a:pPr marL="233363" indent="-234950"/>
            <a:r>
              <a:rPr lang="en-US" sz="2800" dirty="0">
                <a:latin typeface="Calibri" panose="020F0502020204030204" pitchFamily="34" charset="0"/>
              </a:rPr>
              <a:t>Concerns:</a:t>
            </a:r>
          </a:p>
          <a:p>
            <a:pPr marL="573088" indent="-233363">
              <a:spcBef>
                <a:spcPts val="0"/>
              </a:spcBef>
              <a:buFont typeface="Wingdings" panose="05000000000000000000" pitchFamily="2" charset="2"/>
              <a:buChar char="§"/>
            </a:pPr>
            <a:r>
              <a:rPr lang="en-US" dirty="0">
                <a:latin typeface="Calibri" panose="020F0502020204030204" pitchFamily="34" charset="0"/>
              </a:rPr>
              <a:t>Many types of T&amp;D projects are linked to peak demand, even if a project’s primary reason is not to expand capacity.</a:t>
            </a:r>
          </a:p>
          <a:p>
            <a:pPr marL="573088" indent="-233363">
              <a:spcBef>
                <a:spcPts val="0"/>
              </a:spcBef>
              <a:buFont typeface="Wingdings" panose="05000000000000000000" pitchFamily="2" charset="2"/>
              <a:buChar char="§"/>
            </a:pPr>
            <a:r>
              <a:rPr lang="en-US" dirty="0">
                <a:latin typeface="Calibri" panose="020F0502020204030204" pitchFamily="34" charset="0"/>
              </a:rPr>
              <a:t>Marginal distribution costs show peak loads drive investments.</a:t>
            </a:r>
          </a:p>
          <a:p>
            <a:pPr marL="573088" indent="-233363">
              <a:spcBef>
                <a:spcPts val="0"/>
              </a:spcBef>
              <a:buFont typeface="Wingdings" panose="05000000000000000000" pitchFamily="2" charset="2"/>
              <a:buChar char="§"/>
            </a:pPr>
            <a:r>
              <a:rPr lang="en-US" dirty="0">
                <a:latin typeface="Calibri" panose="020F0502020204030204" pitchFamily="34" charset="0"/>
              </a:rPr>
              <a:t>Even fewer T&amp;D investments are linked to individual customers’ noncoincident, non-time-related peak demands.</a:t>
            </a:r>
          </a:p>
          <a:p>
            <a:pPr marL="573088" indent="-233363">
              <a:spcBef>
                <a:spcPts val="0"/>
              </a:spcBef>
              <a:buFont typeface="Wingdings" panose="05000000000000000000" pitchFamily="2" charset="2"/>
              <a:buChar char="§"/>
            </a:pPr>
            <a:r>
              <a:rPr lang="en-US" dirty="0">
                <a:latin typeface="Calibri" panose="020F0502020204030204" pitchFamily="34" charset="0"/>
              </a:rPr>
              <a:t>T&amp;D costs not related to demand should be allocated to energy rates (e.g. fire hardening, meeting RPS requirements). </a:t>
            </a:r>
          </a:p>
          <a:p>
            <a:pPr marL="339725" lvl="2" indent="-222250"/>
            <a:endParaRPr lang="en-US" dirty="0"/>
          </a:p>
        </p:txBody>
      </p:sp>
    </p:spTree>
    <p:extLst>
      <p:ext uri="{BB962C8B-B14F-4D97-AF65-F5344CB8AC3E}">
        <p14:creationId xmlns:p14="http://schemas.microsoft.com/office/powerpoint/2010/main" val="272395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4334-B06C-4EEA-823B-5ED30788316A}"/>
              </a:ext>
            </a:extLst>
          </p:cNvPr>
          <p:cNvSpPr>
            <a:spLocks noGrp="1"/>
          </p:cNvSpPr>
          <p:nvPr>
            <p:ph type="title"/>
          </p:nvPr>
        </p:nvSpPr>
        <p:spPr>
          <a:xfrm>
            <a:off x="136478" y="264405"/>
            <a:ext cx="9007521" cy="649995"/>
          </a:xfrm>
        </p:spPr>
        <p:txBody>
          <a:bodyPr>
            <a:noAutofit/>
          </a:bodyPr>
          <a:lstStyle/>
          <a:p>
            <a:pPr>
              <a:tabLst>
                <a:tab pos="1828800" algn="l"/>
              </a:tabLst>
            </a:pPr>
            <a:r>
              <a:rPr lang="en-US" sz="2700" dirty="0">
                <a:solidFill>
                  <a:schemeClr val="accent2">
                    <a:lumMod val="20000"/>
                    <a:lumOff val="80000"/>
                  </a:schemeClr>
                </a:solidFill>
              </a:rPr>
              <a:t>Peak-related Allocation of SDG&amp;E Distribution Costs</a:t>
            </a:r>
          </a:p>
        </p:txBody>
      </p:sp>
      <p:graphicFrame>
        <p:nvGraphicFramePr>
          <p:cNvPr id="5" name="Content Placeholder 4">
            <a:extLst>
              <a:ext uri="{FF2B5EF4-FFF2-40B4-BE49-F238E27FC236}">
                <a16:creationId xmlns:a16="http://schemas.microsoft.com/office/drawing/2014/main" id="{05BFF2F1-9333-4F9B-A57A-5FE4BC5356C3}"/>
              </a:ext>
            </a:extLst>
          </p:cNvPr>
          <p:cNvGraphicFramePr>
            <a:graphicFrameLocks noGrp="1" noChangeAspect="1"/>
          </p:cNvGraphicFramePr>
          <p:nvPr>
            <p:ph idx="1"/>
            <p:extLst>
              <p:ext uri="{D42A27DB-BD31-4B8C-83A1-F6EECF244321}">
                <p14:modId xmlns:p14="http://schemas.microsoft.com/office/powerpoint/2010/main" val="2863954678"/>
              </p:ext>
            </p:extLst>
          </p:nvPr>
        </p:nvGraphicFramePr>
        <p:xfrm>
          <a:off x="450376" y="1160060"/>
          <a:ext cx="6209731" cy="4531056"/>
        </p:xfrm>
        <a:graphic>
          <a:graphicData uri="http://schemas.openxmlformats.org/presentationml/2006/ole">
            <mc:AlternateContent xmlns:mc="http://schemas.openxmlformats.org/markup-compatibility/2006">
              <mc:Choice xmlns:v="urn:schemas-microsoft-com:vml" Requires="v">
                <p:oleObj spid="_x0000_s1034" name="Worksheet" r:id="rId3" imgW="4775230" imgH="3721140" progId="Excel.Sheet.12">
                  <p:embed/>
                </p:oleObj>
              </mc:Choice>
              <mc:Fallback>
                <p:oleObj name="Worksheet" r:id="rId3" imgW="4775230" imgH="3721140" progId="Excel.Sheet.12">
                  <p:embed/>
                  <p:pic>
                    <p:nvPicPr>
                      <p:cNvPr id="4" name="Object 3">
                        <a:extLst>
                          <a:ext uri="{FF2B5EF4-FFF2-40B4-BE49-F238E27FC236}">
                            <a16:creationId xmlns:a16="http://schemas.microsoft.com/office/drawing/2014/main" id="{83D8BBF2-0BFC-4E21-BF0A-11FCC83B001B}"/>
                          </a:ext>
                        </a:extLst>
                      </p:cNvPr>
                      <p:cNvPicPr/>
                      <p:nvPr/>
                    </p:nvPicPr>
                    <p:blipFill>
                      <a:blip r:embed="rId4"/>
                      <a:stretch>
                        <a:fillRect/>
                      </a:stretch>
                    </p:blipFill>
                    <p:spPr>
                      <a:xfrm>
                        <a:off x="450376" y="1160060"/>
                        <a:ext cx="6209731" cy="4531056"/>
                      </a:xfrm>
                      <a:prstGeom prst="rect">
                        <a:avLst/>
                      </a:prstGeom>
                    </p:spPr>
                  </p:pic>
                </p:oleObj>
              </mc:Fallback>
            </mc:AlternateContent>
          </a:graphicData>
        </a:graphic>
      </p:graphicFrame>
    </p:spTree>
    <p:extLst>
      <p:ext uri="{BB962C8B-B14F-4D97-AF65-F5344CB8AC3E}">
        <p14:creationId xmlns:p14="http://schemas.microsoft.com/office/powerpoint/2010/main" val="388882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F2-CF28-2A43-9E14-757D2D0BAA3C}"/>
              </a:ext>
            </a:extLst>
          </p:cNvPr>
          <p:cNvSpPr>
            <a:spLocks noGrp="1"/>
          </p:cNvSpPr>
          <p:nvPr>
            <p:ph type="title"/>
          </p:nvPr>
        </p:nvSpPr>
        <p:spPr>
          <a:xfrm>
            <a:off x="262465" y="268224"/>
            <a:ext cx="8619068" cy="646176"/>
          </a:xfrm>
        </p:spPr>
        <p:txBody>
          <a:bodyPr>
            <a:normAutofit/>
          </a:bodyPr>
          <a:lstStyle/>
          <a:p>
            <a:r>
              <a:rPr lang="en-US" sz="2800" dirty="0">
                <a:solidFill>
                  <a:schemeClr val="accent2">
                    <a:lumMod val="20000"/>
                    <a:lumOff val="80000"/>
                  </a:schemeClr>
                </a:solidFill>
              </a:rPr>
              <a:t>SDG&amp;E Demand Charge Issues for SEIA</a:t>
            </a:r>
          </a:p>
        </p:txBody>
      </p:sp>
      <p:sp>
        <p:nvSpPr>
          <p:cNvPr id="6" name="Content Placeholder 5">
            <a:extLst>
              <a:ext uri="{FF2B5EF4-FFF2-40B4-BE49-F238E27FC236}">
                <a16:creationId xmlns:a16="http://schemas.microsoft.com/office/drawing/2014/main" id="{F97B647C-64A6-4BEC-AEBB-AC08750117F1}"/>
              </a:ext>
            </a:extLst>
          </p:cNvPr>
          <p:cNvSpPr>
            <a:spLocks noGrp="1"/>
          </p:cNvSpPr>
          <p:nvPr>
            <p:ph idx="1"/>
          </p:nvPr>
        </p:nvSpPr>
        <p:spPr>
          <a:xfrm>
            <a:off x="262465" y="1142999"/>
            <a:ext cx="8619068" cy="4657299"/>
          </a:xfrm>
        </p:spPr>
        <p:txBody>
          <a:bodyPr>
            <a:normAutofit/>
          </a:bodyPr>
          <a:lstStyle/>
          <a:p>
            <a:pPr marL="0" indent="0">
              <a:buSzPct val="115000"/>
              <a:buFont typeface="Gill Sans MT" panose="020B0502020104020203" pitchFamily="34" charset="0"/>
              <a:buChar char="•"/>
            </a:pPr>
            <a:r>
              <a:rPr lang="en-US" sz="2800" dirty="0">
                <a:latin typeface="Calibri" panose="020F0502020204030204" pitchFamily="34" charset="0"/>
              </a:rPr>
              <a:t> Allocation of distribution costs</a:t>
            </a:r>
          </a:p>
          <a:p>
            <a:pPr marL="573088" lvl="1" indent="-230188">
              <a:buSzPct val="115000"/>
              <a:buFont typeface="Wingdings" panose="05000000000000000000" pitchFamily="2" charset="2"/>
              <a:buChar char="§"/>
            </a:pPr>
            <a:r>
              <a:rPr lang="en-US" sz="2400" dirty="0">
                <a:latin typeface="Calibri" panose="020F0502020204030204" pitchFamily="34" charset="0"/>
              </a:rPr>
              <a:t>Noncoincident demand charges</a:t>
            </a:r>
          </a:p>
          <a:p>
            <a:pPr marL="573088" lvl="1" indent="-230188">
              <a:buSzPct val="115000"/>
              <a:buFont typeface="Wingdings" panose="05000000000000000000" pitchFamily="2" charset="2"/>
              <a:buChar char="§"/>
            </a:pPr>
            <a:r>
              <a:rPr lang="en-US" sz="2400" dirty="0">
                <a:latin typeface="Calibri" panose="020F0502020204030204" pitchFamily="34" charset="0"/>
              </a:rPr>
              <a:t>Time-related demand charges</a:t>
            </a:r>
          </a:p>
          <a:p>
            <a:pPr marL="573088" lvl="1" indent="-230188">
              <a:buSzPct val="115000"/>
              <a:buFont typeface="Wingdings" panose="05000000000000000000" pitchFamily="2" charset="2"/>
              <a:buChar char="§"/>
            </a:pPr>
            <a:r>
              <a:rPr lang="en-US" sz="2400" dirty="0">
                <a:latin typeface="Calibri" panose="020F0502020204030204" pitchFamily="34" charset="0"/>
              </a:rPr>
              <a:t>TOU or flat energy rates</a:t>
            </a:r>
          </a:p>
          <a:p>
            <a:pPr marL="0" indent="0">
              <a:buSzPct val="115000"/>
              <a:buFont typeface="Gill Sans MT" panose="020B0502020104020203" pitchFamily="34" charset="0"/>
              <a:buChar char="•"/>
            </a:pPr>
            <a:r>
              <a:rPr lang="en-US" sz="2800" dirty="0">
                <a:latin typeface="Calibri" panose="020F0502020204030204" pitchFamily="34" charset="0"/>
              </a:rPr>
              <a:t> Option S</a:t>
            </a:r>
          </a:p>
          <a:p>
            <a:pPr marL="0" indent="0">
              <a:buSzPct val="115000"/>
              <a:buFont typeface="Gill Sans MT" panose="020B0502020104020203" pitchFamily="34" charset="0"/>
              <a:buChar char="•"/>
            </a:pPr>
            <a:r>
              <a:rPr lang="en-US" sz="2800" dirty="0">
                <a:latin typeface="Calibri" panose="020F0502020204030204" pitchFamily="34" charset="0"/>
              </a:rPr>
              <a:t> Changes to Option R</a:t>
            </a:r>
          </a:p>
          <a:p>
            <a:pPr marL="231775" indent="-231775">
              <a:buSzPct val="115000"/>
              <a:buFont typeface="Gill Sans MT" panose="020B0502020104020203" pitchFamily="34" charset="0"/>
              <a:buChar char="•"/>
            </a:pPr>
            <a:r>
              <a:rPr lang="en-US" sz="2800" dirty="0">
                <a:latin typeface="Calibri" panose="020F0502020204030204" pitchFamily="34" charset="0"/>
              </a:rPr>
              <a:t>Recommendation for the Commission’s position at FERC on SDG&amp;E transmission rates</a:t>
            </a:r>
          </a:p>
          <a:p>
            <a:pPr marL="339725" lvl="2" indent="-222250"/>
            <a:endParaRPr lang="en-US" dirty="0"/>
          </a:p>
        </p:txBody>
      </p:sp>
    </p:spTree>
    <p:extLst>
      <p:ext uri="{BB962C8B-B14F-4D97-AF65-F5344CB8AC3E}">
        <p14:creationId xmlns:p14="http://schemas.microsoft.com/office/powerpoint/2010/main" val="403211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B377-6ABB-4A0A-8BA6-3FB1D65FF13C}"/>
              </a:ext>
            </a:extLst>
          </p:cNvPr>
          <p:cNvSpPr>
            <a:spLocks noGrp="1"/>
          </p:cNvSpPr>
          <p:nvPr>
            <p:ph type="title"/>
          </p:nvPr>
        </p:nvSpPr>
        <p:spPr>
          <a:xfrm>
            <a:off x="262465" y="268224"/>
            <a:ext cx="8619068" cy="646176"/>
          </a:xfrm>
        </p:spPr>
        <p:txBody>
          <a:bodyPr>
            <a:normAutofit/>
          </a:bodyPr>
          <a:lstStyle/>
          <a:p>
            <a:r>
              <a:rPr lang="en-US" sz="2800" dirty="0">
                <a:solidFill>
                  <a:schemeClr val="accent2">
                    <a:lumMod val="20000"/>
                    <a:lumOff val="80000"/>
                  </a:schemeClr>
                </a:solidFill>
              </a:rPr>
              <a:t>About SEIA</a:t>
            </a:r>
          </a:p>
        </p:txBody>
      </p:sp>
      <p:sp>
        <p:nvSpPr>
          <p:cNvPr id="3" name="Content Placeholder 2">
            <a:extLst>
              <a:ext uri="{FF2B5EF4-FFF2-40B4-BE49-F238E27FC236}">
                <a16:creationId xmlns:a16="http://schemas.microsoft.com/office/drawing/2014/main" id="{D5C592DE-9B20-4CBA-8BF9-B14D410310CC}"/>
              </a:ext>
            </a:extLst>
          </p:cNvPr>
          <p:cNvSpPr>
            <a:spLocks noGrp="1"/>
          </p:cNvSpPr>
          <p:nvPr>
            <p:ph idx="1"/>
          </p:nvPr>
        </p:nvSpPr>
        <p:spPr/>
        <p:txBody>
          <a:bodyPr>
            <a:normAutofit/>
          </a:bodyPr>
          <a:lstStyle/>
          <a:p>
            <a:r>
              <a:rPr lang="en-US" dirty="0">
                <a:latin typeface="+mn-lt"/>
              </a:rPr>
              <a:t>The Solar Energy Industries Association (SEIA®) is the driving force behind solar energy and is building a strong solar industry to power America through advocacy and education. As the national trade association of the U.S. solar energy industry, which now employs more than 250,000 Americans, we represent all organizations that promote, manufacture, install and support the development of solar energy. SEIA works with its 1,000 member companies to build jobs and diversity, champion the use of cost-competitive solar in America, remove market barriers and educate the public on the benefits of solar energy. </a:t>
            </a:r>
          </a:p>
        </p:txBody>
      </p:sp>
    </p:spTree>
    <p:extLst>
      <p:ext uri="{BB962C8B-B14F-4D97-AF65-F5344CB8AC3E}">
        <p14:creationId xmlns:p14="http://schemas.microsoft.com/office/powerpoint/2010/main" val="131392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8774AD-3B01-4994-AEA2-60F016D8B0A2}"/>
              </a:ext>
            </a:extLst>
          </p:cNvPr>
          <p:cNvSpPr>
            <a:spLocks noGrp="1"/>
          </p:cNvSpPr>
          <p:nvPr>
            <p:ph idx="1"/>
          </p:nvPr>
        </p:nvSpPr>
        <p:spPr/>
        <p:txBody>
          <a:bodyPr/>
          <a:lstStyle/>
          <a:p>
            <a:pPr marL="514350" indent="-514350">
              <a:buFont typeface="+mj-lt"/>
              <a:buAutoNum type="arabicPeriod"/>
            </a:pPr>
            <a:r>
              <a:rPr lang="en-US" sz="2800" dirty="0">
                <a:latin typeface="Calibri" panose="020F0502020204030204" pitchFamily="34" charset="0"/>
              </a:rPr>
              <a:t>Peak load shifting and other grid support objectives</a:t>
            </a:r>
          </a:p>
          <a:p>
            <a:pPr marL="514350" indent="-514350">
              <a:buFont typeface="+mj-lt"/>
              <a:buAutoNum type="arabicPeriod"/>
            </a:pPr>
            <a:r>
              <a:rPr lang="en-US" sz="2800" dirty="0">
                <a:latin typeface="Calibri" panose="020F0502020204030204" pitchFamily="34" charset="0"/>
              </a:rPr>
              <a:t>Cost causation principles in rate making</a:t>
            </a:r>
          </a:p>
          <a:p>
            <a:pPr marL="514350" indent="-514350">
              <a:buFont typeface="+mj-lt"/>
              <a:buAutoNum type="arabicPeriod"/>
            </a:pPr>
            <a:r>
              <a:rPr lang="en-US" sz="2800" dirty="0">
                <a:latin typeface="Calibri" panose="020F0502020204030204" pitchFamily="34" charset="0"/>
              </a:rPr>
              <a:t>Reducing greenhouse gas emissions</a:t>
            </a:r>
          </a:p>
          <a:p>
            <a:pPr marL="514350" indent="-514350">
              <a:buFont typeface="+mj-lt"/>
              <a:buAutoNum type="arabicPeriod"/>
            </a:pPr>
            <a:r>
              <a:rPr lang="en-US" sz="2800" dirty="0">
                <a:latin typeface="Calibri" panose="020F0502020204030204" pitchFamily="34" charset="0"/>
              </a:rPr>
              <a:t>Ensuring appropriate utility cost recovery</a:t>
            </a:r>
          </a:p>
          <a:p>
            <a:pPr marL="514350" indent="-514350">
              <a:buFont typeface="+mj-lt"/>
              <a:buAutoNum type="arabicPeriod"/>
            </a:pPr>
            <a:r>
              <a:rPr lang="en-US" sz="2800" dirty="0">
                <a:latin typeface="Calibri" panose="020F0502020204030204" pitchFamily="34" charset="0"/>
              </a:rPr>
              <a:t>Enabling demand-side load management solutions</a:t>
            </a:r>
          </a:p>
          <a:p>
            <a:pPr marL="514350" indent="-514350">
              <a:buFont typeface="+mj-lt"/>
              <a:buAutoNum type="arabicPeriod"/>
            </a:pPr>
            <a:endParaRPr lang="en-US" sz="2800" dirty="0">
              <a:latin typeface="Calibri" panose="020F0502020204030204" pitchFamily="34" charset="0"/>
            </a:endParaRPr>
          </a:p>
          <a:p>
            <a:pPr marL="0" indent="0">
              <a:buNone/>
            </a:pPr>
            <a:r>
              <a:rPr lang="en-US" sz="2800" dirty="0">
                <a:latin typeface="Calibri" panose="020F0502020204030204" pitchFamily="34" charset="0"/>
              </a:rPr>
              <a:t>Objectives #2 and #4 are traditional rate design goals.</a:t>
            </a:r>
          </a:p>
          <a:p>
            <a:pPr marL="0" indent="0">
              <a:buNone/>
            </a:pPr>
            <a:r>
              <a:rPr lang="en-US" sz="2800" dirty="0">
                <a:latin typeface="Calibri" panose="020F0502020204030204" pitchFamily="34" charset="0"/>
              </a:rPr>
              <a:t>The others reflect today’s circumstances.</a:t>
            </a:r>
          </a:p>
          <a:p>
            <a:endParaRPr lang="en-US" dirty="0"/>
          </a:p>
        </p:txBody>
      </p:sp>
      <p:sp>
        <p:nvSpPr>
          <p:cNvPr id="3" name="Title 2">
            <a:extLst>
              <a:ext uri="{FF2B5EF4-FFF2-40B4-BE49-F238E27FC236}">
                <a16:creationId xmlns:a16="http://schemas.microsoft.com/office/drawing/2014/main" id="{181E6C9C-D7E9-43CC-B15A-F40A3727C5DB}"/>
              </a:ext>
            </a:extLst>
          </p:cNvPr>
          <p:cNvSpPr>
            <a:spLocks noGrp="1"/>
          </p:cNvSpPr>
          <p:nvPr>
            <p:ph type="title"/>
          </p:nvPr>
        </p:nvSpPr>
        <p:spPr/>
        <p:txBody>
          <a:bodyPr>
            <a:normAutofit/>
          </a:bodyPr>
          <a:lstStyle/>
          <a:p>
            <a:r>
              <a:rPr lang="en-US" sz="2800" dirty="0">
                <a:solidFill>
                  <a:schemeClr val="accent2">
                    <a:lumMod val="40000"/>
                    <a:lumOff val="60000"/>
                  </a:schemeClr>
                </a:solidFill>
              </a:rPr>
              <a:t>Commission Objectives</a:t>
            </a:r>
          </a:p>
        </p:txBody>
      </p:sp>
    </p:spTree>
    <p:extLst>
      <p:ext uri="{BB962C8B-B14F-4D97-AF65-F5344CB8AC3E}">
        <p14:creationId xmlns:p14="http://schemas.microsoft.com/office/powerpoint/2010/main" val="297676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8774AD-3B01-4994-AEA2-60F016D8B0A2}"/>
              </a:ext>
            </a:extLst>
          </p:cNvPr>
          <p:cNvSpPr>
            <a:spLocks noGrp="1"/>
          </p:cNvSpPr>
          <p:nvPr>
            <p:ph idx="1"/>
          </p:nvPr>
        </p:nvSpPr>
        <p:spPr>
          <a:xfrm>
            <a:off x="262465" y="1278769"/>
            <a:ext cx="8619068" cy="4521529"/>
          </a:xfrm>
        </p:spPr>
        <p:txBody>
          <a:bodyPr>
            <a:normAutofit fontScale="92500" lnSpcReduction="20000"/>
          </a:bodyPr>
          <a:lstStyle/>
          <a:p>
            <a:pPr marL="231775" indent="-231775"/>
            <a:r>
              <a:rPr lang="en-US" sz="2800" dirty="0">
                <a:latin typeface="Calibri" panose="020F0502020204030204" pitchFamily="34" charset="0"/>
              </a:rPr>
              <a:t>What is the same…</a:t>
            </a:r>
          </a:p>
          <a:p>
            <a:pPr lvl="1">
              <a:buFont typeface="Wingdings" panose="05000000000000000000" pitchFamily="2" charset="2"/>
              <a:buChar char="§"/>
            </a:pPr>
            <a:r>
              <a:rPr lang="en-US" sz="2400" dirty="0">
                <a:latin typeface="Calibri" panose="020F0502020204030204" pitchFamily="34" charset="0"/>
              </a:rPr>
              <a:t>The cost of electricity is time-dependent.</a:t>
            </a:r>
          </a:p>
          <a:p>
            <a:pPr marL="231775" indent="-231775"/>
            <a:r>
              <a:rPr lang="en-US" sz="2800" dirty="0">
                <a:latin typeface="Calibri" panose="020F0502020204030204" pitchFamily="34" charset="0"/>
              </a:rPr>
              <a:t>What has changed…</a:t>
            </a:r>
          </a:p>
          <a:p>
            <a:pPr lvl="1">
              <a:buFont typeface="Wingdings" panose="05000000000000000000" pitchFamily="2" charset="2"/>
              <a:buChar char="§"/>
            </a:pPr>
            <a:r>
              <a:rPr lang="en-US" sz="2400" dirty="0">
                <a:latin typeface="Calibri" panose="020F0502020204030204" pitchFamily="34" charset="0"/>
              </a:rPr>
              <a:t>Metering:  monthly kWh/max kW to 15-minute TOU data</a:t>
            </a:r>
          </a:p>
          <a:p>
            <a:pPr lvl="2">
              <a:buFont typeface="Courier New" panose="02070309020205020404" pitchFamily="49" charset="0"/>
              <a:buChar char="o"/>
            </a:pPr>
            <a:r>
              <a:rPr lang="en-US" sz="2200" dirty="0">
                <a:latin typeface="Calibri" panose="020F0502020204030204" pitchFamily="34" charset="0"/>
              </a:rPr>
              <a:t>Rates are designed based on what can be measured.</a:t>
            </a:r>
          </a:p>
          <a:p>
            <a:pPr lvl="1">
              <a:buFont typeface="Wingdings" panose="05000000000000000000" pitchFamily="2" charset="2"/>
              <a:buChar char="§"/>
            </a:pPr>
            <a:r>
              <a:rPr lang="en-US" sz="2400" dirty="0">
                <a:latin typeface="Calibri" panose="020F0502020204030204" pitchFamily="34" charset="0"/>
              </a:rPr>
              <a:t>Generation: baseload fossil / nuclear to time-varying renewables</a:t>
            </a:r>
          </a:p>
          <a:p>
            <a:pPr lvl="2">
              <a:buFont typeface="Courier New" panose="02070309020205020404" pitchFamily="49" charset="0"/>
              <a:buChar char="o"/>
            </a:pPr>
            <a:r>
              <a:rPr lang="en-US" sz="2200" dirty="0">
                <a:latin typeface="Calibri" panose="020F0502020204030204" pitchFamily="34" charset="0"/>
              </a:rPr>
              <a:t>Non-coincident demand charges strongly favor baseload customers.</a:t>
            </a:r>
          </a:p>
          <a:p>
            <a:pPr lvl="2">
              <a:buFont typeface="Courier New" panose="02070309020205020404" pitchFamily="49" charset="0"/>
              <a:buChar char="o"/>
            </a:pPr>
            <a:r>
              <a:rPr lang="en-US" sz="2200" dirty="0"/>
              <a:t>An imperative to use time-varying clean energy efficiently</a:t>
            </a:r>
            <a:endParaRPr lang="en-US" sz="2200" dirty="0">
              <a:latin typeface="Calibri" panose="020F0502020204030204" pitchFamily="34" charset="0"/>
            </a:endParaRPr>
          </a:p>
          <a:p>
            <a:pPr lvl="2">
              <a:buFont typeface="Courier New" panose="02070309020205020404" pitchFamily="49" charset="0"/>
              <a:buChar char="o"/>
            </a:pPr>
            <a:r>
              <a:rPr lang="en-US" sz="2200" dirty="0">
                <a:latin typeface="Calibri" panose="020F0502020204030204" pitchFamily="34" charset="0"/>
              </a:rPr>
              <a:t>Today’s most valuable loads are flexible ones.</a:t>
            </a:r>
          </a:p>
          <a:p>
            <a:pPr lvl="1">
              <a:buFont typeface="Wingdings" panose="05000000000000000000" pitchFamily="2" charset="2"/>
              <a:buChar char="§"/>
            </a:pPr>
            <a:r>
              <a:rPr lang="en-US" sz="2400" dirty="0">
                <a:latin typeface="Calibri" panose="020F0502020204030204" pitchFamily="34" charset="0"/>
              </a:rPr>
              <a:t>One-way monthly bill to two-way, near-real-time communications</a:t>
            </a:r>
          </a:p>
          <a:p>
            <a:pPr lvl="2">
              <a:buFont typeface="Courier New" panose="02070309020205020404" pitchFamily="49" charset="0"/>
              <a:buChar char="o"/>
            </a:pPr>
            <a:r>
              <a:rPr lang="en-US" sz="2200" dirty="0">
                <a:latin typeface="Calibri" panose="020F0502020204030204" pitchFamily="34" charset="0"/>
              </a:rPr>
              <a:t>Enables dynamic, more complex rates</a:t>
            </a:r>
          </a:p>
          <a:p>
            <a:pPr lvl="1">
              <a:buFont typeface="Wingdings" panose="05000000000000000000" pitchFamily="2" charset="2"/>
              <a:buChar char="§"/>
            </a:pPr>
            <a:r>
              <a:rPr lang="en-US" sz="2400" dirty="0">
                <a:latin typeface="Calibri" panose="020F0502020204030204" pitchFamily="34" charset="0"/>
              </a:rPr>
              <a:t>In a word – data</a:t>
            </a:r>
          </a:p>
          <a:p>
            <a:pPr lvl="2">
              <a:buFont typeface="Courier New" panose="02070309020205020404" pitchFamily="49" charset="0"/>
              <a:buChar char="o"/>
            </a:pPr>
            <a:r>
              <a:rPr lang="en-US" sz="2200" dirty="0">
                <a:latin typeface="Calibri" panose="020F0502020204030204" pitchFamily="34" charset="0"/>
              </a:rPr>
              <a:t>Better data on the temporal and geographic diversity of loads</a:t>
            </a:r>
          </a:p>
          <a:p>
            <a:pPr lvl="2"/>
            <a:endParaRPr lang="en-US" sz="2000" dirty="0">
              <a:latin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181E6C9C-D7E9-43CC-B15A-F40A3727C5DB}"/>
              </a:ext>
            </a:extLst>
          </p:cNvPr>
          <p:cNvSpPr>
            <a:spLocks noGrp="1"/>
          </p:cNvSpPr>
          <p:nvPr>
            <p:ph type="title"/>
          </p:nvPr>
        </p:nvSpPr>
        <p:spPr/>
        <p:txBody>
          <a:bodyPr>
            <a:normAutofit/>
          </a:bodyPr>
          <a:lstStyle/>
          <a:p>
            <a:r>
              <a:rPr lang="en-US" sz="2800" dirty="0">
                <a:solidFill>
                  <a:schemeClr val="accent2">
                    <a:lumMod val="40000"/>
                    <a:lumOff val="60000"/>
                  </a:schemeClr>
                </a:solidFill>
              </a:rPr>
              <a:t>Then and Now</a:t>
            </a:r>
          </a:p>
        </p:txBody>
      </p:sp>
    </p:spTree>
    <p:extLst>
      <p:ext uri="{BB962C8B-B14F-4D97-AF65-F5344CB8AC3E}">
        <p14:creationId xmlns:p14="http://schemas.microsoft.com/office/powerpoint/2010/main" val="332800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F2-CF28-2A43-9E14-757D2D0BAA3C}"/>
              </a:ext>
            </a:extLst>
          </p:cNvPr>
          <p:cNvSpPr>
            <a:spLocks noGrp="1"/>
          </p:cNvSpPr>
          <p:nvPr>
            <p:ph type="title"/>
          </p:nvPr>
        </p:nvSpPr>
        <p:spPr>
          <a:xfrm>
            <a:off x="262465" y="268224"/>
            <a:ext cx="8619068" cy="646176"/>
          </a:xfrm>
        </p:spPr>
        <p:txBody>
          <a:bodyPr>
            <a:normAutofit/>
          </a:bodyPr>
          <a:lstStyle/>
          <a:p>
            <a:r>
              <a:rPr lang="en-US" sz="2800" dirty="0">
                <a:solidFill>
                  <a:schemeClr val="accent2">
                    <a:lumMod val="20000"/>
                    <a:lumOff val="80000"/>
                  </a:schemeClr>
                </a:solidFill>
              </a:rPr>
              <a:t>The Problems with Demand Charges, Part 1</a:t>
            </a:r>
          </a:p>
        </p:txBody>
      </p:sp>
      <p:sp>
        <p:nvSpPr>
          <p:cNvPr id="6" name="Content Placeholder 5">
            <a:extLst>
              <a:ext uri="{FF2B5EF4-FFF2-40B4-BE49-F238E27FC236}">
                <a16:creationId xmlns:a16="http://schemas.microsoft.com/office/drawing/2014/main" id="{F97B647C-64A6-4BEC-AEBB-AC08750117F1}"/>
              </a:ext>
            </a:extLst>
          </p:cNvPr>
          <p:cNvSpPr>
            <a:spLocks noGrp="1"/>
          </p:cNvSpPr>
          <p:nvPr>
            <p:ph idx="1"/>
          </p:nvPr>
        </p:nvSpPr>
        <p:spPr>
          <a:xfrm>
            <a:off x="262465" y="1142999"/>
            <a:ext cx="8619068" cy="4657299"/>
          </a:xfrm>
        </p:spPr>
        <p:txBody>
          <a:bodyPr>
            <a:normAutofit/>
          </a:bodyPr>
          <a:lstStyle/>
          <a:p>
            <a:pPr marL="0" indent="0">
              <a:buSzPct val="115000"/>
              <a:buFont typeface="Gill Sans MT" panose="020B0502020104020203" pitchFamily="34" charset="0"/>
              <a:buChar char="•"/>
            </a:pPr>
            <a:r>
              <a:rPr lang="en-US" sz="2800" dirty="0">
                <a:latin typeface="Calibri" panose="020F0502020204030204" pitchFamily="34" charset="0"/>
              </a:rPr>
              <a:t> Noncoincident, non-time-dependent demand charges</a:t>
            </a:r>
          </a:p>
          <a:p>
            <a:pPr marL="573088" indent="-231775">
              <a:buSzPct val="115000"/>
              <a:buFont typeface="Wingdings" panose="05000000000000000000" pitchFamily="2" charset="2"/>
              <a:buChar char="§"/>
            </a:pPr>
            <a:r>
              <a:rPr lang="en-US" dirty="0">
                <a:latin typeface="Calibri" panose="020F0502020204030204" pitchFamily="34" charset="0"/>
              </a:rPr>
              <a:t>We have data on the time-dependent loads that drive distribution substation and circuit costs.</a:t>
            </a:r>
          </a:p>
          <a:p>
            <a:pPr marL="573088" indent="-231775">
              <a:buSzPct val="115000"/>
              <a:buFont typeface="Wingdings" panose="05000000000000000000" pitchFamily="2" charset="2"/>
              <a:buChar char="§"/>
            </a:pPr>
            <a:endParaRPr lang="en-US" dirty="0">
              <a:latin typeface="Calibri" panose="020F0502020204030204" pitchFamily="34" charset="0"/>
            </a:endParaRPr>
          </a:p>
          <a:p>
            <a:pPr marL="573088" indent="-231775">
              <a:buSzPct val="115000"/>
              <a:buFont typeface="Wingdings" panose="05000000000000000000" pitchFamily="2" charset="2"/>
              <a:buChar char="§"/>
            </a:pPr>
            <a:endParaRPr lang="en-US" dirty="0">
              <a:latin typeface="Calibri" panose="020F0502020204030204" pitchFamily="34" charset="0"/>
            </a:endParaRPr>
          </a:p>
          <a:p>
            <a:pPr marL="573088" indent="-231775">
              <a:buSzPct val="115000"/>
              <a:buFont typeface="Wingdings" panose="05000000000000000000" pitchFamily="2" charset="2"/>
              <a:buChar char="§"/>
            </a:pPr>
            <a:endParaRPr lang="en-US" dirty="0">
              <a:latin typeface="Calibri" panose="020F0502020204030204" pitchFamily="34" charset="0"/>
            </a:endParaRPr>
          </a:p>
          <a:p>
            <a:pPr marL="573088" indent="-231775">
              <a:buSzPct val="115000"/>
              <a:buFont typeface="Wingdings" panose="05000000000000000000" pitchFamily="2" charset="2"/>
              <a:buChar char="§"/>
            </a:pPr>
            <a:endParaRPr lang="en-US" dirty="0">
              <a:latin typeface="Calibri" panose="020F0502020204030204" pitchFamily="34" charset="0"/>
            </a:endParaRPr>
          </a:p>
          <a:p>
            <a:pPr marL="573088" indent="-231775">
              <a:buSzPct val="115000"/>
              <a:buFont typeface="Wingdings" panose="05000000000000000000" pitchFamily="2" charset="2"/>
              <a:buChar char="§"/>
            </a:pPr>
            <a:endParaRPr lang="en-US" dirty="0">
              <a:latin typeface="Calibri" panose="020F0502020204030204" pitchFamily="34" charset="0"/>
            </a:endParaRPr>
          </a:p>
          <a:p>
            <a:pPr marL="573088" indent="-231775">
              <a:buSzPct val="115000"/>
              <a:buFont typeface="Wingdings" panose="05000000000000000000" pitchFamily="2" charset="2"/>
              <a:buChar char="§"/>
            </a:pPr>
            <a:r>
              <a:rPr lang="en-US" dirty="0">
                <a:latin typeface="Calibri" panose="020F0502020204030204" pitchFamily="34" charset="0"/>
              </a:rPr>
              <a:t>Demand charges based only on customer max demands, without a time element, discourage beneficial load shifts. </a:t>
            </a:r>
          </a:p>
          <a:p>
            <a:pPr marL="342900" lvl="1" indent="0">
              <a:buSzPct val="115000"/>
              <a:buFont typeface="Gill Sans MT" panose="020B0502020104020203" pitchFamily="34" charset="0"/>
              <a:buChar char="•"/>
            </a:pPr>
            <a:endParaRPr lang="en-US" sz="2500" dirty="0">
              <a:latin typeface="Calibri" panose="020F0502020204030204" pitchFamily="34" charset="0"/>
            </a:endParaRPr>
          </a:p>
          <a:p>
            <a:pPr marL="0" indent="0">
              <a:buSzPct val="115000"/>
              <a:buFont typeface="Gill Sans MT" panose="020B0502020104020203" pitchFamily="34" charset="0"/>
              <a:buChar char="•"/>
            </a:pPr>
            <a:endParaRPr lang="en-US" dirty="0"/>
          </a:p>
        </p:txBody>
      </p:sp>
      <p:pic>
        <p:nvPicPr>
          <p:cNvPr id="4" name="Picture 3">
            <a:extLst>
              <a:ext uri="{FF2B5EF4-FFF2-40B4-BE49-F238E27FC236}">
                <a16:creationId xmlns:a16="http://schemas.microsoft.com/office/drawing/2014/main" id="{1393BDEC-E785-4C98-81C6-D330517D0103}"/>
              </a:ext>
            </a:extLst>
          </p:cNvPr>
          <p:cNvPicPr>
            <a:picLocks noChangeAspect="1"/>
          </p:cNvPicPr>
          <p:nvPr/>
        </p:nvPicPr>
        <p:blipFill>
          <a:blip r:embed="rId2"/>
          <a:stretch>
            <a:fillRect/>
          </a:stretch>
        </p:blipFill>
        <p:spPr>
          <a:xfrm>
            <a:off x="1301894" y="2483892"/>
            <a:ext cx="4088972" cy="2418702"/>
          </a:xfrm>
          <a:prstGeom prst="rect">
            <a:avLst/>
          </a:prstGeom>
        </p:spPr>
      </p:pic>
    </p:spTree>
    <p:extLst>
      <p:ext uri="{BB962C8B-B14F-4D97-AF65-F5344CB8AC3E}">
        <p14:creationId xmlns:p14="http://schemas.microsoft.com/office/powerpoint/2010/main" val="82131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F2-CF28-2A43-9E14-757D2D0BAA3C}"/>
              </a:ext>
            </a:extLst>
          </p:cNvPr>
          <p:cNvSpPr>
            <a:spLocks noGrp="1"/>
          </p:cNvSpPr>
          <p:nvPr>
            <p:ph type="title"/>
          </p:nvPr>
        </p:nvSpPr>
        <p:spPr>
          <a:xfrm>
            <a:off x="262465" y="268224"/>
            <a:ext cx="8619068" cy="646176"/>
          </a:xfrm>
        </p:spPr>
        <p:txBody>
          <a:bodyPr>
            <a:normAutofit/>
          </a:bodyPr>
          <a:lstStyle/>
          <a:p>
            <a:r>
              <a:rPr lang="en-US" sz="2800" dirty="0">
                <a:solidFill>
                  <a:schemeClr val="accent2">
                    <a:lumMod val="20000"/>
                    <a:lumOff val="80000"/>
                  </a:schemeClr>
                </a:solidFill>
              </a:rPr>
              <a:t>The Problems with Demand Charges, Part 2</a:t>
            </a:r>
          </a:p>
        </p:txBody>
      </p:sp>
      <p:sp>
        <p:nvSpPr>
          <p:cNvPr id="6" name="Content Placeholder 5">
            <a:extLst>
              <a:ext uri="{FF2B5EF4-FFF2-40B4-BE49-F238E27FC236}">
                <a16:creationId xmlns:a16="http://schemas.microsoft.com/office/drawing/2014/main" id="{F97B647C-64A6-4BEC-AEBB-AC08750117F1}"/>
              </a:ext>
            </a:extLst>
          </p:cNvPr>
          <p:cNvSpPr>
            <a:spLocks noGrp="1"/>
          </p:cNvSpPr>
          <p:nvPr>
            <p:ph idx="1"/>
          </p:nvPr>
        </p:nvSpPr>
        <p:spPr>
          <a:xfrm>
            <a:off x="262465" y="1142999"/>
            <a:ext cx="8619068" cy="4657299"/>
          </a:xfrm>
        </p:spPr>
        <p:txBody>
          <a:bodyPr>
            <a:normAutofit/>
          </a:bodyPr>
          <a:lstStyle/>
          <a:p>
            <a:pPr marL="0" indent="0">
              <a:buSzPct val="115000"/>
              <a:buFont typeface="Gill Sans MT" panose="020B0502020104020203" pitchFamily="34" charset="0"/>
              <a:buChar char="•"/>
            </a:pPr>
            <a:r>
              <a:rPr lang="en-US" sz="2800" dirty="0">
                <a:latin typeface="Calibri" panose="020F0502020204030204" pitchFamily="34" charset="0"/>
              </a:rPr>
              <a:t> Coincident, peak-related demand charges</a:t>
            </a:r>
          </a:p>
          <a:p>
            <a:pPr marL="573088" indent="-231775">
              <a:buSzPct val="115000"/>
              <a:buFont typeface="Wingdings" panose="05000000000000000000" pitchFamily="2" charset="2"/>
              <a:buChar char="§"/>
            </a:pPr>
            <a:r>
              <a:rPr lang="en-US" dirty="0">
                <a:latin typeface="Calibri" panose="020F0502020204030204" pitchFamily="34" charset="0"/>
              </a:rPr>
              <a:t>Do consider the time element.</a:t>
            </a:r>
          </a:p>
          <a:p>
            <a:pPr marL="573088" indent="-231775">
              <a:buSzPct val="115000"/>
              <a:buFont typeface="Wingdings" panose="05000000000000000000" pitchFamily="2" charset="2"/>
              <a:buChar char="§"/>
            </a:pPr>
            <a:r>
              <a:rPr lang="en-US" dirty="0">
                <a:latin typeface="Calibri" panose="020F0502020204030204" pitchFamily="34" charset="0"/>
              </a:rPr>
              <a:t>But may not best reflect load diversity….</a:t>
            </a:r>
          </a:p>
          <a:p>
            <a:pPr marL="1027113" lvl="1" indent="-342900">
              <a:buSzPct val="115000"/>
              <a:buFont typeface="Courier New" panose="02070309020205020404" pitchFamily="49" charset="0"/>
              <a:buChar char="o"/>
            </a:pPr>
            <a:r>
              <a:rPr lang="en-US" dirty="0">
                <a:latin typeface="Calibri" panose="020F0502020204030204" pitchFamily="34" charset="0"/>
              </a:rPr>
              <a:t>TOU volumetric rates reduce average demand across the peak.</a:t>
            </a:r>
          </a:p>
          <a:p>
            <a:pPr marL="573088" indent="-231775">
              <a:buSzPct val="115000"/>
              <a:buFont typeface="Wingdings" panose="05000000000000000000" pitchFamily="2" charset="2"/>
              <a:buChar char="§"/>
            </a:pPr>
            <a:r>
              <a:rPr lang="en-US" dirty="0">
                <a:latin typeface="Calibri" panose="020F0502020204030204" pitchFamily="34" charset="0"/>
              </a:rPr>
              <a:t>… or cost causation</a:t>
            </a:r>
          </a:p>
          <a:p>
            <a:pPr marL="1027113" lvl="1" indent="-342900">
              <a:buSzPct val="115000"/>
              <a:buFont typeface="Courier New" panose="02070309020205020404" pitchFamily="49" charset="0"/>
              <a:buChar char="o"/>
            </a:pPr>
            <a:r>
              <a:rPr lang="en-US" dirty="0">
                <a:latin typeface="Calibri" panose="020F0502020204030204" pitchFamily="34" charset="0"/>
              </a:rPr>
              <a:t>Solar customers incur demand charges on cloudy, low-demand days.</a:t>
            </a:r>
          </a:p>
          <a:p>
            <a:pPr marL="573088" indent="-231775">
              <a:buSzPct val="115000"/>
              <a:buFont typeface="Wingdings" panose="05000000000000000000" pitchFamily="2" charset="2"/>
              <a:buChar char="§"/>
            </a:pPr>
            <a:r>
              <a:rPr lang="en-US" dirty="0">
                <a:latin typeface="Calibri" panose="020F0502020204030204" pitchFamily="34" charset="0"/>
              </a:rPr>
              <a:t>A monthly demand charge does not incent </a:t>
            </a:r>
            <a:r>
              <a:rPr lang="en-US" u="sng" dirty="0">
                <a:latin typeface="Calibri" panose="020F0502020204030204" pitchFamily="34" charset="0"/>
              </a:rPr>
              <a:t>daily</a:t>
            </a:r>
            <a:r>
              <a:rPr lang="en-US" dirty="0">
                <a:latin typeface="Calibri" panose="020F0502020204030204" pitchFamily="34" charset="0"/>
              </a:rPr>
              <a:t> actions.</a:t>
            </a:r>
          </a:p>
          <a:p>
            <a:pPr marL="1027113" lvl="1" indent="-342900">
              <a:buSzPct val="115000"/>
              <a:buFont typeface="Courier New" panose="02070309020205020404" pitchFamily="49" charset="0"/>
              <a:buChar char="o"/>
            </a:pPr>
            <a:r>
              <a:rPr lang="en-US" dirty="0">
                <a:latin typeface="Calibri" panose="020F0502020204030204" pitchFamily="34" charset="0"/>
              </a:rPr>
              <a:t>Option S daily demand charge for storage cycling.</a:t>
            </a:r>
          </a:p>
          <a:p>
            <a:pPr marL="573088" indent="-231775">
              <a:buSzPct val="115000"/>
              <a:buFont typeface="Wingdings" panose="05000000000000000000" pitchFamily="2" charset="2"/>
              <a:buChar char="§"/>
            </a:pPr>
            <a:r>
              <a:rPr lang="en-US" dirty="0">
                <a:latin typeface="Calibri" panose="020F0502020204030204" pitchFamily="34" charset="0"/>
              </a:rPr>
              <a:t>Monthly demand charges increase the risks and costs of customer actions and investments to reduce demand.  </a:t>
            </a:r>
          </a:p>
          <a:p>
            <a:pPr marL="342900" lvl="1" indent="0">
              <a:buSzPct val="115000"/>
              <a:buFont typeface="Gill Sans MT" panose="020B0502020104020203" pitchFamily="34" charset="0"/>
              <a:buChar char="•"/>
            </a:pPr>
            <a:endParaRPr lang="en-US" sz="2500" dirty="0">
              <a:latin typeface="Calibri" panose="020F0502020204030204" pitchFamily="34" charset="0"/>
            </a:endParaRPr>
          </a:p>
          <a:p>
            <a:pPr marL="0" indent="0">
              <a:buSzPct val="115000"/>
              <a:buFont typeface="Gill Sans MT" panose="020B0502020104020203" pitchFamily="34" charset="0"/>
              <a:buChar char="•"/>
            </a:pPr>
            <a:endParaRPr lang="en-US" dirty="0"/>
          </a:p>
        </p:txBody>
      </p:sp>
    </p:spTree>
    <p:extLst>
      <p:ext uri="{BB962C8B-B14F-4D97-AF65-F5344CB8AC3E}">
        <p14:creationId xmlns:p14="http://schemas.microsoft.com/office/powerpoint/2010/main" val="299294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F2-CF28-2A43-9E14-757D2D0BAA3C}"/>
              </a:ext>
            </a:extLst>
          </p:cNvPr>
          <p:cNvSpPr>
            <a:spLocks noGrp="1"/>
          </p:cNvSpPr>
          <p:nvPr>
            <p:ph type="title"/>
          </p:nvPr>
        </p:nvSpPr>
        <p:spPr>
          <a:xfrm>
            <a:off x="262465" y="268224"/>
            <a:ext cx="8619068" cy="646176"/>
          </a:xfrm>
        </p:spPr>
        <p:txBody>
          <a:bodyPr>
            <a:normAutofit/>
          </a:bodyPr>
          <a:lstStyle/>
          <a:p>
            <a:r>
              <a:rPr lang="en-US" sz="2800" dirty="0">
                <a:solidFill>
                  <a:schemeClr val="accent2">
                    <a:lumMod val="20000"/>
                    <a:lumOff val="80000"/>
                  </a:schemeClr>
                </a:solidFill>
              </a:rPr>
              <a:t>Evolution in SCE’s C&amp;I Rates</a:t>
            </a:r>
          </a:p>
        </p:txBody>
      </p:sp>
      <p:sp>
        <p:nvSpPr>
          <p:cNvPr id="6" name="Content Placeholder 5">
            <a:extLst>
              <a:ext uri="{FF2B5EF4-FFF2-40B4-BE49-F238E27FC236}">
                <a16:creationId xmlns:a16="http://schemas.microsoft.com/office/drawing/2014/main" id="{F97B647C-64A6-4BEC-AEBB-AC08750117F1}"/>
              </a:ext>
            </a:extLst>
          </p:cNvPr>
          <p:cNvSpPr>
            <a:spLocks noGrp="1"/>
          </p:cNvSpPr>
          <p:nvPr>
            <p:ph idx="1"/>
          </p:nvPr>
        </p:nvSpPr>
        <p:spPr>
          <a:xfrm>
            <a:off x="262465" y="1142999"/>
            <a:ext cx="8619068" cy="4657299"/>
          </a:xfrm>
        </p:spPr>
        <p:txBody>
          <a:bodyPr>
            <a:normAutofit fontScale="92500" lnSpcReduction="10000"/>
          </a:bodyPr>
          <a:lstStyle/>
          <a:p>
            <a:pPr marL="231775" indent="-219075">
              <a:buSzPct val="115000"/>
              <a:buFont typeface="Gill Sans MT" panose="020B0502020104020203" pitchFamily="34" charset="0"/>
              <a:buChar char="•"/>
            </a:pPr>
            <a:r>
              <a:rPr lang="en-US" sz="2800" dirty="0">
                <a:latin typeface="Calibri" panose="020F0502020204030204" pitchFamily="34" charset="0"/>
              </a:rPr>
              <a:t>Option A (circa 2005)</a:t>
            </a:r>
          </a:p>
          <a:p>
            <a:pPr marL="574675" lvl="2" indent="-219075">
              <a:buFont typeface="Wingdings" pitchFamily="2" charset="2"/>
              <a:buChar char="§"/>
            </a:pPr>
            <a:r>
              <a:rPr lang="en-US" sz="2400" dirty="0">
                <a:latin typeface="Calibri" panose="020F0502020204030204" pitchFamily="34" charset="0"/>
              </a:rPr>
              <a:t>Generation demand charges replaced by volumetric TOU rates.</a:t>
            </a:r>
          </a:p>
          <a:p>
            <a:pPr marL="574675" lvl="2" indent="-219075">
              <a:buFont typeface="Wingdings" pitchFamily="2" charset="2"/>
              <a:buChar char="§"/>
            </a:pPr>
            <a:r>
              <a:rPr lang="en-US" sz="2400" dirty="0">
                <a:latin typeface="Calibri" panose="020F0502020204030204" pitchFamily="34" charset="0"/>
              </a:rPr>
              <a:t>Optional rate available to all customers &lt; 500 kW</a:t>
            </a:r>
          </a:p>
          <a:p>
            <a:pPr marL="574675" lvl="2" indent="-219075">
              <a:spcAft>
                <a:spcPts val="600"/>
              </a:spcAft>
              <a:buFont typeface="Wingdings" pitchFamily="2" charset="2"/>
              <a:buChar char="§"/>
            </a:pPr>
            <a:r>
              <a:rPr lang="en-US" sz="2400" dirty="0">
                <a:latin typeface="Calibri" panose="020F0502020204030204" pitchFamily="34" charset="0"/>
              </a:rPr>
              <a:t>TOU-8 Option A for permanent load shift technologies</a:t>
            </a:r>
          </a:p>
          <a:p>
            <a:pPr marL="231775" indent="-219075">
              <a:spcBef>
                <a:spcPts val="0"/>
              </a:spcBef>
            </a:pPr>
            <a:r>
              <a:rPr lang="en-US" sz="2800" dirty="0">
                <a:latin typeface="Calibri" panose="020F0502020204030204" pitchFamily="34" charset="0"/>
              </a:rPr>
              <a:t>Option R (2008) – similar to SDG&amp;E’s DG-R (2007)</a:t>
            </a:r>
          </a:p>
          <a:p>
            <a:pPr marL="574675" lvl="2" indent="-219075">
              <a:buFont typeface="Wingdings" pitchFamily="2" charset="2"/>
              <a:buChar char="§"/>
            </a:pPr>
            <a:r>
              <a:rPr lang="en-US" sz="2400" dirty="0">
                <a:latin typeface="Calibri" panose="020F0502020204030204" pitchFamily="34" charset="0"/>
              </a:rPr>
              <a:t>Option A plus reduced delivery demand charges</a:t>
            </a:r>
          </a:p>
          <a:p>
            <a:pPr marL="574675" lvl="2" indent="-219075">
              <a:buFont typeface="Wingdings" pitchFamily="2" charset="2"/>
              <a:buChar char="§"/>
            </a:pPr>
            <a:r>
              <a:rPr lang="en-US" sz="2400" dirty="0">
                <a:latin typeface="Calibri" panose="020F0502020204030204" pitchFamily="34" charset="0"/>
              </a:rPr>
              <a:t>Solar customers only</a:t>
            </a:r>
          </a:p>
          <a:p>
            <a:pPr marL="231775" indent="-219075"/>
            <a:r>
              <a:rPr lang="en-US" sz="2800" dirty="0">
                <a:latin typeface="Calibri" panose="020F0502020204030204" pitchFamily="34" charset="0"/>
              </a:rPr>
              <a:t>Option E (2018) – replaces Options A and R</a:t>
            </a:r>
          </a:p>
          <a:p>
            <a:pPr marL="698500" lvl="1" indent="-342900">
              <a:spcBef>
                <a:spcPts val="0"/>
              </a:spcBef>
              <a:buFont typeface="Wingdings" panose="05000000000000000000" pitchFamily="2" charset="2"/>
              <a:buChar char="§"/>
            </a:pPr>
            <a:r>
              <a:rPr lang="en-US" sz="2400" dirty="0">
                <a:latin typeface="Calibri" panose="020F0502020204030204" pitchFamily="34" charset="0"/>
              </a:rPr>
              <a:t>Reduced noncoincident and peak demand charges</a:t>
            </a:r>
          </a:p>
          <a:p>
            <a:pPr marL="698500" lvl="1" indent="-342900">
              <a:spcBef>
                <a:spcPts val="0"/>
              </a:spcBef>
              <a:buFont typeface="Wingdings" panose="05000000000000000000" pitchFamily="2" charset="2"/>
              <a:buChar char="§"/>
            </a:pPr>
            <a:r>
              <a:rPr lang="en-US" sz="2400" dirty="0">
                <a:latin typeface="Calibri" panose="020F0502020204030204" pitchFamily="34" charset="0"/>
              </a:rPr>
              <a:t>4p-9p peak</a:t>
            </a:r>
          </a:p>
          <a:p>
            <a:pPr marL="698500" lvl="1" indent="-342900">
              <a:spcBef>
                <a:spcPts val="0"/>
              </a:spcBef>
              <a:spcAft>
                <a:spcPts val="600"/>
              </a:spcAft>
              <a:buFont typeface="Wingdings" panose="05000000000000000000" pitchFamily="2" charset="2"/>
              <a:buChar char="§"/>
            </a:pPr>
            <a:r>
              <a:rPr lang="en-US" sz="2400" dirty="0">
                <a:latin typeface="Calibri" panose="020F0502020204030204" pitchFamily="34" charset="0"/>
              </a:rPr>
              <a:t>Available to all customers (except 250 MW DER cap for TOU-8)</a:t>
            </a:r>
          </a:p>
          <a:p>
            <a:pPr marL="231775" indent="-219075">
              <a:spcBef>
                <a:spcPts val="0"/>
              </a:spcBef>
            </a:pPr>
            <a:r>
              <a:rPr lang="en-US" sz="2800" dirty="0">
                <a:latin typeface="Calibri" panose="020F0502020204030204" pitchFamily="34" charset="0"/>
              </a:rPr>
              <a:t>Option S (soon?) --  promotes daily storage cycling</a:t>
            </a:r>
          </a:p>
          <a:p>
            <a:pPr marL="339725" lvl="2" indent="-222250"/>
            <a:endParaRPr lang="en-US" dirty="0"/>
          </a:p>
        </p:txBody>
      </p:sp>
    </p:spTree>
    <p:extLst>
      <p:ext uri="{BB962C8B-B14F-4D97-AF65-F5344CB8AC3E}">
        <p14:creationId xmlns:p14="http://schemas.microsoft.com/office/powerpoint/2010/main" val="345654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F2-CF28-2A43-9E14-757D2D0BAA3C}"/>
              </a:ext>
            </a:extLst>
          </p:cNvPr>
          <p:cNvSpPr>
            <a:spLocks noGrp="1"/>
          </p:cNvSpPr>
          <p:nvPr>
            <p:ph type="title"/>
          </p:nvPr>
        </p:nvSpPr>
        <p:spPr>
          <a:xfrm>
            <a:off x="262465" y="268224"/>
            <a:ext cx="8619068" cy="646176"/>
          </a:xfrm>
        </p:spPr>
        <p:txBody>
          <a:bodyPr>
            <a:normAutofit/>
          </a:bodyPr>
          <a:lstStyle/>
          <a:p>
            <a:r>
              <a:rPr lang="en-US" sz="2800" dirty="0">
                <a:solidFill>
                  <a:schemeClr val="accent2">
                    <a:lumMod val="20000"/>
                    <a:lumOff val="80000"/>
                  </a:schemeClr>
                </a:solidFill>
              </a:rPr>
              <a:t>Cost Shifts  (to non-participating ratepayers)</a:t>
            </a:r>
          </a:p>
        </p:txBody>
      </p:sp>
      <p:sp>
        <p:nvSpPr>
          <p:cNvPr id="6" name="Content Placeholder 5">
            <a:extLst>
              <a:ext uri="{FF2B5EF4-FFF2-40B4-BE49-F238E27FC236}">
                <a16:creationId xmlns:a16="http://schemas.microsoft.com/office/drawing/2014/main" id="{F97B647C-64A6-4BEC-AEBB-AC08750117F1}"/>
              </a:ext>
            </a:extLst>
          </p:cNvPr>
          <p:cNvSpPr>
            <a:spLocks noGrp="1"/>
          </p:cNvSpPr>
          <p:nvPr>
            <p:ph idx="1"/>
          </p:nvPr>
        </p:nvSpPr>
        <p:spPr>
          <a:xfrm>
            <a:off x="262465" y="1142999"/>
            <a:ext cx="8619068" cy="4657299"/>
          </a:xfrm>
        </p:spPr>
        <p:txBody>
          <a:bodyPr>
            <a:normAutofit lnSpcReduction="10000"/>
          </a:bodyPr>
          <a:lstStyle/>
          <a:p>
            <a:pPr marL="231775" indent="-219075">
              <a:spcBef>
                <a:spcPts val="0"/>
              </a:spcBef>
              <a:spcAft>
                <a:spcPts val="600"/>
              </a:spcAft>
              <a:buSzPct val="115000"/>
              <a:buFont typeface="Gill Sans MT" panose="020B0502020104020203" pitchFamily="34" charset="0"/>
              <a:buChar char="•"/>
            </a:pPr>
            <a:r>
              <a:rPr lang="en-US" dirty="0">
                <a:latin typeface="Calibri" panose="020F0502020204030204" pitchFamily="34" charset="0"/>
              </a:rPr>
              <a:t>Utility shareholders are protected by revenue decoupling.</a:t>
            </a:r>
          </a:p>
          <a:p>
            <a:pPr marL="231775" indent="-219075">
              <a:spcBef>
                <a:spcPts val="0"/>
              </a:spcBef>
              <a:spcAft>
                <a:spcPts val="600"/>
              </a:spcAft>
            </a:pPr>
            <a:r>
              <a:rPr lang="en-US" dirty="0">
                <a:latin typeface="Calibri" panose="020F0502020204030204" pitchFamily="34" charset="0"/>
              </a:rPr>
              <a:t>Concern is cost shifts from multiple, optional rates (self-selection) </a:t>
            </a:r>
          </a:p>
          <a:p>
            <a:pPr marL="231775" indent="-219075">
              <a:spcBef>
                <a:spcPts val="0"/>
              </a:spcBef>
              <a:spcAft>
                <a:spcPts val="600"/>
              </a:spcAft>
            </a:pPr>
            <a:r>
              <a:rPr lang="en-US" dirty="0">
                <a:latin typeface="Calibri" panose="020F0502020204030204" pitchFamily="34" charset="0"/>
              </a:rPr>
              <a:t>Important factors to consider:</a:t>
            </a:r>
          </a:p>
          <a:p>
            <a:pPr marL="574675" lvl="2" indent="-219075">
              <a:buFont typeface="Wingdings" pitchFamily="2" charset="2"/>
              <a:buChar char="§"/>
            </a:pPr>
            <a:r>
              <a:rPr lang="en-US" sz="2000" dirty="0">
                <a:latin typeface="Calibri" panose="020F0502020204030204" pitchFamily="34" charset="0"/>
              </a:rPr>
              <a:t>Is the new rate option more cost-based?</a:t>
            </a:r>
          </a:p>
          <a:p>
            <a:pPr marL="984250" lvl="3" indent="-285750">
              <a:buFont typeface="Courier New" panose="02070309020205020404" pitchFamily="49" charset="0"/>
              <a:buChar char="o"/>
            </a:pPr>
            <a:r>
              <a:rPr lang="en-US" sz="1700" dirty="0">
                <a:latin typeface="Calibri" panose="020F0502020204030204" pitchFamily="34" charset="0"/>
              </a:rPr>
              <a:t>TOU rates</a:t>
            </a:r>
          </a:p>
          <a:p>
            <a:pPr marL="984250" lvl="3" indent="-285750">
              <a:buFont typeface="Courier New" panose="02070309020205020404" pitchFamily="49" charset="0"/>
              <a:buChar char="o"/>
            </a:pPr>
            <a:r>
              <a:rPr lang="en-US" sz="1700" dirty="0">
                <a:latin typeface="Calibri" panose="020F0502020204030204" pitchFamily="34" charset="0"/>
              </a:rPr>
              <a:t>Option R for solar customers</a:t>
            </a:r>
          </a:p>
          <a:p>
            <a:pPr marL="574675" lvl="2" indent="-219075">
              <a:buFont typeface="Wingdings" pitchFamily="2" charset="2"/>
              <a:buChar char="§"/>
            </a:pPr>
            <a:r>
              <a:rPr lang="en-US" sz="2000" dirty="0">
                <a:latin typeface="Calibri" panose="020F0502020204030204" pitchFamily="34" charset="0"/>
              </a:rPr>
              <a:t>Does the new rate support beneficial technologies or behaviors?</a:t>
            </a:r>
          </a:p>
          <a:p>
            <a:pPr marL="984250" lvl="3" indent="-285750">
              <a:buFont typeface="Courier New" panose="02070309020205020404" pitchFamily="49" charset="0"/>
              <a:buChar char="o"/>
            </a:pPr>
            <a:r>
              <a:rPr lang="en-US" sz="1700" dirty="0">
                <a:latin typeface="Calibri" panose="020F0502020204030204" pitchFamily="34" charset="0"/>
              </a:rPr>
              <a:t>Option S for daily storage cycling</a:t>
            </a:r>
          </a:p>
          <a:p>
            <a:pPr marL="231775" lvl="1" indent="-219075"/>
            <a:r>
              <a:rPr lang="en-US" sz="2400" dirty="0">
                <a:latin typeface="Calibri" panose="020F0502020204030204" pitchFamily="34" charset="0"/>
              </a:rPr>
              <a:t>Ways to mitigate cost shift concerns:</a:t>
            </a:r>
          </a:p>
          <a:p>
            <a:pPr marL="573088" lvl="2" indent="-217488">
              <a:buFont typeface="Wingdings" panose="05000000000000000000" pitchFamily="2" charset="2"/>
              <a:buChar char="§"/>
            </a:pPr>
            <a:r>
              <a:rPr lang="en-US" sz="2000" dirty="0">
                <a:latin typeface="Calibri" panose="020F0502020204030204" pitchFamily="34" charset="0"/>
              </a:rPr>
              <a:t>Tracking revenue changes</a:t>
            </a:r>
          </a:p>
          <a:p>
            <a:pPr marL="573088" lvl="2" indent="-217488">
              <a:buFont typeface="Wingdings" panose="05000000000000000000" pitchFamily="2" charset="2"/>
              <a:buChar char="§"/>
            </a:pPr>
            <a:r>
              <a:rPr lang="en-US" sz="2000" dirty="0">
                <a:latin typeface="Calibri" panose="020F0502020204030204" pitchFamily="34" charset="0"/>
              </a:rPr>
              <a:t>Caps on rate availability</a:t>
            </a:r>
          </a:p>
          <a:p>
            <a:pPr marL="573088" lvl="2" indent="-217488">
              <a:buFont typeface="Wingdings" panose="05000000000000000000" pitchFamily="2" charset="2"/>
              <a:buChar char="§"/>
            </a:pPr>
            <a:r>
              <a:rPr lang="en-US" sz="2000" dirty="0">
                <a:latin typeface="Calibri" panose="020F0502020204030204" pitchFamily="34" charset="0"/>
              </a:rPr>
              <a:t>Technology-based limits on eligibility</a:t>
            </a:r>
          </a:p>
          <a:p>
            <a:pPr marL="230188" lvl="1" indent="-217488">
              <a:buFont typeface="Wingdings" panose="05000000000000000000" pitchFamily="2" charset="2"/>
              <a:buChar char="§"/>
            </a:pPr>
            <a:r>
              <a:rPr lang="en-US" sz="2400" dirty="0">
                <a:latin typeface="Calibri" panose="020F0502020204030204" pitchFamily="34" charset="0"/>
              </a:rPr>
              <a:t>We need to experiment, with active Commission oversight.</a:t>
            </a:r>
          </a:p>
          <a:p>
            <a:pPr marL="339725" lvl="2" indent="-222250"/>
            <a:endParaRPr lang="en-US" dirty="0"/>
          </a:p>
        </p:txBody>
      </p:sp>
    </p:spTree>
    <p:extLst>
      <p:ext uri="{BB962C8B-B14F-4D97-AF65-F5344CB8AC3E}">
        <p14:creationId xmlns:p14="http://schemas.microsoft.com/office/powerpoint/2010/main" val="297790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F2-CF28-2A43-9E14-757D2D0BAA3C}"/>
              </a:ext>
            </a:extLst>
          </p:cNvPr>
          <p:cNvSpPr>
            <a:spLocks noGrp="1"/>
          </p:cNvSpPr>
          <p:nvPr>
            <p:ph type="title"/>
          </p:nvPr>
        </p:nvSpPr>
        <p:spPr>
          <a:xfrm>
            <a:off x="262465" y="268224"/>
            <a:ext cx="8619068" cy="646176"/>
          </a:xfrm>
        </p:spPr>
        <p:txBody>
          <a:bodyPr>
            <a:normAutofit/>
          </a:bodyPr>
          <a:lstStyle/>
          <a:p>
            <a:r>
              <a:rPr lang="en-US" sz="2800" dirty="0">
                <a:solidFill>
                  <a:schemeClr val="accent2">
                    <a:lumMod val="20000"/>
                    <a:lumOff val="80000"/>
                  </a:schemeClr>
                </a:solidFill>
              </a:rPr>
              <a:t>Cost Shifts  (to participating ratepayers)</a:t>
            </a:r>
          </a:p>
        </p:txBody>
      </p:sp>
      <p:sp>
        <p:nvSpPr>
          <p:cNvPr id="6" name="Content Placeholder 5">
            <a:extLst>
              <a:ext uri="{FF2B5EF4-FFF2-40B4-BE49-F238E27FC236}">
                <a16:creationId xmlns:a16="http://schemas.microsoft.com/office/drawing/2014/main" id="{F97B647C-64A6-4BEC-AEBB-AC08750117F1}"/>
              </a:ext>
            </a:extLst>
          </p:cNvPr>
          <p:cNvSpPr>
            <a:spLocks noGrp="1"/>
          </p:cNvSpPr>
          <p:nvPr>
            <p:ph idx="1"/>
          </p:nvPr>
        </p:nvSpPr>
        <p:spPr>
          <a:xfrm>
            <a:off x="262465" y="1142999"/>
            <a:ext cx="8619068" cy="4657299"/>
          </a:xfrm>
        </p:spPr>
        <p:txBody>
          <a:bodyPr>
            <a:normAutofit/>
          </a:bodyPr>
          <a:lstStyle/>
          <a:p>
            <a:pPr marL="231775" indent="-219075">
              <a:spcBef>
                <a:spcPts val="0"/>
              </a:spcBef>
              <a:spcAft>
                <a:spcPts val="600"/>
              </a:spcAft>
              <a:buSzPct val="115000"/>
              <a:buFont typeface="Gill Sans MT" panose="020B0502020104020203" pitchFamily="34" charset="0"/>
              <a:buChar char="•"/>
            </a:pPr>
            <a:r>
              <a:rPr lang="en-US" dirty="0">
                <a:latin typeface="Calibri" panose="020F0502020204030204" pitchFamily="34" charset="0"/>
              </a:rPr>
              <a:t>Rates are changing rapidly (e.g. the TOU shift)</a:t>
            </a:r>
          </a:p>
          <a:p>
            <a:pPr marL="231775" indent="-219075">
              <a:spcBef>
                <a:spcPts val="0"/>
              </a:spcBef>
              <a:spcAft>
                <a:spcPts val="600"/>
              </a:spcAft>
            </a:pPr>
            <a:r>
              <a:rPr lang="en-US" dirty="0">
                <a:latin typeface="Calibri" panose="020F0502020204030204" pitchFamily="34" charset="0"/>
              </a:rPr>
              <a:t>Customers’ long-term investments rely on stable rates. </a:t>
            </a:r>
          </a:p>
          <a:p>
            <a:pPr marL="231775" lvl="1" indent="-219075">
              <a:spcBef>
                <a:spcPts val="0"/>
              </a:spcBef>
            </a:pPr>
            <a:r>
              <a:rPr lang="en-US" sz="2400" dirty="0">
                <a:latin typeface="Calibri" panose="020F0502020204030204" pitchFamily="34" charset="0"/>
              </a:rPr>
              <a:t>Ways to mitigate cost shift concerns:</a:t>
            </a:r>
          </a:p>
          <a:p>
            <a:pPr marL="573088" lvl="2" indent="-217488">
              <a:buFont typeface="Wingdings" panose="05000000000000000000" pitchFamily="2" charset="2"/>
              <a:buChar char="§"/>
            </a:pPr>
            <a:r>
              <a:rPr lang="en-US" sz="2200" dirty="0">
                <a:latin typeface="Calibri" panose="020F0502020204030204" pitchFamily="34" charset="0"/>
              </a:rPr>
              <a:t>Gradualism</a:t>
            </a:r>
          </a:p>
          <a:p>
            <a:pPr marL="573088" lvl="2" indent="-217488">
              <a:buFont typeface="Wingdings" panose="05000000000000000000" pitchFamily="2" charset="2"/>
              <a:buChar char="§"/>
            </a:pPr>
            <a:r>
              <a:rPr lang="en-US" sz="2200" dirty="0">
                <a:latin typeface="Calibri" panose="020F0502020204030204" pitchFamily="34" charset="0"/>
              </a:rPr>
              <a:t>Grandfathering</a:t>
            </a:r>
          </a:p>
          <a:p>
            <a:pPr marL="231775" lvl="1" indent="-219075"/>
            <a:r>
              <a:rPr lang="en-US" sz="2500" dirty="0">
                <a:latin typeface="Calibri" panose="020F0502020204030204" pitchFamily="34" charset="0"/>
              </a:rPr>
              <a:t>SEIA appreciates the Commission’s and the utilities’ sensitivity to this issue.</a:t>
            </a:r>
          </a:p>
          <a:p>
            <a:pPr marL="339725" lvl="2" indent="-222250"/>
            <a:endParaRPr lang="en-US" dirty="0"/>
          </a:p>
        </p:txBody>
      </p:sp>
    </p:spTree>
    <p:extLst>
      <p:ext uri="{BB962C8B-B14F-4D97-AF65-F5344CB8AC3E}">
        <p14:creationId xmlns:p14="http://schemas.microsoft.com/office/powerpoint/2010/main" val="1493232147"/>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1F1446"/>
      </a:dk2>
      <a:lt2>
        <a:srgbClr val="F0F5F8"/>
      </a:lt2>
      <a:accent1>
        <a:srgbClr val="2F70AF"/>
      </a:accent1>
      <a:accent2>
        <a:srgbClr val="FFE14F"/>
      </a:accent2>
      <a:accent3>
        <a:srgbClr val="37B3E5"/>
      </a:accent3>
      <a:accent4>
        <a:srgbClr val="EB8332"/>
      </a:accent4>
      <a:accent5>
        <a:srgbClr val="AD6EAE"/>
      </a:accent5>
      <a:accent6>
        <a:srgbClr val="88B551"/>
      </a:accent6>
      <a:hlink>
        <a:srgbClr val="2F70AF"/>
      </a:hlink>
      <a:folHlink>
        <a:srgbClr val="AD6E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IA-PPT-Template-2018_STANDARD" id="{5B13DC09-3302-4385-B6A0-EEE8D0477CE7}" vid="{1F0EBE97-610B-401E-B225-9DC27DEACB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818</Words>
  <Application>Microsoft Office PowerPoint</Application>
  <PresentationFormat>On-screen Show (4:3)</PresentationFormat>
  <Paragraphs>101</Paragraphs>
  <Slides>12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Courier New</vt:lpstr>
      <vt:lpstr>Droid Serif</vt:lpstr>
      <vt:lpstr>Gill Sans MT</vt:lpstr>
      <vt:lpstr>Roboto Black</vt:lpstr>
      <vt:lpstr>Wingdings</vt:lpstr>
      <vt:lpstr>Office Theme</vt:lpstr>
      <vt:lpstr>Worksheet</vt:lpstr>
      <vt:lpstr>SEIA’s Perspective on Alternatives to Traditional Demand Charges</vt:lpstr>
      <vt:lpstr>About SEIA</vt:lpstr>
      <vt:lpstr>Commission Objectives</vt:lpstr>
      <vt:lpstr>Then and Now</vt:lpstr>
      <vt:lpstr>The Problems with Demand Charges, Part 1</vt:lpstr>
      <vt:lpstr>The Problems with Demand Charges, Part 2</vt:lpstr>
      <vt:lpstr>Evolution in SCE’s C&amp;I Rates</vt:lpstr>
      <vt:lpstr>Cost Shifts  (to non-participating ratepayers)</vt:lpstr>
      <vt:lpstr>Cost Shifts  (to participating ratepayers)</vt:lpstr>
      <vt:lpstr>SDG&amp;E Demand Charge Studies</vt:lpstr>
      <vt:lpstr>Peak-related Allocation of SDG&amp;E Distribution Costs</vt:lpstr>
      <vt:lpstr>SDG&amp;E Demand Charge Issues for SEIA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Avoided Cost Calculator Update: Proposed Major Changes</dc:title>
  <dc:creator>Tom</dc:creator>
  <cp:lastModifiedBy>Tom</cp:lastModifiedBy>
  <cp:revision>64</cp:revision>
  <dcterms:modified xsi:type="dcterms:W3CDTF">2019-08-26T17:59:30Z</dcterms:modified>
</cp:coreProperties>
</file>