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256" r:id="rId2"/>
    <p:sldId id="312" r:id="rId3"/>
    <p:sldId id="311" r:id="rId4"/>
    <p:sldId id="318" r:id="rId5"/>
    <p:sldId id="319" r:id="rId6"/>
    <p:sldId id="314" r:id="rId7"/>
    <p:sldId id="313" r:id="rId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66" autoAdjust="0"/>
    <p:restoredTop sz="79922" autoAdjust="0"/>
  </p:normalViewPr>
  <p:slideViewPr>
    <p:cSldViewPr snapToGrid="0">
      <p:cViewPr varScale="1">
        <p:scale>
          <a:sx n="91" d="100"/>
          <a:sy n="91" d="100"/>
        </p:scale>
        <p:origin x="2490" y="84"/>
      </p:cViewPr>
      <p:guideLst>
        <p:guide orient="horz" pos="2160"/>
        <p:guide pos="2880"/>
      </p:guideLst>
    </p:cSldViewPr>
  </p:slideViewPr>
  <p:notesTextViewPr>
    <p:cViewPr>
      <p:scale>
        <a:sx n="1" d="1"/>
        <a:sy n="1" d="1"/>
      </p:scale>
      <p:origin x="0" y="0"/>
    </p:cViewPr>
  </p:notesTextViewPr>
  <p:sorterViewPr>
    <p:cViewPr>
      <p:scale>
        <a:sx n="100" d="100"/>
        <a:sy n="100" d="100"/>
      </p:scale>
      <p:origin x="0" y="-19348"/>
    </p:cViewPr>
  </p:sorterViewPr>
  <p:notesViewPr>
    <p:cSldViewPr snapToGrid="0">
      <p:cViewPr varScale="1">
        <p:scale>
          <a:sx n="66" d="100"/>
          <a:sy n="66" d="100"/>
        </p:scale>
        <p:origin x="-1651" y="-91"/>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idx="1"/>
          </p:nvPr>
        </p:nvSpPr>
        <p:spPr>
          <a:xfrm>
            <a:off x="3970939" y="1"/>
            <a:ext cx="3037840" cy="466434"/>
          </a:xfrm>
          <a:prstGeom prst="rect">
            <a:avLst/>
          </a:prstGeom>
        </p:spPr>
        <p:txBody>
          <a:bodyPr vert="horz" lIns="93167" tIns="46584" rIns="93167" bIns="46584" rtlCol="0"/>
          <a:lstStyle>
            <a:lvl1pPr algn="r">
              <a:defRPr sz="1200"/>
            </a:lvl1pPr>
          </a:lstStyle>
          <a:p>
            <a:fld id="{AEABA3E4-FE86-43FC-AB9D-EA64472B42B5}" type="datetimeFigureOut">
              <a:rPr lang="en-US" smtClean="0"/>
              <a:t>8/26/2019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7" tIns="46584" rIns="93167" bIns="46584"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7" tIns="46584" rIns="93167" bIns="4658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7" tIns="46584" rIns="93167"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3167" tIns="46584" rIns="93167" bIns="46584" rtlCol="0" anchor="b"/>
          <a:lstStyle>
            <a:lvl1pPr algn="r">
              <a:defRPr sz="1200"/>
            </a:lvl1pPr>
          </a:lstStyle>
          <a:p>
            <a:fld id="{696DBC4B-27AF-4E00-8859-99E84961AD5F}" type="slidenum">
              <a:rPr lang="en-US" smtClean="0"/>
              <a:t>‹#›</a:t>
            </a:fld>
            <a:endParaRPr lang="en-US" dirty="0"/>
          </a:p>
        </p:txBody>
      </p:sp>
    </p:spTree>
    <p:extLst>
      <p:ext uri="{BB962C8B-B14F-4D97-AF65-F5344CB8AC3E}">
        <p14:creationId xmlns:p14="http://schemas.microsoft.com/office/powerpoint/2010/main" val="2225558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6DBC4B-27AF-4E00-8859-99E84961AD5F}" type="slidenum">
              <a:rPr lang="en-US" smtClean="0"/>
              <a:t>1</a:t>
            </a:fld>
            <a:endParaRPr lang="en-US" dirty="0"/>
          </a:p>
        </p:txBody>
      </p:sp>
    </p:spTree>
    <p:extLst>
      <p:ext uri="{BB962C8B-B14F-4D97-AF65-F5344CB8AC3E}">
        <p14:creationId xmlns:p14="http://schemas.microsoft.com/office/powerpoint/2010/main" val="270503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itchFamily="34" charset="0"/>
            </a:endParaRPr>
          </a:p>
        </p:txBody>
      </p:sp>
      <p:sp>
        <p:nvSpPr>
          <p:cNvPr id="4" name="Slide Number Placeholder 3"/>
          <p:cNvSpPr>
            <a:spLocks noGrp="1"/>
          </p:cNvSpPr>
          <p:nvPr>
            <p:ph type="sldNum" sz="quarter" idx="10"/>
          </p:nvPr>
        </p:nvSpPr>
        <p:spPr/>
        <p:txBody>
          <a:bodyPr/>
          <a:lstStyle/>
          <a:p>
            <a:fld id="{696DBC4B-27AF-4E00-8859-99E84961AD5F}" type="slidenum">
              <a:rPr lang="en-US" smtClean="0"/>
              <a:t>2</a:t>
            </a:fld>
            <a:endParaRPr lang="en-US" dirty="0"/>
          </a:p>
        </p:txBody>
      </p:sp>
    </p:spTree>
    <p:extLst>
      <p:ext uri="{BB962C8B-B14F-4D97-AF65-F5344CB8AC3E}">
        <p14:creationId xmlns:p14="http://schemas.microsoft.com/office/powerpoint/2010/main" val="738414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inaccuracy is due both to the fact that customers’ individual maximum peak period demands may not coincide with system peaks and to the failure of demand charges to appropriately recognize the benefits of load diversity. </a:t>
            </a:r>
            <a:endParaRPr lang="en-US" sz="1400" dirty="0"/>
          </a:p>
          <a:p>
            <a:endParaRPr lang="en-US"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itchFamily="34" charset="0"/>
              </a:rPr>
              <a:t>Option R:   Optional tariff for </a:t>
            </a:r>
            <a:r>
              <a:rPr lang="en-US" sz="1200" kern="1200" dirty="0">
                <a:solidFill>
                  <a:schemeClr val="tx1"/>
                </a:solidFill>
                <a:effectLst/>
                <a:latin typeface="+mn-lt"/>
                <a:ea typeface="+mn-ea"/>
                <a:cs typeface="+mn-cs"/>
              </a:rPr>
              <a:t>Customers with solar PV systems producing at least 15% of their usage, it has 1) a fixed monthly charge; 2) time-varying peak and part-peak demand charges 3) non-coincident demand charges), and 4) peak, part-peak and off peak energy charges.  Customers on these option have reduced Coincidental Demand Charge and more TOU volumetric charge.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altLang="en-US" dirty="0">
              <a:latin typeface="Arial" pitchFamily="34" charset="0"/>
            </a:endParaRPr>
          </a:p>
        </p:txBody>
      </p:sp>
      <p:sp>
        <p:nvSpPr>
          <p:cNvPr id="4" name="Slide Number Placeholder 3"/>
          <p:cNvSpPr>
            <a:spLocks noGrp="1"/>
          </p:cNvSpPr>
          <p:nvPr>
            <p:ph type="sldNum" sz="quarter" idx="10"/>
          </p:nvPr>
        </p:nvSpPr>
        <p:spPr/>
        <p:txBody>
          <a:bodyPr/>
          <a:lstStyle/>
          <a:p>
            <a:fld id="{696DBC4B-27AF-4E00-8859-99E84961AD5F}" type="slidenum">
              <a:rPr lang="en-US" smtClean="0"/>
              <a:t>3</a:t>
            </a:fld>
            <a:endParaRPr lang="en-US" dirty="0"/>
          </a:p>
        </p:txBody>
      </p:sp>
    </p:spTree>
    <p:extLst>
      <p:ext uri="{BB962C8B-B14F-4D97-AF65-F5344CB8AC3E}">
        <p14:creationId xmlns:p14="http://schemas.microsoft.com/office/powerpoint/2010/main" val="292237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itchFamily="34" charset="0"/>
              </a:rPr>
              <a:t>Option S:  </a:t>
            </a:r>
            <a:r>
              <a:rPr lang="en-US" sz="1200" b="0" i="0" u="none" strike="noStrike" kern="1200" baseline="0" dirty="0">
                <a:solidFill>
                  <a:schemeClr val="tx1"/>
                </a:solidFill>
                <a:latin typeface="+mn-lt"/>
                <a:ea typeface="+mn-ea"/>
                <a:cs typeface="+mn-cs"/>
              </a:rPr>
              <a:t>available to customers on those rate schedules who install on-site SGIP-eligible storage with a discharge capacity that is at least 10% of the customer’s peak demand over the previous 12 months. </a:t>
            </a:r>
          </a:p>
          <a:p>
            <a:r>
              <a:rPr lang="en-US" sz="1200" b="0" i="0" u="none" strike="noStrike" kern="1200" baseline="0" dirty="0">
                <a:solidFill>
                  <a:schemeClr val="tx1"/>
                </a:solidFill>
                <a:latin typeface="+mn-lt"/>
                <a:ea typeface="+mn-ea"/>
                <a:cs typeface="+mn-cs"/>
              </a:rPr>
              <a:t>The Option S is identical to PG&amp;E’s current Option R rates, except for a daily coincident peak demand charge that would recover all distribution costs currently recovered by the non-coincident demand charges for Option R customers.</a:t>
            </a:r>
            <a:endParaRPr lang="en-US" altLang="en-US" dirty="0">
              <a:latin typeface="Arial" pitchFamily="34" charset="0"/>
            </a:endParaRPr>
          </a:p>
        </p:txBody>
      </p:sp>
      <p:sp>
        <p:nvSpPr>
          <p:cNvPr id="4" name="Slide Number Placeholder 3"/>
          <p:cNvSpPr>
            <a:spLocks noGrp="1"/>
          </p:cNvSpPr>
          <p:nvPr>
            <p:ph type="sldNum" sz="quarter" idx="10"/>
          </p:nvPr>
        </p:nvSpPr>
        <p:spPr/>
        <p:txBody>
          <a:bodyPr/>
          <a:lstStyle/>
          <a:p>
            <a:fld id="{696DBC4B-27AF-4E00-8859-99E84961AD5F}" type="slidenum">
              <a:rPr lang="en-US" smtClean="0"/>
              <a:t>4</a:t>
            </a:fld>
            <a:endParaRPr lang="en-US" dirty="0"/>
          </a:p>
        </p:txBody>
      </p:sp>
    </p:spTree>
    <p:extLst>
      <p:ext uri="{BB962C8B-B14F-4D97-AF65-F5344CB8AC3E}">
        <p14:creationId xmlns:p14="http://schemas.microsoft.com/office/powerpoint/2010/main" val="1562634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itchFamily="34" charset="0"/>
            </a:endParaRPr>
          </a:p>
        </p:txBody>
      </p:sp>
      <p:sp>
        <p:nvSpPr>
          <p:cNvPr id="4" name="Slide Number Placeholder 3"/>
          <p:cNvSpPr>
            <a:spLocks noGrp="1"/>
          </p:cNvSpPr>
          <p:nvPr>
            <p:ph type="sldNum" sz="quarter" idx="10"/>
          </p:nvPr>
        </p:nvSpPr>
        <p:spPr/>
        <p:txBody>
          <a:bodyPr/>
          <a:lstStyle/>
          <a:p>
            <a:fld id="{696DBC4B-27AF-4E00-8859-99E84961AD5F}" type="slidenum">
              <a:rPr lang="en-US" smtClean="0"/>
              <a:t>5</a:t>
            </a:fld>
            <a:endParaRPr lang="en-US" dirty="0"/>
          </a:p>
        </p:txBody>
      </p:sp>
    </p:spTree>
    <p:extLst>
      <p:ext uri="{BB962C8B-B14F-4D97-AF65-F5344CB8AC3E}">
        <p14:creationId xmlns:p14="http://schemas.microsoft.com/office/powerpoint/2010/main" val="2498530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itchFamily="34" charset="0"/>
            </a:endParaRPr>
          </a:p>
        </p:txBody>
      </p:sp>
      <p:sp>
        <p:nvSpPr>
          <p:cNvPr id="4" name="Slide Number Placeholder 3"/>
          <p:cNvSpPr>
            <a:spLocks noGrp="1"/>
          </p:cNvSpPr>
          <p:nvPr>
            <p:ph type="sldNum" sz="quarter" idx="10"/>
          </p:nvPr>
        </p:nvSpPr>
        <p:spPr/>
        <p:txBody>
          <a:bodyPr/>
          <a:lstStyle/>
          <a:p>
            <a:fld id="{696DBC4B-27AF-4E00-8859-99E84961AD5F}" type="slidenum">
              <a:rPr lang="en-US" smtClean="0"/>
              <a:t>6</a:t>
            </a:fld>
            <a:endParaRPr lang="en-US" dirty="0"/>
          </a:p>
        </p:txBody>
      </p:sp>
    </p:spTree>
    <p:extLst>
      <p:ext uri="{BB962C8B-B14F-4D97-AF65-F5344CB8AC3E}">
        <p14:creationId xmlns:p14="http://schemas.microsoft.com/office/powerpoint/2010/main" val="3477107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itchFamily="34" charset="0"/>
            </a:endParaRPr>
          </a:p>
        </p:txBody>
      </p:sp>
      <p:sp>
        <p:nvSpPr>
          <p:cNvPr id="4" name="Slide Number Placeholder 3"/>
          <p:cNvSpPr>
            <a:spLocks noGrp="1"/>
          </p:cNvSpPr>
          <p:nvPr>
            <p:ph type="sldNum" sz="quarter" idx="10"/>
          </p:nvPr>
        </p:nvSpPr>
        <p:spPr/>
        <p:txBody>
          <a:bodyPr/>
          <a:lstStyle/>
          <a:p>
            <a:fld id="{696DBC4B-27AF-4E00-8859-99E84961AD5F}" type="slidenum">
              <a:rPr lang="en-US" smtClean="0"/>
              <a:t>7</a:t>
            </a:fld>
            <a:endParaRPr lang="en-US" dirty="0"/>
          </a:p>
        </p:txBody>
      </p:sp>
    </p:spTree>
    <p:extLst>
      <p:ext uri="{BB962C8B-B14F-4D97-AF65-F5344CB8AC3E}">
        <p14:creationId xmlns:p14="http://schemas.microsoft.com/office/powerpoint/2010/main" val="26652025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792223"/>
            <a:ext cx="6115050" cy="3337561"/>
          </a:xfrm>
        </p:spPr>
        <p:txBody>
          <a:bodyPr anchor="b"/>
          <a:lstStyle>
            <a:lvl1pPr algn="r">
              <a:defRPr sz="6000">
                <a:effectLst/>
                <a:latin typeface="Palatino Linotype" panose="02040502050505030304" pitchFamily="18" charset="0"/>
              </a:defRPr>
            </a:lvl1pPr>
          </a:lstStyle>
          <a:p>
            <a:r>
              <a:rPr lang="en-US" dirty="0"/>
              <a:t>Click to edit Master title style</a:t>
            </a:r>
          </a:p>
        </p:txBody>
      </p:sp>
      <p:sp>
        <p:nvSpPr>
          <p:cNvPr id="3" name="Subtitle 2"/>
          <p:cNvSpPr>
            <a:spLocks noGrp="1"/>
          </p:cNvSpPr>
          <p:nvPr>
            <p:ph type="subTitle" idx="1"/>
          </p:nvPr>
        </p:nvSpPr>
        <p:spPr>
          <a:xfrm>
            <a:off x="-1" y="5129784"/>
            <a:ext cx="6115051" cy="604202"/>
          </a:xfrm>
        </p:spPr>
        <p:txBody>
          <a:bodyPr/>
          <a:lstStyle>
            <a:lvl1pPr marL="0" indent="0" algn="r">
              <a:buNone/>
              <a:defRPr sz="2400" i="1">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272034" y="156719"/>
            <a:ext cx="2057400" cy="365125"/>
          </a:xfrm>
        </p:spPr>
        <p:txBody>
          <a:bodyPr/>
          <a:lstStyle>
            <a:lvl1pPr>
              <a:defRPr>
                <a:latin typeface="Segoe UI" panose="020B0502040204020203" pitchFamily="34" charset="0"/>
                <a:cs typeface="Segoe UI" panose="020B0502040204020203" pitchFamily="34" charset="0"/>
              </a:defRPr>
            </a:lvl1pPr>
          </a:lstStyle>
          <a:p>
            <a:fld id="{86693734-7A48-42ED-A9B8-32DFB0CF859B}" type="datetime1">
              <a:rPr lang="en-US" smtClean="0"/>
              <a:t>8/26/2019</a:t>
            </a:fld>
            <a:endParaRPr lang="en-US" dirty="0"/>
          </a:p>
        </p:txBody>
      </p:sp>
      <p:sp>
        <p:nvSpPr>
          <p:cNvPr id="5" name="Footer Placeholder 4"/>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12"/>
          </p:nvPr>
        </p:nvSpPr>
        <p:spPr>
          <a:xfrm>
            <a:off x="93726" y="6356350"/>
            <a:ext cx="2057400" cy="365125"/>
          </a:xfrm>
        </p:spPr>
        <p:txBody>
          <a:bodyPr/>
          <a:lstStyle>
            <a:lvl1pPr algn="l">
              <a:defRPr>
                <a:latin typeface="Palatino Linotype" panose="02040502050505030304" pitchFamily="18" charset="0"/>
              </a:defRPr>
            </a:lvl1pPr>
          </a:lstStyle>
          <a:p>
            <a:fld id="{BE39B05B-5C98-4DF6-8F3F-965F6E9BFD7B}" type="slidenum">
              <a:rPr lang="en-US" smtClean="0"/>
              <a:pPr/>
              <a:t>‹#›</a:t>
            </a:fld>
            <a:endParaRPr lang="en-US" dirty="0"/>
          </a:p>
        </p:txBody>
      </p:sp>
    </p:spTree>
    <p:extLst>
      <p:ext uri="{BB962C8B-B14F-4D97-AF65-F5344CB8AC3E}">
        <p14:creationId xmlns:p14="http://schemas.microsoft.com/office/powerpoint/2010/main" val="214583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D34028-470C-4EDB-8704-C93EC46B712F}" type="datetime1">
              <a:rPr lang="en-US" smtClean="0"/>
              <a:t>8/26/2019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832138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8095"/>
            <a:ext cx="1971675" cy="540886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768095"/>
            <a:ext cx="5800725" cy="540886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63DB93-D6FE-4393-9CFD-DC776C825323}" type="datetime1">
              <a:rPr lang="en-US" smtClean="0"/>
              <a:t>8/26/2019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2896397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7338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5867400"/>
            <a:ext cx="2133600" cy="476250"/>
          </a:xfrm>
        </p:spPr>
        <p:txBody>
          <a:bodyPr/>
          <a:lstStyle>
            <a:lvl1pPr>
              <a:defRPr/>
            </a:lvl1pPr>
          </a:lstStyle>
          <a:p>
            <a:fld id="{286EA27A-791A-4732-9D6C-D2F49CDC716C}" type="datetime1">
              <a:rPr lang="en-US" smtClean="0">
                <a:solidFill>
                  <a:prstClr val="black"/>
                </a:solidFill>
              </a:rPr>
              <a:t>8/26/2019</a:t>
            </a:fld>
            <a:endParaRPr lang="en-US" dirty="0">
              <a:solidFill>
                <a:prstClr val="black"/>
              </a:solidFill>
            </a:endParaRPr>
          </a:p>
        </p:txBody>
      </p:sp>
      <p:sp>
        <p:nvSpPr>
          <p:cNvPr id="6" name="Footer Placeholder 5"/>
          <p:cNvSpPr>
            <a:spLocks noGrp="1"/>
          </p:cNvSpPr>
          <p:nvPr>
            <p:ph type="ftr" sz="quarter" idx="11"/>
          </p:nvPr>
        </p:nvSpPr>
        <p:spPr>
          <a:xfrm>
            <a:off x="3124200" y="5867400"/>
            <a:ext cx="2895600" cy="476250"/>
          </a:xfrm>
        </p:spPr>
        <p:txBody>
          <a:bodyPr/>
          <a:lstStyle>
            <a:lvl1pPr>
              <a:defRPr/>
            </a:lvl1pPr>
          </a:lstStyle>
          <a:p>
            <a:endParaRPr lang="en-US" dirty="0">
              <a:solidFill>
                <a:prstClr val="black"/>
              </a:solidFill>
            </a:endParaRPr>
          </a:p>
        </p:txBody>
      </p:sp>
      <p:sp>
        <p:nvSpPr>
          <p:cNvPr id="7" name="Slide Number Placeholder 6"/>
          <p:cNvSpPr>
            <a:spLocks noGrp="1"/>
          </p:cNvSpPr>
          <p:nvPr>
            <p:ph type="sldNum" sz="quarter" idx="12"/>
          </p:nvPr>
        </p:nvSpPr>
        <p:spPr>
          <a:xfrm>
            <a:off x="6781800" y="5867400"/>
            <a:ext cx="1676400" cy="476250"/>
          </a:xfrm>
        </p:spPr>
        <p:txBody>
          <a:bodyPr/>
          <a:lstStyle>
            <a:lvl1pPr>
              <a:defRPr/>
            </a:lvl1pPr>
          </a:lstStyle>
          <a:p>
            <a:fld id="{33FE40C2-178B-4350-9FE7-64E835AF1D66}"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611522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4853" y="704089"/>
            <a:ext cx="8470231" cy="715638"/>
          </a:xfrm>
        </p:spPr>
        <p:txBody>
          <a:bodyPr/>
          <a:lstStyle>
            <a:lvl1pPr>
              <a:defRPr>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idx="1"/>
          </p:nvPr>
        </p:nvSpPr>
        <p:spPr>
          <a:xfrm>
            <a:off x="628650" y="1599116"/>
            <a:ext cx="7886700" cy="4577847"/>
          </a:xfrm>
        </p:spPr>
        <p:txBody>
          <a:bodyPr/>
          <a:lstStyle>
            <a:lvl1pPr>
              <a:defRPr>
                <a:latin typeface="Segoe UI" panose="020B0502040204020203" pitchFamily="34" charset="0"/>
                <a:ea typeface="Segoe UI" panose="020B0502040204020203" pitchFamily="34" charset="0"/>
                <a:cs typeface="Segoe UI" panose="020B0502040204020203" pitchFamily="34" charset="0"/>
              </a:defRPr>
            </a:lvl1pPr>
            <a:lvl2pPr>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B099975-E1F5-43FA-9263-386059FB6E20}" type="datetime1">
              <a:rPr lang="en-US" smtClean="0"/>
              <a:t>8/26/2019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4011592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792224"/>
            <a:ext cx="6115050" cy="2770252"/>
          </a:xfrm>
        </p:spPr>
        <p:txBody>
          <a:bodyPr anchor="b"/>
          <a:lstStyle>
            <a:lvl1pPr algn="r">
              <a:defRPr sz="6000">
                <a:effectLst/>
              </a:defRPr>
            </a:lvl1pPr>
          </a:lstStyle>
          <a:p>
            <a:r>
              <a:rPr lang="en-US" dirty="0"/>
              <a:t>Click to edit Master title style</a:t>
            </a:r>
          </a:p>
        </p:txBody>
      </p:sp>
      <p:sp>
        <p:nvSpPr>
          <p:cNvPr id="3" name="Text Placeholder 2"/>
          <p:cNvSpPr>
            <a:spLocks noGrp="1"/>
          </p:cNvSpPr>
          <p:nvPr>
            <p:ph type="body" idx="1"/>
          </p:nvPr>
        </p:nvSpPr>
        <p:spPr>
          <a:xfrm>
            <a:off x="0" y="4589465"/>
            <a:ext cx="6115050" cy="1152968"/>
          </a:xfrm>
        </p:spPr>
        <p:txBody>
          <a:bodyPr/>
          <a:lstStyle>
            <a:lvl1pPr marL="0" indent="0" algn="r">
              <a:buNone/>
              <a:defRPr sz="2400">
                <a:solidFill>
                  <a:schemeClr val="tx1"/>
                </a:solidFill>
                <a:latin typeface="Palatino Linotype" panose="0204050205050503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F8C5EE9-5DA6-49E2-B247-AC40C6BD489F}" type="datetime1">
              <a:rPr lang="en-US" smtClean="0"/>
              <a:t>8/26/2019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792093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599115"/>
            <a:ext cx="3886200" cy="4577848"/>
          </a:xfrm>
        </p:spPr>
        <p:txBody>
          <a:bodyPr/>
          <a:lstStyle>
            <a:lvl1pPr>
              <a:defRPr>
                <a:latin typeface="Segoe UI" panose="020B0502040204020203" pitchFamily="34" charset="0"/>
                <a:ea typeface="Segoe UI" panose="020B0502040204020203" pitchFamily="34" charset="0"/>
                <a:cs typeface="Segoe UI" panose="020B0502040204020203" pitchFamily="34" charset="0"/>
              </a:defRPr>
            </a:lvl1pPr>
            <a:lvl2pPr>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99115"/>
            <a:ext cx="3886200" cy="4577848"/>
          </a:xfrm>
        </p:spPr>
        <p:txBody>
          <a:bodyPr/>
          <a:lstStyle>
            <a:lvl1pPr>
              <a:defRPr>
                <a:latin typeface="Segoe UI" panose="020B0502040204020203" pitchFamily="34" charset="0"/>
                <a:ea typeface="Segoe UI" panose="020B0502040204020203" pitchFamily="34" charset="0"/>
                <a:cs typeface="Segoe UI" panose="020B0502040204020203" pitchFamily="34" charset="0"/>
              </a:defRPr>
            </a:lvl1pPr>
            <a:lvl2pPr>
              <a:defRPr>
                <a:latin typeface="Segoe UI" panose="020B0502040204020203" pitchFamily="34" charset="0"/>
                <a:ea typeface="Segoe UI" panose="020B0502040204020203" pitchFamily="34" charset="0"/>
                <a:cs typeface="Segoe UI" panose="020B0502040204020203" pitchFamily="34" charset="0"/>
              </a:defRPr>
            </a:lvl2pPr>
            <a:lvl3pPr>
              <a:defRPr>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C3495F9-3B97-4DFF-A662-BCE50E7C8E98}" type="datetime1">
              <a:rPr lang="en-US" smtClean="0"/>
              <a:t>8/26/2019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69873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768096"/>
            <a:ext cx="7886700" cy="922593"/>
          </a:xfrm>
        </p:spPr>
        <p:txBody>
          <a:bodyPr/>
          <a:lstStyle>
            <a:lvl1pPr algn="ctr">
              <a:lnSpc>
                <a:spcPct val="100000"/>
              </a:lnSpc>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a:ln>
            <a:noFill/>
          </a:ln>
        </p:spPr>
        <p:txBody>
          <a:bodyPr anchor="ctr"/>
          <a:lstStyle>
            <a:lvl1pPr marL="0" indent="0">
              <a:lnSpc>
                <a:spcPct val="100000"/>
              </a:lnSpc>
              <a:buNone/>
              <a:defRPr sz="2400" b="1">
                <a:latin typeface="Segoe UI Semibold" panose="020B07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29842" y="2505075"/>
            <a:ext cx="3868340" cy="3684588"/>
          </a:xfrm>
        </p:spPr>
        <p:txBody>
          <a:bodyPr/>
          <a:lstStyle>
            <a:lvl1pPr>
              <a:lnSpc>
                <a:spcPct val="100000"/>
              </a:lnSpc>
              <a:defRPr>
                <a:latin typeface="Segoe UI" panose="020B0502040204020203" pitchFamily="34" charset="0"/>
                <a:ea typeface="Segoe UI" panose="020B0502040204020203" pitchFamily="34" charset="0"/>
                <a:cs typeface="Segoe UI" panose="020B0502040204020203" pitchFamily="34" charset="0"/>
              </a:defRPr>
            </a:lvl1pPr>
            <a:lvl2pPr>
              <a:lnSpc>
                <a:spcPct val="100000"/>
              </a:lnSpc>
              <a:defRPr>
                <a:latin typeface="Segoe UI" panose="020B0502040204020203" pitchFamily="34" charset="0"/>
                <a:ea typeface="Segoe UI" panose="020B0502040204020203" pitchFamily="34" charset="0"/>
                <a:cs typeface="Segoe UI" panose="020B0502040204020203" pitchFamily="34" charset="0"/>
              </a:defRPr>
            </a:lvl2pPr>
            <a:lvl3pPr>
              <a:lnSpc>
                <a:spcPct val="100000"/>
              </a:lnSpc>
              <a:defRPr>
                <a:latin typeface="Segoe UI" panose="020B0502040204020203" pitchFamily="34" charset="0"/>
                <a:ea typeface="Segoe UI" panose="020B0502040204020203" pitchFamily="34" charset="0"/>
                <a:cs typeface="Segoe UI" panose="020B0502040204020203" pitchFamily="34" charset="0"/>
              </a:defRPr>
            </a:lvl3pPr>
            <a:lvl4pPr>
              <a:lnSpc>
                <a:spcPct val="100000"/>
              </a:lnSpc>
              <a:defRPr>
                <a:latin typeface="Segoe UI" panose="020B0502040204020203" pitchFamily="34" charset="0"/>
                <a:ea typeface="Segoe UI" panose="020B0502040204020203" pitchFamily="34" charset="0"/>
                <a:cs typeface="Segoe UI" panose="020B0502040204020203" pitchFamily="34" charset="0"/>
              </a:defRPr>
            </a:lvl4pPr>
            <a:lvl5pPr>
              <a:lnSpc>
                <a:spcPct val="100000"/>
              </a:lnSpc>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ctr"/>
          <a:lstStyle>
            <a:lvl1pPr marL="0" indent="0">
              <a:lnSpc>
                <a:spcPct val="100000"/>
              </a:lnSpc>
              <a:buNone/>
              <a:defRPr sz="2400" b="1">
                <a:latin typeface="Segoe UI Semibold" panose="020B07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629150" y="2505075"/>
            <a:ext cx="3887391" cy="3684588"/>
          </a:xfrm>
        </p:spPr>
        <p:txBody>
          <a:bodyPr/>
          <a:lstStyle>
            <a:lvl1pPr>
              <a:lnSpc>
                <a:spcPct val="100000"/>
              </a:lnSpc>
              <a:defRPr>
                <a:latin typeface="Segoe UI" panose="020B0502040204020203" pitchFamily="34" charset="0"/>
                <a:ea typeface="Segoe UI" panose="020B0502040204020203" pitchFamily="34" charset="0"/>
                <a:cs typeface="Segoe UI" panose="020B0502040204020203" pitchFamily="34" charset="0"/>
              </a:defRPr>
            </a:lvl1pPr>
            <a:lvl2pPr>
              <a:lnSpc>
                <a:spcPct val="100000"/>
              </a:lnSpc>
              <a:defRPr>
                <a:latin typeface="Segoe UI" panose="020B0502040204020203" pitchFamily="34" charset="0"/>
                <a:ea typeface="Segoe UI" panose="020B0502040204020203" pitchFamily="34" charset="0"/>
                <a:cs typeface="Segoe UI" panose="020B0502040204020203" pitchFamily="34" charset="0"/>
              </a:defRPr>
            </a:lvl2pPr>
            <a:lvl3pPr>
              <a:lnSpc>
                <a:spcPct val="100000"/>
              </a:lnSpc>
              <a:defRPr>
                <a:latin typeface="Segoe UI" panose="020B0502040204020203" pitchFamily="34" charset="0"/>
                <a:ea typeface="Segoe UI" panose="020B0502040204020203" pitchFamily="34" charset="0"/>
                <a:cs typeface="Segoe UI" panose="020B0502040204020203" pitchFamily="34" charset="0"/>
              </a:defRPr>
            </a:lvl3pPr>
            <a:lvl4pPr>
              <a:lnSpc>
                <a:spcPct val="100000"/>
              </a:lnSpc>
              <a:defRPr>
                <a:latin typeface="Segoe UI" panose="020B0502040204020203" pitchFamily="34" charset="0"/>
                <a:ea typeface="Segoe UI" panose="020B0502040204020203" pitchFamily="34" charset="0"/>
                <a:cs typeface="Segoe UI" panose="020B0502040204020203" pitchFamily="34" charset="0"/>
              </a:defRPr>
            </a:lvl4pPr>
            <a:lvl5pPr>
              <a:lnSpc>
                <a:spcPct val="100000"/>
              </a:lnSpc>
              <a:defRPr>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lnSpc>
                <a:spcPct val="100000"/>
              </a:lnSpc>
              <a:defRPr/>
            </a:lvl1pPr>
          </a:lstStyle>
          <a:p>
            <a:fld id="{3275A7AC-963A-4D13-868F-022C76C45C1A}" type="datetime1">
              <a:rPr lang="en-US" smtClean="0"/>
              <a:t>8/26/2019</a:t>
            </a:fld>
            <a:endParaRPr lang="en-US" dirty="0"/>
          </a:p>
        </p:txBody>
      </p:sp>
      <p:sp>
        <p:nvSpPr>
          <p:cNvPr id="8" name="Footer Placeholder 7"/>
          <p:cNvSpPr>
            <a:spLocks noGrp="1"/>
          </p:cNvSpPr>
          <p:nvPr>
            <p:ph type="ftr" sz="quarter" idx="11"/>
          </p:nvPr>
        </p:nvSpPr>
        <p:spPr/>
        <p:txBody>
          <a:bodyPr/>
          <a:lstStyle>
            <a:lvl1pPr>
              <a:lnSpc>
                <a:spcPct val="100000"/>
              </a:lnSpc>
              <a:defRPr/>
            </a:lvl1pPr>
          </a:lstStyle>
          <a:p>
            <a:endParaRPr lang="en-US" dirty="0"/>
          </a:p>
        </p:txBody>
      </p:sp>
      <p:sp>
        <p:nvSpPr>
          <p:cNvPr id="9" name="Slide Number Placeholder 8"/>
          <p:cNvSpPr>
            <a:spLocks noGrp="1"/>
          </p:cNvSpPr>
          <p:nvPr>
            <p:ph type="sldNum" sz="quarter" idx="12"/>
          </p:nvPr>
        </p:nvSpPr>
        <p:spPr/>
        <p:txBody>
          <a:bodyPr/>
          <a:lstStyle>
            <a:lvl1pPr>
              <a:lnSpc>
                <a:spcPct val="100000"/>
              </a:lnSpc>
              <a:defRPr/>
            </a:lvl1pPr>
          </a:lstStyle>
          <a:p>
            <a:fld id="{BE39B05B-5C98-4DF6-8F3F-965F6E9BFD7B}" type="slidenum">
              <a:rPr lang="en-US" smtClean="0"/>
              <a:pPr/>
              <a:t>‹#›</a:t>
            </a:fld>
            <a:endParaRPr lang="en-US" dirty="0"/>
          </a:p>
        </p:txBody>
      </p:sp>
    </p:spTree>
    <p:extLst>
      <p:ext uri="{BB962C8B-B14F-4D97-AF65-F5344CB8AC3E}">
        <p14:creationId xmlns:p14="http://schemas.microsoft.com/office/powerpoint/2010/main" val="32318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a:t>Click to edit Master title style</a:t>
            </a:r>
          </a:p>
        </p:txBody>
      </p:sp>
      <p:sp>
        <p:nvSpPr>
          <p:cNvPr id="3" name="Date Placeholder 2"/>
          <p:cNvSpPr>
            <a:spLocks noGrp="1"/>
          </p:cNvSpPr>
          <p:nvPr>
            <p:ph type="dt" sz="half" idx="10"/>
          </p:nvPr>
        </p:nvSpPr>
        <p:spPr/>
        <p:txBody>
          <a:bodyPr/>
          <a:lstStyle/>
          <a:p>
            <a:fld id="{70387F5E-E100-4155-B067-A36A02BF091B}" type="datetime1">
              <a:rPr lang="en-US" smtClean="0"/>
              <a:t>8/26/2019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134546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05D74-4FBE-4785-9CA7-35942172B05F}" type="datetime1">
              <a:rPr lang="en-US" smtClean="0"/>
              <a:t>8/26/2019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1956503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685800"/>
            <a:ext cx="2949178" cy="13716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5157342"/>
          </a:xfrm>
        </p:spPr>
        <p:txBody>
          <a:bodyPr/>
          <a:lstStyle>
            <a:lvl1pPr>
              <a:defRPr sz="3200">
                <a:latin typeface="Montserrat" panose="00000500000000000000" pitchFamily="2" charset="0"/>
              </a:defRPr>
            </a:lvl1pPr>
            <a:lvl2pPr>
              <a:defRPr sz="2800">
                <a:latin typeface="Montserrat" panose="00000500000000000000" pitchFamily="2" charset="0"/>
              </a:defRPr>
            </a:lvl2pPr>
            <a:lvl3pPr>
              <a:defRPr sz="2400">
                <a:latin typeface="Montserrat" panose="00000500000000000000" pitchFamily="2" charset="0"/>
              </a:defRPr>
            </a:lvl3pPr>
            <a:lvl4pPr>
              <a:defRPr sz="2000">
                <a:latin typeface="Montserrat" panose="00000500000000000000" pitchFamily="2" charset="0"/>
              </a:defRPr>
            </a:lvl4pPr>
            <a:lvl5pPr>
              <a:defRPr sz="2000">
                <a:latin typeface="Montserrat" panose="00000500000000000000" pitchFamily="2"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408736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C48D3C1-644D-4121-99E8-8C8E1EA3EF46}" type="datetime1">
              <a:rPr lang="en-US" smtClean="0"/>
              <a:t>8/26/2019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307940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731520"/>
            <a:ext cx="2949178" cy="132588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509333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402336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70C9B3-4CDD-4281-AC19-406A14A952F1}" type="datetime1">
              <a:rPr lang="en-US" smtClean="0"/>
              <a:t>8/26/2019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39B05B-5C98-4DF6-8F3F-965F6E9BFD7B}" type="slidenum">
              <a:rPr lang="en-US" smtClean="0"/>
              <a:t>‹#›</a:t>
            </a:fld>
            <a:endParaRPr lang="en-US" dirty="0"/>
          </a:p>
        </p:txBody>
      </p:sp>
    </p:spTree>
    <p:extLst>
      <p:ext uri="{BB962C8B-B14F-4D97-AF65-F5344CB8AC3E}">
        <p14:creationId xmlns:p14="http://schemas.microsoft.com/office/powerpoint/2010/main" val="285656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704089"/>
            <a:ext cx="7886700" cy="71563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28650" y="1599116"/>
            <a:ext cx="7886700" cy="457784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0584" y="159575"/>
            <a:ext cx="2057400" cy="365125"/>
          </a:xfrm>
          <a:prstGeom prst="rect">
            <a:avLst/>
          </a:prstGeom>
        </p:spPr>
        <p:txBody>
          <a:bodyPr vert="horz" lIns="91440" tIns="45720" rIns="91440" bIns="45720" rtlCol="0" anchor="ctr"/>
          <a:lstStyle>
            <a:lvl1pPr algn="l">
              <a:lnSpc>
                <a:spcPct val="100000"/>
              </a:lnSpc>
              <a:defRPr sz="1200">
                <a:solidFill>
                  <a:schemeClr val="tx1">
                    <a:tint val="75000"/>
                  </a:schemeClr>
                </a:solidFill>
                <a:latin typeface="Montserrat" panose="00000500000000000000" pitchFamily="2" charset="0"/>
                <a:cs typeface="Segoe UI" panose="020B0502040204020203" pitchFamily="34" charset="0"/>
              </a:defRPr>
            </a:lvl1pPr>
          </a:lstStyle>
          <a:p>
            <a:fld id="{C72DD302-C973-4DEA-A59B-6B27579A1F37}" type="datetime1">
              <a:rPr lang="en-US" smtClean="0"/>
              <a:t>8/26/2019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lnSpc>
                <a:spcPct val="100000"/>
              </a:lnSpc>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0" y="6356350"/>
            <a:ext cx="2057400" cy="365125"/>
          </a:xfrm>
          <a:prstGeom prst="rect">
            <a:avLst/>
          </a:prstGeom>
        </p:spPr>
        <p:txBody>
          <a:bodyPr vert="horz" lIns="91440" tIns="45720" rIns="91440" bIns="45720" rtlCol="0" anchor="ctr"/>
          <a:lstStyle>
            <a:lvl1pPr algn="l">
              <a:lnSpc>
                <a:spcPct val="100000"/>
              </a:lnSpc>
              <a:defRPr sz="1200">
                <a:solidFill>
                  <a:schemeClr val="tx1">
                    <a:tint val="75000"/>
                  </a:schemeClr>
                </a:solidFill>
                <a:latin typeface="Segoe UI" panose="020B0502040204020203" pitchFamily="34" charset="0"/>
                <a:cs typeface="Segoe UI" panose="020B0502040204020203" pitchFamily="34" charset="0"/>
              </a:defRPr>
            </a:lvl1pPr>
          </a:lstStyle>
          <a:p>
            <a:fld id="{BE39B05B-5C98-4DF6-8F3F-965F6E9BFD7B}" type="slidenum">
              <a:rPr lang="en-US" smtClean="0"/>
              <a:pPr/>
              <a:t>‹#›</a:t>
            </a:fld>
            <a:endParaRPr lang="en-US" dirty="0"/>
          </a:p>
        </p:txBody>
      </p:sp>
    </p:spTree>
    <p:extLst>
      <p:ext uri="{BB962C8B-B14F-4D97-AF65-F5344CB8AC3E}">
        <p14:creationId xmlns:p14="http://schemas.microsoft.com/office/powerpoint/2010/main" val="1731472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lnSpc>
          <a:spcPct val="100000"/>
        </a:lnSpc>
        <a:spcBef>
          <a:spcPct val="0"/>
        </a:spcBef>
        <a:buNone/>
        <a:defRPr sz="4400" kern="1200">
          <a:solidFill>
            <a:schemeClr val="tx1"/>
          </a:solidFill>
          <a:effectLst>
            <a:outerShdw blurRad="38100" dist="38100" dir="2700000" algn="tl">
              <a:srgbClr val="000000">
                <a:alpha val="43137"/>
              </a:srgbClr>
            </a:outerShdw>
          </a:effectLst>
          <a:latin typeface="Palatino Linotype" panose="02040502050505030304" pitchFamily="18"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Workshop on Demand Charges and Proposed Alternatives </a:t>
            </a:r>
            <a:br>
              <a:rPr lang="en-US" sz="5400" dirty="0"/>
            </a:br>
            <a:br>
              <a:rPr lang="en-US" sz="5400" dirty="0"/>
            </a:br>
            <a:endParaRPr lang="en-US" sz="5400" dirty="0"/>
          </a:p>
        </p:txBody>
      </p:sp>
      <p:sp>
        <p:nvSpPr>
          <p:cNvPr id="3" name="Subtitle 2"/>
          <p:cNvSpPr>
            <a:spLocks noGrp="1"/>
          </p:cNvSpPr>
          <p:nvPr>
            <p:ph type="subTitle" idx="1"/>
          </p:nvPr>
        </p:nvSpPr>
        <p:spPr>
          <a:xfrm>
            <a:off x="-1" y="4888523"/>
            <a:ext cx="6115051" cy="845463"/>
          </a:xfrm>
        </p:spPr>
        <p:txBody>
          <a:bodyPr>
            <a:normAutofit fontScale="47500" lnSpcReduction="20000"/>
          </a:bodyPr>
          <a:lstStyle/>
          <a:p>
            <a:r>
              <a:rPr lang="en-US" sz="2600" b="1" i="0" dirty="0"/>
              <a:t>Masoud Foudeh</a:t>
            </a:r>
          </a:p>
          <a:p>
            <a:r>
              <a:rPr lang="en-US" sz="2600" b="1" i="0" dirty="0"/>
              <a:t>California Public Utilities Commission</a:t>
            </a:r>
          </a:p>
          <a:p>
            <a:r>
              <a:rPr lang="en-US" sz="2600" b="1" i="0" dirty="0"/>
              <a:t>August 27, 2019</a:t>
            </a:r>
          </a:p>
          <a:p>
            <a:endParaRPr lang="en-US" dirty="0"/>
          </a:p>
        </p:txBody>
      </p:sp>
    </p:spTree>
    <p:extLst>
      <p:ext uri="{BB962C8B-B14F-4D97-AF65-F5344CB8AC3E}">
        <p14:creationId xmlns:p14="http://schemas.microsoft.com/office/powerpoint/2010/main" val="1783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u="sng" dirty="0"/>
              <a:t>Objectives for this Workshop</a:t>
            </a:r>
          </a:p>
        </p:txBody>
      </p:sp>
      <p:sp>
        <p:nvSpPr>
          <p:cNvPr id="3" name="Content Placeholder 2"/>
          <p:cNvSpPr>
            <a:spLocks noGrp="1"/>
          </p:cNvSpPr>
          <p:nvPr>
            <p:ph idx="1"/>
          </p:nvPr>
        </p:nvSpPr>
        <p:spPr>
          <a:xfrm>
            <a:off x="628650" y="1757392"/>
            <a:ext cx="7886700" cy="4577847"/>
          </a:xfrm>
        </p:spPr>
        <p:txBody>
          <a:bodyPr>
            <a:normAutofit fontScale="92500" lnSpcReduction="10000"/>
          </a:bodyPr>
          <a:lstStyle/>
          <a:p>
            <a:pPr marL="457200" indent="-457200">
              <a:buAutoNum type="arabicPeriod"/>
            </a:pPr>
            <a:r>
              <a:rPr lang="en-US" sz="2200" dirty="0"/>
              <a:t>To provide parties with an opportunity to evaluate existing (legacy) Demand Charge structures, and to present alternatives to SDG&amp;E’s current DC methodology.</a:t>
            </a:r>
          </a:p>
          <a:p>
            <a:pPr marL="457200" indent="-457200">
              <a:buAutoNum type="arabicPeriod"/>
            </a:pPr>
            <a:endParaRPr lang="en-US" sz="2200" dirty="0"/>
          </a:p>
          <a:p>
            <a:pPr marL="457200" indent="-457200">
              <a:buAutoNum type="arabicPeriod"/>
            </a:pPr>
            <a:r>
              <a:rPr lang="en-US" sz="2200" dirty="0"/>
              <a:t>To discuss and establish consensus about the appropriate principles and objectives of demand charge methodology in light of Commission policy goals and an evolving grid.</a:t>
            </a:r>
          </a:p>
          <a:p>
            <a:pPr marL="457200" indent="-457200">
              <a:buAutoNum type="arabicPeriod"/>
            </a:pPr>
            <a:endParaRPr lang="en-US" sz="2400" dirty="0"/>
          </a:p>
          <a:p>
            <a:pPr marL="457200" indent="-457200">
              <a:buAutoNum type="arabicPeriod"/>
            </a:pPr>
            <a:r>
              <a:rPr lang="en-US" sz="2200" u="sng" dirty="0"/>
              <a:t>Expected Outcomes:</a:t>
            </a:r>
          </a:p>
          <a:p>
            <a:pPr lvl="1"/>
            <a:r>
              <a:rPr lang="en-US" sz="2000" b="1" dirty="0"/>
              <a:t>All Party Workshop report that includes:</a:t>
            </a:r>
          </a:p>
          <a:p>
            <a:pPr lvl="2">
              <a:buFont typeface="Wingdings" panose="05000000000000000000" pitchFamily="2" charset="2"/>
              <a:buChar char="Ø"/>
            </a:pPr>
            <a:r>
              <a:rPr lang="en-US" sz="1700" dirty="0"/>
              <a:t>Realistic alternatives for DC reform</a:t>
            </a:r>
          </a:p>
          <a:p>
            <a:pPr lvl="2">
              <a:buFont typeface="Wingdings" panose="05000000000000000000" pitchFamily="2" charset="2"/>
              <a:buChar char="Ø"/>
            </a:pPr>
            <a:r>
              <a:rPr lang="en-US" sz="1700" dirty="0"/>
              <a:t>Next steps describing detailed action plans to evaluate alternatives </a:t>
            </a:r>
          </a:p>
          <a:p>
            <a:pPr marL="914400" lvl="2" indent="0">
              <a:buNone/>
            </a:pPr>
            <a:r>
              <a:rPr lang="en-US" sz="1700" dirty="0"/>
              <a:t>and implementation options.</a:t>
            </a:r>
          </a:p>
          <a:p>
            <a:pPr marL="914400" lvl="2" indent="0">
              <a:buNone/>
            </a:pPr>
            <a:endParaRPr lang="en-US" sz="1700" dirty="0"/>
          </a:p>
        </p:txBody>
      </p:sp>
      <p:sp>
        <p:nvSpPr>
          <p:cNvPr id="4" name="Slide Number Placeholder 3"/>
          <p:cNvSpPr>
            <a:spLocks noGrp="1"/>
          </p:cNvSpPr>
          <p:nvPr>
            <p:ph type="sldNum" sz="quarter" idx="12"/>
          </p:nvPr>
        </p:nvSpPr>
        <p:spPr/>
        <p:txBody>
          <a:bodyPr/>
          <a:lstStyle/>
          <a:p>
            <a:fld id="{BE39B05B-5C98-4DF6-8F3F-965F6E9BFD7B}" type="slidenum">
              <a:rPr lang="en-US" smtClean="0"/>
              <a:t>2</a:t>
            </a:fld>
            <a:endParaRPr lang="en-US" dirty="0"/>
          </a:p>
        </p:txBody>
      </p:sp>
    </p:spTree>
    <p:extLst>
      <p:ext uri="{BB962C8B-B14F-4D97-AF65-F5344CB8AC3E}">
        <p14:creationId xmlns:p14="http://schemas.microsoft.com/office/powerpoint/2010/main" val="152677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u="sng" dirty="0"/>
              <a:t>Commission’s Past Decisions on DCs </a:t>
            </a:r>
          </a:p>
        </p:txBody>
      </p:sp>
      <p:sp>
        <p:nvSpPr>
          <p:cNvPr id="3" name="Content Placeholder 2"/>
          <p:cNvSpPr>
            <a:spLocks noGrp="1"/>
          </p:cNvSpPr>
          <p:nvPr>
            <p:ph idx="1"/>
          </p:nvPr>
        </p:nvSpPr>
        <p:spPr>
          <a:xfrm>
            <a:off x="616618" y="1285850"/>
            <a:ext cx="7886700" cy="5070500"/>
          </a:xfrm>
        </p:spPr>
        <p:txBody>
          <a:bodyPr>
            <a:normAutofit fontScale="62500" lnSpcReduction="20000"/>
          </a:bodyPr>
          <a:lstStyle/>
          <a:p>
            <a:pPr marL="0" indent="0">
              <a:buNone/>
            </a:pPr>
            <a:endParaRPr lang="en-US" sz="2600" dirty="0"/>
          </a:p>
          <a:p>
            <a:r>
              <a:rPr lang="en-US" sz="2600" b="1" u="sng" dirty="0"/>
              <a:t>D.14.12.080</a:t>
            </a:r>
          </a:p>
          <a:p>
            <a:pPr lvl="1"/>
            <a:r>
              <a:rPr lang="en-US" sz="2600" dirty="0"/>
              <a:t>The Commission questioned the accuracy of Peak and Part-Peak Demand Charges as a proxy for contributions to Coincident Peak Demands.  </a:t>
            </a:r>
          </a:p>
          <a:p>
            <a:pPr lvl="1"/>
            <a:r>
              <a:rPr lang="en-US" sz="2600" dirty="0"/>
              <a:t>The Commission found “Option R” was of value and ordered PG&amp;E to offer it.</a:t>
            </a:r>
          </a:p>
          <a:p>
            <a:pPr lvl="2"/>
            <a:r>
              <a:rPr lang="en-US" dirty="0"/>
              <a:t>Option R allows solar customers to substitute TOU rates for demand charges.</a:t>
            </a:r>
            <a:endParaRPr lang="en-US" sz="2200" dirty="0"/>
          </a:p>
          <a:p>
            <a:pPr marL="457200" lvl="1" indent="0">
              <a:buNone/>
            </a:pPr>
            <a:endParaRPr lang="en-US" sz="2600" dirty="0"/>
          </a:p>
          <a:p>
            <a:r>
              <a:rPr lang="en-US" sz="2600" b="1" u="sng" dirty="0"/>
              <a:t>D.18.08.013 (PG&amp;E 2016 GRC 2)</a:t>
            </a:r>
          </a:p>
          <a:p>
            <a:pPr lvl="1"/>
            <a:r>
              <a:rPr lang="en-US" sz="2600" dirty="0"/>
              <a:t>“Heavy reliance on non-coincident demand charges (NCDs) is generally disfavored by our historic rate design principles because </a:t>
            </a:r>
            <a:r>
              <a:rPr lang="en-US" sz="2600" b="1" dirty="0"/>
              <a:t>NCD charges do not reflect cost causation for primary distribution, transmission, or generation capacity costs. “</a:t>
            </a:r>
          </a:p>
          <a:p>
            <a:pPr lvl="1"/>
            <a:endParaRPr lang="en-US" sz="2600" dirty="0"/>
          </a:p>
          <a:p>
            <a:pPr lvl="1"/>
            <a:r>
              <a:rPr lang="en-US" sz="2600" dirty="0"/>
              <a:t>“Rate designs that heavily rely on </a:t>
            </a:r>
            <a:r>
              <a:rPr lang="en-US" sz="2600" b="1" dirty="0"/>
              <a:t>NCD charges also promote inefficient use of energy</a:t>
            </a:r>
            <a:r>
              <a:rPr lang="en-US" sz="2600" dirty="0"/>
              <a:t> contrary to state policy goals encouraging economically efficient and socially beneficial energy usage. “</a:t>
            </a:r>
          </a:p>
          <a:p>
            <a:pPr lvl="1"/>
            <a:endParaRPr lang="en-US" sz="2600" dirty="0"/>
          </a:p>
          <a:p>
            <a:pPr lvl="1"/>
            <a:r>
              <a:rPr lang="en-US" sz="2500" dirty="0"/>
              <a:t>“NCDs can </a:t>
            </a:r>
            <a:r>
              <a:rPr lang="en-US" sz="2500" b="1" dirty="0"/>
              <a:t>discourage beneficial energy use</a:t>
            </a:r>
            <a:r>
              <a:rPr lang="en-US" sz="2500" dirty="0"/>
              <a:t>, such as electric vehicle fleet charging (overnight or during hours with high solar generation), or Reverse Demand Response </a:t>
            </a:r>
            <a:r>
              <a:rPr lang="en-US" sz="2500" b="1" dirty="0"/>
              <a:t>to encourage customers to use renewable energy that might otherwise be curtailed due to over-generation conditions.”</a:t>
            </a:r>
          </a:p>
          <a:p>
            <a:endParaRPr lang="en-US" sz="2600" dirty="0"/>
          </a:p>
        </p:txBody>
      </p:sp>
      <p:sp>
        <p:nvSpPr>
          <p:cNvPr id="4" name="Slide Number Placeholder 3"/>
          <p:cNvSpPr>
            <a:spLocks noGrp="1"/>
          </p:cNvSpPr>
          <p:nvPr>
            <p:ph type="sldNum" sz="quarter" idx="12"/>
          </p:nvPr>
        </p:nvSpPr>
        <p:spPr/>
        <p:txBody>
          <a:bodyPr/>
          <a:lstStyle/>
          <a:p>
            <a:fld id="{BE39B05B-5C98-4DF6-8F3F-965F6E9BFD7B}" type="slidenum">
              <a:rPr lang="en-US" smtClean="0"/>
              <a:t>3</a:t>
            </a:fld>
            <a:endParaRPr lang="en-US" dirty="0"/>
          </a:p>
        </p:txBody>
      </p:sp>
    </p:spTree>
    <p:extLst>
      <p:ext uri="{BB962C8B-B14F-4D97-AF65-F5344CB8AC3E}">
        <p14:creationId xmlns:p14="http://schemas.microsoft.com/office/powerpoint/2010/main" val="66336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99116"/>
            <a:ext cx="7886700" cy="4963730"/>
          </a:xfrm>
        </p:spPr>
        <p:txBody>
          <a:bodyPr>
            <a:normAutofit fontScale="70000" lnSpcReduction="20000"/>
          </a:bodyPr>
          <a:lstStyle/>
          <a:p>
            <a:r>
              <a:rPr lang="en-US" sz="2300" b="1" dirty="0"/>
              <a:t>SDG&amp;E 2016 GRC Phase 2 (D.17.08.030):</a:t>
            </a:r>
          </a:p>
          <a:p>
            <a:pPr marL="457200" lvl="1" indent="0">
              <a:buNone/>
            </a:pPr>
            <a:endParaRPr lang="en-US" sz="2300" dirty="0"/>
          </a:p>
          <a:p>
            <a:pPr marL="457200" lvl="1" indent="0">
              <a:buNone/>
            </a:pPr>
            <a:endParaRPr lang="en-US" sz="2300" dirty="0"/>
          </a:p>
          <a:p>
            <a:pPr marL="457200" lvl="1" indent="0">
              <a:buNone/>
            </a:pPr>
            <a:endParaRPr lang="en-US" sz="2300" dirty="0"/>
          </a:p>
          <a:p>
            <a:pPr marL="0" indent="0">
              <a:buNone/>
            </a:pPr>
            <a:endParaRPr lang="en-US" sz="2300" dirty="0"/>
          </a:p>
          <a:p>
            <a:pPr marL="0" indent="0">
              <a:buNone/>
            </a:pPr>
            <a:endParaRPr lang="en-US" sz="2300" dirty="0"/>
          </a:p>
          <a:p>
            <a:pPr marL="0" indent="0" algn="ctr">
              <a:buNone/>
            </a:pPr>
            <a:r>
              <a:rPr lang="en-US" sz="1900" u="sng" dirty="0"/>
              <a:t>Ratio of Distribution Related costs not recovered through monthly service fee </a:t>
            </a:r>
          </a:p>
          <a:p>
            <a:pPr marL="0" indent="0" algn="ctr">
              <a:buNone/>
            </a:pPr>
            <a:endParaRPr lang="en-US" sz="1900" u="sng" dirty="0"/>
          </a:p>
          <a:p>
            <a:r>
              <a:rPr lang="en-US" sz="2300" b="1" dirty="0"/>
              <a:t>PG&amp;E 2016 GRC Phase 2 (D.18.08.013)</a:t>
            </a:r>
          </a:p>
          <a:p>
            <a:pPr lvl="1"/>
            <a:r>
              <a:rPr lang="en-US" sz="2300" dirty="0"/>
              <a:t>Commission rejected PG&amp;E’s proposals to increase NCD but approved the settlement on condition that a small amount of cost recovery was shifted from NCD to CD.</a:t>
            </a:r>
          </a:p>
          <a:p>
            <a:pPr lvl="1"/>
            <a:r>
              <a:rPr lang="en-US" sz="2300" dirty="0"/>
              <a:t>Approved option “S”(for Storage), which has higher volumetric rates and lower demand charges that are coincident and daily.</a:t>
            </a:r>
          </a:p>
          <a:p>
            <a:endParaRPr lang="en-US" sz="2300" dirty="0"/>
          </a:p>
          <a:p>
            <a:r>
              <a:rPr lang="en-US" sz="2300" b="1" dirty="0"/>
              <a:t>SCE 2017 GRC Phase 2 (D.18.11.027):</a:t>
            </a:r>
          </a:p>
          <a:p>
            <a:pPr lvl="1"/>
            <a:r>
              <a:rPr lang="en-US" sz="2300" dirty="0"/>
              <a:t>The Commission approved settlement shifting significant portion of distribution revenue collection from NCD to CD and TOU energy charges.</a:t>
            </a:r>
          </a:p>
          <a:p>
            <a:pPr lvl="1"/>
            <a:endParaRPr lang="en-US" sz="2300" dirty="0"/>
          </a:p>
          <a:p>
            <a:pPr lvl="1">
              <a:lnSpc>
                <a:spcPct val="110000"/>
              </a:lnSpc>
            </a:pPr>
            <a:endParaRPr lang="en-US" dirty="0"/>
          </a:p>
        </p:txBody>
      </p:sp>
      <p:sp>
        <p:nvSpPr>
          <p:cNvPr id="4" name="Slide Number Placeholder 3"/>
          <p:cNvSpPr>
            <a:spLocks noGrp="1"/>
          </p:cNvSpPr>
          <p:nvPr>
            <p:ph type="sldNum" sz="quarter" idx="12"/>
          </p:nvPr>
        </p:nvSpPr>
        <p:spPr/>
        <p:txBody>
          <a:bodyPr/>
          <a:lstStyle/>
          <a:p>
            <a:fld id="{BE39B05B-5C98-4DF6-8F3F-965F6E9BFD7B}" type="slidenum">
              <a:rPr lang="en-US" smtClean="0"/>
              <a:t>4</a:t>
            </a:fld>
            <a:endParaRPr lang="en-US" dirty="0"/>
          </a:p>
        </p:txBody>
      </p:sp>
      <p:sp>
        <p:nvSpPr>
          <p:cNvPr id="7" name="Title 6">
            <a:extLst>
              <a:ext uri="{FF2B5EF4-FFF2-40B4-BE49-F238E27FC236}">
                <a16:creationId xmlns:a16="http://schemas.microsoft.com/office/drawing/2014/main" id="{C3369854-CA53-4981-AF97-5AA271398859}"/>
              </a:ext>
            </a:extLst>
          </p:cNvPr>
          <p:cNvSpPr>
            <a:spLocks noGrp="1"/>
          </p:cNvSpPr>
          <p:nvPr>
            <p:ph type="title"/>
          </p:nvPr>
        </p:nvSpPr>
        <p:spPr>
          <a:xfrm>
            <a:off x="628650" y="724849"/>
            <a:ext cx="8470231" cy="715638"/>
          </a:xfrm>
        </p:spPr>
        <p:txBody>
          <a:bodyPr>
            <a:noAutofit/>
          </a:bodyPr>
          <a:lstStyle/>
          <a:p>
            <a:r>
              <a:rPr lang="en-US" sz="2800" u="sng" dirty="0"/>
              <a:t>Commission Decisions on DCs </a:t>
            </a:r>
            <a:br>
              <a:rPr lang="en-US" sz="2800" u="sng" dirty="0"/>
            </a:br>
            <a:endParaRPr lang="en-US" sz="2800" u="sng" dirty="0"/>
          </a:p>
        </p:txBody>
      </p:sp>
      <p:graphicFrame>
        <p:nvGraphicFramePr>
          <p:cNvPr id="8" name="Table 7">
            <a:extLst>
              <a:ext uri="{FF2B5EF4-FFF2-40B4-BE49-F238E27FC236}">
                <a16:creationId xmlns:a16="http://schemas.microsoft.com/office/drawing/2014/main" id="{9889CA27-3516-49E3-99D9-404E03B28636}"/>
              </a:ext>
            </a:extLst>
          </p:cNvPr>
          <p:cNvGraphicFramePr>
            <a:graphicFrameLocks noGrp="1"/>
          </p:cNvGraphicFramePr>
          <p:nvPr>
            <p:extLst>
              <p:ext uri="{D42A27DB-BD31-4B8C-83A1-F6EECF244321}">
                <p14:modId xmlns:p14="http://schemas.microsoft.com/office/powerpoint/2010/main" val="2683388401"/>
              </p:ext>
            </p:extLst>
          </p:nvPr>
        </p:nvGraphicFramePr>
        <p:xfrm>
          <a:off x="1709194" y="2086391"/>
          <a:ext cx="5262624" cy="1260895"/>
        </p:xfrm>
        <a:graphic>
          <a:graphicData uri="http://schemas.openxmlformats.org/drawingml/2006/table">
            <a:tbl>
              <a:tblPr firstRow="1" bandRow="1">
                <a:tableStyleId>{5C22544A-7EE6-4342-B048-85BDC9FD1C3A}</a:tableStyleId>
              </a:tblPr>
              <a:tblGrid>
                <a:gridCol w="2214624">
                  <a:extLst>
                    <a:ext uri="{9D8B030D-6E8A-4147-A177-3AD203B41FA5}">
                      <a16:colId xmlns:a16="http://schemas.microsoft.com/office/drawing/2014/main" val="4287760654"/>
                    </a:ext>
                  </a:extLst>
                </a:gridCol>
                <a:gridCol w="1524000">
                  <a:extLst>
                    <a:ext uri="{9D8B030D-6E8A-4147-A177-3AD203B41FA5}">
                      <a16:colId xmlns:a16="http://schemas.microsoft.com/office/drawing/2014/main" val="191370344"/>
                    </a:ext>
                  </a:extLst>
                </a:gridCol>
                <a:gridCol w="1524000">
                  <a:extLst>
                    <a:ext uri="{9D8B030D-6E8A-4147-A177-3AD203B41FA5}">
                      <a16:colId xmlns:a16="http://schemas.microsoft.com/office/drawing/2014/main" val="2854950250"/>
                    </a:ext>
                  </a:extLst>
                </a:gridCol>
              </a:tblGrid>
              <a:tr h="284790">
                <a:tc>
                  <a:txBody>
                    <a:bodyPr/>
                    <a:lstStyle/>
                    <a:p>
                      <a:pPr algn="l"/>
                      <a:endParaRPr lang="en-US" sz="1400" dirty="0"/>
                    </a:p>
                  </a:txBody>
                  <a:tcPr anchor="ctr"/>
                </a:tc>
                <a:tc>
                  <a:txBody>
                    <a:bodyPr/>
                    <a:lstStyle/>
                    <a:p>
                      <a:pPr algn="ctr"/>
                      <a:r>
                        <a:rPr lang="en-US" sz="1400" dirty="0"/>
                        <a:t>NCDC</a:t>
                      </a:r>
                    </a:p>
                  </a:txBody>
                  <a:tcPr anchor="ctr"/>
                </a:tc>
                <a:tc>
                  <a:txBody>
                    <a:bodyPr/>
                    <a:lstStyle/>
                    <a:p>
                      <a:pPr algn="ctr"/>
                      <a:r>
                        <a:rPr lang="en-US" sz="1400" dirty="0"/>
                        <a:t>CD</a:t>
                      </a:r>
                    </a:p>
                  </a:txBody>
                  <a:tcPr anchor="ctr"/>
                </a:tc>
                <a:extLst>
                  <a:ext uri="{0D108BD9-81ED-4DB2-BD59-A6C34878D82A}">
                    <a16:rowId xmlns:a16="http://schemas.microsoft.com/office/drawing/2014/main" val="2195426130"/>
                  </a:ext>
                </a:extLst>
              </a:tr>
              <a:tr h="284790">
                <a:tc>
                  <a:txBody>
                    <a:bodyPr/>
                    <a:lstStyle/>
                    <a:p>
                      <a:pPr algn="l"/>
                      <a:r>
                        <a:rPr lang="en-US" sz="1400" dirty="0"/>
                        <a:t>Prior to the Decision</a:t>
                      </a:r>
                    </a:p>
                  </a:txBody>
                  <a:tcPr anchor="ctr"/>
                </a:tc>
                <a:tc>
                  <a:txBody>
                    <a:bodyPr/>
                    <a:lstStyle/>
                    <a:p>
                      <a:pPr algn="ctr"/>
                      <a:r>
                        <a:rPr lang="en-US" sz="1400" dirty="0"/>
                        <a:t>65%</a:t>
                      </a:r>
                    </a:p>
                  </a:txBody>
                  <a:tcPr anchor="ctr"/>
                </a:tc>
                <a:tc>
                  <a:txBody>
                    <a:bodyPr/>
                    <a:lstStyle/>
                    <a:p>
                      <a:pPr algn="ctr"/>
                      <a:r>
                        <a:rPr lang="en-US" sz="1400" dirty="0"/>
                        <a:t>35%</a:t>
                      </a:r>
                    </a:p>
                  </a:txBody>
                  <a:tcPr anchor="ctr"/>
                </a:tc>
                <a:extLst>
                  <a:ext uri="{0D108BD9-81ED-4DB2-BD59-A6C34878D82A}">
                    <a16:rowId xmlns:a16="http://schemas.microsoft.com/office/drawing/2014/main" val="3783815302"/>
                  </a:ext>
                </a:extLst>
              </a:tr>
              <a:tr h="284790">
                <a:tc>
                  <a:txBody>
                    <a:bodyPr/>
                    <a:lstStyle/>
                    <a:p>
                      <a:pPr algn="l"/>
                      <a:r>
                        <a:rPr lang="en-US" sz="1400" dirty="0"/>
                        <a:t>SDG&amp;E Proposal</a:t>
                      </a:r>
                    </a:p>
                  </a:txBody>
                  <a:tcPr anchor="ctr"/>
                </a:tc>
                <a:tc>
                  <a:txBody>
                    <a:bodyPr/>
                    <a:lstStyle/>
                    <a:p>
                      <a:pPr algn="ctr"/>
                      <a:r>
                        <a:rPr lang="en-US" sz="1400" dirty="0"/>
                        <a:t>85%</a:t>
                      </a:r>
                    </a:p>
                  </a:txBody>
                  <a:tcPr anchor="ctr"/>
                </a:tc>
                <a:tc>
                  <a:txBody>
                    <a:bodyPr/>
                    <a:lstStyle/>
                    <a:p>
                      <a:pPr algn="ctr"/>
                      <a:r>
                        <a:rPr lang="en-US" sz="1400" dirty="0"/>
                        <a:t>15%</a:t>
                      </a:r>
                    </a:p>
                  </a:txBody>
                  <a:tcPr anchor="ctr"/>
                </a:tc>
                <a:extLst>
                  <a:ext uri="{0D108BD9-81ED-4DB2-BD59-A6C34878D82A}">
                    <a16:rowId xmlns:a16="http://schemas.microsoft.com/office/drawing/2014/main" val="2655147480"/>
                  </a:ext>
                </a:extLst>
              </a:tr>
              <a:tr h="346495">
                <a:tc>
                  <a:txBody>
                    <a:bodyPr/>
                    <a:lstStyle/>
                    <a:p>
                      <a:pPr algn="l"/>
                      <a:r>
                        <a:rPr lang="en-US" sz="1400" b="1" dirty="0"/>
                        <a:t>Final Decision</a:t>
                      </a:r>
                    </a:p>
                  </a:txBody>
                  <a:tcPr anchor="ctr"/>
                </a:tc>
                <a:tc>
                  <a:txBody>
                    <a:bodyPr/>
                    <a:lstStyle/>
                    <a:p>
                      <a:pPr algn="ctr"/>
                      <a:r>
                        <a:rPr lang="en-US" sz="1400" dirty="0"/>
                        <a:t>39%</a:t>
                      </a:r>
                    </a:p>
                  </a:txBody>
                  <a:tcPr anchor="ctr"/>
                </a:tc>
                <a:tc>
                  <a:txBody>
                    <a:bodyPr/>
                    <a:lstStyle/>
                    <a:p>
                      <a:pPr algn="ctr"/>
                      <a:r>
                        <a:rPr lang="en-US" sz="1400" dirty="0"/>
                        <a:t>61%</a:t>
                      </a:r>
                    </a:p>
                  </a:txBody>
                  <a:tcPr anchor="ctr"/>
                </a:tc>
                <a:extLst>
                  <a:ext uri="{0D108BD9-81ED-4DB2-BD59-A6C34878D82A}">
                    <a16:rowId xmlns:a16="http://schemas.microsoft.com/office/drawing/2014/main" val="4102910825"/>
                  </a:ext>
                </a:extLst>
              </a:tr>
            </a:tbl>
          </a:graphicData>
        </a:graphic>
      </p:graphicFrame>
    </p:spTree>
    <p:extLst>
      <p:ext uri="{BB962C8B-B14F-4D97-AF65-F5344CB8AC3E}">
        <p14:creationId xmlns:p14="http://schemas.microsoft.com/office/powerpoint/2010/main" val="2536801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319" y="952676"/>
            <a:ext cx="8470231" cy="715638"/>
          </a:xfrm>
        </p:spPr>
        <p:txBody>
          <a:bodyPr>
            <a:normAutofit/>
          </a:bodyPr>
          <a:lstStyle/>
          <a:p>
            <a:r>
              <a:rPr lang="en-US" sz="2800" u="sng" dirty="0"/>
              <a:t>Petition for Rulemaking (A.18.11.004)</a:t>
            </a:r>
          </a:p>
        </p:txBody>
      </p:sp>
      <p:sp>
        <p:nvSpPr>
          <p:cNvPr id="3" name="Content Placeholder 2"/>
          <p:cNvSpPr>
            <a:spLocks noGrp="1"/>
          </p:cNvSpPr>
          <p:nvPr>
            <p:ph idx="1"/>
          </p:nvPr>
        </p:nvSpPr>
        <p:spPr>
          <a:xfrm>
            <a:off x="616618" y="1778505"/>
            <a:ext cx="8178466" cy="4577847"/>
          </a:xfrm>
        </p:spPr>
        <p:txBody>
          <a:bodyPr>
            <a:normAutofit/>
          </a:bodyPr>
          <a:lstStyle/>
          <a:p>
            <a:pPr>
              <a:buFont typeface="Wingdings" panose="05000000000000000000" pitchFamily="2" charset="2"/>
              <a:buChar char="Ø"/>
            </a:pPr>
            <a:r>
              <a:rPr lang="en-US" sz="1600" dirty="0"/>
              <a:t>A Petition for Rulemaking (PFR) was filed* in November 2018 in order to develop consistent and explicit policies on Real Time Pricing (RTP) and Demand Charges.</a:t>
            </a:r>
          </a:p>
          <a:p>
            <a:pPr marL="0" indent="0">
              <a:buNone/>
            </a:pPr>
            <a:endParaRPr lang="en-US" sz="1600" dirty="0"/>
          </a:p>
          <a:p>
            <a:pPr>
              <a:buFont typeface="Wingdings" panose="05000000000000000000" pitchFamily="2" charset="2"/>
              <a:buChar char="Ø"/>
            </a:pPr>
            <a:r>
              <a:rPr lang="en-US" sz="1600" dirty="0"/>
              <a:t>Regarding Demand Charges, the petitioners* asked the commission to:</a:t>
            </a:r>
          </a:p>
          <a:p>
            <a:pPr lvl="2">
              <a:buFont typeface="Wingdings" panose="05000000000000000000" pitchFamily="2" charset="2"/>
              <a:buChar char="§"/>
            </a:pPr>
            <a:r>
              <a:rPr lang="en-US" sz="1600" dirty="0"/>
              <a:t>Prohibit use of NCD.</a:t>
            </a:r>
          </a:p>
          <a:p>
            <a:pPr lvl="2">
              <a:buFont typeface="Wingdings" panose="05000000000000000000" pitchFamily="2" charset="2"/>
              <a:buChar char="§"/>
            </a:pPr>
            <a:r>
              <a:rPr lang="en-US" sz="1600" dirty="0"/>
              <a:t>Move from a monthly DC to other alternatives such as daily DC.</a:t>
            </a:r>
          </a:p>
          <a:p>
            <a:pPr lvl="2">
              <a:buFont typeface="Wingdings" panose="05000000000000000000" pitchFamily="2" charset="2"/>
              <a:buChar char="Ø"/>
            </a:pPr>
            <a:endParaRPr lang="en-US" sz="1600" dirty="0"/>
          </a:p>
          <a:p>
            <a:pPr>
              <a:buFont typeface="Wingdings" panose="05000000000000000000" pitchFamily="2" charset="2"/>
              <a:buChar char="Ø"/>
            </a:pPr>
            <a:r>
              <a:rPr lang="en-US" sz="1600" dirty="0"/>
              <a:t>In D.19.03.002, the Commission denied the PFR on procedural grounds but invited petitioners to raise the same issues in upcoming GRC proceedings.  </a:t>
            </a:r>
          </a:p>
          <a:p>
            <a:pPr>
              <a:buFont typeface="Wingdings" panose="05000000000000000000" pitchFamily="2" charset="2"/>
              <a:buChar char="Ø"/>
            </a:pPr>
            <a:endParaRPr lang="en-US" sz="1600" dirty="0"/>
          </a:p>
          <a:p>
            <a:pPr>
              <a:buFont typeface="Wingdings" panose="05000000000000000000" pitchFamily="2" charset="2"/>
              <a:buChar char="Ø"/>
            </a:pPr>
            <a:r>
              <a:rPr lang="en-US" sz="1600" dirty="0"/>
              <a:t>SDG&amp;E is the first GRC phase 2 proceeding since the petition was denied.</a:t>
            </a:r>
          </a:p>
        </p:txBody>
      </p:sp>
      <p:sp>
        <p:nvSpPr>
          <p:cNvPr id="4" name="Slide Number Placeholder 3"/>
          <p:cNvSpPr>
            <a:spLocks noGrp="1"/>
          </p:cNvSpPr>
          <p:nvPr>
            <p:ph type="sldNum" sz="quarter" idx="12"/>
          </p:nvPr>
        </p:nvSpPr>
        <p:spPr>
          <a:xfrm>
            <a:off x="234541" y="5881036"/>
            <a:ext cx="7199453" cy="365125"/>
          </a:xfrm>
        </p:spPr>
        <p:txBody>
          <a:bodyPr/>
          <a:lstStyle/>
          <a:p>
            <a:r>
              <a:rPr lang="en-US" b="1" dirty="0">
                <a:solidFill>
                  <a:srgbClr val="C00000"/>
                </a:solidFill>
              </a:rPr>
              <a:t>* PFR was filed by CALSSA, SEIA, Enel X, CESA, Engie, OhmConnect and Stem.</a:t>
            </a:r>
          </a:p>
          <a:p>
            <a:endParaRPr lang="en-US" b="1" dirty="0">
              <a:solidFill>
                <a:srgbClr val="C00000"/>
              </a:solidFill>
            </a:endParaRPr>
          </a:p>
        </p:txBody>
      </p:sp>
    </p:spTree>
    <p:extLst>
      <p:ext uri="{BB962C8B-B14F-4D97-AF65-F5344CB8AC3E}">
        <p14:creationId xmlns:p14="http://schemas.microsoft.com/office/powerpoint/2010/main" val="3178161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u="sng"/>
              <a:t>Question from </a:t>
            </a:r>
            <a:r>
              <a:rPr lang="en-US" sz="2800" u="sng" dirty="0"/>
              <a:t>the Commission:</a:t>
            </a:r>
          </a:p>
        </p:txBody>
      </p:sp>
      <p:sp>
        <p:nvSpPr>
          <p:cNvPr id="3" name="Content Placeholder 2"/>
          <p:cNvSpPr>
            <a:spLocks noGrp="1"/>
          </p:cNvSpPr>
          <p:nvPr>
            <p:ph idx="1"/>
          </p:nvPr>
        </p:nvSpPr>
        <p:spPr>
          <a:xfrm>
            <a:off x="481895" y="1573391"/>
            <a:ext cx="7886700" cy="4577847"/>
          </a:xfrm>
        </p:spPr>
        <p:txBody>
          <a:bodyPr>
            <a:normAutofit lnSpcReduction="10000"/>
          </a:bodyPr>
          <a:lstStyle/>
          <a:p>
            <a:pPr lvl="0"/>
            <a:r>
              <a:rPr lang="en-US" sz="2000" dirty="0"/>
              <a:t>Do SDG&amp;E’s current Demand Charges align with Commission policies?</a:t>
            </a:r>
          </a:p>
          <a:p>
            <a:pPr lvl="1">
              <a:buFont typeface="Wingdings" panose="05000000000000000000" pitchFamily="2" charset="2"/>
              <a:buChar char="Ø"/>
            </a:pPr>
            <a:r>
              <a:rPr lang="en-US" sz="1800" i="1" dirty="0"/>
              <a:t>Peak load shifting and other grid support objectives</a:t>
            </a:r>
          </a:p>
          <a:p>
            <a:pPr lvl="1">
              <a:buFont typeface="Wingdings" panose="05000000000000000000" pitchFamily="2" charset="2"/>
              <a:buChar char="Ø"/>
            </a:pPr>
            <a:r>
              <a:rPr lang="en-US" sz="1800" i="1" dirty="0"/>
              <a:t>Cost causation principles in rate making</a:t>
            </a:r>
          </a:p>
          <a:p>
            <a:pPr lvl="1">
              <a:buFont typeface="Wingdings" panose="05000000000000000000" pitchFamily="2" charset="2"/>
              <a:buChar char="Ø"/>
            </a:pPr>
            <a:r>
              <a:rPr lang="en-US" sz="1800" i="1" dirty="0"/>
              <a:t>Reducing greenhouse gas emissions</a:t>
            </a:r>
          </a:p>
          <a:p>
            <a:pPr lvl="1">
              <a:buFont typeface="Wingdings" panose="05000000000000000000" pitchFamily="2" charset="2"/>
              <a:buChar char="Ø"/>
            </a:pPr>
            <a:r>
              <a:rPr lang="en-US" sz="1800" i="1" dirty="0"/>
              <a:t>Ensuring appropriate utility cost recovery</a:t>
            </a:r>
          </a:p>
          <a:p>
            <a:pPr lvl="1">
              <a:buFont typeface="Wingdings" panose="05000000000000000000" pitchFamily="2" charset="2"/>
              <a:buChar char="Ø"/>
            </a:pPr>
            <a:r>
              <a:rPr lang="en-US" sz="1800" i="1" dirty="0"/>
              <a:t>Enabling demand-side load management solutions</a:t>
            </a:r>
          </a:p>
          <a:p>
            <a:pPr lvl="1">
              <a:buFont typeface="Wingdings" panose="05000000000000000000" pitchFamily="2" charset="2"/>
              <a:buChar char="Ø"/>
            </a:pPr>
            <a:endParaRPr lang="en-US" sz="1800" dirty="0"/>
          </a:p>
          <a:p>
            <a:pPr lvl="0"/>
            <a:r>
              <a:rPr lang="en-US" sz="2000" dirty="0"/>
              <a:t>Are there alternatives to SDG&amp;E’s current Demand Charges that better meet the Commission’s policy objectives? </a:t>
            </a:r>
          </a:p>
          <a:p>
            <a:pPr lvl="0"/>
            <a:endParaRPr lang="en-US" sz="2000" dirty="0"/>
          </a:p>
          <a:p>
            <a:pPr lvl="0"/>
            <a:r>
              <a:rPr lang="en-US" sz="2000" dirty="0"/>
              <a:t>If yes, what should be the criteria or objectives for evaluating the alternatives?</a:t>
            </a:r>
          </a:p>
          <a:p>
            <a:endParaRPr lang="en-US" sz="2000" dirty="0"/>
          </a:p>
          <a:p>
            <a:pPr marL="0" indent="0">
              <a:buNone/>
            </a:pPr>
            <a:endParaRPr lang="en-US" sz="2000" dirty="0"/>
          </a:p>
          <a:p>
            <a:pPr marL="0" indent="0">
              <a:buNone/>
            </a:pPr>
            <a:endParaRPr lang="en-US" sz="1800" dirty="0"/>
          </a:p>
        </p:txBody>
      </p:sp>
      <p:sp>
        <p:nvSpPr>
          <p:cNvPr id="4" name="Slide Number Placeholder 3"/>
          <p:cNvSpPr>
            <a:spLocks noGrp="1"/>
          </p:cNvSpPr>
          <p:nvPr>
            <p:ph type="sldNum" sz="quarter" idx="12"/>
          </p:nvPr>
        </p:nvSpPr>
        <p:spPr/>
        <p:txBody>
          <a:bodyPr/>
          <a:lstStyle/>
          <a:p>
            <a:fld id="{BE39B05B-5C98-4DF6-8F3F-965F6E9BFD7B}" type="slidenum">
              <a:rPr lang="en-US" smtClean="0"/>
              <a:t>6</a:t>
            </a:fld>
            <a:endParaRPr lang="en-US" dirty="0"/>
          </a:p>
        </p:txBody>
      </p:sp>
    </p:spTree>
    <p:extLst>
      <p:ext uri="{BB962C8B-B14F-4D97-AF65-F5344CB8AC3E}">
        <p14:creationId xmlns:p14="http://schemas.microsoft.com/office/powerpoint/2010/main" val="7656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521" y="32353"/>
            <a:ext cx="8470231" cy="503822"/>
          </a:xfrm>
        </p:spPr>
        <p:txBody>
          <a:bodyPr>
            <a:normAutofit/>
          </a:bodyPr>
          <a:lstStyle/>
          <a:p>
            <a:pPr algn="ctr"/>
            <a:r>
              <a:rPr lang="en-US" sz="2400" b="1" dirty="0">
                <a:solidFill>
                  <a:schemeClr val="bg1"/>
                </a:solidFill>
              </a:rPr>
              <a:t>Workshop Agenda</a:t>
            </a:r>
          </a:p>
        </p:txBody>
      </p:sp>
      <p:sp>
        <p:nvSpPr>
          <p:cNvPr id="4" name="Slide Number Placeholder 3"/>
          <p:cNvSpPr>
            <a:spLocks noGrp="1"/>
          </p:cNvSpPr>
          <p:nvPr>
            <p:ph type="sldNum" sz="quarter" idx="12"/>
          </p:nvPr>
        </p:nvSpPr>
        <p:spPr/>
        <p:txBody>
          <a:bodyPr/>
          <a:lstStyle/>
          <a:p>
            <a:fld id="{BE39B05B-5C98-4DF6-8F3F-965F6E9BFD7B}" type="slidenum">
              <a:rPr lang="en-US" smtClean="0"/>
              <a:t>7</a:t>
            </a:fld>
            <a:endParaRPr lang="en-US" dirty="0"/>
          </a:p>
        </p:txBody>
      </p:sp>
      <p:graphicFrame>
        <p:nvGraphicFramePr>
          <p:cNvPr id="7" name="Content Placeholder 6">
            <a:extLst>
              <a:ext uri="{FF2B5EF4-FFF2-40B4-BE49-F238E27FC236}">
                <a16:creationId xmlns:a16="http://schemas.microsoft.com/office/drawing/2014/main" id="{FB87E068-516D-45A1-A9BB-A3F5FF1ED305}"/>
              </a:ext>
            </a:extLst>
          </p:cNvPr>
          <p:cNvGraphicFramePr>
            <a:graphicFrameLocks noGrp="1"/>
          </p:cNvGraphicFramePr>
          <p:nvPr>
            <p:ph idx="1"/>
            <p:extLst>
              <p:ext uri="{D42A27DB-BD31-4B8C-83A1-F6EECF244321}">
                <p14:modId xmlns:p14="http://schemas.microsoft.com/office/powerpoint/2010/main" val="3650579848"/>
              </p:ext>
            </p:extLst>
          </p:nvPr>
        </p:nvGraphicFramePr>
        <p:xfrm>
          <a:off x="23149" y="640347"/>
          <a:ext cx="9062977" cy="6244774"/>
        </p:xfrm>
        <a:graphic>
          <a:graphicData uri="http://schemas.openxmlformats.org/drawingml/2006/table">
            <a:tbl>
              <a:tblPr firstRow="1" firstCol="1" bandRow="1"/>
              <a:tblGrid>
                <a:gridCol w="3669175">
                  <a:extLst>
                    <a:ext uri="{9D8B030D-6E8A-4147-A177-3AD203B41FA5}">
                      <a16:colId xmlns:a16="http://schemas.microsoft.com/office/drawing/2014/main" val="652123939"/>
                    </a:ext>
                  </a:extLst>
                </a:gridCol>
                <a:gridCol w="3090441">
                  <a:extLst>
                    <a:ext uri="{9D8B030D-6E8A-4147-A177-3AD203B41FA5}">
                      <a16:colId xmlns:a16="http://schemas.microsoft.com/office/drawing/2014/main" val="3506973493"/>
                    </a:ext>
                  </a:extLst>
                </a:gridCol>
                <a:gridCol w="2303361">
                  <a:extLst>
                    <a:ext uri="{9D8B030D-6E8A-4147-A177-3AD203B41FA5}">
                      <a16:colId xmlns:a16="http://schemas.microsoft.com/office/drawing/2014/main" val="2409465246"/>
                    </a:ext>
                  </a:extLst>
                </a:gridCol>
              </a:tblGrid>
              <a:tr h="238936">
                <a:tc>
                  <a:txBody>
                    <a:bodyPr/>
                    <a:lstStyle/>
                    <a:p>
                      <a:pPr marL="0" marR="0">
                        <a:lnSpc>
                          <a:spcPct val="100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Calibri" panose="020F0502020204030204" pitchFamily="34" charset="0"/>
                        </a:rPr>
                        <a:t>Session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a:noFill/>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002060"/>
                    </a:solidFill>
                  </a:tcPr>
                </a:tc>
                <a:tc>
                  <a:txBody>
                    <a:bodyPr/>
                    <a:lstStyle/>
                    <a:p>
                      <a:pPr marL="0" marR="0" algn="ctr">
                        <a:lnSpc>
                          <a:spcPct val="100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Calibri" panose="020F0502020204030204" pitchFamily="34" charset="0"/>
                        </a:rPr>
                        <a:t>Presenter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a:noFill/>
                    </a:lnL>
                    <a:lnR>
                      <a:noFill/>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002060"/>
                    </a:solidFill>
                  </a:tcPr>
                </a:tc>
                <a:tc>
                  <a:txBody>
                    <a:bodyPr/>
                    <a:lstStyle/>
                    <a:p>
                      <a:pPr marL="0" marR="0" algn="ctr">
                        <a:lnSpc>
                          <a:spcPct val="100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Calibri" panose="020F0502020204030204" pitchFamily="34" charset="0"/>
                        </a:rPr>
                        <a:t>Time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a:noFill/>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238758942"/>
                  </a:ext>
                </a:extLst>
              </a:tr>
              <a:tr h="332516">
                <a:tc>
                  <a:txBody>
                    <a:bodyPr/>
                    <a:lstStyle/>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Opening Remarks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Commissioner Shiroma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10:00 – 10:05 AM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1206727940"/>
                  </a:ext>
                </a:extLst>
              </a:tr>
              <a:tr h="353870">
                <a:tc>
                  <a:txBody>
                    <a:bodyPr/>
                    <a:lstStyle/>
                    <a:p>
                      <a:pPr marL="0" marR="0">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Workshop Goal and Objectives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Masoud Foudeh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(CPUC)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10:05–10:15 AM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65824586"/>
                  </a:ext>
                </a:extLst>
              </a:tr>
              <a:tr h="481230">
                <a:tc>
                  <a:txBody>
                    <a:bodyPr/>
                    <a:lstStyle/>
                    <a:p>
                      <a:pPr marL="0" marR="0">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A Comparison of Demand Charge Alternatives</a:t>
                      </a: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Ryan Mann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(Enel 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10:15–10:45 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1271457060"/>
                  </a:ext>
                </a:extLst>
              </a:tr>
              <a:tr h="0">
                <a:tc>
                  <a:txBody>
                    <a:bodyPr/>
                    <a:lstStyle/>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Alternatives to Traditional Demand Charges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Tom Beach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(Solar Energy Industries Association)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10:45–11:15 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73813337"/>
                  </a:ext>
                </a:extLst>
              </a:tr>
              <a:tr h="332516">
                <a:tc>
                  <a:txBody>
                    <a:bodyPr/>
                    <a:lstStyle/>
                    <a:p>
                      <a:pPr marL="0" marR="0">
                        <a:lnSpc>
                          <a:spcPct val="100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Calibri" panose="020F0502020204030204" pitchFamily="34" charset="0"/>
                        </a:rPr>
                        <a:t>Break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1F497D"/>
                    </a:solidFill>
                  </a:tcPr>
                </a:tc>
                <a:tc>
                  <a:txBody>
                    <a:bodyPr/>
                    <a:lstStyle/>
                    <a:p>
                      <a:pPr marL="0" marR="0" algn="ctr">
                        <a:lnSpc>
                          <a:spcPct val="100000"/>
                        </a:lnSpc>
                        <a:spcBef>
                          <a:spcPts val="0"/>
                        </a:spcBef>
                        <a:spcAft>
                          <a:spcPts val="0"/>
                        </a:spcAft>
                      </a:pPr>
                      <a:r>
                        <a:rPr lang="en-US" sz="14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1F497D"/>
                    </a:solidFill>
                  </a:tcPr>
                </a:tc>
                <a:tc>
                  <a:txBody>
                    <a:bodyPr/>
                    <a:lstStyle/>
                    <a:p>
                      <a:pPr marL="0" marR="0" algn="ctr">
                        <a:lnSpc>
                          <a:spcPct val="100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Calibri" panose="020F0502020204030204" pitchFamily="34" charset="0"/>
                        </a:rPr>
                        <a:t>11:15 – 11:20 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1F497D"/>
                    </a:solidFill>
                  </a:tcPr>
                </a:tc>
                <a:extLst>
                  <a:ext uri="{0D108BD9-81ED-4DB2-BD59-A6C34878D82A}">
                    <a16:rowId xmlns:a16="http://schemas.microsoft.com/office/drawing/2014/main" val="3850278495"/>
                  </a:ext>
                </a:extLst>
              </a:tr>
              <a:tr h="503807">
                <a:tc>
                  <a:txBody>
                    <a:bodyPr/>
                    <a:lstStyle/>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Discussion of Alternative Demand Charge Proposals and SDG&amp;E’s August 12 filing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Bill Saxe and Gwen </a:t>
                      </a:r>
                      <a:r>
                        <a:rPr lang="en-US" sz="1400" b="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Morien</a:t>
                      </a: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(SDG&amp;E)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tabLst>
                          <a:tab pos="6264910" algn="r"/>
                          <a:tab pos="7560945" algn="r"/>
                        </a:tabLs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11:20–11:50 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2701771872"/>
                  </a:ext>
                </a:extLst>
              </a:tr>
              <a:tr h="503807">
                <a:tc>
                  <a:txBody>
                    <a:bodyPr/>
                    <a:lstStyle/>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Recent and upcoming changes in SCE’s Demand Charge Rate Structures.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Robert Thomas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tabLst>
                          <a:tab pos="6264910" algn="r"/>
                          <a:tab pos="7560945" algn="r"/>
                        </a:tabLs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11:50 – 12:10 PM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986156"/>
                  </a:ext>
                </a:extLst>
              </a:tr>
              <a:tr h="353870">
                <a:tc>
                  <a:txBody>
                    <a:bodyPr/>
                    <a:lstStyle/>
                    <a:p>
                      <a:pPr marL="0" marR="0">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Demand Charge Design and Option 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Daniel Pease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(PG&amp;E)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tabLst>
                          <a:tab pos="6264910" algn="r"/>
                          <a:tab pos="7560945" algn="r"/>
                        </a:tabLs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12:10–12:30 PM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3232673532"/>
                  </a:ext>
                </a:extLst>
              </a:tr>
              <a:tr h="149273">
                <a:tc>
                  <a:txBody>
                    <a:bodyPr/>
                    <a:lstStyle/>
                    <a:p>
                      <a:pPr marL="0" marR="0">
                        <a:lnSpc>
                          <a:spcPct val="100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Calibri" panose="020F0502020204030204" pitchFamily="34" charset="0"/>
                        </a:rPr>
                        <a:t>Lunch (not hosted)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1F497D"/>
                    </a:solidFill>
                  </a:tcPr>
                </a:tc>
                <a:tc>
                  <a:txBody>
                    <a:bodyPr/>
                    <a:lstStyle/>
                    <a:p>
                      <a:pPr marL="0" marR="0" algn="ctr">
                        <a:lnSpc>
                          <a:spcPct val="100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Calibri" panose="020F0502020204030204" pitchFamily="34"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1F497D"/>
                    </a:solidFill>
                  </a:tcPr>
                </a:tc>
                <a:tc>
                  <a:txBody>
                    <a:bodyPr/>
                    <a:lstStyle/>
                    <a:p>
                      <a:pPr marL="0" marR="0" algn="ctr">
                        <a:lnSpc>
                          <a:spcPct val="100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Calibri" panose="020F0502020204030204" pitchFamily="34" charset="0"/>
                        </a:rPr>
                        <a:t>12:30-1:30 PM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1F497D"/>
                    </a:solidFill>
                  </a:tcPr>
                </a:tc>
                <a:extLst>
                  <a:ext uri="{0D108BD9-81ED-4DB2-BD59-A6C34878D82A}">
                    <a16:rowId xmlns:a16="http://schemas.microsoft.com/office/drawing/2014/main" val="2730189936"/>
                  </a:ext>
                </a:extLst>
              </a:tr>
              <a:tr h="1531546">
                <a:tc>
                  <a:txBody>
                    <a:bodyPr/>
                    <a:lstStyle/>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Panel Discussion and Q/A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Tom Beach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Ryan Mann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(Enel X)</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Scott Murtishaw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(CALSSA)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Daniel Pease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(PG&amp;E)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Bill Saxe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(SDG&amp;E)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Robert Thomas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Cathy Yap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CLECA)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tabLst>
                          <a:tab pos="6264910" algn="r"/>
                          <a:tab pos="7560945" algn="r"/>
                        </a:tabLs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1:30 – 3:30 PM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3398471"/>
                  </a:ext>
                </a:extLst>
              </a:tr>
              <a:tr h="353870">
                <a:tc>
                  <a:txBody>
                    <a:bodyPr/>
                    <a:lstStyle/>
                    <a:p>
                      <a:pPr marL="0" marR="0">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Summary and Next Steps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Masoud Foudeh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(CPUC)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tc>
                  <a:txBody>
                    <a:bodyPr/>
                    <a:lstStyle/>
                    <a:p>
                      <a:pPr marL="0" marR="0" algn="ctr">
                        <a:lnSpc>
                          <a:spcPct val="100000"/>
                        </a:lnSpc>
                        <a:spcBef>
                          <a:spcPts val="0"/>
                        </a:spcBef>
                        <a:spcAft>
                          <a:spcPts val="0"/>
                        </a:spcAft>
                        <a:tabLst>
                          <a:tab pos="6264910" algn="r"/>
                          <a:tab pos="7560945" algn="r"/>
                        </a:tabLs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3:30-3:45 PM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679629172"/>
                  </a:ext>
                </a:extLst>
              </a:tr>
              <a:tr h="332516">
                <a:tc>
                  <a:txBody>
                    <a:bodyPr/>
                    <a:lstStyle/>
                    <a:p>
                      <a:pPr marL="0" marR="0">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Closing Remarks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57150" cap="flat" cmpd="dbl" algn="ctr">
                      <a:solidFill>
                        <a:srgbClr val="000000"/>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Commissioner Shiroma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marL="0" marR="0" algn="ctr">
                        <a:lnSpc>
                          <a:spcPct val="100000"/>
                        </a:lnSpc>
                        <a:spcBef>
                          <a:spcPts val="0"/>
                        </a:spcBef>
                        <a:spcAft>
                          <a:spcPts val="0"/>
                        </a:spcAft>
                        <a:tabLst>
                          <a:tab pos="6264910" algn="r"/>
                          <a:tab pos="7560945" algn="r"/>
                        </a:tabLst>
                      </a:pPr>
                      <a:r>
                        <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3:45 PM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0" marB="0" anchor="ctr">
                    <a:lnL w="12700" cap="flat" cmpd="sng" algn="ctr">
                      <a:solidFill>
                        <a:srgbClr val="9BBB59"/>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6486460"/>
                  </a:ext>
                </a:extLst>
              </a:tr>
            </a:tbl>
          </a:graphicData>
        </a:graphic>
      </p:graphicFrame>
    </p:spTree>
    <p:extLst>
      <p:ext uri="{BB962C8B-B14F-4D97-AF65-F5344CB8AC3E}">
        <p14:creationId xmlns:p14="http://schemas.microsoft.com/office/powerpoint/2010/main" val="347617714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Palatino Linotype"/>
        <a:ea typeface=""/>
        <a:cs typeface=""/>
      </a:majorFont>
      <a:minorFont>
        <a:latin typeface="Montserra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2651</TotalTime>
  <Words>1022</Words>
  <Application>Microsoft Office PowerPoint</Application>
  <PresentationFormat>On-screen Show (4:3)</PresentationFormat>
  <Paragraphs>148</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Montserrat</vt:lpstr>
      <vt:lpstr>Palatino Linotype</vt:lpstr>
      <vt:lpstr>Segoe UI</vt:lpstr>
      <vt:lpstr>Segoe UI Semibold</vt:lpstr>
      <vt:lpstr>Wingdings</vt:lpstr>
      <vt:lpstr>Office Theme</vt:lpstr>
      <vt:lpstr>Workshop on Demand Charges and Proposed Alternatives   </vt:lpstr>
      <vt:lpstr>Objectives for this Workshop</vt:lpstr>
      <vt:lpstr>Commission’s Past Decisions on DCs </vt:lpstr>
      <vt:lpstr>Commission Decisions on DCs  </vt:lpstr>
      <vt:lpstr>Petition for Rulemaking (A.18.11.004)</vt:lpstr>
      <vt:lpstr>Question from the Commission:</vt:lpstr>
      <vt:lpstr>Workshop 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Whitney Richardson</dc:creator>
  <cp:lastModifiedBy>Foudeh, Masoud</cp:lastModifiedBy>
  <cp:revision>136</cp:revision>
  <cp:lastPrinted>2019-08-20T15:22:37Z</cp:lastPrinted>
  <dcterms:created xsi:type="dcterms:W3CDTF">2017-03-17T06:10:50Z</dcterms:created>
  <dcterms:modified xsi:type="dcterms:W3CDTF">2019-08-26T21:47:03Z</dcterms:modified>
</cp:coreProperties>
</file>