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5" r:id="rId4"/>
  </p:sldMasterIdLst>
  <p:notesMasterIdLst>
    <p:notesMasterId r:id="rId16"/>
  </p:notesMasterIdLst>
  <p:sldIdLst>
    <p:sldId id="468" r:id="rId5"/>
    <p:sldId id="577" r:id="rId6"/>
    <p:sldId id="595" r:id="rId7"/>
    <p:sldId id="580" r:id="rId8"/>
    <p:sldId id="594" r:id="rId9"/>
    <p:sldId id="593" r:id="rId10"/>
    <p:sldId id="582" r:id="rId11"/>
    <p:sldId id="587" r:id="rId12"/>
    <p:sldId id="581" r:id="rId13"/>
    <p:sldId id="583" r:id="rId14"/>
    <p:sldId id="584" r:id="rId15"/>
  </p:sldIdLst>
  <p:sldSz cx="9144000" cy="6858000" type="screen4x3"/>
  <p:notesSz cx="9398000" cy="7112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272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oyd Keneipp" initials="FK" lastIdx="2" clrIdx="0">
    <p:extLst/>
  </p:cmAuthor>
  <p:cmAuthor id="2" name="Greg Wikler" initials="GAW" lastIdx="4" clrIdx="1"/>
  <p:cmAuthor id="3" name="Matt O'Hare" initials="MJO" lastIdx="1" clrIdx="2"/>
  <p:cmAuthor id="4" name="Amul Sathe" initials="AS" lastIdx="6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D2CB"/>
    <a:srgbClr val="E5C749"/>
    <a:srgbClr val="F0EAE7"/>
    <a:srgbClr val="007F7B"/>
    <a:srgbClr val="850C70"/>
    <a:srgbClr val="8F2E00"/>
    <a:srgbClr val="5C2801"/>
    <a:srgbClr val="6F6754"/>
    <a:srgbClr val="B7B09F"/>
    <a:srgbClr val="7980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26" autoAdjust="0"/>
    <p:restoredTop sz="94764" autoAdjust="0"/>
  </p:normalViewPr>
  <p:slideViewPr>
    <p:cSldViewPr>
      <p:cViewPr varScale="1">
        <p:scale>
          <a:sx n="116" d="100"/>
          <a:sy n="116" d="100"/>
        </p:scale>
        <p:origin x="-1902" y="-108"/>
      </p:cViewPr>
      <p:guideLst>
        <p:guide orient="horz" pos="4272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70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95477-CF13-4CB5-B38B-67B7B2F28365}" type="doc">
      <dgm:prSet loTypeId="urn:microsoft.com/office/officeart/2005/8/layout/target1" loCatId="relationship" qsTypeId="urn:microsoft.com/office/officeart/2005/8/quickstyle/simple1" qsCatId="simple" csTypeId="urn:microsoft.com/office/officeart/2005/8/colors/colorful1" csCatId="colorful" phldr="1"/>
      <dgm:spPr/>
    </dgm:pt>
    <dgm:pt modelId="{A95E9EE3-287D-4B68-87D7-B2B106BFC736}">
      <dgm:prSet phldrT="[Text]" custT="1"/>
      <dgm:spPr/>
      <dgm:t>
        <a:bodyPr/>
        <a:lstStyle/>
        <a:p>
          <a:r>
            <a:rPr lang="en-US" sz="1200" dirty="0" smtClean="0"/>
            <a:t>Baseline Density</a:t>
          </a:r>
          <a:endParaRPr lang="en-US" sz="1200" dirty="0"/>
        </a:p>
      </dgm:t>
    </dgm:pt>
    <dgm:pt modelId="{B01520D0-CEA6-4CBE-A511-13A41695B14D}" type="parTrans" cxnId="{8A5ECAB9-B8BA-4259-8431-46AADACF706B}">
      <dgm:prSet/>
      <dgm:spPr/>
      <dgm:t>
        <a:bodyPr/>
        <a:lstStyle/>
        <a:p>
          <a:endParaRPr lang="en-US" sz="1200"/>
        </a:p>
      </dgm:t>
    </dgm:pt>
    <dgm:pt modelId="{14207726-57E4-4681-A708-64E75429751E}" type="sibTrans" cxnId="{8A5ECAB9-B8BA-4259-8431-46AADACF706B}">
      <dgm:prSet/>
      <dgm:spPr/>
      <dgm:t>
        <a:bodyPr/>
        <a:lstStyle/>
        <a:p>
          <a:endParaRPr lang="en-US" sz="1200"/>
        </a:p>
      </dgm:t>
    </dgm:pt>
    <dgm:pt modelId="{6848CDD0-A432-4697-A41D-09E41DD1A337}">
      <dgm:prSet phldrT="[Text]" custT="1"/>
      <dgm:spPr/>
      <dgm:t>
        <a:bodyPr/>
        <a:lstStyle/>
        <a:p>
          <a:r>
            <a:rPr lang="en-US" sz="1200" dirty="0" smtClean="0"/>
            <a:t>Sector End Use</a:t>
          </a:r>
          <a:endParaRPr lang="en-US" sz="1200" dirty="0"/>
        </a:p>
      </dgm:t>
    </dgm:pt>
    <dgm:pt modelId="{DD23445C-7D20-4CD0-8935-4ECEF3356FD1}" type="parTrans" cxnId="{EBEF0E94-1B74-4552-BA27-F813B810CB02}">
      <dgm:prSet/>
      <dgm:spPr/>
      <dgm:t>
        <a:bodyPr/>
        <a:lstStyle/>
        <a:p>
          <a:endParaRPr lang="en-US" sz="1200"/>
        </a:p>
      </dgm:t>
    </dgm:pt>
    <dgm:pt modelId="{6DD0732F-B79C-494B-A997-5A63F646252B}" type="sibTrans" cxnId="{EBEF0E94-1B74-4552-BA27-F813B810CB02}">
      <dgm:prSet/>
      <dgm:spPr/>
      <dgm:t>
        <a:bodyPr/>
        <a:lstStyle/>
        <a:p>
          <a:endParaRPr lang="en-US" sz="1200"/>
        </a:p>
      </dgm:t>
    </dgm:pt>
    <dgm:pt modelId="{0EB82C23-B3B2-4D97-8F31-3661F281DF7B}">
      <dgm:prSet phldrT="[Text]" custT="1"/>
      <dgm:spPr/>
      <dgm:t>
        <a:bodyPr/>
        <a:lstStyle/>
        <a:p>
          <a:r>
            <a:rPr lang="en-US" sz="1200" dirty="0" smtClean="0"/>
            <a:t>Total Maximum Density</a:t>
          </a:r>
          <a:endParaRPr lang="en-US" sz="1200" dirty="0"/>
        </a:p>
      </dgm:t>
    </dgm:pt>
    <dgm:pt modelId="{3D2953E9-755B-4CFB-8834-62991E548D74}" type="parTrans" cxnId="{4D1D096C-BAA4-48DE-ADC2-088CDEB39C39}">
      <dgm:prSet/>
      <dgm:spPr/>
      <dgm:t>
        <a:bodyPr/>
        <a:lstStyle/>
        <a:p>
          <a:endParaRPr lang="en-US" sz="1200"/>
        </a:p>
      </dgm:t>
    </dgm:pt>
    <dgm:pt modelId="{731E1B3E-B7CD-434D-93F8-6FEB09C1921E}" type="sibTrans" cxnId="{4D1D096C-BAA4-48DE-ADC2-088CDEB39C39}">
      <dgm:prSet/>
      <dgm:spPr/>
      <dgm:t>
        <a:bodyPr/>
        <a:lstStyle/>
        <a:p>
          <a:endParaRPr lang="en-US" sz="1200"/>
        </a:p>
      </dgm:t>
    </dgm:pt>
    <dgm:pt modelId="{95083E62-265A-4451-98FC-6C7C153CF6AE}" type="pres">
      <dgm:prSet presAssocID="{1E295477-CF13-4CB5-B38B-67B7B2F28365}" presName="composite" presStyleCnt="0">
        <dgm:presLayoutVars>
          <dgm:chMax val="5"/>
          <dgm:dir/>
          <dgm:resizeHandles val="exact"/>
        </dgm:presLayoutVars>
      </dgm:prSet>
      <dgm:spPr/>
    </dgm:pt>
    <dgm:pt modelId="{A7D3EDCD-3943-4DB5-B620-D490D0F0CD7B}" type="pres">
      <dgm:prSet presAssocID="{A95E9EE3-287D-4B68-87D7-B2B106BFC736}" presName="circle1" presStyleLbl="lnNode1" presStyleIdx="0" presStyleCnt="3"/>
      <dgm:spPr/>
    </dgm:pt>
    <dgm:pt modelId="{4B0A7086-D55C-498B-9AAB-DF2E7438858F}" type="pres">
      <dgm:prSet presAssocID="{A95E9EE3-287D-4B68-87D7-B2B106BFC736}" presName="text1" presStyleLbl="revTx" presStyleIdx="0" presStyleCnt="3" custScaleX="177156" custLinFactNeighborX="35783" custLinFactNeighborY="49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133E5-F3F7-4856-B5A9-9DB453CDF24B}" type="pres">
      <dgm:prSet presAssocID="{A95E9EE3-287D-4B68-87D7-B2B106BFC736}" presName="line1" presStyleLbl="callout" presStyleIdx="0" presStyleCnt="6"/>
      <dgm:spPr/>
    </dgm:pt>
    <dgm:pt modelId="{1A2C404A-AE0B-460D-965C-A6BDE0A32987}" type="pres">
      <dgm:prSet presAssocID="{A95E9EE3-287D-4B68-87D7-B2B106BFC736}" presName="d1" presStyleLbl="callout" presStyleIdx="1" presStyleCnt="6"/>
      <dgm:spPr/>
    </dgm:pt>
    <dgm:pt modelId="{0AE51223-E7FF-45E8-81C2-A87FFC11DCC5}" type="pres">
      <dgm:prSet presAssocID="{0EB82C23-B3B2-4D97-8F31-3661F281DF7B}" presName="circle2" presStyleLbl="lnNode1" presStyleIdx="1" presStyleCnt="3"/>
      <dgm:spPr/>
    </dgm:pt>
    <dgm:pt modelId="{9B67E00B-F3D1-4452-A545-FE26A69630EB}" type="pres">
      <dgm:prSet presAssocID="{0EB82C23-B3B2-4D97-8F31-3661F281DF7B}" presName="text2" presStyleLbl="revTx" presStyleIdx="1" presStyleCnt="3" custScaleX="177156" custLinFactNeighborX="35783" custLinFactNeighborY="-5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0F5CF-024A-4F6D-ACCA-7143CC87E649}" type="pres">
      <dgm:prSet presAssocID="{0EB82C23-B3B2-4D97-8F31-3661F281DF7B}" presName="line2" presStyleLbl="callout" presStyleIdx="2" presStyleCnt="6"/>
      <dgm:spPr/>
    </dgm:pt>
    <dgm:pt modelId="{D2C489F6-8494-4A1E-89C1-8221840C2624}" type="pres">
      <dgm:prSet presAssocID="{0EB82C23-B3B2-4D97-8F31-3661F281DF7B}" presName="d2" presStyleLbl="callout" presStyleIdx="3" presStyleCnt="6"/>
      <dgm:spPr/>
    </dgm:pt>
    <dgm:pt modelId="{CCEE2667-A45A-412F-B774-F409ED3475C2}" type="pres">
      <dgm:prSet presAssocID="{6848CDD0-A432-4697-A41D-09E41DD1A337}" presName="circle3" presStyleLbl="lnNode1" presStyleIdx="2" presStyleCnt="3"/>
      <dgm:spPr/>
    </dgm:pt>
    <dgm:pt modelId="{79E5A62D-78EE-4A1C-9174-1CA2BAD3F587}" type="pres">
      <dgm:prSet presAssocID="{6848CDD0-A432-4697-A41D-09E41DD1A337}" presName="text3" presStyleLbl="revTx" presStyleIdx="2" presStyleCnt="3" custScaleX="177156" custLinFactNeighborX="35783" custLinFactNeighborY="-5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8BBE6-57FA-478F-B788-33979D68339E}" type="pres">
      <dgm:prSet presAssocID="{6848CDD0-A432-4697-A41D-09E41DD1A337}" presName="line3" presStyleLbl="callout" presStyleIdx="4" presStyleCnt="6"/>
      <dgm:spPr/>
    </dgm:pt>
    <dgm:pt modelId="{8F307FBD-9CDC-4AC7-B77F-C4C97F493F72}" type="pres">
      <dgm:prSet presAssocID="{6848CDD0-A432-4697-A41D-09E41DD1A337}" presName="d3" presStyleLbl="callout" presStyleIdx="5" presStyleCnt="6"/>
      <dgm:spPr/>
    </dgm:pt>
  </dgm:ptLst>
  <dgm:cxnLst>
    <dgm:cxn modelId="{EBEF0E94-1B74-4552-BA27-F813B810CB02}" srcId="{1E295477-CF13-4CB5-B38B-67B7B2F28365}" destId="{6848CDD0-A432-4697-A41D-09E41DD1A337}" srcOrd="2" destOrd="0" parTransId="{DD23445C-7D20-4CD0-8935-4ECEF3356FD1}" sibTransId="{6DD0732F-B79C-494B-A997-5A63F646252B}"/>
    <dgm:cxn modelId="{4D1D096C-BAA4-48DE-ADC2-088CDEB39C39}" srcId="{1E295477-CF13-4CB5-B38B-67B7B2F28365}" destId="{0EB82C23-B3B2-4D97-8F31-3661F281DF7B}" srcOrd="1" destOrd="0" parTransId="{3D2953E9-755B-4CFB-8834-62991E548D74}" sibTransId="{731E1B3E-B7CD-434D-93F8-6FEB09C1921E}"/>
    <dgm:cxn modelId="{50F27C54-7CC6-41BD-9A1A-5D0AC792E089}" type="presOf" srcId="{1E295477-CF13-4CB5-B38B-67B7B2F28365}" destId="{95083E62-265A-4451-98FC-6C7C153CF6AE}" srcOrd="0" destOrd="0" presId="urn:microsoft.com/office/officeart/2005/8/layout/target1"/>
    <dgm:cxn modelId="{A9211C6B-29FA-4553-AEDA-39BE95639E62}" type="presOf" srcId="{0EB82C23-B3B2-4D97-8F31-3661F281DF7B}" destId="{9B67E00B-F3D1-4452-A545-FE26A69630EB}" srcOrd="0" destOrd="0" presId="urn:microsoft.com/office/officeart/2005/8/layout/target1"/>
    <dgm:cxn modelId="{D1022001-8273-4B4D-9357-EA6FD792F77B}" type="presOf" srcId="{A95E9EE3-287D-4B68-87D7-B2B106BFC736}" destId="{4B0A7086-D55C-498B-9AAB-DF2E7438858F}" srcOrd="0" destOrd="0" presId="urn:microsoft.com/office/officeart/2005/8/layout/target1"/>
    <dgm:cxn modelId="{EF1CB385-4F2D-4E41-9C57-22EBE219F9E9}" type="presOf" srcId="{6848CDD0-A432-4697-A41D-09E41DD1A337}" destId="{79E5A62D-78EE-4A1C-9174-1CA2BAD3F587}" srcOrd="0" destOrd="0" presId="urn:microsoft.com/office/officeart/2005/8/layout/target1"/>
    <dgm:cxn modelId="{8A5ECAB9-B8BA-4259-8431-46AADACF706B}" srcId="{1E295477-CF13-4CB5-B38B-67B7B2F28365}" destId="{A95E9EE3-287D-4B68-87D7-B2B106BFC736}" srcOrd="0" destOrd="0" parTransId="{B01520D0-CEA6-4CBE-A511-13A41695B14D}" sibTransId="{14207726-57E4-4681-A708-64E75429751E}"/>
    <dgm:cxn modelId="{144EFAEF-BA25-49A3-AB73-822B07C4D7D1}" type="presParOf" srcId="{95083E62-265A-4451-98FC-6C7C153CF6AE}" destId="{A7D3EDCD-3943-4DB5-B620-D490D0F0CD7B}" srcOrd="0" destOrd="0" presId="urn:microsoft.com/office/officeart/2005/8/layout/target1"/>
    <dgm:cxn modelId="{8AC614E6-7AD3-45A4-809F-6FCB16A228AA}" type="presParOf" srcId="{95083E62-265A-4451-98FC-6C7C153CF6AE}" destId="{4B0A7086-D55C-498B-9AAB-DF2E7438858F}" srcOrd="1" destOrd="0" presId="urn:microsoft.com/office/officeart/2005/8/layout/target1"/>
    <dgm:cxn modelId="{9F6E254A-075F-45FC-8277-2B4EF0BD1386}" type="presParOf" srcId="{95083E62-265A-4451-98FC-6C7C153CF6AE}" destId="{312133E5-F3F7-4856-B5A9-9DB453CDF24B}" srcOrd="2" destOrd="0" presId="urn:microsoft.com/office/officeart/2005/8/layout/target1"/>
    <dgm:cxn modelId="{DA4E0EF7-A3A7-4E2E-BA4B-9E565B82F955}" type="presParOf" srcId="{95083E62-265A-4451-98FC-6C7C153CF6AE}" destId="{1A2C404A-AE0B-460D-965C-A6BDE0A32987}" srcOrd="3" destOrd="0" presId="urn:microsoft.com/office/officeart/2005/8/layout/target1"/>
    <dgm:cxn modelId="{4BE9E75A-A48D-4AFA-B11D-877AE54B35BB}" type="presParOf" srcId="{95083E62-265A-4451-98FC-6C7C153CF6AE}" destId="{0AE51223-E7FF-45E8-81C2-A87FFC11DCC5}" srcOrd="4" destOrd="0" presId="urn:microsoft.com/office/officeart/2005/8/layout/target1"/>
    <dgm:cxn modelId="{EB3FEA02-5C7E-4E57-BC18-32939FFF3CC0}" type="presParOf" srcId="{95083E62-265A-4451-98FC-6C7C153CF6AE}" destId="{9B67E00B-F3D1-4452-A545-FE26A69630EB}" srcOrd="5" destOrd="0" presId="urn:microsoft.com/office/officeart/2005/8/layout/target1"/>
    <dgm:cxn modelId="{F9CD768A-D261-471D-9AF0-6B47AE4F91E2}" type="presParOf" srcId="{95083E62-265A-4451-98FC-6C7C153CF6AE}" destId="{2940F5CF-024A-4F6D-ACCA-7143CC87E649}" srcOrd="6" destOrd="0" presId="urn:microsoft.com/office/officeart/2005/8/layout/target1"/>
    <dgm:cxn modelId="{4B40D9E6-4FCA-4F0F-80B9-B59C32707253}" type="presParOf" srcId="{95083E62-265A-4451-98FC-6C7C153CF6AE}" destId="{D2C489F6-8494-4A1E-89C1-8221840C2624}" srcOrd="7" destOrd="0" presId="urn:microsoft.com/office/officeart/2005/8/layout/target1"/>
    <dgm:cxn modelId="{D91EB4E0-C09B-4797-B754-BC63CD70F8A6}" type="presParOf" srcId="{95083E62-265A-4451-98FC-6C7C153CF6AE}" destId="{CCEE2667-A45A-412F-B774-F409ED3475C2}" srcOrd="8" destOrd="0" presId="urn:microsoft.com/office/officeart/2005/8/layout/target1"/>
    <dgm:cxn modelId="{7FF4F815-8E00-41BB-B3FF-ED97F1990758}" type="presParOf" srcId="{95083E62-265A-4451-98FC-6C7C153CF6AE}" destId="{79E5A62D-78EE-4A1C-9174-1CA2BAD3F587}" srcOrd="9" destOrd="0" presId="urn:microsoft.com/office/officeart/2005/8/layout/target1"/>
    <dgm:cxn modelId="{FF97779C-C77F-4A02-8160-C77915C067AA}" type="presParOf" srcId="{95083E62-265A-4451-98FC-6C7C153CF6AE}" destId="{C268BBE6-57FA-478F-B788-33979D68339E}" srcOrd="10" destOrd="0" presId="urn:microsoft.com/office/officeart/2005/8/layout/target1"/>
    <dgm:cxn modelId="{091121BB-B54F-464B-AE6C-252DAFF9B6AC}" type="presParOf" srcId="{95083E62-265A-4451-98FC-6C7C153CF6AE}" destId="{8F307FBD-9CDC-4AC7-B77F-C4C97F493F72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E2667-A45A-412F-B774-F409ED3475C2}">
      <dsp:nvSpPr>
        <dsp:cNvPr id="0" name=""/>
        <dsp:cNvSpPr/>
      </dsp:nvSpPr>
      <dsp:spPr>
        <a:xfrm>
          <a:off x="313570" y="584199"/>
          <a:ext cx="1752600" cy="17526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51223-E7FF-45E8-81C2-A87FFC11DCC5}">
      <dsp:nvSpPr>
        <dsp:cNvPr id="0" name=""/>
        <dsp:cNvSpPr/>
      </dsp:nvSpPr>
      <dsp:spPr>
        <a:xfrm>
          <a:off x="664090" y="934720"/>
          <a:ext cx="1051560" cy="10515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3EDCD-3943-4DB5-B620-D490D0F0CD7B}">
      <dsp:nvSpPr>
        <dsp:cNvPr id="0" name=""/>
        <dsp:cNvSpPr/>
      </dsp:nvSpPr>
      <dsp:spPr>
        <a:xfrm>
          <a:off x="1014610" y="1285240"/>
          <a:ext cx="350520" cy="35052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A7086-D55C-498B-9AAB-DF2E7438858F}">
      <dsp:nvSpPr>
        <dsp:cNvPr id="0" name=""/>
        <dsp:cNvSpPr/>
      </dsp:nvSpPr>
      <dsp:spPr>
        <a:xfrm>
          <a:off x="2333777" y="25405"/>
          <a:ext cx="1552418" cy="51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Baseline Density</a:t>
          </a:r>
          <a:endParaRPr lang="en-US" sz="1200" kern="1200" dirty="0"/>
        </a:p>
      </dsp:txBody>
      <dsp:txXfrm>
        <a:off x="2333777" y="25405"/>
        <a:ext cx="1552418" cy="511175"/>
      </dsp:txXfrm>
    </dsp:sp>
    <dsp:sp modelId="{312133E5-F3F7-4856-B5A9-9DB453CDF24B}">
      <dsp:nvSpPr>
        <dsp:cNvPr id="0" name=""/>
        <dsp:cNvSpPr/>
      </dsp:nvSpPr>
      <dsp:spPr>
        <a:xfrm>
          <a:off x="2139195" y="255587"/>
          <a:ext cx="2190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2C404A-AE0B-460D-965C-A6BDE0A32987}">
      <dsp:nvSpPr>
        <dsp:cNvPr id="0" name=""/>
        <dsp:cNvSpPr/>
      </dsp:nvSpPr>
      <dsp:spPr>
        <a:xfrm rot="5400000">
          <a:off x="1061784" y="383965"/>
          <a:ext cx="1204620" cy="948448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7E00B-F3D1-4452-A545-FE26A69630EB}">
      <dsp:nvSpPr>
        <dsp:cNvPr id="0" name=""/>
        <dsp:cNvSpPr/>
      </dsp:nvSpPr>
      <dsp:spPr>
        <a:xfrm>
          <a:off x="2333777" y="482605"/>
          <a:ext cx="1552418" cy="51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Total Maximum Density</a:t>
          </a:r>
          <a:endParaRPr lang="en-US" sz="1200" kern="1200" dirty="0"/>
        </a:p>
      </dsp:txBody>
      <dsp:txXfrm>
        <a:off x="2333777" y="482605"/>
        <a:ext cx="1552418" cy="511175"/>
      </dsp:txXfrm>
    </dsp:sp>
    <dsp:sp modelId="{2940F5CF-024A-4F6D-ACCA-7143CC87E649}">
      <dsp:nvSpPr>
        <dsp:cNvPr id="0" name=""/>
        <dsp:cNvSpPr/>
      </dsp:nvSpPr>
      <dsp:spPr>
        <a:xfrm>
          <a:off x="2139195" y="766762"/>
          <a:ext cx="2190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C489F6-8494-4A1E-89C1-8221840C2624}">
      <dsp:nvSpPr>
        <dsp:cNvPr id="0" name=""/>
        <dsp:cNvSpPr/>
      </dsp:nvSpPr>
      <dsp:spPr>
        <a:xfrm rot="5400000">
          <a:off x="1320351" y="887166"/>
          <a:ext cx="938692" cy="69724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E5A62D-78EE-4A1C-9174-1CA2BAD3F587}">
      <dsp:nvSpPr>
        <dsp:cNvPr id="0" name=""/>
        <dsp:cNvSpPr/>
      </dsp:nvSpPr>
      <dsp:spPr>
        <a:xfrm>
          <a:off x="2333777" y="993780"/>
          <a:ext cx="1552418" cy="51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Sector End Use</a:t>
          </a:r>
          <a:endParaRPr lang="en-US" sz="1200" kern="1200" dirty="0"/>
        </a:p>
      </dsp:txBody>
      <dsp:txXfrm>
        <a:off x="2333777" y="993780"/>
        <a:ext cx="1552418" cy="511175"/>
      </dsp:txXfrm>
    </dsp:sp>
    <dsp:sp modelId="{C268BBE6-57FA-478F-B788-33979D68339E}">
      <dsp:nvSpPr>
        <dsp:cNvPr id="0" name=""/>
        <dsp:cNvSpPr/>
      </dsp:nvSpPr>
      <dsp:spPr>
        <a:xfrm>
          <a:off x="2139195" y="1277937"/>
          <a:ext cx="2190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307FBD-9CDC-4AC7-B77F-C4C97F493F72}">
      <dsp:nvSpPr>
        <dsp:cNvPr id="0" name=""/>
        <dsp:cNvSpPr/>
      </dsp:nvSpPr>
      <dsp:spPr>
        <a:xfrm rot="5400000">
          <a:off x="1579239" y="1389957"/>
          <a:ext cx="670661" cy="446036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72467" cy="355600"/>
          </a:xfrm>
          <a:prstGeom prst="rect">
            <a:avLst/>
          </a:prstGeom>
        </p:spPr>
        <p:txBody>
          <a:bodyPr vert="horz" lIns="94331" tIns="47166" rIns="94331" bIns="4716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23358" y="0"/>
            <a:ext cx="4072467" cy="355600"/>
          </a:xfrm>
          <a:prstGeom prst="rect">
            <a:avLst/>
          </a:prstGeom>
        </p:spPr>
        <p:txBody>
          <a:bodyPr vert="horz" lIns="94331" tIns="47166" rIns="94331" bIns="47166" rtlCol="0"/>
          <a:lstStyle>
            <a:lvl1pPr algn="r">
              <a:defRPr sz="1300"/>
            </a:lvl1pPr>
          </a:lstStyle>
          <a:p>
            <a:fld id="{7038F1C6-0FC7-4337-BC08-EF3930B9E60D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1000" y="533400"/>
            <a:ext cx="3556000" cy="2667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1" tIns="47166" rIns="94331" bIns="471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9800" y="3378200"/>
            <a:ext cx="7518400" cy="3200400"/>
          </a:xfrm>
          <a:prstGeom prst="rect">
            <a:avLst/>
          </a:prstGeom>
        </p:spPr>
        <p:txBody>
          <a:bodyPr vert="horz" lIns="94331" tIns="47166" rIns="94331" bIns="4716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55166"/>
            <a:ext cx="4072467" cy="355600"/>
          </a:xfrm>
          <a:prstGeom prst="rect">
            <a:avLst/>
          </a:prstGeom>
        </p:spPr>
        <p:txBody>
          <a:bodyPr vert="horz" lIns="94331" tIns="47166" rIns="94331" bIns="4716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23358" y="6755166"/>
            <a:ext cx="4072467" cy="355600"/>
          </a:xfrm>
          <a:prstGeom prst="rect">
            <a:avLst/>
          </a:prstGeom>
        </p:spPr>
        <p:txBody>
          <a:bodyPr vert="horz" lIns="94331" tIns="47166" rIns="94331" bIns="47166" rtlCol="0" anchor="b"/>
          <a:lstStyle>
            <a:lvl1pPr algn="r">
              <a:defRPr sz="1300"/>
            </a:lvl1pPr>
          </a:lstStyle>
          <a:p>
            <a:fld id="{DAEA692A-D9B4-422B-83AF-73CD1DB16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99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A692A-D9B4-422B-83AF-73CD1DB16FDE}" type="slidenum">
              <a:rPr lang="en-US" smtClean="0"/>
              <a:pPr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9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15536" y="4626430"/>
            <a:ext cx="5956664" cy="381000"/>
          </a:xfrm>
          <a:prstGeom prst="rect">
            <a:avLst/>
          </a:prstGeom>
        </p:spPr>
        <p:txBody>
          <a:bodyPr anchor="ctr" anchorCtr="0"/>
          <a:lstStyle>
            <a:lvl1pPr algn="l">
              <a:defRPr lang="en-US" sz="1400" b="0" i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Insert the Date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533400" y="3415937"/>
            <a:ext cx="1524000" cy="990600"/>
          </a:xfrm>
          <a:prstGeom prst="rect">
            <a:avLst/>
          </a:prstGeom>
          <a:ln w="9525"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Client Picture 1</a:t>
            </a:r>
            <a:endParaRPr lang="en-US"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2" hasCustomPrompt="1"/>
          </p:nvPr>
        </p:nvSpPr>
        <p:spPr>
          <a:xfrm>
            <a:off x="2362200" y="3415937"/>
            <a:ext cx="1524000" cy="990600"/>
          </a:xfrm>
          <a:prstGeom prst="rect">
            <a:avLst/>
          </a:prstGeom>
          <a:ln w="9525"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Client Picture 2</a:t>
            </a:r>
            <a:endParaRPr lang="en-US" dirty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4191000" y="3415937"/>
            <a:ext cx="1524000" cy="990600"/>
          </a:xfrm>
          <a:prstGeom prst="rect">
            <a:avLst/>
          </a:prstGeom>
          <a:ln w="9525"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Client Picture 3</a:t>
            </a:r>
            <a:endParaRPr lang="en-US" dirty="0"/>
          </a:p>
        </p:txBody>
      </p:sp>
      <p:sp>
        <p:nvSpPr>
          <p:cNvPr id="2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78526" y="1447800"/>
            <a:ext cx="5993674" cy="1219200"/>
          </a:xfrm>
          <a:prstGeom prst="rect">
            <a:avLst/>
          </a:prstGeom>
        </p:spPr>
        <p:txBody>
          <a:bodyPr lIns="91440" anchor="b" anchorCtr="0"/>
          <a:lstStyle>
            <a:lvl1pPr marL="0"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Presentation Title</a:t>
            </a:r>
            <a:endParaRPr lang="en-US" dirty="0"/>
          </a:p>
        </p:txBody>
      </p:sp>
      <p:sp>
        <p:nvSpPr>
          <p:cNvPr id="2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78526" y="2847975"/>
            <a:ext cx="5993674" cy="352425"/>
          </a:xfrm>
          <a:prstGeom prst="rect">
            <a:avLst/>
          </a:prstGeom>
          <a:ln/>
        </p:spPr>
        <p:txBody>
          <a:bodyPr wrap="square" lIns="91440" rIns="91440">
            <a:spAutoFit/>
          </a:bodyPr>
          <a:lstStyle>
            <a:lvl1pPr marL="0" indent="0" algn="l">
              <a:buFontTx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Insert Presentation Subtitle</a:t>
            </a:r>
            <a:endParaRPr lang="en-US" dirty="0"/>
          </a:p>
        </p:txBody>
      </p:sp>
      <p:sp>
        <p:nvSpPr>
          <p:cNvPr id="46" name="TextBox 45"/>
          <p:cNvSpPr txBox="1"/>
          <p:nvPr userDrawn="1"/>
        </p:nvSpPr>
        <p:spPr>
          <a:xfrm>
            <a:off x="225928" y="5791200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©2015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5334000"/>
            <a:ext cx="5410200" cy="152400"/>
          </a:xfrm>
          <a:prstGeom prst="rect">
            <a:avLst/>
          </a:prstGeom>
        </p:spPr>
        <p:txBody>
          <a:bodyPr tIns="91440" bIns="91440" anchor="ctr"/>
          <a:lstStyle>
            <a:lvl1pPr>
              <a:defRPr sz="900" i="0" baseline="0">
                <a:latin typeface="+mn-lt"/>
              </a:defRPr>
            </a:lvl1pPr>
          </a:lstStyle>
          <a:p>
            <a:pPr lvl="0"/>
            <a:r>
              <a:rPr lang="en-US" dirty="0" smtClean="0"/>
              <a:t>Navigant Reference: </a:t>
            </a:r>
            <a:r>
              <a:rPr lang="en-US" dirty="0" err="1" smtClean="0"/>
              <a:t>xxxxxx</a:t>
            </a:r>
            <a:endParaRPr lang="en-US" dirty="0"/>
          </a:p>
        </p:txBody>
      </p:sp>
      <p:pic>
        <p:nvPicPr>
          <p:cNvPr id="25" name="Picture 24" descr="Portmen_Transparent BG.gif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6379659" y="2070463"/>
            <a:ext cx="1933575" cy="419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/>
          <p:cNvSpPr txBox="1"/>
          <p:nvPr userDrawn="1"/>
        </p:nvSpPr>
        <p:spPr>
          <a:xfrm>
            <a:off x="189411" y="881392"/>
            <a:ext cx="787396" cy="2616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spc="150" baseline="0" dirty="0" smtClean="0">
                <a:solidFill>
                  <a:schemeClr val="bg2">
                    <a:lumMod val="75000"/>
                  </a:schemeClr>
                </a:solidFill>
                <a:latin typeface="Arial Narrow" pitchFamily="34" charset="0"/>
              </a:rPr>
              <a:t>ENERGY</a:t>
            </a:r>
            <a:endParaRPr lang="en-US" sz="1100" b="1" spc="150" baseline="0" dirty="0">
              <a:solidFill>
                <a:schemeClr val="bg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0" y="6400800"/>
            <a:ext cx="9144000" cy="381000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marL="0" indent="0" algn="ctr">
              <a:buFont typeface="Arial" pitchFamily="34" charset="0"/>
              <a:buNone/>
            </a:pPr>
            <a:r>
              <a:rPr lang="en-US" sz="1300" b="1" spc="150" dirty="0" smtClean="0">
                <a:solidFill>
                  <a:srgbClr val="95B2F9"/>
                </a:solidFill>
                <a:latin typeface="Arial Narrow" pitchFamily="34" charset="0"/>
              </a:rPr>
              <a:t>DISPUTES</a:t>
            </a:r>
            <a:r>
              <a:rPr lang="en-US" sz="1300" b="1" spc="150" baseline="0" dirty="0" smtClean="0">
                <a:solidFill>
                  <a:srgbClr val="95B2F9"/>
                </a:solidFill>
                <a:latin typeface="Arial Narrow" pitchFamily="34" charset="0"/>
              </a:rPr>
              <a:t> &amp; INVESTIGATIONS  •  ECONOMICS  •  FINANCIAL ADVISORY  •  MANAGEMENT CONSULTING    </a:t>
            </a:r>
            <a:endParaRPr lang="en-US" sz="1300" b="1" spc="150" dirty="0" smtClean="0">
              <a:solidFill>
                <a:srgbClr val="95B2F9"/>
              </a:solidFill>
              <a:latin typeface="Arial Narrow" pitchFamily="34" charset="0"/>
            </a:endParaRPr>
          </a:p>
        </p:txBody>
      </p:sp>
      <p:pic>
        <p:nvPicPr>
          <p:cNvPr id="21" name="Picture 20" descr="E:\Graphics\Marketing\Brand Refresh\Logos\M_NavigantLogo_CMYK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871" y="283780"/>
            <a:ext cx="258554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rumb Trail &amp; Tag 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white">
          <a:xfrm>
            <a:off x="304800" y="71302"/>
            <a:ext cx="8507104" cy="228600"/>
          </a:xfrm>
          <a:prstGeom prst="rect">
            <a:avLst/>
          </a:prstGeom>
        </p:spPr>
        <p:txBody>
          <a:bodyPr/>
          <a:lstStyle>
            <a:lvl1pPr>
              <a:defRPr lang="en-US" sz="1400" b="0" i="0" kern="1200" dirty="0" smtClean="0">
                <a:solidFill>
                  <a:schemeClr val="bg1"/>
                </a:solidFill>
                <a:latin typeface="Palatino Linotype" pitchFamily="18" charset="0"/>
                <a:ea typeface="+mn-ea"/>
                <a:cs typeface="+mn-cs"/>
              </a:defRPr>
            </a:lvl1pPr>
          </a:lstStyle>
          <a:p>
            <a:pPr marL="285750" lvl="0" indent="-285750" algn="l" rtl="0" eaLnBrk="1" fontAlgn="base" hangingPunct="1">
              <a:lnSpc>
                <a:spcPct val="95000"/>
              </a:lnSpc>
              <a:spcBef>
                <a:spcPct val="40000"/>
              </a:spcBef>
              <a:spcAft>
                <a:spcPct val="0"/>
              </a:spcAft>
              <a:buNone/>
            </a:pPr>
            <a:r>
              <a:rPr lang="en-US" dirty="0" smtClean="0"/>
              <a:t>Section » Subsection › Description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457200"/>
            <a:ext cx="8507104" cy="60960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defRPr sz="2000" b="1" i="0" baseline="0">
                <a:latin typeface="Palatino Linotype" pitchFamily="18" charset="0"/>
              </a:defRPr>
            </a:lvl1pPr>
          </a:lstStyle>
          <a:p>
            <a:pPr lvl="0"/>
            <a:r>
              <a:rPr lang="en-US" dirty="0" smtClean="0"/>
              <a:t>Click to enter tagline text. The tagline should be a complete sentence with a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rumb Trail, Tag Lin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04800" y="1219200"/>
            <a:ext cx="8534400" cy="4800600"/>
          </a:xfrm>
          <a:prstGeom prst="rect">
            <a:avLst/>
          </a:prstGeom>
          <a:ln w="12700">
            <a:noFill/>
          </a:ln>
        </p:spPr>
        <p:txBody>
          <a:bodyPr tIns="91440" bIns="91440"/>
          <a:lstStyle>
            <a:lvl1pPr marL="177800" indent="-177800">
              <a:lnSpc>
                <a:spcPct val="100000"/>
              </a:lnSpc>
              <a:buSzPct val="125000"/>
              <a:buFont typeface="Arial" pitchFamily="34" charset="0"/>
              <a:buChar char="•"/>
              <a:defRPr sz="1600" i="0"/>
            </a:lvl1pPr>
            <a:lvl2pPr marL="341313" indent="-163513">
              <a:lnSpc>
                <a:spcPct val="100000"/>
              </a:lnSpc>
              <a:buFont typeface="Palatino Linotype" pitchFamily="18" charset="0"/>
              <a:buChar char="–"/>
              <a:defRPr sz="1400"/>
            </a:lvl2pPr>
            <a:lvl3pPr marL="519113" indent="-177800">
              <a:lnSpc>
                <a:spcPct val="100000"/>
              </a:lnSpc>
              <a:buFont typeface="Courier New" pitchFamily="49" charset="0"/>
              <a:buChar char="o"/>
              <a:defRPr sz="1200"/>
            </a:lvl3pPr>
            <a:lvl4pPr marL="682625" indent="-163513">
              <a:lnSpc>
                <a:spcPct val="100000"/>
              </a:lnSpc>
              <a:buFont typeface="Palatino Linotype" pitchFamily="18" charset="0"/>
              <a:buChar char="›"/>
              <a:defRPr sz="1200" i="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05460" y="457200"/>
            <a:ext cx="8506444" cy="60960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defRPr sz="2000" b="1" i="0">
                <a:latin typeface="Palatino Linotype" pitchFamily="18" charset="0"/>
              </a:defRPr>
            </a:lvl1pPr>
          </a:lstStyle>
          <a:p>
            <a:pPr lvl="0"/>
            <a:r>
              <a:rPr lang="en-US" dirty="0" smtClean="0"/>
              <a:t>Click to enter tagline text. The tagline should be a complete sentence with a period.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 bwMode="white">
          <a:xfrm>
            <a:off x="304800" y="71302"/>
            <a:ext cx="8507104" cy="228600"/>
          </a:xfrm>
          <a:prstGeom prst="rect">
            <a:avLst/>
          </a:prstGeom>
        </p:spPr>
        <p:txBody>
          <a:bodyPr/>
          <a:lstStyle>
            <a:lvl1pPr>
              <a:defRPr lang="en-US" sz="1400" b="0" i="0" kern="1200" dirty="0" smtClean="0">
                <a:solidFill>
                  <a:schemeClr val="bg1"/>
                </a:solidFill>
                <a:latin typeface="Palatino Linotype" pitchFamily="18" charset="0"/>
                <a:ea typeface="+mn-ea"/>
                <a:cs typeface="+mn-cs"/>
              </a:defRPr>
            </a:lvl1pPr>
          </a:lstStyle>
          <a:p>
            <a:pPr marL="285750" lvl="0" indent="-285750" algn="l" rtl="0" eaLnBrk="1" fontAlgn="base" hangingPunct="1">
              <a:lnSpc>
                <a:spcPct val="95000"/>
              </a:lnSpc>
              <a:spcBef>
                <a:spcPct val="40000"/>
              </a:spcBef>
              <a:spcAft>
                <a:spcPct val="0"/>
              </a:spcAft>
              <a:buNone/>
            </a:pPr>
            <a:r>
              <a:rPr lang="en-US" dirty="0" smtClean="0"/>
              <a:t>Section » Subsection › Description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/>
          <p:cNvSpPr>
            <a:spLocks noGrp="1"/>
          </p:cNvSpPr>
          <p:nvPr>
            <p:ph type="title" hasCustomPrompt="1"/>
          </p:nvPr>
        </p:nvSpPr>
        <p:spPr bwMode="white">
          <a:xfrm>
            <a:off x="304800" y="71302"/>
            <a:ext cx="8507104" cy="228600"/>
          </a:xfrm>
          <a:prstGeom prst="rect">
            <a:avLst/>
          </a:prstGeom>
        </p:spPr>
        <p:txBody>
          <a:bodyPr/>
          <a:lstStyle>
            <a:lvl1pPr>
              <a:defRPr lang="en-US" sz="1400" b="0" i="0" kern="1200" dirty="0" smtClean="0">
                <a:solidFill>
                  <a:schemeClr val="bg1"/>
                </a:solidFill>
                <a:latin typeface="Palatino Linotype" pitchFamily="18" charset="0"/>
                <a:ea typeface="+mn-ea"/>
                <a:cs typeface="+mn-cs"/>
              </a:defRPr>
            </a:lvl1pPr>
          </a:lstStyle>
          <a:p>
            <a:pPr marL="285750" lvl="0" indent="-285750" algn="l" rtl="0" eaLnBrk="1" fontAlgn="base" hangingPunct="1">
              <a:lnSpc>
                <a:spcPct val="95000"/>
              </a:lnSpc>
              <a:spcBef>
                <a:spcPct val="40000"/>
              </a:spcBef>
              <a:spcAft>
                <a:spcPct val="0"/>
              </a:spcAft>
              <a:buNone/>
            </a:pPr>
            <a:r>
              <a:rPr lang="en-US" dirty="0" smtClean="0"/>
              <a:t>Section » Subsection › Description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Portman_Colored Background.jpg"/>
          <p:cNvPicPr>
            <a:picLocks noChangeAspect="1"/>
          </p:cNvPicPr>
          <p:nvPr/>
        </p:nvPicPr>
        <p:blipFill>
          <a:blip r:embed="rId2" cstate="print"/>
          <a:srcRect l="2316" t="1351" r="2726" b="1351"/>
          <a:stretch>
            <a:fillRect/>
          </a:stretch>
        </p:blipFill>
        <p:spPr>
          <a:xfrm>
            <a:off x="0" y="1371600"/>
            <a:ext cx="3124200" cy="548640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0"/>
            <a:ext cx="3124200" cy="6858000"/>
            <a:chOff x="0" y="0"/>
            <a:chExt cx="3124200" cy="6858000"/>
          </a:xfrm>
        </p:grpSpPr>
        <p:sp>
          <p:nvSpPr>
            <p:cNvPr id="7" name="Rectangle 11"/>
            <p:cNvSpPr>
              <a:spLocks noChangeArrowheads="1"/>
            </p:cNvSpPr>
            <p:nvPr userDrawn="1"/>
          </p:nvSpPr>
          <p:spPr bwMode="gray">
            <a:xfrm>
              <a:off x="0" y="0"/>
              <a:ext cx="3124200" cy="1905000"/>
            </a:xfrm>
            <a:prstGeom prst="rect">
              <a:avLst/>
            </a:prstGeom>
            <a:solidFill>
              <a:srgbClr val="4C6A84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tIns="91440" bIns="91440" anchor="ctr"/>
            <a:lstStyle/>
            <a:p>
              <a:pPr>
                <a:defRPr/>
              </a:pPr>
              <a:endParaRPr lang="en-US" sz="2400" dirty="0"/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202474" y="381000"/>
              <a:ext cx="2819400" cy="381000"/>
            </a:xfrm>
            <a:prstGeom prst="rect">
              <a:avLst/>
            </a:prstGeom>
            <a:noFill/>
          </p:spPr>
          <p:txBody>
            <a:bodyPr wrap="none" tIns="91440" bIns="91440" rtlCol="0">
              <a:no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i="1" dirty="0" smtClean="0">
                  <a:solidFill>
                    <a:schemeClr val="bg1"/>
                  </a:solidFill>
                </a:rPr>
                <a:t>Key</a:t>
              </a: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02474" y="762000"/>
              <a:ext cx="28670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dirty="0" smtClean="0">
                  <a:solidFill>
                    <a:schemeClr val="bg1"/>
                  </a:solidFill>
                </a:rPr>
                <a:t>C</a:t>
              </a:r>
              <a:r>
                <a:rPr lang="en-US" sz="2800" baseline="0" dirty="0" smtClean="0">
                  <a:solidFill>
                    <a:schemeClr val="bg1"/>
                  </a:solidFill>
                </a:rPr>
                <a:t> O N T A C T S</a:t>
              </a:r>
              <a:r>
                <a:rPr lang="en-US" sz="2800" dirty="0" smtClean="0">
                  <a:solidFill>
                    <a:schemeClr val="bg1"/>
                  </a:solidFill>
                </a:rPr>
                <a:t> </a:t>
              </a:r>
            </a:p>
          </p:txBody>
        </p:sp>
        <p:cxnSp>
          <p:nvCxnSpPr>
            <p:cNvPr id="20" name="Straight Connector 19"/>
            <p:cNvCxnSpPr/>
            <p:nvPr userDrawn="1"/>
          </p:nvCxnSpPr>
          <p:spPr bwMode="auto">
            <a:xfrm rot="5400000">
              <a:off x="-304801" y="3429000"/>
              <a:ext cx="6858000" cy="0"/>
            </a:xfrm>
            <a:prstGeom prst="line">
              <a:avLst/>
            </a:prstGeom>
            <a:solidFill>
              <a:schemeClr val="bg1"/>
            </a:solidFill>
            <a:ln w="38100" cap="flat" cmpd="sng" algn="ctr">
              <a:solidFill>
                <a:srgbClr val="E5C74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TextBox 21"/>
          <p:cNvSpPr txBox="1"/>
          <p:nvPr/>
        </p:nvSpPr>
        <p:spPr>
          <a:xfrm>
            <a:off x="326572" y="6459160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©2011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16" name="Picture 15" descr="Portman_Colored Background.jpg"/>
          <p:cNvPicPr>
            <a:picLocks noChangeAspect="1"/>
          </p:cNvPicPr>
          <p:nvPr/>
        </p:nvPicPr>
        <p:blipFill>
          <a:blip r:embed="rId2" cstate="print"/>
          <a:srcRect l="2316" t="1351" r="2726" b="1351"/>
          <a:stretch>
            <a:fillRect/>
          </a:stretch>
        </p:blipFill>
        <p:spPr>
          <a:xfrm>
            <a:off x="0" y="1371600"/>
            <a:ext cx="3124200" cy="5486400"/>
          </a:xfrm>
          <a:prstGeom prst="rect">
            <a:avLst/>
          </a:prstGeom>
        </p:spPr>
      </p:pic>
      <p:grpSp>
        <p:nvGrpSpPr>
          <p:cNvPr id="4" name="Group 16"/>
          <p:cNvGrpSpPr/>
          <p:nvPr/>
        </p:nvGrpSpPr>
        <p:grpSpPr>
          <a:xfrm>
            <a:off x="0" y="0"/>
            <a:ext cx="3124200" cy="6858000"/>
            <a:chOff x="0" y="0"/>
            <a:chExt cx="3124200" cy="6858000"/>
          </a:xfrm>
        </p:grpSpPr>
        <p:sp>
          <p:nvSpPr>
            <p:cNvPr id="18" name="Rectangle 11"/>
            <p:cNvSpPr>
              <a:spLocks noChangeArrowheads="1"/>
            </p:cNvSpPr>
            <p:nvPr userDrawn="1"/>
          </p:nvSpPr>
          <p:spPr bwMode="gray">
            <a:xfrm>
              <a:off x="0" y="0"/>
              <a:ext cx="3124200" cy="1905000"/>
            </a:xfrm>
            <a:prstGeom prst="rect">
              <a:avLst/>
            </a:prstGeom>
            <a:solidFill>
              <a:srgbClr val="4C6A84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tIns="91440" bIns="91440" anchor="ctr"/>
            <a:lstStyle/>
            <a:p>
              <a:pPr>
                <a:defRPr/>
              </a:pPr>
              <a:endParaRPr lang="en-US" sz="2400" dirty="0"/>
            </a:p>
          </p:txBody>
        </p:sp>
        <p:sp>
          <p:nvSpPr>
            <p:cNvPr id="19" name="TextBox 18"/>
            <p:cNvSpPr txBox="1"/>
            <p:nvPr userDrawn="1"/>
          </p:nvSpPr>
          <p:spPr>
            <a:xfrm>
              <a:off x="202474" y="381000"/>
              <a:ext cx="2819400" cy="381000"/>
            </a:xfrm>
            <a:prstGeom prst="rect">
              <a:avLst/>
            </a:prstGeom>
            <a:noFill/>
          </p:spPr>
          <p:txBody>
            <a:bodyPr wrap="none" tIns="91440" bIns="91440" rtlCol="0">
              <a:no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i="1" dirty="0" smtClean="0">
                  <a:solidFill>
                    <a:schemeClr val="bg1"/>
                  </a:solidFill>
                </a:rPr>
                <a:t>Key</a:t>
              </a:r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202474" y="762000"/>
              <a:ext cx="28670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dirty="0" smtClean="0">
                  <a:solidFill>
                    <a:schemeClr val="bg1"/>
                  </a:solidFill>
                </a:rPr>
                <a:t>C</a:t>
              </a:r>
              <a:r>
                <a:rPr lang="en-US" sz="2800" baseline="0" dirty="0" smtClean="0">
                  <a:solidFill>
                    <a:schemeClr val="bg1"/>
                  </a:solidFill>
                </a:rPr>
                <a:t> O N T A C T S</a:t>
              </a:r>
              <a:r>
                <a:rPr lang="en-US" sz="2800" dirty="0" smtClean="0">
                  <a:solidFill>
                    <a:schemeClr val="bg1"/>
                  </a:solidFill>
                </a:rPr>
                <a:t> </a:t>
              </a:r>
            </a:p>
          </p:txBody>
        </p:sp>
        <p:cxnSp>
          <p:nvCxnSpPr>
            <p:cNvPr id="23" name="Straight Connector 22"/>
            <p:cNvCxnSpPr/>
            <p:nvPr userDrawn="1"/>
          </p:nvCxnSpPr>
          <p:spPr bwMode="auto">
            <a:xfrm rot="5400000">
              <a:off x="-304801" y="3429000"/>
              <a:ext cx="6858000" cy="0"/>
            </a:xfrm>
            <a:prstGeom prst="line">
              <a:avLst/>
            </a:prstGeom>
            <a:solidFill>
              <a:schemeClr val="bg1"/>
            </a:solidFill>
            <a:ln w="38100" cap="flat" cmpd="sng" algn="ctr">
              <a:solidFill>
                <a:srgbClr val="E5C74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" name="TextBox 24"/>
          <p:cNvSpPr txBox="1"/>
          <p:nvPr/>
        </p:nvSpPr>
        <p:spPr>
          <a:xfrm>
            <a:off x="326572" y="6459160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©2011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26" name="Picture 25" descr="Portman_Colored Background.jpg"/>
          <p:cNvPicPr>
            <a:picLocks noChangeAspect="1"/>
          </p:cNvPicPr>
          <p:nvPr/>
        </p:nvPicPr>
        <p:blipFill>
          <a:blip r:embed="rId2" cstate="print"/>
          <a:srcRect l="2316" t="1351" r="2726" b="1351"/>
          <a:stretch>
            <a:fillRect/>
          </a:stretch>
        </p:blipFill>
        <p:spPr>
          <a:xfrm>
            <a:off x="0" y="1371600"/>
            <a:ext cx="3124200" cy="5486400"/>
          </a:xfrm>
          <a:prstGeom prst="rect">
            <a:avLst/>
          </a:prstGeom>
        </p:spPr>
      </p:pic>
      <p:grpSp>
        <p:nvGrpSpPr>
          <p:cNvPr id="6" name="Group 28"/>
          <p:cNvGrpSpPr/>
          <p:nvPr/>
        </p:nvGrpSpPr>
        <p:grpSpPr>
          <a:xfrm>
            <a:off x="0" y="0"/>
            <a:ext cx="3124200" cy="6858000"/>
            <a:chOff x="0" y="0"/>
            <a:chExt cx="3124200" cy="6858000"/>
          </a:xfrm>
        </p:grpSpPr>
        <p:sp>
          <p:nvSpPr>
            <p:cNvPr id="30" name="Rectangle 11"/>
            <p:cNvSpPr>
              <a:spLocks noChangeArrowheads="1"/>
            </p:cNvSpPr>
            <p:nvPr userDrawn="1"/>
          </p:nvSpPr>
          <p:spPr bwMode="gray">
            <a:xfrm>
              <a:off x="0" y="0"/>
              <a:ext cx="3124200" cy="1905000"/>
            </a:xfrm>
            <a:prstGeom prst="rect">
              <a:avLst/>
            </a:prstGeom>
            <a:solidFill>
              <a:srgbClr val="4C6A84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tIns="91440" bIns="91440" anchor="ctr"/>
            <a:lstStyle/>
            <a:p>
              <a:pPr>
                <a:defRPr/>
              </a:pPr>
              <a:endParaRPr lang="en-US" sz="2400" dirty="0"/>
            </a:p>
          </p:txBody>
        </p:sp>
        <p:sp>
          <p:nvSpPr>
            <p:cNvPr id="31" name="TextBox 30"/>
            <p:cNvSpPr txBox="1"/>
            <p:nvPr userDrawn="1"/>
          </p:nvSpPr>
          <p:spPr>
            <a:xfrm>
              <a:off x="202474" y="381000"/>
              <a:ext cx="2819400" cy="381000"/>
            </a:xfrm>
            <a:prstGeom prst="rect">
              <a:avLst/>
            </a:prstGeom>
            <a:noFill/>
          </p:spPr>
          <p:txBody>
            <a:bodyPr wrap="none" tIns="91440" bIns="91440" rtlCol="0">
              <a:no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i="1" dirty="0" smtClean="0">
                  <a:solidFill>
                    <a:schemeClr val="bg1"/>
                  </a:solidFill>
                </a:rPr>
                <a:t>Key</a:t>
              </a:r>
            </a:p>
          </p:txBody>
        </p:sp>
        <p:sp>
          <p:nvSpPr>
            <p:cNvPr id="32" name="Rectangle 31"/>
            <p:cNvSpPr/>
            <p:nvPr userDrawn="1"/>
          </p:nvSpPr>
          <p:spPr>
            <a:xfrm>
              <a:off x="202474" y="762000"/>
              <a:ext cx="28670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dirty="0" smtClean="0">
                  <a:solidFill>
                    <a:schemeClr val="bg1"/>
                  </a:solidFill>
                </a:rPr>
                <a:t>C</a:t>
              </a:r>
              <a:r>
                <a:rPr lang="en-US" sz="2800" baseline="0" dirty="0" smtClean="0">
                  <a:solidFill>
                    <a:schemeClr val="bg1"/>
                  </a:solidFill>
                </a:rPr>
                <a:t> O N T A C T S</a:t>
              </a:r>
              <a:r>
                <a:rPr lang="en-US" sz="2800" dirty="0" smtClean="0">
                  <a:solidFill>
                    <a:schemeClr val="bg1"/>
                  </a:solidFill>
                </a:rPr>
                <a:t> </a:t>
              </a:r>
            </a:p>
          </p:txBody>
        </p:sp>
        <p:cxnSp>
          <p:nvCxnSpPr>
            <p:cNvPr id="33" name="Straight Connector 32"/>
            <p:cNvCxnSpPr/>
            <p:nvPr userDrawn="1"/>
          </p:nvCxnSpPr>
          <p:spPr bwMode="auto">
            <a:xfrm rot="5400000">
              <a:off x="-304801" y="3429000"/>
              <a:ext cx="6858000" cy="0"/>
            </a:xfrm>
            <a:prstGeom prst="line">
              <a:avLst/>
            </a:prstGeom>
            <a:solidFill>
              <a:schemeClr val="bg1"/>
            </a:solidFill>
            <a:ln w="38100" cap="flat" cmpd="sng" algn="ctr">
              <a:solidFill>
                <a:srgbClr val="E5C74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5" name="TextBox 34"/>
          <p:cNvSpPr txBox="1"/>
          <p:nvPr/>
        </p:nvSpPr>
        <p:spPr>
          <a:xfrm>
            <a:off x="326572" y="6459160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©2011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36" name="Picture 35" descr="Portman_Colored Background.jpg"/>
          <p:cNvPicPr>
            <a:picLocks noChangeAspect="1"/>
          </p:cNvPicPr>
          <p:nvPr userDrawn="1"/>
        </p:nvPicPr>
        <p:blipFill>
          <a:blip r:embed="rId2" cstate="print"/>
          <a:srcRect l="2316" t="1351" r="2726" b="1351"/>
          <a:stretch>
            <a:fillRect/>
          </a:stretch>
        </p:blipFill>
        <p:spPr>
          <a:xfrm>
            <a:off x="0" y="1371600"/>
            <a:ext cx="3124200" cy="5486400"/>
          </a:xfrm>
          <a:prstGeom prst="rect">
            <a:avLst/>
          </a:prstGeom>
        </p:spPr>
      </p:pic>
      <p:grpSp>
        <p:nvGrpSpPr>
          <p:cNvPr id="39" name="Group 38"/>
          <p:cNvGrpSpPr/>
          <p:nvPr userDrawn="1"/>
        </p:nvGrpSpPr>
        <p:grpSpPr>
          <a:xfrm>
            <a:off x="0" y="0"/>
            <a:ext cx="3124200" cy="6858000"/>
            <a:chOff x="0" y="0"/>
            <a:chExt cx="3124200" cy="6858000"/>
          </a:xfrm>
        </p:grpSpPr>
        <p:sp>
          <p:nvSpPr>
            <p:cNvPr id="40" name="Rectangle 11"/>
            <p:cNvSpPr>
              <a:spLocks noChangeArrowheads="1"/>
            </p:cNvSpPr>
            <p:nvPr userDrawn="1"/>
          </p:nvSpPr>
          <p:spPr bwMode="gray">
            <a:xfrm>
              <a:off x="0" y="0"/>
              <a:ext cx="3124200" cy="1905000"/>
            </a:xfrm>
            <a:prstGeom prst="rect">
              <a:avLst/>
            </a:prstGeom>
            <a:solidFill>
              <a:srgbClr val="4C6A84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tIns="91440" bIns="91440" anchor="ctr"/>
            <a:lstStyle/>
            <a:p>
              <a:pPr>
                <a:defRPr/>
              </a:pPr>
              <a:endParaRPr lang="en-US" sz="2400" dirty="0"/>
            </a:p>
          </p:txBody>
        </p:sp>
        <p:sp>
          <p:nvSpPr>
            <p:cNvPr id="41" name="TextBox 40"/>
            <p:cNvSpPr txBox="1"/>
            <p:nvPr userDrawn="1"/>
          </p:nvSpPr>
          <p:spPr>
            <a:xfrm>
              <a:off x="202474" y="381000"/>
              <a:ext cx="2819400" cy="381000"/>
            </a:xfrm>
            <a:prstGeom prst="rect">
              <a:avLst/>
            </a:prstGeom>
            <a:noFill/>
          </p:spPr>
          <p:txBody>
            <a:bodyPr wrap="none" tIns="91440" bIns="91440" rtlCol="0">
              <a:no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i="1" dirty="0" smtClean="0">
                  <a:solidFill>
                    <a:schemeClr val="bg1"/>
                  </a:solidFill>
                  <a:latin typeface="Palatino Linotype" pitchFamily="18" charset="0"/>
                </a:rPr>
                <a:t>Key</a:t>
              </a:r>
            </a:p>
          </p:txBody>
        </p:sp>
        <p:sp>
          <p:nvSpPr>
            <p:cNvPr id="42" name="Rectangle 41"/>
            <p:cNvSpPr/>
            <p:nvPr userDrawn="1"/>
          </p:nvSpPr>
          <p:spPr>
            <a:xfrm>
              <a:off x="202474" y="762000"/>
              <a:ext cx="28670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>
                <a:buFont typeface="Arial" pitchFamily="34" charset="0"/>
                <a:buNone/>
              </a:pPr>
              <a:r>
                <a:rPr lang="en-US" sz="2800" dirty="0" smtClean="0">
                  <a:solidFill>
                    <a:schemeClr val="bg1"/>
                  </a:solidFill>
                  <a:latin typeface="Palatino Linotype" pitchFamily="18" charset="0"/>
                </a:rPr>
                <a:t>C</a:t>
              </a:r>
              <a:r>
                <a:rPr lang="en-US" sz="2800" baseline="0" dirty="0" smtClean="0">
                  <a:solidFill>
                    <a:schemeClr val="bg1"/>
                  </a:solidFill>
                  <a:latin typeface="Palatino Linotype" pitchFamily="18" charset="0"/>
                </a:rPr>
                <a:t> O N T A C T S</a:t>
              </a:r>
              <a:r>
                <a:rPr lang="en-US" sz="2800" dirty="0" smtClean="0">
                  <a:solidFill>
                    <a:schemeClr val="bg1"/>
                  </a:solidFill>
                  <a:latin typeface="Palatino Linotype" pitchFamily="18" charset="0"/>
                </a:rPr>
                <a:t> </a:t>
              </a:r>
            </a:p>
          </p:txBody>
        </p:sp>
        <p:cxnSp>
          <p:nvCxnSpPr>
            <p:cNvPr id="43" name="Straight Connector 42"/>
            <p:cNvCxnSpPr/>
            <p:nvPr userDrawn="1"/>
          </p:nvCxnSpPr>
          <p:spPr bwMode="auto">
            <a:xfrm rot="5400000">
              <a:off x="-304801" y="3429000"/>
              <a:ext cx="6858000" cy="0"/>
            </a:xfrm>
            <a:prstGeom prst="line">
              <a:avLst/>
            </a:prstGeom>
            <a:solidFill>
              <a:schemeClr val="bg1"/>
            </a:solidFill>
            <a:ln w="38100" cap="flat" cmpd="sng" algn="ctr">
              <a:solidFill>
                <a:srgbClr val="E5C74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5" name="TextBox 44"/>
          <p:cNvSpPr txBox="1"/>
          <p:nvPr userDrawn="1"/>
        </p:nvSpPr>
        <p:spPr>
          <a:xfrm>
            <a:off x="326572" y="6470046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2"/>
                </a:solidFill>
                <a:latin typeface="Arial Narrow" pitchFamily="34" charset="0"/>
              </a:rPr>
              <a:t>©2015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2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4330337" y="6444344"/>
            <a:ext cx="457200" cy="304800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marL="231775" marR="0" indent="-231775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fld id="{60DAB0C1-3366-447F-A251-F0FC76A6B4B8}" type="slidenum">
              <a:rPr lang="en-US" sz="8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marL="231775" marR="0" indent="-231775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t>‹#›</a:t>
            </a:fld>
            <a:endParaRPr lang="en-US" sz="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Group 9"/>
          <p:cNvGrpSpPr/>
          <p:nvPr userDrawn="1"/>
        </p:nvGrpSpPr>
        <p:grpSpPr>
          <a:xfrm>
            <a:off x="6986238" y="6248400"/>
            <a:ext cx="1845528" cy="609600"/>
            <a:chOff x="5983214" y="5624508"/>
            <a:chExt cx="1845528" cy="609600"/>
          </a:xfrm>
        </p:grpSpPr>
        <p:pic>
          <p:nvPicPr>
            <p:cNvPr id="38" name="Picture 37" descr="M_logo_cmyk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 b="33333"/>
            <a:stretch>
              <a:fillRect/>
            </a:stretch>
          </p:blipFill>
          <p:spPr bwMode="auto">
            <a:xfrm>
              <a:off x="6088565" y="5624508"/>
              <a:ext cx="174017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Box 43"/>
            <p:cNvSpPr txBox="1"/>
            <p:nvPr userDrawn="1"/>
          </p:nvSpPr>
          <p:spPr>
            <a:xfrm>
              <a:off x="5983214" y="6018664"/>
              <a:ext cx="64056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spc="130" baseline="0" dirty="0" smtClean="0">
                  <a:solidFill>
                    <a:schemeClr val="bg2">
                      <a:lumMod val="75000"/>
                    </a:schemeClr>
                  </a:solidFill>
                  <a:latin typeface="Arial Narrow" pitchFamily="34" charset="0"/>
                </a:rPr>
                <a:t>ENERGY</a:t>
              </a:r>
              <a:endParaRPr lang="en-US" sz="800" b="1" spc="130" baseline="0" dirty="0">
                <a:solidFill>
                  <a:schemeClr val="bg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rot="10800000">
            <a:off x="0" y="380999"/>
            <a:ext cx="9144000" cy="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E5C74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330337" y="6444344"/>
            <a:ext cx="457200" cy="304800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marL="231775" marR="0" indent="-231775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fld id="{60DAB0C1-3366-447F-A251-F0FC76A6B4B8}" type="slidenum">
              <a:rPr lang="en-US" sz="8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marL="231775" marR="0" indent="-231775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t>‹#›</a:t>
            </a:fld>
            <a:endParaRPr lang="en-US" sz="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572" y="6470046"/>
            <a:ext cx="348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900" dirty="0" smtClean="0">
                <a:solidFill>
                  <a:schemeClr val="tx2"/>
                </a:solidFill>
                <a:latin typeface="Arial Narrow" pitchFamily="34" charset="0"/>
              </a:rPr>
              <a:t>©2015 Navigant Consulting, Inc.  </a:t>
            </a:r>
          </a:p>
          <a:p>
            <a:pPr algn="l">
              <a:defRPr/>
            </a:pPr>
            <a:r>
              <a:rPr lang="en-US" sz="900" dirty="0" smtClean="0">
                <a:solidFill>
                  <a:schemeClr val="tx2"/>
                </a:solidFill>
                <a:latin typeface="Arial Narrow" pitchFamily="34" charset="0"/>
              </a:rPr>
              <a:t>Confidential and proprietary. Do not distribute or copy.</a:t>
            </a:r>
            <a:endParaRPr lang="en-US" sz="900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4C6A84"/>
          </a:solidFill>
          <a:ln w="12700">
            <a:noFill/>
            <a:miter lim="800000"/>
            <a:headEnd/>
            <a:tailEnd/>
          </a:ln>
          <a:effectLst/>
        </p:spPr>
        <p:txBody>
          <a:bodyPr wrap="none" tIns="91440" bIns="91440" anchor="ctr"/>
          <a:lstStyle/>
          <a:p>
            <a:endParaRPr lang="en-US"/>
          </a:p>
        </p:txBody>
      </p:sp>
      <p:grpSp>
        <p:nvGrpSpPr>
          <p:cNvPr id="2" name="Group 9"/>
          <p:cNvGrpSpPr/>
          <p:nvPr/>
        </p:nvGrpSpPr>
        <p:grpSpPr>
          <a:xfrm>
            <a:off x="6986238" y="6248400"/>
            <a:ext cx="1845528" cy="609600"/>
            <a:chOff x="5983214" y="5624508"/>
            <a:chExt cx="1845528" cy="609600"/>
          </a:xfrm>
        </p:grpSpPr>
        <p:pic>
          <p:nvPicPr>
            <p:cNvPr id="11" name="Picture 10" descr="M_logo_cmyk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 b="33333"/>
            <a:stretch>
              <a:fillRect/>
            </a:stretch>
          </p:blipFill>
          <p:spPr bwMode="auto">
            <a:xfrm>
              <a:off x="6088565" y="5624508"/>
              <a:ext cx="174017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 userDrawn="1"/>
          </p:nvSpPr>
          <p:spPr>
            <a:xfrm>
              <a:off x="5983214" y="6018664"/>
              <a:ext cx="64056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spc="130" baseline="0" dirty="0" smtClean="0">
                  <a:solidFill>
                    <a:schemeClr val="bg2">
                      <a:lumMod val="75000"/>
                    </a:schemeClr>
                  </a:solidFill>
                  <a:latin typeface="Arial Narrow" pitchFamily="34" charset="0"/>
                </a:rPr>
                <a:t>ENERGY</a:t>
              </a:r>
              <a:endParaRPr lang="en-US" sz="800" b="1" spc="130" baseline="0" dirty="0">
                <a:solidFill>
                  <a:schemeClr val="bg2">
                    <a:lumMod val="75000"/>
                  </a:schemeClr>
                </a:solidFill>
                <a:latin typeface="Arial Narrow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</p:sldLayoutIdLst>
  <p:hf hdr="0" ftr="0" dt="0"/>
  <p:txStyles>
    <p:titleStyle>
      <a:lvl1pPr marL="3175" algn="l" rtl="0" eaLnBrk="1" fontAlgn="base" hangingPunct="1">
        <a:spcBef>
          <a:spcPct val="0"/>
        </a:spcBef>
        <a:spcAft>
          <a:spcPct val="0"/>
        </a:spcAft>
        <a:defRPr sz="2000" b="1" baseline="0">
          <a:solidFill>
            <a:schemeClr val="tx1"/>
          </a:solidFill>
          <a:latin typeface="+mn-lt"/>
          <a:ea typeface="+mj-ea"/>
          <a:cs typeface="+mj-cs"/>
        </a:defRPr>
      </a:lvl1pPr>
      <a:lvl2pPr marL="31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2pPr>
      <a:lvl3pPr marL="31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3pPr>
      <a:lvl4pPr marL="31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4pPr>
      <a:lvl5pPr marL="31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5pPr>
      <a:lvl6pPr marL="4603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6pPr>
      <a:lvl7pPr marL="9175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7pPr>
      <a:lvl8pPr marL="13747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8pPr>
      <a:lvl9pPr marL="18319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Palatino Linotype" pitchFamily="18" charset="0"/>
        </a:defRPr>
      </a:lvl9pPr>
    </p:titleStyle>
    <p:bodyStyle>
      <a:lvl1pPr marL="285750" indent="-285750" algn="l" rtl="0" eaLnBrk="1" fontAlgn="base" hangingPunct="1">
        <a:lnSpc>
          <a:spcPct val="95000"/>
        </a:lnSpc>
        <a:spcBef>
          <a:spcPct val="40000"/>
        </a:spcBef>
        <a:spcAft>
          <a:spcPct val="0"/>
        </a:spcAft>
        <a:buNone/>
        <a:defRPr lang="en-US" sz="1000" i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3413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None/>
        <a:defRPr sz="1600">
          <a:solidFill>
            <a:schemeClr val="tx1"/>
          </a:solidFill>
          <a:latin typeface="+mn-lt"/>
        </a:defRPr>
      </a:lvl2pPr>
      <a:lvl3pPr marL="847725" indent="-217488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SzPct val="90000"/>
        <a:buFont typeface="Wingdings" pitchFamily="2" charset="2"/>
        <a:buNone/>
        <a:defRPr sz="1600">
          <a:solidFill>
            <a:schemeClr val="tx1"/>
          </a:solidFill>
          <a:latin typeface="+mn-lt"/>
        </a:defRPr>
      </a:lvl3pPr>
      <a:lvl4pPr marL="1095375" indent="-24606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None/>
        <a:defRPr sz="1600">
          <a:solidFill>
            <a:schemeClr val="tx1"/>
          </a:solidFill>
          <a:latin typeface="+mn-lt"/>
        </a:defRPr>
      </a:lvl4pPr>
      <a:lvl5pPr marL="1323975" indent="-2270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None/>
        <a:defRPr sz="1600">
          <a:solidFill>
            <a:schemeClr val="tx1"/>
          </a:solidFill>
          <a:latin typeface="+mn-lt"/>
        </a:defRPr>
      </a:lvl5pPr>
      <a:lvl6pPr marL="1781175" indent="-2270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238375" indent="-2270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695575" indent="-2270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152775" indent="-227013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cdms.energy.ca.gov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://www.cpuc.ca.gov/PUC/energy/Energy+Efficiency/Energy+Efficiency+Goals+and+Potential+Studies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January 13, 2015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CPUC Potentials and Goals (PG) Study Update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152400" y="2895600"/>
            <a:ext cx="5993674" cy="618631"/>
          </a:xfrm>
        </p:spPr>
        <p:txBody>
          <a:bodyPr/>
          <a:lstStyle/>
          <a:p>
            <a:r>
              <a:rPr lang="en-US" dirty="0" smtClean="0"/>
              <a:t>Webinar on Incorporating Industry Standard Practice (ISP) into the PG Study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228600" y="5334000"/>
            <a:ext cx="5410200" cy="152400"/>
          </a:xfrm>
        </p:spPr>
        <p:txBody>
          <a:bodyPr/>
          <a:lstStyle/>
          <a:p>
            <a:r>
              <a:rPr lang="en-US" dirty="0" smtClean="0"/>
              <a:t>Navigant Reference: 174655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381000"/>
            <a:ext cx="8763000" cy="609600"/>
          </a:xfrm>
        </p:spPr>
        <p:txBody>
          <a:bodyPr/>
          <a:lstStyle/>
          <a:p>
            <a:r>
              <a:rPr lang="en-US" i="1" dirty="0" smtClean="0"/>
              <a:t>2015 Update: Agriculture, Mining, and Street Lighting</a:t>
            </a:r>
            <a:endParaRPr lang="en-US" i="1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0" y="4038600"/>
            <a:ext cx="8991600" cy="15240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The Navigant team relied on various secondary sources and the Industrial results for the Agriculture sector.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The ISP roll-up from the Industrial effort will inform the Agriculture sector, similar to the 2013 approach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Navigant will also review other secondary sources for any updates (mainly measures sourced from the Commercial potential effort)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490508"/>
              </p:ext>
            </p:extLst>
          </p:nvPr>
        </p:nvGraphicFramePr>
        <p:xfrm>
          <a:off x="914400" y="1597136"/>
          <a:ext cx="7086600" cy="1908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869"/>
                <a:gridCol w="2871965"/>
                <a:gridCol w="2701766"/>
              </a:tblGrid>
              <a:tr h="35559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Sector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 of IOU Electric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Consumption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 of IOU Gas Consumption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0493">
                <a:tc>
                  <a:txBody>
                    <a:bodyPr/>
                    <a:lstStyle/>
                    <a:p>
                      <a:r>
                        <a:rPr lang="en-US" sz="1400" b="1" u="sng" dirty="0" smtClean="0"/>
                        <a:t>A</a:t>
                      </a:r>
                      <a:r>
                        <a:rPr lang="en-US" sz="1400" b="1" dirty="0" smtClean="0"/>
                        <a:t>griculture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1%</a:t>
                      </a:r>
                      <a:endParaRPr lang="en-US" sz="1400" dirty="0"/>
                    </a:p>
                  </a:txBody>
                  <a:tcPr/>
                </a:tc>
              </a:tr>
              <a:tr h="310493">
                <a:tc>
                  <a:txBody>
                    <a:bodyPr/>
                    <a:lstStyle/>
                    <a:p>
                      <a:r>
                        <a:rPr lang="en-US" sz="1400" b="1" u="sng" dirty="0" smtClean="0"/>
                        <a:t>I</a:t>
                      </a:r>
                      <a:r>
                        <a:rPr lang="en-US" sz="1400" b="1" dirty="0" smtClean="0"/>
                        <a:t>ndustrial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30%</a:t>
                      </a:r>
                      <a:endParaRPr lang="en-US" sz="1400" dirty="0"/>
                    </a:p>
                  </a:txBody>
                  <a:tcPr/>
                </a:tc>
              </a:tr>
              <a:tr h="310493">
                <a:tc>
                  <a:txBody>
                    <a:bodyPr/>
                    <a:lstStyle/>
                    <a:p>
                      <a:r>
                        <a:rPr lang="en-US" sz="1400" b="1" u="sng" dirty="0" smtClean="0"/>
                        <a:t>M</a:t>
                      </a:r>
                      <a:r>
                        <a:rPr lang="en-US" sz="1400" b="1" dirty="0" smtClean="0"/>
                        <a:t>ining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2%</a:t>
                      </a:r>
                      <a:endParaRPr lang="en-US" sz="1400" dirty="0"/>
                    </a:p>
                  </a:txBody>
                  <a:tcPr/>
                </a:tc>
              </a:tr>
              <a:tr h="310493">
                <a:tc>
                  <a:txBody>
                    <a:bodyPr/>
                    <a:lstStyle/>
                    <a:p>
                      <a:r>
                        <a:rPr lang="en-US" sz="1400" b="1" u="sng" dirty="0" smtClean="0"/>
                        <a:t>S</a:t>
                      </a:r>
                      <a:r>
                        <a:rPr lang="en-US" sz="1400" b="1" dirty="0" smtClean="0"/>
                        <a:t>treet Lighting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0%</a:t>
                      </a:r>
                      <a:endParaRPr lang="en-US" sz="1400" dirty="0"/>
                    </a:p>
                  </a:txBody>
                  <a:tcPr/>
                </a:tc>
              </a:tr>
              <a:tr h="310493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Total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smtClean="0"/>
                        <a:t>20%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smtClean="0"/>
                        <a:t>33%</a:t>
                      </a:r>
                      <a:endParaRPr lang="en-US" sz="14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7"/>
          <p:cNvSpPr txBox="1">
            <a:spLocks/>
          </p:cNvSpPr>
          <p:nvPr/>
        </p:nvSpPr>
        <p:spPr>
          <a:xfrm>
            <a:off x="76200" y="914400"/>
            <a:ext cx="8991600" cy="4572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The Navigant team will also address the other AIMS sectors that account for a smaller portion of consumption: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505200"/>
            <a:ext cx="5257800" cy="304799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r>
              <a:rPr lang="en-US" sz="1000" dirty="0" smtClean="0"/>
              <a:t>Source: Previous Potential Study, CEC, </a:t>
            </a:r>
            <a:r>
              <a:rPr lang="en-US" sz="1000" dirty="0" smtClean="0">
                <a:hlinkClick r:id="rId2"/>
              </a:rPr>
              <a:t>http</a:t>
            </a:r>
            <a:r>
              <a:rPr lang="en-US" sz="1000" dirty="0">
                <a:hlinkClick r:id="rId2"/>
              </a:rPr>
              <a:t>://ecdms.energy.ca.gov</a:t>
            </a:r>
            <a:r>
              <a:rPr lang="en-US" sz="1000" dirty="0" smtClean="0">
                <a:hlinkClick r:id="rId2"/>
              </a:rPr>
              <a:t>/</a:t>
            </a:r>
            <a:r>
              <a:rPr lang="en-US" sz="1000" dirty="0" smtClean="0"/>
              <a:t>, data is for 2010</a:t>
            </a:r>
          </a:p>
        </p:txBody>
      </p:sp>
    </p:spTree>
    <p:extLst>
      <p:ext uri="{BB962C8B-B14F-4D97-AF65-F5344CB8AC3E}">
        <p14:creationId xmlns:p14="http://schemas.microsoft.com/office/powerpoint/2010/main" val="288398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381000"/>
            <a:ext cx="8763000" cy="609600"/>
          </a:xfrm>
        </p:spPr>
        <p:txBody>
          <a:bodyPr/>
          <a:lstStyle/>
          <a:p>
            <a:r>
              <a:rPr lang="en-US" i="1" dirty="0" smtClean="0"/>
              <a:t>2015 Update: Agriculture, Mining, and Street Lighting</a:t>
            </a:r>
            <a:endParaRPr lang="en-US" i="1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1066800"/>
            <a:ext cx="8839200" cy="32766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The Mining sector will received specific updates to certain measure inputs.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dirty="0" smtClean="0"/>
              <a:t>The Mining sector considers ISP</a:t>
            </a:r>
            <a:r>
              <a:rPr lang="en-US" sz="1400" dirty="0" smtClean="0"/>
              <a:t>. The Navigant team will update the ISP estimates with the applicable ISP studies and expert knowledge from our team.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Updates will also be considered for certain inputs. These will be informed by the Navigant team’s expert knowledge (i.e., motor/pump sizes and efficiencies, boiler sizes and efficiencies, equipment costs, etc.).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endParaRPr lang="en-US" sz="1400" dirty="0"/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The Street Lighting sector will be updated with new inventories supplied by the IOUs.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dirty="0" smtClean="0"/>
              <a:t>The potential results will also distinguish IOU-owned lamps from customer-owned lamps.</a:t>
            </a:r>
            <a:endParaRPr lang="en-US" sz="1400" dirty="0" smtClean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Navigant will also conduct a cursory review for recent studies to inform any other updates.</a:t>
            </a:r>
          </a:p>
        </p:txBody>
      </p:sp>
    </p:spTree>
    <p:extLst>
      <p:ext uri="{BB962C8B-B14F-4D97-AF65-F5344CB8AC3E}">
        <p14:creationId xmlns:p14="http://schemas.microsoft.com/office/powerpoint/2010/main" val="231369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Scope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381000"/>
            <a:ext cx="8763000" cy="609600"/>
          </a:xfrm>
        </p:spPr>
        <p:txBody>
          <a:bodyPr/>
          <a:lstStyle/>
          <a:p>
            <a:r>
              <a:rPr lang="en-US" i="1" dirty="0" smtClean="0"/>
              <a:t>2015 Update</a:t>
            </a:r>
            <a:r>
              <a:rPr lang="en-US" i="1" dirty="0"/>
              <a:t> </a:t>
            </a:r>
            <a:r>
              <a:rPr lang="en-US" i="1" dirty="0" smtClean="0"/>
              <a:t>Highlights</a:t>
            </a:r>
            <a:endParaRPr lang="en-US" i="1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38752" y="914400"/>
            <a:ext cx="8839200" cy="54864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Stage 1 Scope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Key update is to more accurately account for industry standard practices (ISPs):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ISPs inform Industrial, Agriculture, and Mining (AIMS) potential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Stage 1 of the 2015 update will retain the Industrial Assessment Center (IAC) measures database; the core measure set 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Recently-completed and vetted ISP studies will be used to inform/refine market potential estimates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PG modeling team is engaging with Energy </a:t>
            </a:r>
            <a:r>
              <a:rPr lang="en-US" sz="1400" dirty="0"/>
              <a:t>D</a:t>
            </a:r>
            <a:r>
              <a:rPr lang="en-US" sz="1400" dirty="0" smtClean="0"/>
              <a:t>ivision </a:t>
            </a:r>
            <a:r>
              <a:rPr lang="en-US" sz="1400" dirty="0"/>
              <a:t>C</a:t>
            </a:r>
            <a:r>
              <a:rPr lang="en-US" sz="1400" dirty="0" smtClean="0"/>
              <a:t>ustom Ex-Ante </a:t>
            </a:r>
            <a:r>
              <a:rPr lang="en-US" sz="1400" dirty="0"/>
              <a:t>R</a:t>
            </a:r>
            <a:r>
              <a:rPr lang="en-US" sz="1400" dirty="0" smtClean="0"/>
              <a:t>eview Team to ensure consistency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Other data sources reviewed for any significant updates include: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Updates to the IAC database (data compiled in 2013-2014)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Various measure parameters (e.g., installation cost updates)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MASI studies (preliminary results)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New IOU street lighting inventories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endParaRPr lang="en-US" sz="1400" dirty="0" smtClean="0"/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Stage 1 Schedule</a:t>
            </a:r>
            <a:endParaRPr lang="en-US" sz="1800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January 13 – Stakeholder discussion regarding ISP incorporation into PG model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January 16 – Receive any final input from stakeholders following </a:t>
            </a:r>
            <a:r>
              <a:rPr lang="en-US" sz="1400" dirty="0" smtClean="0"/>
              <a:t>meeting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200" b="1" i="1" dirty="0" smtClean="0"/>
              <a:t>Email comments to: Aaron Lu, Matt O’Hare, Greg Wikler</a:t>
            </a:r>
            <a:endParaRPr lang="en-US" sz="1200" b="1" i="1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February 6 – AIMS inputs to model finalized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March 13 – Draft </a:t>
            </a:r>
            <a:r>
              <a:rPr lang="en-US" sz="1400" dirty="0" smtClean="0"/>
              <a:t>model results/report released for stakeholder review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May 15 – Revised model results/report released (based on stakeholder feedback)</a:t>
            </a:r>
          </a:p>
        </p:txBody>
      </p:sp>
    </p:spTree>
    <p:extLst>
      <p:ext uri="{BB962C8B-B14F-4D97-AF65-F5344CB8AC3E}">
        <p14:creationId xmlns:p14="http://schemas.microsoft.com/office/powerpoint/2010/main" val="377950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Scope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381000"/>
            <a:ext cx="8763000" cy="609600"/>
          </a:xfrm>
        </p:spPr>
        <p:txBody>
          <a:bodyPr/>
          <a:lstStyle/>
          <a:p>
            <a:r>
              <a:rPr lang="en-US" i="1" dirty="0" smtClean="0"/>
              <a:t>2015 Update</a:t>
            </a:r>
            <a:r>
              <a:rPr lang="en-US" i="1" dirty="0"/>
              <a:t> </a:t>
            </a:r>
            <a:r>
              <a:rPr lang="en-US" i="1" dirty="0" smtClean="0"/>
              <a:t>Highlights (continued)</a:t>
            </a:r>
            <a:endParaRPr lang="en-US" i="1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38752" y="1066800"/>
            <a:ext cx="8839200" cy="54864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Stage </a:t>
            </a:r>
            <a:r>
              <a:rPr lang="en-US" sz="1800" dirty="0"/>
              <a:t>2 Scope (preliminary)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The team will expand its view on </a:t>
            </a:r>
            <a:r>
              <a:rPr lang="en-US" sz="1400" dirty="0" smtClean="0"/>
              <a:t>data sources </a:t>
            </a:r>
            <a:r>
              <a:rPr lang="en-US" sz="1400" dirty="0"/>
              <a:t>to augment the IAC </a:t>
            </a:r>
            <a:r>
              <a:rPr lang="en-US" sz="1400" dirty="0" smtClean="0"/>
              <a:t>data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The team will also expand its view on ISP sources: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This will include a review of IOU ISP studies and other efforts (</a:t>
            </a:r>
            <a:r>
              <a:rPr lang="en-US" sz="1400" dirty="0" err="1" smtClean="0"/>
              <a:t>e.g</a:t>
            </a:r>
            <a:r>
              <a:rPr lang="en-US" sz="1400" dirty="0" smtClean="0"/>
              <a:t>, SCE risk assessment efforts prepared by ASWB)</a:t>
            </a:r>
            <a:endParaRPr lang="en-US" sz="1400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The team will explore model changes and/or enhancements to better inform decision making (these are specific to the industrial model</a:t>
            </a:r>
            <a:r>
              <a:rPr lang="en-US" sz="1400" dirty="0" smtClean="0"/>
              <a:t>). For example: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Represent existing baseline scenarios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Assess additional measures not in current model (e.g., process efficiency measures, </a:t>
            </a:r>
            <a:r>
              <a:rPr lang="en-US" sz="1400" dirty="0"/>
              <a:t>etc</a:t>
            </a:r>
            <a:r>
              <a:rPr lang="en-US" sz="1400" dirty="0" smtClean="0"/>
              <a:t>.)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endParaRPr lang="en-US" sz="1400" dirty="0" smtClean="0"/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/>
              <a:t>Stage </a:t>
            </a:r>
            <a:r>
              <a:rPr lang="en-US" sz="1800" dirty="0" smtClean="0"/>
              <a:t>2 Schedule (preliminary and subject to change)</a:t>
            </a:r>
            <a:endParaRPr lang="en-US" sz="1800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May 18 </a:t>
            </a:r>
            <a:r>
              <a:rPr lang="en-US" sz="1400" dirty="0"/>
              <a:t>– </a:t>
            </a:r>
            <a:r>
              <a:rPr lang="en-US" sz="1400" dirty="0" smtClean="0"/>
              <a:t>Begin assessment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Late 2015/Early 2016 – Updated model results/report released for stakeholder review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Early 2016 – Final model results/report released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Stage 2 timeline </a:t>
            </a:r>
            <a:r>
              <a:rPr lang="en-US" sz="1400" dirty="0" smtClean="0"/>
              <a:t>ultimately depends </a:t>
            </a:r>
            <a:r>
              <a:rPr lang="en-US" sz="1400" dirty="0"/>
              <a:t>on </a:t>
            </a:r>
            <a:r>
              <a:rPr lang="en-US" sz="1400" dirty="0" smtClean="0"/>
              <a:t>two things: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Regulatory </a:t>
            </a:r>
            <a:r>
              <a:rPr lang="en-US" sz="1400" dirty="0"/>
              <a:t>timeline for </a:t>
            </a:r>
            <a:r>
              <a:rPr lang="en-US" sz="1400" dirty="0" smtClean="0"/>
              <a:t>setting 2017 and beyond goals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Timing of the release/finalization of new studies/data to inform Stage 2 update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6090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</a:t>
            </a:r>
            <a:r>
              <a:rPr lang="en-US" dirty="0"/>
              <a:t>Update Scope</a:t>
            </a:r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381000"/>
            <a:ext cx="8839200" cy="3810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i="1" dirty="0" smtClean="0"/>
              <a:t>2013 ISP Approach Recap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611735"/>
              </p:ext>
            </p:extLst>
          </p:nvPr>
        </p:nvGraphicFramePr>
        <p:xfrm>
          <a:off x="152400" y="2370500"/>
          <a:ext cx="8915403" cy="2125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3855"/>
                <a:gridCol w="743438"/>
                <a:gridCol w="2643335"/>
                <a:gridCol w="660834"/>
                <a:gridCol w="660834"/>
                <a:gridCol w="660834"/>
                <a:gridCol w="660834"/>
                <a:gridCol w="660834"/>
                <a:gridCol w="1150605"/>
              </a:tblGrid>
              <a:tr h="4904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End Use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Measure Type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Industrial Assessment Centers (IAC) EE Measure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IAC ARC Code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PGE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ED Ex-Ante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SCG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Final </a:t>
                      </a:r>
                      <a:r>
                        <a:rPr lang="en-US" sz="1000" b="1" u="none" strike="noStrike" dirty="0" smtClean="0">
                          <a:effectLst/>
                        </a:rPr>
                        <a:t>value (informed</a:t>
                      </a:r>
                      <a:r>
                        <a:rPr lang="en-US" sz="1000" b="1" u="none" strike="noStrike" baseline="0" dirty="0" smtClean="0">
                          <a:effectLst/>
                        </a:rPr>
                        <a:t> by stakeholder input)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D2CB"/>
                    </a:solidFill>
                  </a:tcPr>
                </a:tc>
              </a:tr>
              <a:tr h="2811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Conventional Boiler Use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O&amp;M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USE HEAT FROM BOILER BLOWDOWN TO PREHEAT BOILER FEED WATER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2.1243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1.00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</a:rPr>
                        <a:t>1.00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92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Facility HVAC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Equipment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INSULATE GLAZING, WALLS, CEILINGS, AND ROOFS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2.7491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0.5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0.5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</a:rPr>
                        <a:t>0.38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11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Facility HVAC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Equipment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USE PROPER THICKNESS OF INSULATION ON BUILDING ENVELOPE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2.7492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>
                          <a:effectLst/>
                        </a:rPr>
                        <a:t>0.30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6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Facility HVAC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Equipment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USE DOUBLE OR TRIPLE GLAZED WINDOWS TO MAINTAIN HIGHER RELATIVE HUMIDITY AND TO REDUCE HEAT LOSSES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2.7493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0.50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</a:rPr>
                        <a:t>0.38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6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Facility HVAC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Equipment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INSTALL PARTITIONS TO REDUCE SIZE OF CONDITIONED SPACE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2.7496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0.75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1.00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</a:rPr>
                        <a:t>0.92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Content Placeholder 7"/>
          <p:cNvSpPr txBox="1">
            <a:spLocks/>
          </p:cNvSpPr>
          <p:nvPr/>
        </p:nvSpPr>
        <p:spPr>
          <a:xfrm>
            <a:off x="91440" y="762000"/>
            <a:ext cx="8839200" cy="15240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r>
              <a:rPr lang="en-US" sz="1400" dirty="0" smtClean="0"/>
              <a:t>IAC Database: National level IAC data used to characterize California’s Industrial sector</a:t>
            </a:r>
          </a:p>
          <a:p>
            <a:pPr marL="806450" lvl="1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r>
              <a:rPr lang="en-US" sz="1400" dirty="0" smtClean="0"/>
              <a:t>Navigant vetted the data to confirm applicability of National data to describe California</a:t>
            </a:r>
          </a:p>
          <a:p>
            <a:pPr marL="806450" lvl="1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r>
              <a:rPr lang="en-US" sz="1200" i="1" dirty="0" smtClean="0"/>
              <a:t>See 2013 Study details: </a:t>
            </a:r>
            <a:r>
              <a:rPr lang="en-US" sz="1200" i="1" dirty="0" smtClean="0">
                <a:hlinkClick r:id="rId2"/>
              </a:rPr>
              <a:t>http</a:t>
            </a:r>
            <a:r>
              <a:rPr lang="en-US" sz="1200" i="1" dirty="0">
                <a:hlinkClick r:id="rId2"/>
              </a:rPr>
              <a:t>://</a:t>
            </a:r>
            <a:r>
              <a:rPr lang="en-US" sz="1200" i="1" dirty="0" smtClean="0">
                <a:hlinkClick r:id="rId2"/>
              </a:rPr>
              <a:t>www.cpuc.ca.gov/PUC/energy/Energy+Efficiency/Energy+Efficiency+Goals+and+Potential+Studies.htm</a:t>
            </a:r>
            <a:endParaRPr lang="en-US" sz="1200" dirty="0" smtClean="0"/>
          </a:p>
          <a:p>
            <a:pPr marL="806450" lvl="1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endParaRPr lang="en-US" sz="1200" i="1" dirty="0" smtClean="0"/>
          </a:p>
          <a:p>
            <a:pPr marL="177800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r>
              <a:rPr lang="en-US" sz="1400" dirty="0" smtClean="0"/>
              <a:t>The 2013 study accounted for ISPs by asking IOU stakeholders to assign a multiplier indicating what percent of the market for a measure was an ISP.  </a:t>
            </a:r>
          </a:p>
          <a:p>
            <a:pPr marL="806450" lvl="1" indent="-177800" eaLnBrk="0" hangingPunct="0">
              <a:lnSpc>
                <a:spcPct val="90000"/>
              </a:lnSpc>
              <a:spcBef>
                <a:spcPts val="0"/>
              </a:spcBef>
              <a:buFontTx/>
              <a:buChar char="•"/>
            </a:pPr>
            <a:r>
              <a:rPr lang="en-US" sz="1400" dirty="0" smtClean="0"/>
              <a:t>E.g. a multiplier of ‘0’ indicates that a measure is standard practice and has no market potential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5040760"/>
            <a:ext cx="5602275" cy="15124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625269"/>
            <a:ext cx="89916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5525" lvl="2" indent="-177800" eaLnBrk="0" hangingPunct="0">
              <a:lnSpc>
                <a:spcPct val="90000"/>
              </a:lnSpc>
              <a:spcBef>
                <a:spcPts val="600"/>
              </a:spcBef>
              <a:buFontTx/>
              <a:buChar char="•"/>
            </a:pPr>
            <a:r>
              <a:rPr lang="en-US" sz="1400" dirty="0"/>
              <a:t>The final value for the multiplier was </a:t>
            </a:r>
            <a:r>
              <a:rPr lang="en-US" sz="1400" dirty="0" smtClean="0"/>
              <a:t>a roll up of all </a:t>
            </a:r>
            <a:r>
              <a:rPr lang="en-US" sz="1400" dirty="0"/>
              <a:t>stakeholder ratings.  The multiplier was applied to technical potential to yield a market potential number</a:t>
            </a:r>
          </a:p>
        </p:txBody>
      </p:sp>
    </p:spTree>
    <p:extLst>
      <p:ext uri="{BB962C8B-B14F-4D97-AF65-F5344CB8AC3E}">
        <p14:creationId xmlns:p14="http://schemas.microsoft.com/office/powerpoint/2010/main" val="1591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95262" y="457200"/>
            <a:ext cx="8839200" cy="35814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sz="1800" i="1" dirty="0" smtClean="0"/>
              <a:t>This update will be informed by two tracks: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u="sng" dirty="0" smtClean="0"/>
              <a:t>Measure Densities:</a:t>
            </a:r>
            <a:r>
              <a:rPr lang="en-US" sz="1400" dirty="0" smtClean="0"/>
              <a:t> The portion of the subsector where a measure (as described by an </a:t>
            </a:r>
            <a:r>
              <a:rPr lang="en-US" sz="1400" dirty="0"/>
              <a:t>IAC Assessment Recommendation Code (</a:t>
            </a:r>
            <a:r>
              <a:rPr lang="en-US" sz="1400" dirty="0" smtClean="0"/>
              <a:t>ARC)) opportunity exists; this will include an estimate of the current baseline saturation/density</a:t>
            </a:r>
            <a:endParaRPr lang="en-US" sz="1000" dirty="0" smtClean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u="sng" dirty="0" smtClean="0"/>
              <a:t>ISP Adjuster:</a:t>
            </a:r>
            <a:r>
              <a:rPr lang="en-US" sz="1400" dirty="0" smtClean="0"/>
              <a:t> A flag to designate measures that are standard practice; an adjuster of 0 indicates that the measure equals ISP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endParaRPr lang="en-US" sz="1000" dirty="0" smtClean="0"/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Navigant </a:t>
            </a:r>
            <a:r>
              <a:rPr lang="en-US" sz="1800" dirty="0"/>
              <a:t>is compiling an inventory of ISP Study efforts.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Navigant </a:t>
            </a:r>
            <a:r>
              <a:rPr lang="en-US" sz="1400" dirty="0" smtClean="0"/>
              <a:t>has identified to-date about 60 </a:t>
            </a:r>
            <a:r>
              <a:rPr lang="en-US" sz="1400" dirty="0"/>
              <a:t>ISP </a:t>
            </a:r>
            <a:r>
              <a:rPr lang="en-US" sz="1400" dirty="0" smtClean="0"/>
              <a:t>studies or other efforts (that can be used to indicate potential for ISP) from various sponsors.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dirty="0" smtClean="0"/>
              <a:t>Final, vetted, and approved studies will inform Stage 1 efforts:</a:t>
            </a:r>
            <a:endParaRPr lang="en-US" sz="1400" b="1" dirty="0"/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dirty="0"/>
              <a:t>CPUC:	</a:t>
            </a:r>
            <a:r>
              <a:rPr lang="en-US" sz="1400" b="1" dirty="0" smtClean="0"/>
              <a:t>11 studies</a:t>
            </a:r>
            <a:endParaRPr lang="en-US" sz="1400" b="1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Stage 2 will explore the potential use of other studies and efforts: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Non-final and pending studies, IOU studies, risk assessments, ISP Guidebook (version 1.2) flagged measures</a:t>
            </a:r>
            <a:endParaRPr lang="en-US" sz="1400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3278" y="4148052"/>
            <a:ext cx="7924800" cy="6096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sz="1600" i="1" dirty="0" smtClean="0"/>
              <a:t>Example from ISP Source List: Ranging from sector-wide to specific applications (Stage 1; Only Finalized studies</a:t>
            </a:r>
            <a:endParaRPr lang="en-US" sz="1600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52" y="4714875"/>
            <a:ext cx="812482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24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52400" y="381000"/>
            <a:ext cx="8839200" cy="28194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i="1" dirty="0" smtClean="0"/>
              <a:t>2015 ISP Approach</a:t>
            </a: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0" dirty="0" smtClean="0">
                <a:latin typeface="+mj-lt"/>
              </a:rPr>
              <a:t>ISP studies will be reviewed and each measure will be assigned a value between 0 and 1 indicating how closely the </a:t>
            </a:r>
            <a:r>
              <a:rPr lang="en-US" sz="1400" dirty="0" smtClean="0">
                <a:latin typeface="+mj-lt"/>
              </a:rPr>
              <a:t>ISP study aligns with the measure </a:t>
            </a:r>
            <a:r>
              <a:rPr lang="en-US" sz="1400" b="0" dirty="0" smtClean="0">
                <a:latin typeface="+mj-lt"/>
              </a:rPr>
              <a:t>(measures are described by an IAC Assessment Recommendation Code (ARC))</a:t>
            </a:r>
            <a:endParaRPr lang="en-US" sz="1400" dirty="0" smtClean="0">
              <a:latin typeface="+mj-lt"/>
            </a:endParaRP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>
                <a:latin typeface="+mj-lt"/>
              </a:rPr>
              <a:t>1 indicates the ISP study and ARC measure are closely aligned, 0 indicates no relationship</a:t>
            </a: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0" dirty="0">
                <a:latin typeface="+mj-lt"/>
              </a:rPr>
              <a:t>Measure </a:t>
            </a:r>
            <a:r>
              <a:rPr lang="en-US" sz="1400" b="0" dirty="0" smtClean="0">
                <a:latin typeface="+mj-lt"/>
              </a:rPr>
              <a:t>Densities are estimated for each IAC measure. Defined as the </a:t>
            </a:r>
            <a:r>
              <a:rPr lang="en-US" sz="1400" b="0" dirty="0">
                <a:latin typeface="+mj-lt"/>
              </a:rPr>
              <a:t>portion of the subsector where a measure </a:t>
            </a:r>
            <a:r>
              <a:rPr lang="en-US" sz="1400" b="0" dirty="0" smtClean="0">
                <a:latin typeface="+mj-lt"/>
              </a:rPr>
              <a:t>opportunity exists.  This </a:t>
            </a:r>
            <a:r>
              <a:rPr lang="en-US" sz="1400" b="0" dirty="0">
                <a:latin typeface="+mj-lt"/>
              </a:rPr>
              <a:t>will include an estimate of </a:t>
            </a:r>
            <a:r>
              <a:rPr lang="en-US" sz="1400" dirty="0">
                <a:latin typeface="+mj-lt"/>
              </a:rPr>
              <a:t>T</a:t>
            </a:r>
            <a:r>
              <a:rPr lang="en-US" sz="1400" dirty="0" smtClean="0">
                <a:latin typeface="+mj-lt"/>
              </a:rPr>
              <a:t>otal </a:t>
            </a:r>
            <a:r>
              <a:rPr lang="en-US" sz="1400" dirty="0">
                <a:latin typeface="+mj-lt"/>
              </a:rPr>
              <a:t>M</a:t>
            </a:r>
            <a:r>
              <a:rPr lang="en-US" sz="1400" dirty="0" smtClean="0">
                <a:latin typeface="+mj-lt"/>
              </a:rPr>
              <a:t>aximum </a:t>
            </a:r>
            <a:r>
              <a:rPr lang="en-US" sz="1400" dirty="0">
                <a:latin typeface="+mj-lt"/>
              </a:rPr>
              <a:t>D</a:t>
            </a:r>
            <a:r>
              <a:rPr lang="en-US" sz="1400" dirty="0" smtClean="0">
                <a:latin typeface="+mj-lt"/>
              </a:rPr>
              <a:t>ensity</a:t>
            </a:r>
            <a:r>
              <a:rPr lang="en-US" sz="1400" b="0" dirty="0" smtClean="0">
                <a:latin typeface="+mj-lt"/>
              </a:rPr>
              <a:t> and </a:t>
            </a:r>
            <a:r>
              <a:rPr lang="en-US" sz="1400" b="0" dirty="0">
                <a:latin typeface="+mj-lt"/>
              </a:rPr>
              <a:t>c</a:t>
            </a:r>
            <a:r>
              <a:rPr lang="en-US" sz="1400" b="0" dirty="0" smtClean="0">
                <a:latin typeface="+mj-lt"/>
              </a:rPr>
              <a:t>urrent </a:t>
            </a:r>
            <a:r>
              <a:rPr lang="en-US" sz="1400" dirty="0">
                <a:latin typeface="+mj-lt"/>
              </a:rPr>
              <a:t>B</a:t>
            </a:r>
            <a:r>
              <a:rPr lang="en-US" sz="1400" dirty="0" smtClean="0">
                <a:latin typeface="+mj-lt"/>
              </a:rPr>
              <a:t>aseline </a:t>
            </a:r>
            <a:r>
              <a:rPr lang="en-US" sz="1400" dirty="0">
                <a:latin typeface="+mj-lt"/>
              </a:rPr>
              <a:t>D</a:t>
            </a:r>
            <a:r>
              <a:rPr lang="en-US" sz="1400" dirty="0" smtClean="0">
                <a:latin typeface="+mj-lt"/>
              </a:rPr>
              <a:t>ensity</a:t>
            </a:r>
            <a:endParaRPr lang="en-US" sz="1400" dirty="0">
              <a:latin typeface="+mj-lt"/>
            </a:endParaRP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0" dirty="0"/>
              <a:t>A</a:t>
            </a:r>
            <a:r>
              <a:rPr lang="en-US" sz="1400" b="0" dirty="0" smtClean="0"/>
              <a:t>n </a:t>
            </a:r>
            <a:r>
              <a:rPr lang="en-US" sz="1400" dirty="0" smtClean="0"/>
              <a:t>ISP Adjuster</a:t>
            </a:r>
            <a:r>
              <a:rPr lang="en-US" sz="1400" b="0" dirty="0" smtClean="0"/>
              <a:t> is then applied to those IAC measures that relate to an ISP (i.e., typically a 1 or 0 value that eliminates any ISP measures)</a:t>
            </a: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Technical Potential </a:t>
            </a:r>
            <a:r>
              <a:rPr lang="en-US" sz="1400" b="0" dirty="0" smtClean="0"/>
              <a:t>for each measure is multiplied by the </a:t>
            </a:r>
            <a:r>
              <a:rPr lang="en-US" sz="1400" dirty="0" smtClean="0"/>
              <a:t>ISP Adjuster</a:t>
            </a:r>
            <a:r>
              <a:rPr lang="en-US" sz="1400" b="0" dirty="0" smtClean="0"/>
              <a:t> to derive an estimate of </a:t>
            </a:r>
            <a:r>
              <a:rPr lang="en-US" sz="1400" dirty="0" smtClean="0"/>
              <a:t>Market </a:t>
            </a:r>
            <a:r>
              <a:rPr lang="en-US" sz="1400" dirty="0"/>
              <a:t>P</a:t>
            </a:r>
            <a:r>
              <a:rPr lang="en-US" sz="1400" dirty="0" smtClean="0"/>
              <a:t>otential</a:t>
            </a:r>
            <a:endParaRPr lang="en-US" sz="10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22" y="3124200"/>
            <a:ext cx="7770878" cy="327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31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38752" y="457200"/>
            <a:ext cx="8839200" cy="19050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i="1" dirty="0" smtClean="0"/>
              <a:t>Measure Densities and ISP Adjustments</a:t>
            </a: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The Navigant team’s analysis is informed by the ISP Study approach, the IAC data characteristics, and engineering judgment: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Per the ISP Guidebook (Version 1.2A), information gathered during ISP study efforts will inform these inputs: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Research on technology and measures cover baseline characteristics and density/stock estimates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Other recent research activities and sources (i.e., ED input) will also inform density estimates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endParaRPr lang="en-US" sz="1400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7718686"/>
              </p:ext>
            </p:extLst>
          </p:nvPr>
        </p:nvGraphicFramePr>
        <p:xfrm>
          <a:off x="838200" y="2667000"/>
          <a:ext cx="3886200" cy="233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2"/>
          <p:cNvSpPr txBox="1">
            <a:spLocks/>
          </p:cNvSpPr>
          <p:nvPr/>
        </p:nvSpPr>
        <p:spPr>
          <a:xfrm>
            <a:off x="152400" y="2362200"/>
            <a:ext cx="4800600" cy="4572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400" dirty="0" smtClean="0"/>
              <a:t>Several sources inform the Measure Density estimate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58353" y="4325136"/>
            <a:ext cx="4549832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eaLnBrk="0" hangingPunct="0">
              <a:lnSpc>
                <a:spcPct val="90000"/>
              </a:lnSpc>
            </a:pPr>
            <a:r>
              <a:rPr lang="en-US" sz="1400" b="1" i="1" dirty="0" smtClean="0"/>
              <a:t>Why is the ISP adjuster needed?</a:t>
            </a:r>
          </a:p>
          <a:p>
            <a:pPr marL="171450" eaLnBrk="0" hangingPunct="0">
              <a:lnSpc>
                <a:spcPct val="90000"/>
              </a:lnSpc>
            </a:pPr>
            <a:r>
              <a:rPr lang="en-US" sz="1400" b="1" dirty="0" smtClean="0"/>
              <a:t>IAC savings data reflects baseline/existing equipment conditions:</a:t>
            </a:r>
          </a:p>
          <a:p>
            <a:pPr marL="34925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IAC database defines an operating environment below ISP; existing equipment is at or below the baseline </a:t>
            </a:r>
            <a:r>
              <a:rPr lang="en-US" sz="1400" dirty="0" smtClean="0"/>
              <a:t>level</a:t>
            </a:r>
          </a:p>
          <a:p>
            <a:pPr marL="34925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Applying an ISP adjuster results in the IAC data reflecting the standard practice baseline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01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533400"/>
            <a:ext cx="8991600" cy="25908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sz="1800" dirty="0" smtClean="0"/>
              <a:t>The Navigant team has developed a spreadsheet structure to expedite this effort: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The exercise will result in a transparent and comprehensive table of ISP Factors for the 275 ARCs that inform the Industrial potential model.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Navigant notes that any ARCs not assigned an updated ISP Factor will rely on the factors estimated in in the previous study.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The previous effort was informed by stakeholders (IOUs, ED) and considered:</a:t>
            </a:r>
          </a:p>
          <a:p>
            <a:pPr marL="1273175" lvl="3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Title 24/20</a:t>
            </a:r>
          </a:p>
          <a:p>
            <a:pPr marL="1273175" lvl="3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Specific ISP positions in 2013</a:t>
            </a:r>
          </a:p>
          <a:p>
            <a:pPr marL="1273175" lvl="3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Air District (i.e., AQMDs); AB32</a:t>
            </a:r>
          </a:p>
          <a:p>
            <a:pPr marL="1273175" lvl="3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OSHA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b="1" dirty="0" smtClean="0"/>
              <a:t>NTG values reported within recent evaluation studies will also inform this effort.</a:t>
            </a: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609600" y="3429000"/>
            <a:ext cx="7924800" cy="3048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sz="1600" i="1" dirty="0" smtClean="0"/>
              <a:t>Subset of ARC list: ISPs applied to these Measures</a:t>
            </a:r>
            <a:endParaRPr lang="en-US" sz="1600" i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99" y="3733800"/>
            <a:ext cx="8651301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62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AIMS Update Details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52400" y="533400"/>
            <a:ext cx="8991600" cy="472440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None/>
              <a:defRPr lang="en-US" sz="2000" b="1" i="0" kern="1200" baseline="0">
                <a:solidFill>
                  <a:schemeClr val="tx1"/>
                </a:solidFill>
                <a:latin typeface="Palatino Linotype" pitchFamily="18" charset="0"/>
                <a:ea typeface="+mn-ea"/>
                <a:cs typeface="+mn-cs"/>
              </a:defRPr>
            </a:lvl1pPr>
            <a:lvl2pPr marL="628650" indent="-3413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847725" indent="-21748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095375" indent="-24606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3239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17811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2383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6955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152775" indent="-227013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i="1" dirty="0" smtClean="0"/>
              <a:t>ISP Factor development example</a:t>
            </a:r>
          </a:p>
          <a:p>
            <a:pPr marL="177800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800" dirty="0" smtClean="0"/>
              <a:t>Motors</a:t>
            </a:r>
            <a:endParaRPr lang="en-US" sz="1800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Review documentation: ISP studies related to motors </a:t>
            </a:r>
            <a:r>
              <a:rPr lang="en-US" sz="1400" dirty="0" smtClean="0"/>
              <a:t>(e.g., </a:t>
            </a:r>
            <a:r>
              <a:rPr lang="en-US" sz="1400" dirty="0"/>
              <a:t>these might reference code/standards</a:t>
            </a:r>
            <a:r>
              <a:rPr lang="en-US" sz="1400" dirty="0" smtClean="0"/>
              <a:t>)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Related measures (ARC): motor improvements (</a:t>
            </a:r>
            <a:r>
              <a:rPr lang="en-US" sz="1400" dirty="0"/>
              <a:t>machine drive end use</a:t>
            </a:r>
            <a:r>
              <a:rPr lang="en-US" sz="1400" dirty="0" smtClean="0"/>
              <a:t>)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Given ISP Study’s applicable subsectors: Petroleum (for this example)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u="sng" dirty="0" smtClean="0"/>
              <a:t>Measure Density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Total Maximum Density: Estimate that 100% of sites have motors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/>
              <a:t>B</a:t>
            </a:r>
            <a:r>
              <a:rPr lang="en-US" sz="1400" dirty="0" smtClean="0"/>
              <a:t>aseline Density: Estimate that 75% of motors are baseline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Measure Density = 75% (100% x 75%)</a:t>
            </a:r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u="sng" dirty="0" smtClean="0"/>
              <a:t>ISP Adjuster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Baseline/as-found motor efficiency: Estimated at 90% (estimated IAC baseline)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ISP motor efficiency: Estimated at 96% (lowest efficiency available for purchase)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Measure efficiency: Estimated at 96% (in consideration of NEMA Premium standards)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ISP gross adjuster = 0%</a:t>
            </a:r>
            <a:endParaRPr lang="en-US" sz="1400" dirty="0"/>
          </a:p>
          <a:p>
            <a:pPr marL="806450" lvl="1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u="sng" dirty="0" smtClean="0"/>
              <a:t>ISP Factor</a:t>
            </a:r>
          </a:p>
          <a:p>
            <a:pPr marL="1025525" lvl="2" indent="-177800" eaLnBrk="0" hangingPunct="0">
              <a:lnSpc>
                <a:spcPct val="90000"/>
              </a:lnSpc>
              <a:buFontTx/>
              <a:buChar char="•"/>
            </a:pPr>
            <a:r>
              <a:rPr lang="en-US" sz="1400" dirty="0" smtClean="0"/>
              <a:t>Measure density x ISP adjuster = </a:t>
            </a:r>
            <a:r>
              <a:rPr lang="en-US" sz="1400" dirty="0"/>
              <a:t>0</a:t>
            </a:r>
            <a:r>
              <a:rPr lang="en-US" sz="1400" dirty="0" smtClean="0"/>
              <a:t>% (75% x </a:t>
            </a:r>
            <a:r>
              <a:rPr lang="en-US" sz="1400" dirty="0"/>
              <a:t>0</a:t>
            </a:r>
            <a:r>
              <a:rPr lang="en-US" sz="1400" dirty="0" smtClean="0"/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5397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RE_Team_Colors_4-6-11_3">
      <a:dk1>
        <a:srgbClr val="000000"/>
      </a:dk1>
      <a:lt1>
        <a:srgbClr val="FFFFFF"/>
      </a:lt1>
      <a:dk2>
        <a:srgbClr val="6F6754"/>
      </a:dk2>
      <a:lt2>
        <a:srgbClr val="B7B09F"/>
      </a:lt2>
      <a:accent1>
        <a:srgbClr val="E5C749"/>
      </a:accent1>
      <a:accent2>
        <a:srgbClr val="850C70"/>
      </a:accent2>
      <a:accent3>
        <a:srgbClr val="00539B"/>
      </a:accent3>
      <a:accent4>
        <a:srgbClr val="007F7B"/>
      </a:accent4>
      <a:accent5>
        <a:srgbClr val="566C11"/>
      </a:accent5>
      <a:accent6>
        <a:srgbClr val="A15F00"/>
      </a:accent6>
      <a:hlink>
        <a:srgbClr val="5C2801"/>
      </a:hlink>
      <a:folHlink>
        <a:srgbClr val="8F2E00"/>
      </a:folHlink>
    </a:clrScheme>
    <a:fontScheme name="Palatino Default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tx1"/>
          </a:solidFill>
        </a:ln>
        <a:effectLst/>
      </a:spPr>
      <a:bodyPr tIns="91440" bIns="91440" rtlCol="0" anchor="ctr"/>
      <a:lstStyle>
        <a:defPPr algn="ctr">
          <a:defRPr sz="1600" b="1" dirty="0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lnDef>
    <a:txDef>
      <a:spPr>
        <a:noFill/>
      </a:spPr>
      <a:bodyPr wrap="square" tIns="91440" bIns="91440" rtlCol="0">
        <a:noAutofit/>
      </a:bodyPr>
      <a:lstStyle>
        <a:defPPr marL="0" indent="0">
          <a:buFont typeface="Arial" pitchFamily="34" charset="0"/>
          <a:buNone/>
          <a:defRPr sz="1400" dirty="0" err="1" smtClean="0"/>
        </a:defPPr>
      </a:lstStyle>
    </a:txDef>
  </a:objectDefaults>
  <a:extraClrSchemeLst>
    <a:extraClrScheme>
      <a:clrScheme name="energy practice template 1">
        <a:dk1>
          <a:srgbClr val="000000"/>
        </a:dk1>
        <a:lt1>
          <a:srgbClr val="FFFFFF"/>
        </a:lt1>
        <a:dk2>
          <a:srgbClr val="5C1C49"/>
        </a:dk2>
        <a:lt2>
          <a:srgbClr val="B3C4D1"/>
        </a:lt2>
        <a:accent1>
          <a:srgbClr val="093678"/>
        </a:accent1>
        <a:accent2>
          <a:srgbClr val="FDDC51"/>
        </a:accent2>
        <a:accent3>
          <a:srgbClr val="FFFFFF"/>
        </a:accent3>
        <a:accent4>
          <a:srgbClr val="000000"/>
        </a:accent4>
        <a:accent5>
          <a:srgbClr val="AAAEBE"/>
        </a:accent5>
        <a:accent6>
          <a:srgbClr val="E5C749"/>
        </a:accent6>
        <a:hlink>
          <a:srgbClr val="8F2E00"/>
        </a:hlink>
        <a:folHlink>
          <a:srgbClr val="33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Custom Color 1">
      <a:srgbClr val="5C2801"/>
    </a:custClr>
    <a:custClr name="Custom Color 2">
      <a:srgbClr val="8F2E00"/>
    </a:custClr>
    <a:custClr name="Custom Color 3">
      <a:srgbClr val="B16D4D"/>
    </a:custClr>
    <a:custClr name="Custom Color 4">
      <a:srgbClr val="9D7792"/>
    </a:custClr>
    <a:custClr name="Custom Color 5">
      <a:srgbClr val="5B7FB5"/>
    </a:custClr>
    <a:custClr name="Custom Color 6">
      <a:srgbClr val="2D9F97"/>
    </a:custClr>
    <a:custClr name="Custom Color 7">
      <a:srgbClr val="79805A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3900B90E16EC428DE1ADC75A19FA6E" ma:contentTypeVersion="0" ma:contentTypeDescription="Create a new document." ma:contentTypeScope="" ma:versionID="9c8c5b54bead0c039619b3e7f3d25e7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93B194-C4E5-4B0A-B2B9-7C4215C29848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7D3C6D9-B9D9-4E8E-8198-542B723181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B52699A-9589-4460-8F36-FC4495A221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6625</TotalTime>
  <Words>1609</Words>
  <Application>Microsoft Office PowerPoint</Application>
  <PresentationFormat>On-screen Show (4:3)</PresentationFormat>
  <Paragraphs>201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Theme</vt:lpstr>
      <vt:lpstr>CPUC Potentials and Goals (PG) Study Update</vt:lpstr>
      <vt:lpstr>2015 AIMS Update Scope</vt:lpstr>
      <vt:lpstr>2015 AIMS Update Scope</vt:lpstr>
      <vt:lpstr>2015 AIMS Update Scope</vt:lpstr>
      <vt:lpstr>2015 AIMS Update Details</vt:lpstr>
      <vt:lpstr>2015 AIMS Update Details</vt:lpstr>
      <vt:lpstr>2015 AIMS Update Details</vt:lpstr>
      <vt:lpstr>2015 AIMS Update Details</vt:lpstr>
      <vt:lpstr>2015 AIMS Update Details</vt:lpstr>
      <vt:lpstr>2015 AIMS Update Details</vt:lpstr>
      <vt:lpstr>2015 AIMS Update Details</vt:lpstr>
    </vt:vector>
  </TitlesOfParts>
  <Company>Navigant Consulting,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Pater Salmon</dc:creator>
  <dc:description>RE Team Template 3.0, Eric Fitz, 4-06-11</dc:description>
  <cp:lastModifiedBy>Franzese, Peter</cp:lastModifiedBy>
  <cp:revision>179</cp:revision>
  <dcterms:created xsi:type="dcterms:W3CDTF">2012-08-23T16:31:14Z</dcterms:created>
  <dcterms:modified xsi:type="dcterms:W3CDTF">2015-10-21T19:00:52Z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0x010100793900B90E16EC428DE1ADC75A19FA6E</vt:lpwstr>
  </property>
</Properties>
</file>