
<file path=[Content_Types].xml><?xml version="1.0" encoding="utf-8"?>
<Types xmlns="http://schemas.openxmlformats.org/package/2006/content-types">
  <Default Extension="png" ContentType="image/png"/>
  <Default Extension="tmp"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05" r:id="rId1"/>
  </p:sldMasterIdLst>
  <p:notesMasterIdLst>
    <p:notesMasterId r:id="rId38"/>
  </p:notesMasterIdLst>
  <p:sldIdLst>
    <p:sldId id="335" r:id="rId2"/>
    <p:sldId id="427" r:id="rId3"/>
    <p:sldId id="429" r:id="rId4"/>
    <p:sldId id="493" r:id="rId5"/>
    <p:sldId id="491" r:id="rId6"/>
    <p:sldId id="492" r:id="rId7"/>
    <p:sldId id="494" r:id="rId8"/>
    <p:sldId id="490" r:id="rId9"/>
    <p:sldId id="495" r:id="rId10"/>
    <p:sldId id="499" r:id="rId11"/>
    <p:sldId id="496" r:id="rId12"/>
    <p:sldId id="514" r:id="rId13"/>
    <p:sldId id="501" r:id="rId14"/>
    <p:sldId id="500" r:id="rId15"/>
    <p:sldId id="502" r:id="rId16"/>
    <p:sldId id="509" r:id="rId17"/>
    <p:sldId id="503" r:id="rId18"/>
    <p:sldId id="510" r:id="rId19"/>
    <p:sldId id="511" r:id="rId20"/>
    <p:sldId id="528" r:id="rId21"/>
    <p:sldId id="529" r:id="rId22"/>
    <p:sldId id="531" r:id="rId23"/>
    <p:sldId id="504" r:id="rId24"/>
    <p:sldId id="512" r:id="rId25"/>
    <p:sldId id="518" r:id="rId26"/>
    <p:sldId id="521" r:id="rId27"/>
    <p:sldId id="527" r:id="rId28"/>
    <p:sldId id="530" r:id="rId29"/>
    <p:sldId id="532" r:id="rId30"/>
    <p:sldId id="505" r:id="rId31"/>
    <p:sldId id="523" r:id="rId32"/>
    <p:sldId id="522" r:id="rId33"/>
    <p:sldId id="506" r:id="rId34"/>
    <p:sldId id="524" r:id="rId35"/>
    <p:sldId id="507" r:id="rId36"/>
    <p:sldId id="434" r:id="rId37"/>
  </p:sldIdLst>
  <p:sldSz cx="9144000" cy="6858000" type="screen4x3"/>
  <p:notesSz cx="9601200" cy="7315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4272">
          <p15:clr>
            <a:srgbClr val="A4A3A4"/>
          </p15:clr>
        </p15:guide>
        <p15:guide id="2" pos="4464">
          <p15:clr>
            <a:srgbClr val="A4A3A4"/>
          </p15:clr>
        </p15:guide>
      </p15:sldGuideLst>
    </p:ext>
    <p:ext uri="{2D200454-40CA-4A62-9FC3-DE9A4176ACB9}">
      <p15:notesGuideLst xmlns:p15="http://schemas.microsoft.com/office/powerpoint/2012/main" xmlns="">
        <p15:guide id="1" orient="horz" pos="2304">
          <p15:clr>
            <a:srgbClr val="A4A3A4"/>
          </p15:clr>
        </p15:guide>
        <p15:guide id="2" pos="302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raig McDonald" initials="CLM" lastIdx="9" clrIdx="0"/>
  <p:cmAuthor id="7" name="Lu, Aaron" initials="al8" lastIdx="1" clrIdx="7"/>
  <p:cmAuthor id="1" name="Ralph Zarumba" initials="RZ" lastIdx="2" clrIdx="1"/>
  <p:cmAuthor id="2" name="Amul Sathe" initials="AS" lastIdx="43" clrIdx="2"/>
  <p:cmAuthor id="3" name="Younghein, Meredith L." initials="MLY" lastIdx="8" clrIdx="3"/>
  <p:cmAuthor id="4" name="NCI" initials="KL" lastIdx="4" clrIdx="4"/>
  <p:cmAuthor id="5" name="Ramirez, Irene" initials="RI" lastIdx="0" clrIdx="5"/>
  <p:cmAuthor id="6" name="Hoglund, Patrick E." initials="HPE" lastIdx="1"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9F97"/>
    <a:srgbClr val="5B7FB5"/>
    <a:srgbClr val="EEB110"/>
    <a:srgbClr val="A15F00"/>
    <a:srgbClr val="00539B"/>
    <a:srgbClr val="6F6754"/>
    <a:srgbClr val="8F2E00"/>
    <a:srgbClr val="5C2801"/>
    <a:srgbClr val="B7B09F"/>
    <a:srgbClr val="7980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00" autoAdjust="0"/>
    <p:restoredTop sz="93543" autoAdjust="0"/>
  </p:normalViewPr>
  <p:slideViewPr>
    <p:cSldViewPr>
      <p:cViewPr varScale="1">
        <p:scale>
          <a:sx n="116" d="100"/>
          <a:sy n="116" d="100"/>
        </p:scale>
        <p:origin x="-1632" y="-108"/>
      </p:cViewPr>
      <p:guideLst>
        <p:guide orient="horz" pos="4272"/>
        <p:guide pos="4464"/>
      </p:guideLst>
    </p:cSldViewPr>
  </p:slideViewPr>
  <p:outlineViewPr>
    <p:cViewPr>
      <p:scale>
        <a:sx n="33" d="100"/>
        <a:sy n="33" d="100"/>
      </p:scale>
      <p:origin x="0" y="6756"/>
    </p:cViewPr>
  </p:outlineViewPr>
  <p:notesTextViewPr>
    <p:cViewPr>
      <p:scale>
        <a:sx n="100" d="100"/>
        <a:sy n="100" d="100"/>
      </p:scale>
      <p:origin x="0" y="0"/>
    </p:cViewPr>
  </p:notesTextViewPr>
  <p:sorterViewPr>
    <p:cViewPr>
      <p:scale>
        <a:sx n="80" d="100"/>
        <a:sy n="80" d="100"/>
      </p:scale>
      <p:origin x="0" y="480"/>
    </p:cViewPr>
  </p:sorterViewPr>
  <p:notesViewPr>
    <p:cSldViewPr>
      <p:cViewPr>
        <p:scale>
          <a:sx n="160" d="100"/>
          <a:sy n="160" d="100"/>
        </p:scale>
        <p:origin x="-58" y="216"/>
      </p:cViewPr>
      <p:guideLst>
        <p:guide orient="horz" pos="2304"/>
        <p:guide pos="302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A3F41E-AD04-4E9F-99A2-3582A69055B9}" type="doc">
      <dgm:prSet loTypeId="urn:microsoft.com/office/officeart/2005/8/layout/radial4" loCatId="relationship" qsTypeId="urn:microsoft.com/office/officeart/2005/8/quickstyle/simple1" qsCatId="simple" csTypeId="urn:microsoft.com/office/officeart/2005/8/colors/accent4_2" csCatId="accent4" phldr="1"/>
      <dgm:spPr/>
      <dgm:t>
        <a:bodyPr/>
        <a:lstStyle/>
        <a:p>
          <a:endParaRPr lang="en-US"/>
        </a:p>
      </dgm:t>
    </dgm:pt>
    <dgm:pt modelId="{9419BF6F-C5CD-4BBA-A48B-DE6556F4C612}">
      <dgm:prSet phldrT="[Text]" custT="1"/>
      <dgm:spPr>
        <a:solidFill>
          <a:srgbClr val="2D9F97"/>
        </a:solidFill>
      </dgm:spPr>
      <dgm:t>
        <a:bodyPr/>
        <a:lstStyle/>
        <a:p>
          <a:r>
            <a:rPr lang="en-US" sz="2000" dirty="0" smtClean="0"/>
            <a:t>Measure Input Characterization System</a:t>
          </a:r>
          <a:endParaRPr lang="en-US" sz="2000" dirty="0"/>
        </a:p>
      </dgm:t>
    </dgm:pt>
    <dgm:pt modelId="{889AA379-CF6D-4D03-9653-F53DF5ADEEBD}" type="parTrans" cxnId="{01BDB6FF-1057-49DC-B58B-A95731718C12}">
      <dgm:prSet/>
      <dgm:spPr/>
      <dgm:t>
        <a:bodyPr/>
        <a:lstStyle/>
        <a:p>
          <a:endParaRPr lang="en-US"/>
        </a:p>
      </dgm:t>
    </dgm:pt>
    <dgm:pt modelId="{EC3C7911-AAAF-4887-8741-653F344E8F23}" type="sibTrans" cxnId="{01BDB6FF-1057-49DC-B58B-A95731718C12}">
      <dgm:prSet/>
      <dgm:spPr/>
      <dgm:t>
        <a:bodyPr/>
        <a:lstStyle/>
        <a:p>
          <a:endParaRPr lang="en-US"/>
        </a:p>
      </dgm:t>
    </dgm:pt>
    <dgm:pt modelId="{1777DB0A-E264-40EE-8B31-14A2EAD12F71}">
      <dgm:prSet phldrT="[Text]" custT="1"/>
      <dgm:spPr/>
      <dgm:t>
        <a:bodyPr/>
        <a:lstStyle/>
        <a:p>
          <a:r>
            <a:rPr lang="en-US" sz="2000" dirty="0" smtClean="0"/>
            <a:t>2014/2015 DEER Updates</a:t>
          </a:r>
          <a:endParaRPr lang="en-US" sz="2000" dirty="0"/>
        </a:p>
      </dgm:t>
    </dgm:pt>
    <dgm:pt modelId="{0C0172B4-8EBA-4010-9E1D-E24527E3F6AD}" type="parTrans" cxnId="{C6E1C080-2559-4D65-B842-6168608C224B}">
      <dgm:prSet/>
      <dgm:spPr/>
      <dgm:t>
        <a:bodyPr/>
        <a:lstStyle/>
        <a:p>
          <a:endParaRPr lang="en-US"/>
        </a:p>
      </dgm:t>
    </dgm:pt>
    <dgm:pt modelId="{3DA6F57E-173C-45DC-8678-399496BA9B43}" type="sibTrans" cxnId="{C6E1C080-2559-4D65-B842-6168608C224B}">
      <dgm:prSet/>
      <dgm:spPr/>
      <dgm:t>
        <a:bodyPr/>
        <a:lstStyle/>
        <a:p>
          <a:endParaRPr lang="en-US"/>
        </a:p>
      </dgm:t>
    </dgm:pt>
    <dgm:pt modelId="{0A353BA0-F94A-445A-8E57-BE28163E814F}">
      <dgm:prSet phldrT="[Text]" custT="1"/>
      <dgm:spPr/>
      <dgm:t>
        <a:bodyPr/>
        <a:lstStyle/>
        <a:p>
          <a:r>
            <a:rPr lang="en-US" sz="2000" dirty="0" smtClean="0"/>
            <a:t>10-12 EM&amp;V Results</a:t>
          </a:r>
          <a:endParaRPr lang="en-US" sz="2000" dirty="0"/>
        </a:p>
      </dgm:t>
    </dgm:pt>
    <dgm:pt modelId="{E634073F-9839-40C6-AE0A-94B49B863E69}" type="parTrans" cxnId="{EC994FFE-7E0B-4E5C-BBC5-6BAEF9F6F410}">
      <dgm:prSet/>
      <dgm:spPr/>
      <dgm:t>
        <a:bodyPr/>
        <a:lstStyle/>
        <a:p>
          <a:endParaRPr lang="en-US"/>
        </a:p>
      </dgm:t>
    </dgm:pt>
    <dgm:pt modelId="{A8A95E2D-B7FA-4C48-867F-1E154B1D402F}" type="sibTrans" cxnId="{EC994FFE-7E0B-4E5C-BBC5-6BAEF9F6F410}">
      <dgm:prSet/>
      <dgm:spPr/>
      <dgm:t>
        <a:bodyPr/>
        <a:lstStyle/>
        <a:p>
          <a:endParaRPr lang="en-US"/>
        </a:p>
      </dgm:t>
    </dgm:pt>
    <dgm:pt modelId="{47E71117-6E97-4B53-91F3-90370D767630}">
      <dgm:prSet phldrT="[Text]" custT="1"/>
      <dgm:spPr/>
      <dgm:t>
        <a:bodyPr/>
        <a:lstStyle/>
        <a:p>
          <a:r>
            <a:rPr lang="en-US" sz="2000" dirty="0" smtClean="0"/>
            <a:t>Market Saturation Surveys</a:t>
          </a:r>
          <a:endParaRPr lang="en-US" sz="2000" dirty="0"/>
        </a:p>
      </dgm:t>
    </dgm:pt>
    <dgm:pt modelId="{58FAE883-F92B-41FA-8D19-E6B732A05BA7}" type="parTrans" cxnId="{14E24C1E-8221-4549-8CD6-F76DEE996F85}">
      <dgm:prSet/>
      <dgm:spPr/>
      <dgm:t>
        <a:bodyPr/>
        <a:lstStyle/>
        <a:p>
          <a:endParaRPr lang="en-US"/>
        </a:p>
      </dgm:t>
    </dgm:pt>
    <dgm:pt modelId="{F5A8ECCA-814E-4159-92EC-3569367E910D}" type="sibTrans" cxnId="{14E24C1E-8221-4549-8CD6-F76DEE996F85}">
      <dgm:prSet/>
      <dgm:spPr/>
      <dgm:t>
        <a:bodyPr/>
        <a:lstStyle/>
        <a:p>
          <a:endParaRPr lang="en-US"/>
        </a:p>
      </dgm:t>
    </dgm:pt>
    <dgm:pt modelId="{2FA02579-4F55-47CB-BD26-D2F218F46D8D}" type="pres">
      <dgm:prSet presAssocID="{22A3F41E-AD04-4E9F-99A2-3582A69055B9}" presName="cycle" presStyleCnt="0">
        <dgm:presLayoutVars>
          <dgm:chMax val="1"/>
          <dgm:dir/>
          <dgm:animLvl val="ctr"/>
          <dgm:resizeHandles val="exact"/>
        </dgm:presLayoutVars>
      </dgm:prSet>
      <dgm:spPr/>
      <dgm:t>
        <a:bodyPr/>
        <a:lstStyle/>
        <a:p>
          <a:endParaRPr lang="en-US"/>
        </a:p>
      </dgm:t>
    </dgm:pt>
    <dgm:pt modelId="{3E37CF41-6A01-407F-91C2-315172948422}" type="pres">
      <dgm:prSet presAssocID="{9419BF6F-C5CD-4BBA-A48B-DE6556F4C612}" presName="centerShape" presStyleLbl="node0" presStyleIdx="0" presStyleCnt="1" custScaleX="130884" custScaleY="80608"/>
      <dgm:spPr/>
      <dgm:t>
        <a:bodyPr/>
        <a:lstStyle/>
        <a:p>
          <a:endParaRPr lang="en-US"/>
        </a:p>
      </dgm:t>
    </dgm:pt>
    <dgm:pt modelId="{6B03B9D1-7E34-4623-ABEC-7D2ED691CF66}" type="pres">
      <dgm:prSet presAssocID="{0C0172B4-8EBA-4010-9E1D-E24527E3F6AD}" presName="parTrans" presStyleLbl="bgSibTrans2D1" presStyleIdx="0" presStyleCnt="3"/>
      <dgm:spPr/>
      <dgm:t>
        <a:bodyPr/>
        <a:lstStyle/>
        <a:p>
          <a:endParaRPr lang="en-US"/>
        </a:p>
      </dgm:t>
    </dgm:pt>
    <dgm:pt modelId="{3E63A035-2F15-4244-A3B1-9D64E139CB7F}" type="pres">
      <dgm:prSet presAssocID="{1777DB0A-E264-40EE-8B31-14A2EAD12F71}" presName="node" presStyleLbl="node1" presStyleIdx="0" presStyleCnt="3" custScaleY="62763" custRadScaleRad="113577" custRadScaleInc="5488">
        <dgm:presLayoutVars>
          <dgm:bulletEnabled val="1"/>
        </dgm:presLayoutVars>
      </dgm:prSet>
      <dgm:spPr/>
      <dgm:t>
        <a:bodyPr/>
        <a:lstStyle/>
        <a:p>
          <a:endParaRPr lang="en-US"/>
        </a:p>
      </dgm:t>
    </dgm:pt>
    <dgm:pt modelId="{F0E87940-9A0B-48DF-954A-4EA00BBAAE37}" type="pres">
      <dgm:prSet presAssocID="{E634073F-9839-40C6-AE0A-94B49B863E69}" presName="parTrans" presStyleLbl="bgSibTrans2D1" presStyleIdx="1" presStyleCnt="3"/>
      <dgm:spPr/>
      <dgm:t>
        <a:bodyPr/>
        <a:lstStyle/>
        <a:p>
          <a:endParaRPr lang="en-US"/>
        </a:p>
      </dgm:t>
    </dgm:pt>
    <dgm:pt modelId="{AE85EB51-7072-4597-A6FF-1D7348E4DF9A}" type="pres">
      <dgm:prSet presAssocID="{0A353BA0-F94A-445A-8E57-BE28163E814F}" presName="node" presStyleLbl="node1" presStyleIdx="1" presStyleCnt="3" custScaleY="58149">
        <dgm:presLayoutVars>
          <dgm:bulletEnabled val="1"/>
        </dgm:presLayoutVars>
      </dgm:prSet>
      <dgm:spPr/>
      <dgm:t>
        <a:bodyPr/>
        <a:lstStyle/>
        <a:p>
          <a:endParaRPr lang="en-US"/>
        </a:p>
      </dgm:t>
    </dgm:pt>
    <dgm:pt modelId="{B62818E0-FD29-46FE-AAA4-0A3E19A79EC3}" type="pres">
      <dgm:prSet presAssocID="{58FAE883-F92B-41FA-8D19-E6B732A05BA7}" presName="parTrans" presStyleLbl="bgSibTrans2D1" presStyleIdx="2" presStyleCnt="3"/>
      <dgm:spPr/>
      <dgm:t>
        <a:bodyPr/>
        <a:lstStyle/>
        <a:p>
          <a:endParaRPr lang="en-US"/>
        </a:p>
      </dgm:t>
    </dgm:pt>
    <dgm:pt modelId="{BBAC8A07-9A3F-4302-919B-00E582CD2294}" type="pres">
      <dgm:prSet presAssocID="{47E71117-6E97-4B53-91F3-90370D767630}" presName="node" presStyleLbl="node1" presStyleIdx="2" presStyleCnt="3" custScaleY="60560" custRadScaleRad="112208" custRadScaleInc="-4539">
        <dgm:presLayoutVars>
          <dgm:bulletEnabled val="1"/>
        </dgm:presLayoutVars>
      </dgm:prSet>
      <dgm:spPr/>
      <dgm:t>
        <a:bodyPr/>
        <a:lstStyle/>
        <a:p>
          <a:endParaRPr lang="en-US"/>
        </a:p>
      </dgm:t>
    </dgm:pt>
  </dgm:ptLst>
  <dgm:cxnLst>
    <dgm:cxn modelId="{A4440DFE-C8AB-4E35-9FFA-DC01A6F94588}" type="presOf" srcId="{58FAE883-F92B-41FA-8D19-E6B732A05BA7}" destId="{B62818E0-FD29-46FE-AAA4-0A3E19A79EC3}" srcOrd="0" destOrd="0" presId="urn:microsoft.com/office/officeart/2005/8/layout/radial4"/>
    <dgm:cxn modelId="{C6E1C080-2559-4D65-B842-6168608C224B}" srcId="{9419BF6F-C5CD-4BBA-A48B-DE6556F4C612}" destId="{1777DB0A-E264-40EE-8B31-14A2EAD12F71}" srcOrd="0" destOrd="0" parTransId="{0C0172B4-8EBA-4010-9E1D-E24527E3F6AD}" sibTransId="{3DA6F57E-173C-45DC-8678-399496BA9B43}"/>
    <dgm:cxn modelId="{FA0268BA-A8E3-434F-8A63-E90454E310E8}" type="presOf" srcId="{0C0172B4-8EBA-4010-9E1D-E24527E3F6AD}" destId="{6B03B9D1-7E34-4623-ABEC-7D2ED691CF66}" srcOrd="0" destOrd="0" presId="urn:microsoft.com/office/officeart/2005/8/layout/radial4"/>
    <dgm:cxn modelId="{4E1644AD-1696-412D-8335-76A9EC56C40B}" type="presOf" srcId="{E634073F-9839-40C6-AE0A-94B49B863E69}" destId="{F0E87940-9A0B-48DF-954A-4EA00BBAAE37}" srcOrd="0" destOrd="0" presId="urn:microsoft.com/office/officeart/2005/8/layout/radial4"/>
    <dgm:cxn modelId="{14E24C1E-8221-4549-8CD6-F76DEE996F85}" srcId="{9419BF6F-C5CD-4BBA-A48B-DE6556F4C612}" destId="{47E71117-6E97-4B53-91F3-90370D767630}" srcOrd="2" destOrd="0" parTransId="{58FAE883-F92B-41FA-8D19-E6B732A05BA7}" sibTransId="{F5A8ECCA-814E-4159-92EC-3569367E910D}"/>
    <dgm:cxn modelId="{90832BDC-665F-4376-8BD3-1A0749A26E12}" type="presOf" srcId="{1777DB0A-E264-40EE-8B31-14A2EAD12F71}" destId="{3E63A035-2F15-4244-A3B1-9D64E139CB7F}" srcOrd="0" destOrd="0" presId="urn:microsoft.com/office/officeart/2005/8/layout/radial4"/>
    <dgm:cxn modelId="{EC994FFE-7E0B-4E5C-BBC5-6BAEF9F6F410}" srcId="{9419BF6F-C5CD-4BBA-A48B-DE6556F4C612}" destId="{0A353BA0-F94A-445A-8E57-BE28163E814F}" srcOrd="1" destOrd="0" parTransId="{E634073F-9839-40C6-AE0A-94B49B863E69}" sibTransId="{A8A95E2D-B7FA-4C48-867F-1E154B1D402F}"/>
    <dgm:cxn modelId="{104FC7EC-C90F-471F-AEAA-5108F8A8A275}" type="presOf" srcId="{0A353BA0-F94A-445A-8E57-BE28163E814F}" destId="{AE85EB51-7072-4597-A6FF-1D7348E4DF9A}" srcOrd="0" destOrd="0" presId="urn:microsoft.com/office/officeart/2005/8/layout/radial4"/>
    <dgm:cxn modelId="{10C873BF-DA6D-4343-8F8A-E8D979BA67B2}" type="presOf" srcId="{47E71117-6E97-4B53-91F3-90370D767630}" destId="{BBAC8A07-9A3F-4302-919B-00E582CD2294}" srcOrd="0" destOrd="0" presId="urn:microsoft.com/office/officeart/2005/8/layout/radial4"/>
    <dgm:cxn modelId="{462BF55F-CBDA-456E-ACAC-5E0E5C87BA37}" type="presOf" srcId="{22A3F41E-AD04-4E9F-99A2-3582A69055B9}" destId="{2FA02579-4F55-47CB-BD26-D2F218F46D8D}" srcOrd="0" destOrd="0" presId="urn:microsoft.com/office/officeart/2005/8/layout/radial4"/>
    <dgm:cxn modelId="{01BDB6FF-1057-49DC-B58B-A95731718C12}" srcId="{22A3F41E-AD04-4E9F-99A2-3582A69055B9}" destId="{9419BF6F-C5CD-4BBA-A48B-DE6556F4C612}" srcOrd="0" destOrd="0" parTransId="{889AA379-CF6D-4D03-9653-F53DF5ADEEBD}" sibTransId="{EC3C7911-AAAF-4887-8741-653F344E8F23}"/>
    <dgm:cxn modelId="{2EB6DCF8-D1B4-4640-A866-7ABD580986E8}" type="presOf" srcId="{9419BF6F-C5CD-4BBA-A48B-DE6556F4C612}" destId="{3E37CF41-6A01-407F-91C2-315172948422}" srcOrd="0" destOrd="0" presId="urn:microsoft.com/office/officeart/2005/8/layout/radial4"/>
    <dgm:cxn modelId="{A691A934-9529-49C2-8C3B-3248EE166407}" type="presParOf" srcId="{2FA02579-4F55-47CB-BD26-D2F218F46D8D}" destId="{3E37CF41-6A01-407F-91C2-315172948422}" srcOrd="0" destOrd="0" presId="urn:microsoft.com/office/officeart/2005/8/layout/radial4"/>
    <dgm:cxn modelId="{CF025199-8FA0-4697-B463-20AADA63C43C}" type="presParOf" srcId="{2FA02579-4F55-47CB-BD26-D2F218F46D8D}" destId="{6B03B9D1-7E34-4623-ABEC-7D2ED691CF66}" srcOrd="1" destOrd="0" presId="urn:microsoft.com/office/officeart/2005/8/layout/radial4"/>
    <dgm:cxn modelId="{54FFCCF1-C8F5-4B3E-90DE-C9FAC2CADD59}" type="presParOf" srcId="{2FA02579-4F55-47CB-BD26-D2F218F46D8D}" destId="{3E63A035-2F15-4244-A3B1-9D64E139CB7F}" srcOrd="2" destOrd="0" presId="urn:microsoft.com/office/officeart/2005/8/layout/radial4"/>
    <dgm:cxn modelId="{AC03B292-33BE-47C4-ABC6-3F7373B21A76}" type="presParOf" srcId="{2FA02579-4F55-47CB-BD26-D2F218F46D8D}" destId="{F0E87940-9A0B-48DF-954A-4EA00BBAAE37}" srcOrd="3" destOrd="0" presId="urn:microsoft.com/office/officeart/2005/8/layout/radial4"/>
    <dgm:cxn modelId="{32EF3611-9C1A-43A0-9673-7052A61C1CD6}" type="presParOf" srcId="{2FA02579-4F55-47CB-BD26-D2F218F46D8D}" destId="{AE85EB51-7072-4597-A6FF-1D7348E4DF9A}" srcOrd="4" destOrd="0" presId="urn:microsoft.com/office/officeart/2005/8/layout/radial4"/>
    <dgm:cxn modelId="{89770F78-0F0E-4F18-BBD5-CE9BD24075E9}" type="presParOf" srcId="{2FA02579-4F55-47CB-BD26-D2F218F46D8D}" destId="{B62818E0-FD29-46FE-AAA4-0A3E19A79EC3}" srcOrd="5" destOrd="0" presId="urn:microsoft.com/office/officeart/2005/8/layout/radial4"/>
    <dgm:cxn modelId="{44297D2D-0427-4894-AB85-46F0310C4EA7}" type="presParOf" srcId="{2FA02579-4F55-47CB-BD26-D2F218F46D8D}" destId="{BBAC8A07-9A3F-4302-919B-00E582CD2294}" srcOrd="6"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FE1C54F-B4BF-4615-B288-FAD98E9A53D0}" type="doc">
      <dgm:prSet loTypeId="urn:microsoft.com/office/officeart/2005/8/layout/vList5" loCatId="list" qsTypeId="urn:microsoft.com/office/officeart/2005/8/quickstyle/simple1" qsCatId="simple" csTypeId="urn:microsoft.com/office/officeart/2005/8/colors/accent4_2" csCatId="accent4" phldr="1"/>
      <dgm:spPr/>
      <dgm:t>
        <a:bodyPr/>
        <a:lstStyle/>
        <a:p>
          <a:endParaRPr lang="en-US"/>
        </a:p>
      </dgm:t>
    </dgm:pt>
    <dgm:pt modelId="{2B6A8DEA-3CCA-4991-98AE-E433E6FAD8EF}">
      <dgm:prSet phldrT="[Text]" custT="1"/>
      <dgm:spPr/>
      <dgm:t>
        <a:bodyPr/>
        <a:lstStyle/>
        <a:p>
          <a:r>
            <a:rPr lang="en-US" sz="1800" dirty="0" smtClean="0"/>
            <a:t>Measure Definition</a:t>
          </a:r>
          <a:endParaRPr lang="en-US" sz="1800" dirty="0"/>
        </a:p>
      </dgm:t>
    </dgm:pt>
    <dgm:pt modelId="{BA705488-10F7-4161-B13F-04A70356D144}" type="parTrans" cxnId="{6AA303C4-47E2-4E8C-8EC8-B8DBC954FC79}">
      <dgm:prSet/>
      <dgm:spPr/>
      <dgm:t>
        <a:bodyPr/>
        <a:lstStyle/>
        <a:p>
          <a:endParaRPr lang="en-US"/>
        </a:p>
      </dgm:t>
    </dgm:pt>
    <dgm:pt modelId="{FE122272-A03E-47E9-96AE-DA08CD0369F5}" type="sibTrans" cxnId="{6AA303C4-47E2-4E8C-8EC8-B8DBC954FC79}">
      <dgm:prSet/>
      <dgm:spPr/>
      <dgm:t>
        <a:bodyPr/>
        <a:lstStyle/>
        <a:p>
          <a:endParaRPr lang="en-US"/>
        </a:p>
      </dgm:t>
    </dgm:pt>
    <dgm:pt modelId="{9F79BF07-5A42-421D-A529-D04F777D7685}">
      <dgm:prSet phldrT="[Text]"/>
      <dgm:spPr/>
      <dgm:t>
        <a:bodyPr/>
        <a:lstStyle/>
        <a:p>
          <a:r>
            <a:rPr lang="en-US" dirty="0" smtClean="0"/>
            <a:t>Measures are defined by unique combinations of the base case, code case, and efficient case</a:t>
          </a:r>
          <a:endParaRPr lang="en-US" dirty="0"/>
        </a:p>
      </dgm:t>
    </dgm:pt>
    <dgm:pt modelId="{BCBAD265-82D7-4BE4-B0EA-42DD9328AE66}" type="parTrans" cxnId="{A19636BF-5246-4C93-BD8E-41A7A7C1388A}">
      <dgm:prSet/>
      <dgm:spPr/>
      <dgm:t>
        <a:bodyPr/>
        <a:lstStyle/>
        <a:p>
          <a:endParaRPr lang="en-US"/>
        </a:p>
      </dgm:t>
    </dgm:pt>
    <dgm:pt modelId="{87A21E0D-EE77-4AFA-A523-130F6463BF53}" type="sibTrans" cxnId="{A19636BF-5246-4C93-BD8E-41A7A7C1388A}">
      <dgm:prSet/>
      <dgm:spPr/>
      <dgm:t>
        <a:bodyPr/>
        <a:lstStyle/>
        <a:p>
          <a:endParaRPr lang="en-US"/>
        </a:p>
      </dgm:t>
    </dgm:pt>
    <dgm:pt modelId="{58FA7440-E7C4-4BA6-8B15-804E17144CC5}">
      <dgm:prSet phldrT="[Text]"/>
      <dgm:spPr/>
      <dgm:t>
        <a:bodyPr/>
        <a:lstStyle/>
        <a:p>
          <a:r>
            <a:rPr lang="en-US" dirty="0" smtClean="0"/>
            <a:t>Unit Energy Consumption</a:t>
          </a:r>
          <a:endParaRPr lang="en-US" dirty="0"/>
        </a:p>
      </dgm:t>
    </dgm:pt>
    <dgm:pt modelId="{9E54D31B-1878-4DF6-BF32-B61C2DFF6124}" type="parTrans" cxnId="{7013AB2C-E9E1-46A8-AF49-A939CA962A51}">
      <dgm:prSet/>
      <dgm:spPr/>
      <dgm:t>
        <a:bodyPr/>
        <a:lstStyle/>
        <a:p>
          <a:endParaRPr lang="en-US"/>
        </a:p>
      </dgm:t>
    </dgm:pt>
    <dgm:pt modelId="{0E91874B-C801-49F0-9EAA-106AF26FBE0E}" type="sibTrans" cxnId="{7013AB2C-E9E1-46A8-AF49-A939CA962A51}">
      <dgm:prSet/>
      <dgm:spPr/>
      <dgm:t>
        <a:bodyPr/>
        <a:lstStyle/>
        <a:p>
          <a:endParaRPr lang="en-US"/>
        </a:p>
      </dgm:t>
    </dgm:pt>
    <dgm:pt modelId="{C670F375-A5D5-453F-A4E6-3B452CD3198D}">
      <dgm:prSet phldrT="[Text]"/>
      <dgm:spPr/>
      <dgm:t>
        <a:bodyPr/>
        <a:lstStyle/>
        <a:p>
          <a:r>
            <a:rPr lang="en-US" dirty="0" smtClean="0"/>
            <a:t>MICS measures are based on unit energy consumption at each measure case</a:t>
          </a:r>
          <a:endParaRPr lang="en-US" dirty="0"/>
        </a:p>
      </dgm:t>
    </dgm:pt>
    <dgm:pt modelId="{42E19F75-3510-4C80-8ADB-10D1FA3188D1}" type="parTrans" cxnId="{46C54359-402E-4817-9271-69F80CE3AA3B}">
      <dgm:prSet/>
      <dgm:spPr/>
      <dgm:t>
        <a:bodyPr/>
        <a:lstStyle/>
        <a:p>
          <a:endParaRPr lang="en-US"/>
        </a:p>
      </dgm:t>
    </dgm:pt>
    <dgm:pt modelId="{CACB89A6-9AA3-495F-8CA2-777E849783D9}" type="sibTrans" cxnId="{46C54359-402E-4817-9271-69F80CE3AA3B}">
      <dgm:prSet/>
      <dgm:spPr/>
      <dgm:t>
        <a:bodyPr/>
        <a:lstStyle/>
        <a:p>
          <a:endParaRPr lang="en-US"/>
        </a:p>
      </dgm:t>
    </dgm:pt>
    <dgm:pt modelId="{CE8426AD-E6A0-4452-A2AB-9ABEBE536797}">
      <dgm:prSet phldrT="[Text]"/>
      <dgm:spPr/>
      <dgm:t>
        <a:bodyPr/>
        <a:lstStyle/>
        <a:p>
          <a:r>
            <a:rPr lang="en-US" dirty="0" smtClean="0"/>
            <a:t>Unit Cost</a:t>
          </a:r>
          <a:endParaRPr lang="en-US" dirty="0"/>
        </a:p>
      </dgm:t>
    </dgm:pt>
    <dgm:pt modelId="{943D4BC5-3780-4DAD-A0BA-4AD0D0AE73C9}" type="parTrans" cxnId="{02E3D346-D392-4242-BCDD-4268487A175E}">
      <dgm:prSet/>
      <dgm:spPr/>
      <dgm:t>
        <a:bodyPr/>
        <a:lstStyle/>
        <a:p>
          <a:endParaRPr lang="en-US"/>
        </a:p>
      </dgm:t>
    </dgm:pt>
    <dgm:pt modelId="{75ED92F8-92BC-48BC-B689-C315D987CCAC}" type="sibTrans" cxnId="{02E3D346-D392-4242-BCDD-4268487A175E}">
      <dgm:prSet/>
      <dgm:spPr/>
      <dgm:t>
        <a:bodyPr/>
        <a:lstStyle/>
        <a:p>
          <a:endParaRPr lang="en-US"/>
        </a:p>
      </dgm:t>
    </dgm:pt>
    <dgm:pt modelId="{AC464ADD-B355-4996-B1DB-F33E619D5B06}">
      <dgm:prSet phldrT="[Text]"/>
      <dgm:spPr/>
      <dgm:t>
        <a:bodyPr/>
        <a:lstStyle/>
        <a:p>
          <a:r>
            <a:rPr lang="en-US" dirty="0" smtClean="0"/>
            <a:t>Density</a:t>
          </a:r>
          <a:endParaRPr lang="en-US" dirty="0"/>
        </a:p>
      </dgm:t>
    </dgm:pt>
    <dgm:pt modelId="{20F31BF8-67F5-4101-A67D-1F07551C72A8}" type="parTrans" cxnId="{E3A5A38A-2ACB-45FF-BC03-DC8F734495CF}">
      <dgm:prSet/>
      <dgm:spPr/>
      <dgm:t>
        <a:bodyPr/>
        <a:lstStyle/>
        <a:p>
          <a:endParaRPr lang="en-US"/>
        </a:p>
      </dgm:t>
    </dgm:pt>
    <dgm:pt modelId="{899C697D-389A-4535-B6D7-8A5B2D53926E}" type="sibTrans" cxnId="{E3A5A38A-2ACB-45FF-BC03-DC8F734495CF}">
      <dgm:prSet/>
      <dgm:spPr/>
      <dgm:t>
        <a:bodyPr/>
        <a:lstStyle/>
        <a:p>
          <a:endParaRPr lang="en-US"/>
        </a:p>
      </dgm:t>
    </dgm:pt>
    <dgm:pt modelId="{E25FDE72-2980-4FD7-B82D-9DE132F0024A}">
      <dgm:prSet phldrT="[Text]"/>
      <dgm:spPr/>
      <dgm:t>
        <a:bodyPr/>
        <a:lstStyle/>
        <a:p>
          <a:r>
            <a:rPr lang="en-US" dirty="0" smtClean="0"/>
            <a:t>Effective Useful Life/Remaining Useful Life</a:t>
          </a:r>
          <a:endParaRPr lang="en-US" dirty="0"/>
        </a:p>
      </dgm:t>
    </dgm:pt>
    <dgm:pt modelId="{825A9D6C-6BA3-4196-ACED-484D5FCFF113}" type="parTrans" cxnId="{BCB422D4-FA4A-4D83-BA2D-A7EC1248F8D8}">
      <dgm:prSet/>
      <dgm:spPr/>
      <dgm:t>
        <a:bodyPr/>
        <a:lstStyle/>
        <a:p>
          <a:endParaRPr lang="en-US"/>
        </a:p>
      </dgm:t>
    </dgm:pt>
    <dgm:pt modelId="{76682EF7-FCBA-4D6F-887F-8D42218AF09B}" type="sibTrans" cxnId="{BCB422D4-FA4A-4D83-BA2D-A7EC1248F8D8}">
      <dgm:prSet/>
      <dgm:spPr/>
      <dgm:t>
        <a:bodyPr/>
        <a:lstStyle/>
        <a:p>
          <a:endParaRPr lang="en-US"/>
        </a:p>
      </dgm:t>
    </dgm:pt>
    <dgm:pt modelId="{BCA92C72-8F56-491C-BA26-B58E506CB9E2}">
      <dgm:prSet phldrT="[Text]"/>
      <dgm:spPr/>
      <dgm:t>
        <a:bodyPr/>
        <a:lstStyle/>
        <a:p>
          <a:r>
            <a:rPr lang="en-US" dirty="0" smtClean="0"/>
            <a:t>EUL and RUL are related by RUL = 1/3 x EUL </a:t>
          </a:r>
          <a:endParaRPr lang="en-US" dirty="0"/>
        </a:p>
      </dgm:t>
    </dgm:pt>
    <dgm:pt modelId="{413EF0CB-9989-43FC-9B9D-99F000A7BBA7}" type="parTrans" cxnId="{90D19B3B-3CA7-4641-9A8C-A197E2685AB9}">
      <dgm:prSet/>
      <dgm:spPr/>
      <dgm:t>
        <a:bodyPr/>
        <a:lstStyle/>
        <a:p>
          <a:endParaRPr lang="en-US"/>
        </a:p>
      </dgm:t>
    </dgm:pt>
    <dgm:pt modelId="{AC8B8E9B-08C5-4F9E-BA3B-C9B67E497D49}" type="sibTrans" cxnId="{90D19B3B-3CA7-4641-9A8C-A197E2685AB9}">
      <dgm:prSet/>
      <dgm:spPr/>
      <dgm:t>
        <a:bodyPr/>
        <a:lstStyle/>
        <a:p>
          <a:endParaRPr lang="en-US"/>
        </a:p>
      </dgm:t>
    </dgm:pt>
    <dgm:pt modelId="{C380999A-4F51-4F18-80E2-C574E6B06772}">
      <dgm:prSet phldrT="[Text]"/>
      <dgm:spPr/>
      <dgm:t>
        <a:bodyPr/>
        <a:lstStyle/>
        <a:p>
          <a:r>
            <a:rPr lang="en-US" dirty="0" smtClean="0"/>
            <a:t>Cost is characterized for each case (base, code, and efficient) in the same common units (e.g., per bulb)</a:t>
          </a:r>
          <a:endParaRPr lang="en-US" dirty="0"/>
        </a:p>
      </dgm:t>
    </dgm:pt>
    <dgm:pt modelId="{046526FF-FF18-43E8-934C-4E3A398154FC}" type="parTrans" cxnId="{8B6B79AE-3671-4A8E-AC0D-85DA91D5CCE6}">
      <dgm:prSet/>
      <dgm:spPr/>
      <dgm:t>
        <a:bodyPr/>
        <a:lstStyle/>
        <a:p>
          <a:endParaRPr lang="en-US"/>
        </a:p>
      </dgm:t>
    </dgm:pt>
    <dgm:pt modelId="{92253CB2-7166-4AAE-B3A9-299841DADE35}" type="sibTrans" cxnId="{8B6B79AE-3671-4A8E-AC0D-85DA91D5CCE6}">
      <dgm:prSet/>
      <dgm:spPr/>
      <dgm:t>
        <a:bodyPr/>
        <a:lstStyle/>
        <a:p>
          <a:endParaRPr lang="en-US"/>
        </a:p>
      </dgm:t>
    </dgm:pt>
    <dgm:pt modelId="{2B469FB3-945D-44BA-8197-0A4FE49939DB}">
      <dgm:prSet phldrT="[Text]"/>
      <dgm:spPr/>
      <dgm:t>
        <a:bodyPr/>
        <a:lstStyle/>
        <a:p>
          <a:r>
            <a:rPr lang="en-US" dirty="0" smtClean="0"/>
            <a:t>Density relates the available applications of a measure per a given unit (e.g., lighting fixtures per home)</a:t>
          </a:r>
          <a:endParaRPr lang="en-US" dirty="0"/>
        </a:p>
      </dgm:t>
    </dgm:pt>
    <dgm:pt modelId="{CD70D7A4-11E0-4E55-A644-DCE5514499B5}" type="parTrans" cxnId="{C6C7E392-6B5C-4551-97A6-4969E68E6E94}">
      <dgm:prSet/>
      <dgm:spPr/>
      <dgm:t>
        <a:bodyPr/>
        <a:lstStyle/>
        <a:p>
          <a:endParaRPr lang="en-US"/>
        </a:p>
      </dgm:t>
    </dgm:pt>
    <dgm:pt modelId="{2CF0487E-C166-412D-AFE8-4F13D28450B6}" type="sibTrans" cxnId="{C6C7E392-6B5C-4551-97A6-4969E68E6E94}">
      <dgm:prSet/>
      <dgm:spPr/>
      <dgm:t>
        <a:bodyPr/>
        <a:lstStyle/>
        <a:p>
          <a:endParaRPr lang="en-US"/>
        </a:p>
      </dgm:t>
    </dgm:pt>
    <dgm:pt modelId="{265D23B1-D33F-4603-A5F2-81D41D3F7EE9}" type="pres">
      <dgm:prSet presAssocID="{6FE1C54F-B4BF-4615-B288-FAD98E9A53D0}" presName="Name0" presStyleCnt="0">
        <dgm:presLayoutVars>
          <dgm:dir/>
          <dgm:animLvl val="lvl"/>
          <dgm:resizeHandles val="exact"/>
        </dgm:presLayoutVars>
      </dgm:prSet>
      <dgm:spPr/>
      <dgm:t>
        <a:bodyPr/>
        <a:lstStyle/>
        <a:p>
          <a:endParaRPr lang="en-US"/>
        </a:p>
      </dgm:t>
    </dgm:pt>
    <dgm:pt modelId="{77064713-F3F6-4956-A08C-923F84D359D1}" type="pres">
      <dgm:prSet presAssocID="{2B6A8DEA-3CCA-4991-98AE-E433E6FAD8EF}" presName="linNode" presStyleCnt="0"/>
      <dgm:spPr/>
    </dgm:pt>
    <dgm:pt modelId="{7C9D2E0A-0E60-42A3-869D-3E725B64CBF6}" type="pres">
      <dgm:prSet presAssocID="{2B6A8DEA-3CCA-4991-98AE-E433E6FAD8EF}" presName="parentText" presStyleLbl="node1" presStyleIdx="0" presStyleCnt="5">
        <dgm:presLayoutVars>
          <dgm:chMax val="1"/>
          <dgm:bulletEnabled val="1"/>
        </dgm:presLayoutVars>
      </dgm:prSet>
      <dgm:spPr/>
      <dgm:t>
        <a:bodyPr/>
        <a:lstStyle/>
        <a:p>
          <a:endParaRPr lang="en-US"/>
        </a:p>
      </dgm:t>
    </dgm:pt>
    <dgm:pt modelId="{89D7C93B-09F6-49A0-B286-8D3110642A96}" type="pres">
      <dgm:prSet presAssocID="{2B6A8DEA-3CCA-4991-98AE-E433E6FAD8EF}" presName="descendantText" presStyleLbl="alignAccFollowNode1" presStyleIdx="0" presStyleCnt="5">
        <dgm:presLayoutVars>
          <dgm:bulletEnabled val="1"/>
        </dgm:presLayoutVars>
      </dgm:prSet>
      <dgm:spPr/>
      <dgm:t>
        <a:bodyPr/>
        <a:lstStyle/>
        <a:p>
          <a:endParaRPr lang="en-US"/>
        </a:p>
      </dgm:t>
    </dgm:pt>
    <dgm:pt modelId="{6D85BEDE-54F8-4B27-875A-6A8DA49F50A6}" type="pres">
      <dgm:prSet presAssocID="{FE122272-A03E-47E9-96AE-DA08CD0369F5}" presName="sp" presStyleCnt="0"/>
      <dgm:spPr/>
    </dgm:pt>
    <dgm:pt modelId="{15ADEB5E-9D9A-471D-97C3-1290088304B5}" type="pres">
      <dgm:prSet presAssocID="{58FA7440-E7C4-4BA6-8B15-804E17144CC5}" presName="linNode" presStyleCnt="0"/>
      <dgm:spPr/>
    </dgm:pt>
    <dgm:pt modelId="{D1A39226-9850-400F-AE54-AC05865EFE4B}" type="pres">
      <dgm:prSet presAssocID="{58FA7440-E7C4-4BA6-8B15-804E17144CC5}" presName="parentText" presStyleLbl="node1" presStyleIdx="1" presStyleCnt="5">
        <dgm:presLayoutVars>
          <dgm:chMax val="1"/>
          <dgm:bulletEnabled val="1"/>
        </dgm:presLayoutVars>
      </dgm:prSet>
      <dgm:spPr/>
      <dgm:t>
        <a:bodyPr/>
        <a:lstStyle/>
        <a:p>
          <a:endParaRPr lang="en-US"/>
        </a:p>
      </dgm:t>
    </dgm:pt>
    <dgm:pt modelId="{4F2BE143-E782-46BC-80D7-AFBD8B162303}" type="pres">
      <dgm:prSet presAssocID="{58FA7440-E7C4-4BA6-8B15-804E17144CC5}" presName="descendantText" presStyleLbl="alignAccFollowNode1" presStyleIdx="1" presStyleCnt="5">
        <dgm:presLayoutVars>
          <dgm:bulletEnabled val="1"/>
        </dgm:presLayoutVars>
      </dgm:prSet>
      <dgm:spPr/>
      <dgm:t>
        <a:bodyPr/>
        <a:lstStyle/>
        <a:p>
          <a:endParaRPr lang="en-US"/>
        </a:p>
      </dgm:t>
    </dgm:pt>
    <dgm:pt modelId="{A086FF89-5434-4F77-BBD6-2660A43BB718}" type="pres">
      <dgm:prSet presAssocID="{0E91874B-C801-49F0-9EAA-106AF26FBE0E}" presName="sp" presStyleCnt="0"/>
      <dgm:spPr/>
    </dgm:pt>
    <dgm:pt modelId="{D8B50087-A556-45EA-9F07-B347CBFDFE4E}" type="pres">
      <dgm:prSet presAssocID="{CE8426AD-E6A0-4452-A2AB-9ABEBE536797}" presName="linNode" presStyleCnt="0"/>
      <dgm:spPr/>
    </dgm:pt>
    <dgm:pt modelId="{7655AF24-7FA9-46CD-B77F-6A549DBAB362}" type="pres">
      <dgm:prSet presAssocID="{CE8426AD-E6A0-4452-A2AB-9ABEBE536797}" presName="parentText" presStyleLbl="node1" presStyleIdx="2" presStyleCnt="5">
        <dgm:presLayoutVars>
          <dgm:chMax val="1"/>
          <dgm:bulletEnabled val="1"/>
        </dgm:presLayoutVars>
      </dgm:prSet>
      <dgm:spPr/>
      <dgm:t>
        <a:bodyPr/>
        <a:lstStyle/>
        <a:p>
          <a:endParaRPr lang="en-US"/>
        </a:p>
      </dgm:t>
    </dgm:pt>
    <dgm:pt modelId="{F007E92E-E8D5-4379-AC44-EAE129FDAB3F}" type="pres">
      <dgm:prSet presAssocID="{CE8426AD-E6A0-4452-A2AB-9ABEBE536797}" presName="descendantText" presStyleLbl="alignAccFollowNode1" presStyleIdx="2" presStyleCnt="5">
        <dgm:presLayoutVars>
          <dgm:bulletEnabled val="1"/>
        </dgm:presLayoutVars>
      </dgm:prSet>
      <dgm:spPr/>
      <dgm:t>
        <a:bodyPr/>
        <a:lstStyle/>
        <a:p>
          <a:endParaRPr lang="en-US"/>
        </a:p>
      </dgm:t>
    </dgm:pt>
    <dgm:pt modelId="{9EAD2508-3B76-4F54-9863-9775FA8DC7AD}" type="pres">
      <dgm:prSet presAssocID="{75ED92F8-92BC-48BC-B689-C315D987CCAC}" presName="sp" presStyleCnt="0"/>
      <dgm:spPr/>
    </dgm:pt>
    <dgm:pt modelId="{C412F8E4-DEAC-4F0E-95B4-467F2C6742E5}" type="pres">
      <dgm:prSet presAssocID="{E25FDE72-2980-4FD7-B82D-9DE132F0024A}" presName="linNode" presStyleCnt="0"/>
      <dgm:spPr/>
    </dgm:pt>
    <dgm:pt modelId="{EAC581EB-2C70-4F94-97BE-23BEC452CA53}" type="pres">
      <dgm:prSet presAssocID="{E25FDE72-2980-4FD7-B82D-9DE132F0024A}" presName="parentText" presStyleLbl="node1" presStyleIdx="3" presStyleCnt="5">
        <dgm:presLayoutVars>
          <dgm:chMax val="1"/>
          <dgm:bulletEnabled val="1"/>
        </dgm:presLayoutVars>
      </dgm:prSet>
      <dgm:spPr/>
      <dgm:t>
        <a:bodyPr/>
        <a:lstStyle/>
        <a:p>
          <a:endParaRPr lang="en-US"/>
        </a:p>
      </dgm:t>
    </dgm:pt>
    <dgm:pt modelId="{4920B7F0-3181-4CCA-95B3-86B6189C4F59}" type="pres">
      <dgm:prSet presAssocID="{E25FDE72-2980-4FD7-B82D-9DE132F0024A}" presName="descendantText" presStyleLbl="alignAccFollowNode1" presStyleIdx="3" presStyleCnt="5">
        <dgm:presLayoutVars>
          <dgm:bulletEnabled val="1"/>
        </dgm:presLayoutVars>
      </dgm:prSet>
      <dgm:spPr/>
      <dgm:t>
        <a:bodyPr/>
        <a:lstStyle/>
        <a:p>
          <a:endParaRPr lang="en-US"/>
        </a:p>
      </dgm:t>
    </dgm:pt>
    <dgm:pt modelId="{52E4BF5A-87AC-4AA4-9C30-C08BFCC26A8C}" type="pres">
      <dgm:prSet presAssocID="{76682EF7-FCBA-4D6F-887F-8D42218AF09B}" presName="sp" presStyleCnt="0"/>
      <dgm:spPr/>
    </dgm:pt>
    <dgm:pt modelId="{3CAD48BC-A319-4D0E-9602-98C52572A7DE}" type="pres">
      <dgm:prSet presAssocID="{AC464ADD-B355-4996-B1DB-F33E619D5B06}" presName="linNode" presStyleCnt="0"/>
      <dgm:spPr/>
    </dgm:pt>
    <dgm:pt modelId="{74459003-F164-423D-BEB8-32F00F32A72E}" type="pres">
      <dgm:prSet presAssocID="{AC464ADD-B355-4996-B1DB-F33E619D5B06}" presName="parentText" presStyleLbl="node1" presStyleIdx="4" presStyleCnt="5">
        <dgm:presLayoutVars>
          <dgm:chMax val="1"/>
          <dgm:bulletEnabled val="1"/>
        </dgm:presLayoutVars>
      </dgm:prSet>
      <dgm:spPr/>
      <dgm:t>
        <a:bodyPr/>
        <a:lstStyle/>
        <a:p>
          <a:endParaRPr lang="en-US"/>
        </a:p>
      </dgm:t>
    </dgm:pt>
    <dgm:pt modelId="{8A68931D-849E-4FEF-A552-923DB2587014}" type="pres">
      <dgm:prSet presAssocID="{AC464ADD-B355-4996-B1DB-F33E619D5B06}" presName="descendantText" presStyleLbl="alignAccFollowNode1" presStyleIdx="4" presStyleCnt="5">
        <dgm:presLayoutVars>
          <dgm:bulletEnabled val="1"/>
        </dgm:presLayoutVars>
      </dgm:prSet>
      <dgm:spPr/>
      <dgm:t>
        <a:bodyPr/>
        <a:lstStyle/>
        <a:p>
          <a:endParaRPr lang="en-US"/>
        </a:p>
      </dgm:t>
    </dgm:pt>
  </dgm:ptLst>
  <dgm:cxnLst>
    <dgm:cxn modelId="{7013AB2C-E9E1-46A8-AF49-A939CA962A51}" srcId="{6FE1C54F-B4BF-4615-B288-FAD98E9A53D0}" destId="{58FA7440-E7C4-4BA6-8B15-804E17144CC5}" srcOrd="1" destOrd="0" parTransId="{9E54D31B-1878-4DF6-BF32-B61C2DFF6124}" sibTransId="{0E91874B-C801-49F0-9EAA-106AF26FBE0E}"/>
    <dgm:cxn modelId="{7AC9CA68-B543-4ED8-8F62-F6B547F41C73}" type="presOf" srcId="{9F79BF07-5A42-421D-A529-D04F777D7685}" destId="{89D7C93B-09F6-49A0-B286-8D3110642A96}" srcOrd="0" destOrd="0" presId="urn:microsoft.com/office/officeart/2005/8/layout/vList5"/>
    <dgm:cxn modelId="{BCB422D4-FA4A-4D83-BA2D-A7EC1248F8D8}" srcId="{6FE1C54F-B4BF-4615-B288-FAD98E9A53D0}" destId="{E25FDE72-2980-4FD7-B82D-9DE132F0024A}" srcOrd="3" destOrd="0" parTransId="{825A9D6C-6BA3-4196-ACED-484D5FCFF113}" sibTransId="{76682EF7-FCBA-4D6F-887F-8D42218AF09B}"/>
    <dgm:cxn modelId="{6452D686-4483-49AB-B26D-1883A018770F}" type="presOf" srcId="{2B469FB3-945D-44BA-8197-0A4FE49939DB}" destId="{8A68931D-849E-4FEF-A552-923DB2587014}" srcOrd="0" destOrd="0" presId="urn:microsoft.com/office/officeart/2005/8/layout/vList5"/>
    <dgm:cxn modelId="{F069B312-D27E-4E15-B7CC-7FCE73D39A29}" type="presOf" srcId="{6FE1C54F-B4BF-4615-B288-FAD98E9A53D0}" destId="{265D23B1-D33F-4603-A5F2-81D41D3F7EE9}" srcOrd="0" destOrd="0" presId="urn:microsoft.com/office/officeart/2005/8/layout/vList5"/>
    <dgm:cxn modelId="{46C54359-402E-4817-9271-69F80CE3AA3B}" srcId="{58FA7440-E7C4-4BA6-8B15-804E17144CC5}" destId="{C670F375-A5D5-453F-A4E6-3B452CD3198D}" srcOrd="0" destOrd="0" parTransId="{42E19F75-3510-4C80-8ADB-10D1FA3188D1}" sibTransId="{CACB89A6-9AA3-495F-8CA2-777E849783D9}"/>
    <dgm:cxn modelId="{4133EBF5-C5E1-479A-A4D4-594EE0B49F41}" type="presOf" srcId="{58FA7440-E7C4-4BA6-8B15-804E17144CC5}" destId="{D1A39226-9850-400F-AE54-AC05865EFE4B}" srcOrd="0" destOrd="0" presId="urn:microsoft.com/office/officeart/2005/8/layout/vList5"/>
    <dgm:cxn modelId="{E4B8AC78-E524-4A58-A8AF-3FA348118C1A}" type="presOf" srcId="{CE8426AD-E6A0-4452-A2AB-9ABEBE536797}" destId="{7655AF24-7FA9-46CD-B77F-6A549DBAB362}" srcOrd="0" destOrd="0" presId="urn:microsoft.com/office/officeart/2005/8/layout/vList5"/>
    <dgm:cxn modelId="{FD9EDF60-160D-47F6-865D-E92A4E0AABCC}" type="presOf" srcId="{C670F375-A5D5-453F-A4E6-3B452CD3198D}" destId="{4F2BE143-E782-46BC-80D7-AFBD8B162303}" srcOrd="0" destOrd="0" presId="urn:microsoft.com/office/officeart/2005/8/layout/vList5"/>
    <dgm:cxn modelId="{C6C7E392-6B5C-4551-97A6-4969E68E6E94}" srcId="{AC464ADD-B355-4996-B1DB-F33E619D5B06}" destId="{2B469FB3-945D-44BA-8197-0A4FE49939DB}" srcOrd="0" destOrd="0" parTransId="{CD70D7A4-11E0-4E55-A644-DCE5514499B5}" sibTransId="{2CF0487E-C166-412D-AFE8-4F13D28450B6}"/>
    <dgm:cxn modelId="{8B6B79AE-3671-4A8E-AC0D-85DA91D5CCE6}" srcId="{CE8426AD-E6A0-4452-A2AB-9ABEBE536797}" destId="{C380999A-4F51-4F18-80E2-C574E6B06772}" srcOrd="0" destOrd="0" parTransId="{046526FF-FF18-43E8-934C-4E3A398154FC}" sibTransId="{92253CB2-7166-4AAE-B3A9-299841DADE35}"/>
    <dgm:cxn modelId="{02E3D346-D392-4242-BCDD-4268487A175E}" srcId="{6FE1C54F-B4BF-4615-B288-FAD98E9A53D0}" destId="{CE8426AD-E6A0-4452-A2AB-9ABEBE536797}" srcOrd="2" destOrd="0" parTransId="{943D4BC5-3780-4DAD-A0BA-4AD0D0AE73C9}" sibTransId="{75ED92F8-92BC-48BC-B689-C315D987CCAC}"/>
    <dgm:cxn modelId="{BF621300-31C7-4DFD-9B9C-4E3BC4CC1D01}" type="presOf" srcId="{2B6A8DEA-3CCA-4991-98AE-E433E6FAD8EF}" destId="{7C9D2E0A-0E60-42A3-869D-3E725B64CBF6}" srcOrd="0" destOrd="0" presId="urn:microsoft.com/office/officeart/2005/8/layout/vList5"/>
    <dgm:cxn modelId="{E3A5A38A-2ACB-45FF-BC03-DC8F734495CF}" srcId="{6FE1C54F-B4BF-4615-B288-FAD98E9A53D0}" destId="{AC464ADD-B355-4996-B1DB-F33E619D5B06}" srcOrd="4" destOrd="0" parTransId="{20F31BF8-67F5-4101-A67D-1F07551C72A8}" sibTransId="{899C697D-389A-4535-B6D7-8A5B2D53926E}"/>
    <dgm:cxn modelId="{2846618B-0BD6-4BBD-91D1-E5AE5530B901}" type="presOf" srcId="{BCA92C72-8F56-491C-BA26-B58E506CB9E2}" destId="{4920B7F0-3181-4CCA-95B3-86B6189C4F59}" srcOrd="0" destOrd="0" presId="urn:microsoft.com/office/officeart/2005/8/layout/vList5"/>
    <dgm:cxn modelId="{4CEC25A0-2530-4D55-8630-6C590A9FD561}" type="presOf" srcId="{AC464ADD-B355-4996-B1DB-F33E619D5B06}" destId="{74459003-F164-423D-BEB8-32F00F32A72E}" srcOrd="0" destOrd="0" presId="urn:microsoft.com/office/officeart/2005/8/layout/vList5"/>
    <dgm:cxn modelId="{90D19B3B-3CA7-4641-9A8C-A197E2685AB9}" srcId="{E25FDE72-2980-4FD7-B82D-9DE132F0024A}" destId="{BCA92C72-8F56-491C-BA26-B58E506CB9E2}" srcOrd="0" destOrd="0" parTransId="{413EF0CB-9989-43FC-9B9D-99F000A7BBA7}" sibTransId="{AC8B8E9B-08C5-4F9E-BA3B-C9B67E497D49}"/>
    <dgm:cxn modelId="{6AA303C4-47E2-4E8C-8EC8-B8DBC954FC79}" srcId="{6FE1C54F-B4BF-4615-B288-FAD98E9A53D0}" destId="{2B6A8DEA-3CCA-4991-98AE-E433E6FAD8EF}" srcOrd="0" destOrd="0" parTransId="{BA705488-10F7-4161-B13F-04A70356D144}" sibTransId="{FE122272-A03E-47E9-96AE-DA08CD0369F5}"/>
    <dgm:cxn modelId="{690B60A7-7DCC-4317-AEF8-7F9AC003AE5C}" type="presOf" srcId="{C380999A-4F51-4F18-80E2-C574E6B06772}" destId="{F007E92E-E8D5-4379-AC44-EAE129FDAB3F}" srcOrd="0" destOrd="0" presId="urn:microsoft.com/office/officeart/2005/8/layout/vList5"/>
    <dgm:cxn modelId="{A19636BF-5246-4C93-BD8E-41A7A7C1388A}" srcId="{2B6A8DEA-3CCA-4991-98AE-E433E6FAD8EF}" destId="{9F79BF07-5A42-421D-A529-D04F777D7685}" srcOrd="0" destOrd="0" parTransId="{BCBAD265-82D7-4BE4-B0EA-42DD9328AE66}" sibTransId="{87A21E0D-EE77-4AFA-A523-130F6463BF53}"/>
    <dgm:cxn modelId="{D87D500B-0656-43E2-ADC2-AC27584D9CB0}" type="presOf" srcId="{E25FDE72-2980-4FD7-B82D-9DE132F0024A}" destId="{EAC581EB-2C70-4F94-97BE-23BEC452CA53}" srcOrd="0" destOrd="0" presId="urn:microsoft.com/office/officeart/2005/8/layout/vList5"/>
    <dgm:cxn modelId="{CE130989-3455-42E8-A16F-DE3401290FAA}" type="presParOf" srcId="{265D23B1-D33F-4603-A5F2-81D41D3F7EE9}" destId="{77064713-F3F6-4956-A08C-923F84D359D1}" srcOrd="0" destOrd="0" presId="urn:microsoft.com/office/officeart/2005/8/layout/vList5"/>
    <dgm:cxn modelId="{83166AB5-6E00-4134-BDAC-09F30AAB3DF1}" type="presParOf" srcId="{77064713-F3F6-4956-A08C-923F84D359D1}" destId="{7C9D2E0A-0E60-42A3-869D-3E725B64CBF6}" srcOrd="0" destOrd="0" presId="urn:microsoft.com/office/officeart/2005/8/layout/vList5"/>
    <dgm:cxn modelId="{EF3DB96E-2E71-4C4C-8826-CBE3786B2C48}" type="presParOf" srcId="{77064713-F3F6-4956-A08C-923F84D359D1}" destId="{89D7C93B-09F6-49A0-B286-8D3110642A96}" srcOrd="1" destOrd="0" presId="urn:microsoft.com/office/officeart/2005/8/layout/vList5"/>
    <dgm:cxn modelId="{BD2B0FEE-A757-4ABD-B9AA-EFD59A3699D1}" type="presParOf" srcId="{265D23B1-D33F-4603-A5F2-81D41D3F7EE9}" destId="{6D85BEDE-54F8-4B27-875A-6A8DA49F50A6}" srcOrd="1" destOrd="0" presId="urn:microsoft.com/office/officeart/2005/8/layout/vList5"/>
    <dgm:cxn modelId="{2E5CE5A8-FC5B-4401-A2D6-AA092D881403}" type="presParOf" srcId="{265D23B1-D33F-4603-A5F2-81D41D3F7EE9}" destId="{15ADEB5E-9D9A-471D-97C3-1290088304B5}" srcOrd="2" destOrd="0" presId="urn:microsoft.com/office/officeart/2005/8/layout/vList5"/>
    <dgm:cxn modelId="{7CC2FDE7-9ECA-4F2A-AC6B-978D732958F5}" type="presParOf" srcId="{15ADEB5E-9D9A-471D-97C3-1290088304B5}" destId="{D1A39226-9850-400F-AE54-AC05865EFE4B}" srcOrd="0" destOrd="0" presId="urn:microsoft.com/office/officeart/2005/8/layout/vList5"/>
    <dgm:cxn modelId="{7382A39B-440F-4082-97C8-36052F6AAB8D}" type="presParOf" srcId="{15ADEB5E-9D9A-471D-97C3-1290088304B5}" destId="{4F2BE143-E782-46BC-80D7-AFBD8B162303}" srcOrd="1" destOrd="0" presId="urn:microsoft.com/office/officeart/2005/8/layout/vList5"/>
    <dgm:cxn modelId="{AC049CA1-451C-4F51-B692-A39FE9BCF916}" type="presParOf" srcId="{265D23B1-D33F-4603-A5F2-81D41D3F7EE9}" destId="{A086FF89-5434-4F77-BBD6-2660A43BB718}" srcOrd="3" destOrd="0" presId="urn:microsoft.com/office/officeart/2005/8/layout/vList5"/>
    <dgm:cxn modelId="{FD016DC4-0C97-4992-A78D-92BBD2E41FD2}" type="presParOf" srcId="{265D23B1-D33F-4603-A5F2-81D41D3F7EE9}" destId="{D8B50087-A556-45EA-9F07-B347CBFDFE4E}" srcOrd="4" destOrd="0" presId="urn:microsoft.com/office/officeart/2005/8/layout/vList5"/>
    <dgm:cxn modelId="{C70268A0-EE87-46BA-A9C0-2273FEB2E8A8}" type="presParOf" srcId="{D8B50087-A556-45EA-9F07-B347CBFDFE4E}" destId="{7655AF24-7FA9-46CD-B77F-6A549DBAB362}" srcOrd="0" destOrd="0" presId="urn:microsoft.com/office/officeart/2005/8/layout/vList5"/>
    <dgm:cxn modelId="{5297E799-B50C-4550-8FB0-F0798C30EBE3}" type="presParOf" srcId="{D8B50087-A556-45EA-9F07-B347CBFDFE4E}" destId="{F007E92E-E8D5-4379-AC44-EAE129FDAB3F}" srcOrd="1" destOrd="0" presId="urn:microsoft.com/office/officeart/2005/8/layout/vList5"/>
    <dgm:cxn modelId="{BB96CEF7-9EDF-4AEF-BDFA-0822412D09DE}" type="presParOf" srcId="{265D23B1-D33F-4603-A5F2-81D41D3F7EE9}" destId="{9EAD2508-3B76-4F54-9863-9775FA8DC7AD}" srcOrd="5" destOrd="0" presId="urn:microsoft.com/office/officeart/2005/8/layout/vList5"/>
    <dgm:cxn modelId="{B5437D26-8656-4D69-89E2-0C78D9E877C4}" type="presParOf" srcId="{265D23B1-D33F-4603-A5F2-81D41D3F7EE9}" destId="{C412F8E4-DEAC-4F0E-95B4-467F2C6742E5}" srcOrd="6" destOrd="0" presId="urn:microsoft.com/office/officeart/2005/8/layout/vList5"/>
    <dgm:cxn modelId="{97FC6064-13BA-4BC3-B444-AF22D209AB8A}" type="presParOf" srcId="{C412F8E4-DEAC-4F0E-95B4-467F2C6742E5}" destId="{EAC581EB-2C70-4F94-97BE-23BEC452CA53}" srcOrd="0" destOrd="0" presId="urn:microsoft.com/office/officeart/2005/8/layout/vList5"/>
    <dgm:cxn modelId="{4A62FB5E-2F1D-46EF-B393-5127B46B2606}" type="presParOf" srcId="{C412F8E4-DEAC-4F0E-95B4-467F2C6742E5}" destId="{4920B7F0-3181-4CCA-95B3-86B6189C4F59}" srcOrd="1" destOrd="0" presId="urn:microsoft.com/office/officeart/2005/8/layout/vList5"/>
    <dgm:cxn modelId="{CE14C2F0-BCFA-44AB-96A0-ABE87824D047}" type="presParOf" srcId="{265D23B1-D33F-4603-A5F2-81D41D3F7EE9}" destId="{52E4BF5A-87AC-4AA4-9C30-C08BFCC26A8C}" srcOrd="7" destOrd="0" presId="urn:microsoft.com/office/officeart/2005/8/layout/vList5"/>
    <dgm:cxn modelId="{9070A42F-1CC8-43DB-B0ED-669CE2559F3F}" type="presParOf" srcId="{265D23B1-D33F-4603-A5F2-81D41D3F7EE9}" destId="{3CAD48BC-A319-4D0E-9602-98C52572A7DE}" srcOrd="8" destOrd="0" presId="urn:microsoft.com/office/officeart/2005/8/layout/vList5"/>
    <dgm:cxn modelId="{822D35C3-241B-43C2-968C-FFD91EE7B37A}" type="presParOf" srcId="{3CAD48BC-A319-4D0E-9602-98C52572A7DE}" destId="{74459003-F164-423D-BEB8-32F00F32A72E}" srcOrd="0" destOrd="0" presId="urn:microsoft.com/office/officeart/2005/8/layout/vList5"/>
    <dgm:cxn modelId="{87C23CDE-13DB-4478-B797-904C23EACA32}" type="presParOf" srcId="{3CAD48BC-A319-4D0E-9602-98C52572A7DE}" destId="{8A68931D-849E-4FEF-A552-923DB2587014}"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189D910-E7EE-4447-9B21-382234191496}" type="doc">
      <dgm:prSet loTypeId="urn:microsoft.com/office/officeart/2005/8/layout/lProcess2" loCatId="list" qsTypeId="urn:microsoft.com/office/officeart/2005/8/quickstyle/simple4" qsCatId="simple" csTypeId="urn:microsoft.com/office/officeart/2005/8/colors/colorful3" csCatId="colorful" phldr="1"/>
      <dgm:spPr/>
      <dgm:t>
        <a:bodyPr/>
        <a:lstStyle/>
        <a:p>
          <a:endParaRPr lang="en-US"/>
        </a:p>
      </dgm:t>
    </dgm:pt>
    <dgm:pt modelId="{AF059D9D-611C-4AFD-AADC-EDCB4C19771D}">
      <dgm:prSet phldrT="[Text]" custT="1"/>
      <dgm:spPr/>
      <dgm:t>
        <a:bodyPr/>
        <a:lstStyle/>
        <a:p>
          <a:r>
            <a:rPr lang="en-US" sz="2000" dirty="0" smtClean="0">
              <a:latin typeface="Arial Narrow" panose="020B0606020202030204" pitchFamily="34" charset="0"/>
            </a:rPr>
            <a:t>General </a:t>
          </a:r>
        </a:p>
        <a:p>
          <a:r>
            <a:rPr lang="en-US" sz="2000" dirty="0" smtClean="0">
              <a:latin typeface="Arial Narrow" panose="020B0606020202030204" pitchFamily="34" charset="0"/>
            </a:rPr>
            <a:t>Characteristics</a:t>
          </a:r>
          <a:endParaRPr lang="en-US" sz="2400" dirty="0">
            <a:latin typeface="Arial Narrow" panose="020B0606020202030204" pitchFamily="34" charset="0"/>
          </a:endParaRPr>
        </a:p>
      </dgm:t>
    </dgm:pt>
    <dgm:pt modelId="{0B1F4759-C19C-4DFC-A92F-6B1DFE6722E5}" type="parTrans" cxnId="{72A8B270-7C5D-440D-9D75-281908088AA4}">
      <dgm:prSet/>
      <dgm:spPr/>
      <dgm:t>
        <a:bodyPr/>
        <a:lstStyle/>
        <a:p>
          <a:endParaRPr lang="en-US" sz="1600">
            <a:latin typeface="Arial Narrow" panose="020B0606020202030204" pitchFamily="34" charset="0"/>
          </a:endParaRPr>
        </a:p>
      </dgm:t>
    </dgm:pt>
    <dgm:pt modelId="{E01C367E-3164-497A-8949-1A40AF6C1C75}" type="sibTrans" cxnId="{72A8B270-7C5D-440D-9D75-281908088AA4}">
      <dgm:prSet/>
      <dgm:spPr/>
      <dgm:t>
        <a:bodyPr/>
        <a:lstStyle/>
        <a:p>
          <a:endParaRPr lang="en-US" sz="1600">
            <a:latin typeface="Arial Narrow" panose="020B0606020202030204" pitchFamily="34" charset="0"/>
          </a:endParaRPr>
        </a:p>
      </dgm:t>
    </dgm:pt>
    <dgm:pt modelId="{240AF9AF-BC6D-49C4-AD0B-E29B8F41EFB3}">
      <dgm:prSet phldrT="[Text]" custT="1"/>
      <dgm:spPr/>
      <dgm:t>
        <a:bodyPr/>
        <a:lstStyle/>
        <a:p>
          <a:r>
            <a:rPr lang="en-US" sz="1800" dirty="0" smtClean="0">
              <a:latin typeface="Arial Narrow" panose="020B0606020202030204" pitchFamily="34" charset="0"/>
            </a:rPr>
            <a:t>IOU</a:t>
          </a:r>
          <a:endParaRPr lang="en-US" sz="1800" dirty="0">
            <a:latin typeface="Arial Narrow" panose="020B0606020202030204" pitchFamily="34" charset="0"/>
          </a:endParaRPr>
        </a:p>
      </dgm:t>
    </dgm:pt>
    <dgm:pt modelId="{B2343097-E25B-4B3D-AF26-C6B610E4E294}" type="parTrans" cxnId="{68F85EDE-FEF8-4538-BC5A-622152AF9F8A}">
      <dgm:prSet/>
      <dgm:spPr/>
      <dgm:t>
        <a:bodyPr/>
        <a:lstStyle/>
        <a:p>
          <a:endParaRPr lang="en-US" sz="1600">
            <a:latin typeface="Arial Narrow" panose="020B0606020202030204" pitchFamily="34" charset="0"/>
          </a:endParaRPr>
        </a:p>
      </dgm:t>
    </dgm:pt>
    <dgm:pt modelId="{2D71E017-6081-448D-BFF6-73A5721C1FDA}" type="sibTrans" cxnId="{68F85EDE-FEF8-4538-BC5A-622152AF9F8A}">
      <dgm:prSet/>
      <dgm:spPr/>
      <dgm:t>
        <a:bodyPr/>
        <a:lstStyle/>
        <a:p>
          <a:endParaRPr lang="en-US" sz="1600">
            <a:latin typeface="Arial Narrow" panose="020B0606020202030204" pitchFamily="34" charset="0"/>
          </a:endParaRPr>
        </a:p>
      </dgm:t>
    </dgm:pt>
    <dgm:pt modelId="{84DAB6EE-A379-4C52-8C46-3E015EE917A0}">
      <dgm:prSet phldrT="[Text]" custT="1"/>
      <dgm:spPr/>
      <dgm:t>
        <a:bodyPr/>
        <a:lstStyle/>
        <a:p>
          <a:r>
            <a:rPr lang="en-US" sz="1800" dirty="0" smtClean="0">
              <a:latin typeface="Arial Narrow" panose="020B0606020202030204" pitchFamily="34" charset="0"/>
            </a:rPr>
            <a:t>Sector</a:t>
          </a:r>
          <a:endParaRPr lang="en-US" sz="1800" dirty="0">
            <a:latin typeface="Arial Narrow" panose="020B0606020202030204" pitchFamily="34" charset="0"/>
          </a:endParaRPr>
        </a:p>
      </dgm:t>
    </dgm:pt>
    <dgm:pt modelId="{EED39597-B24F-4D95-BD21-EDAFECEFE306}" type="parTrans" cxnId="{28165993-4927-47EC-8893-FD5C037DEB2F}">
      <dgm:prSet/>
      <dgm:spPr/>
      <dgm:t>
        <a:bodyPr/>
        <a:lstStyle/>
        <a:p>
          <a:endParaRPr lang="en-US" sz="1600">
            <a:latin typeface="Arial Narrow" panose="020B0606020202030204" pitchFamily="34" charset="0"/>
          </a:endParaRPr>
        </a:p>
      </dgm:t>
    </dgm:pt>
    <dgm:pt modelId="{8369E655-12AB-4CCA-855E-80E9552E6684}" type="sibTrans" cxnId="{28165993-4927-47EC-8893-FD5C037DEB2F}">
      <dgm:prSet/>
      <dgm:spPr/>
      <dgm:t>
        <a:bodyPr/>
        <a:lstStyle/>
        <a:p>
          <a:endParaRPr lang="en-US" sz="1600">
            <a:latin typeface="Arial Narrow" panose="020B0606020202030204" pitchFamily="34" charset="0"/>
          </a:endParaRPr>
        </a:p>
      </dgm:t>
    </dgm:pt>
    <dgm:pt modelId="{45093757-D4F9-4A74-B1E2-F94661E43566}">
      <dgm:prSet phldrT="[Text]" custT="1"/>
      <dgm:spPr/>
      <dgm:t>
        <a:bodyPr/>
        <a:lstStyle/>
        <a:p>
          <a:r>
            <a:rPr lang="en-US" sz="1800" dirty="0" smtClean="0">
              <a:latin typeface="Arial Narrow" panose="020B0606020202030204" pitchFamily="34" charset="0"/>
            </a:rPr>
            <a:t>Fuel Type</a:t>
          </a:r>
          <a:endParaRPr lang="en-US" sz="1800" dirty="0">
            <a:latin typeface="Arial Narrow" panose="020B0606020202030204" pitchFamily="34" charset="0"/>
          </a:endParaRPr>
        </a:p>
      </dgm:t>
    </dgm:pt>
    <dgm:pt modelId="{E810E9D5-9212-47D9-A5F8-C275D85D800F}" type="parTrans" cxnId="{4C39B2E6-1F76-4003-817F-92A308A79CA0}">
      <dgm:prSet/>
      <dgm:spPr/>
      <dgm:t>
        <a:bodyPr/>
        <a:lstStyle/>
        <a:p>
          <a:endParaRPr lang="en-US" sz="1600">
            <a:latin typeface="Arial Narrow" panose="020B0606020202030204" pitchFamily="34" charset="0"/>
          </a:endParaRPr>
        </a:p>
      </dgm:t>
    </dgm:pt>
    <dgm:pt modelId="{CA995A71-1CA3-441E-92A6-281221C7457B}" type="sibTrans" cxnId="{4C39B2E6-1F76-4003-817F-92A308A79CA0}">
      <dgm:prSet/>
      <dgm:spPr/>
      <dgm:t>
        <a:bodyPr/>
        <a:lstStyle/>
        <a:p>
          <a:endParaRPr lang="en-US" sz="1600">
            <a:latin typeface="Arial Narrow" panose="020B0606020202030204" pitchFamily="34" charset="0"/>
          </a:endParaRPr>
        </a:p>
      </dgm:t>
    </dgm:pt>
    <dgm:pt modelId="{FD4E0317-79D7-44BF-9BFD-33DCE2BD59D3}">
      <dgm:prSet phldrT="[Text]" custT="1"/>
      <dgm:spPr/>
      <dgm:t>
        <a:bodyPr/>
        <a:lstStyle/>
        <a:p>
          <a:r>
            <a:rPr lang="en-US" sz="2000" dirty="0" smtClean="0">
              <a:latin typeface="Arial Narrow" panose="020B0606020202030204" pitchFamily="34" charset="0"/>
            </a:rPr>
            <a:t>Technology</a:t>
          </a:r>
        </a:p>
        <a:p>
          <a:r>
            <a:rPr lang="en-US" sz="2000" dirty="0" smtClean="0">
              <a:latin typeface="Arial Narrow" panose="020B0606020202030204" pitchFamily="34" charset="0"/>
            </a:rPr>
            <a:t> Characteristics</a:t>
          </a:r>
          <a:endParaRPr lang="en-US" sz="2000" dirty="0">
            <a:latin typeface="Arial Narrow" panose="020B0606020202030204" pitchFamily="34" charset="0"/>
          </a:endParaRPr>
        </a:p>
      </dgm:t>
    </dgm:pt>
    <dgm:pt modelId="{BAFB6461-8F16-4FC6-B9E0-981FCD866547}" type="parTrans" cxnId="{ADEE8D23-836D-415E-89AF-E3A772032D2D}">
      <dgm:prSet/>
      <dgm:spPr/>
      <dgm:t>
        <a:bodyPr/>
        <a:lstStyle/>
        <a:p>
          <a:endParaRPr lang="en-US" sz="1600">
            <a:latin typeface="Arial Narrow" panose="020B0606020202030204" pitchFamily="34" charset="0"/>
          </a:endParaRPr>
        </a:p>
      </dgm:t>
    </dgm:pt>
    <dgm:pt modelId="{E932A8CA-1107-4D5E-B956-661EA9067E43}" type="sibTrans" cxnId="{ADEE8D23-836D-415E-89AF-E3A772032D2D}">
      <dgm:prSet/>
      <dgm:spPr/>
      <dgm:t>
        <a:bodyPr/>
        <a:lstStyle/>
        <a:p>
          <a:endParaRPr lang="en-US" sz="1600">
            <a:latin typeface="Arial Narrow" panose="020B0606020202030204" pitchFamily="34" charset="0"/>
          </a:endParaRPr>
        </a:p>
      </dgm:t>
    </dgm:pt>
    <dgm:pt modelId="{4B123204-93E6-4EEC-AB1C-F9A5D2721C16}">
      <dgm:prSet phldrT="[Text]" custT="1"/>
      <dgm:spPr/>
      <dgm:t>
        <a:bodyPr/>
        <a:lstStyle/>
        <a:p>
          <a:r>
            <a:rPr lang="en-US" sz="1800" dirty="0" smtClean="0">
              <a:latin typeface="Arial Narrow" panose="020B0606020202030204" pitchFamily="34" charset="0"/>
            </a:rPr>
            <a:t>Use Category/Sub Category</a:t>
          </a:r>
          <a:endParaRPr lang="en-US" sz="1800" dirty="0">
            <a:latin typeface="Arial Narrow" panose="020B0606020202030204" pitchFamily="34" charset="0"/>
          </a:endParaRPr>
        </a:p>
      </dgm:t>
    </dgm:pt>
    <dgm:pt modelId="{C24D57B0-55D0-42D9-BDB4-F085B855FEA7}" type="parTrans" cxnId="{D8E07F75-9C79-4D46-A1ED-C556FAA329BE}">
      <dgm:prSet/>
      <dgm:spPr/>
      <dgm:t>
        <a:bodyPr/>
        <a:lstStyle/>
        <a:p>
          <a:endParaRPr lang="en-US" sz="1600">
            <a:latin typeface="Arial Narrow" panose="020B0606020202030204" pitchFamily="34" charset="0"/>
          </a:endParaRPr>
        </a:p>
      </dgm:t>
    </dgm:pt>
    <dgm:pt modelId="{CE114F00-4734-4AB6-B096-0D980BB83890}" type="sibTrans" cxnId="{D8E07F75-9C79-4D46-A1ED-C556FAA329BE}">
      <dgm:prSet/>
      <dgm:spPr/>
      <dgm:t>
        <a:bodyPr/>
        <a:lstStyle/>
        <a:p>
          <a:endParaRPr lang="en-US" sz="1600">
            <a:latin typeface="Arial Narrow" panose="020B0606020202030204" pitchFamily="34" charset="0"/>
          </a:endParaRPr>
        </a:p>
      </dgm:t>
    </dgm:pt>
    <dgm:pt modelId="{95198EB5-D31A-4809-B4C2-825DBC0ECE09}">
      <dgm:prSet phldrT="[Text]" custT="1"/>
      <dgm:spPr/>
      <dgm:t>
        <a:bodyPr/>
        <a:lstStyle/>
        <a:p>
          <a:r>
            <a:rPr lang="en-US" sz="1800" dirty="0" smtClean="0">
              <a:latin typeface="Arial Narrow" panose="020B0606020202030204" pitchFamily="34" charset="0"/>
            </a:rPr>
            <a:t>Tech Group</a:t>
          </a:r>
          <a:endParaRPr lang="en-US" sz="1800" dirty="0">
            <a:latin typeface="Arial Narrow" panose="020B0606020202030204" pitchFamily="34" charset="0"/>
          </a:endParaRPr>
        </a:p>
      </dgm:t>
    </dgm:pt>
    <dgm:pt modelId="{F2B0BC62-27C5-4F24-80C9-7AE1FB1D4C49}" type="parTrans" cxnId="{920A56F1-15EC-440E-A5FB-D752404F8178}">
      <dgm:prSet/>
      <dgm:spPr/>
      <dgm:t>
        <a:bodyPr/>
        <a:lstStyle/>
        <a:p>
          <a:endParaRPr lang="en-US" sz="1600">
            <a:latin typeface="Arial Narrow" panose="020B0606020202030204" pitchFamily="34" charset="0"/>
          </a:endParaRPr>
        </a:p>
      </dgm:t>
    </dgm:pt>
    <dgm:pt modelId="{ADA04DDC-00B5-4499-9122-C21AD7D04FD8}" type="sibTrans" cxnId="{920A56F1-15EC-440E-A5FB-D752404F8178}">
      <dgm:prSet/>
      <dgm:spPr/>
      <dgm:t>
        <a:bodyPr/>
        <a:lstStyle/>
        <a:p>
          <a:endParaRPr lang="en-US" sz="1600">
            <a:latin typeface="Arial Narrow" panose="020B0606020202030204" pitchFamily="34" charset="0"/>
          </a:endParaRPr>
        </a:p>
      </dgm:t>
    </dgm:pt>
    <dgm:pt modelId="{90421A78-1F4A-46AA-8902-C22315F39806}">
      <dgm:prSet phldrT="[Text]" custT="1"/>
      <dgm:spPr/>
      <dgm:t>
        <a:bodyPr/>
        <a:lstStyle/>
        <a:p>
          <a:r>
            <a:rPr lang="en-US" sz="1800" dirty="0" smtClean="0">
              <a:latin typeface="Arial Narrow" panose="020B0606020202030204" pitchFamily="34" charset="0"/>
            </a:rPr>
            <a:t>Tech Type</a:t>
          </a:r>
          <a:endParaRPr lang="en-US" sz="1800" dirty="0">
            <a:latin typeface="Arial Narrow" panose="020B0606020202030204" pitchFamily="34" charset="0"/>
          </a:endParaRPr>
        </a:p>
      </dgm:t>
    </dgm:pt>
    <dgm:pt modelId="{433D9D7B-9642-49C1-9A88-34BB838E1F61}" type="parTrans" cxnId="{3A30947C-CCCA-4586-8F8B-36EFA67EBC45}">
      <dgm:prSet/>
      <dgm:spPr/>
      <dgm:t>
        <a:bodyPr/>
        <a:lstStyle/>
        <a:p>
          <a:endParaRPr lang="en-US"/>
        </a:p>
      </dgm:t>
    </dgm:pt>
    <dgm:pt modelId="{28E6D1A7-672C-4995-8673-1F9F1BF9DE32}" type="sibTrans" cxnId="{3A30947C-CCCA-4586-8F8B-36EFA67EBC45}">
      <dgm:prSet/>
      <dgm:spPr/>
      <dgm:t>
        <a:bodyPr/>
        <a:lstStyle/>
        <a:p>
          <a:endParaRPr lang="en-US"/>
        </a:p>
      </dgm:t>
    </dgm:pt>
    <dgm:pt modelId="{61626030-7D9C-4BAC-840C-CE3C6A506075}">
      <dgm:prSet phldrT="[Text]" custT="1"/>
      <dgm:spPr/>
      <dgm:t>
        <a:bodyPr/>
        <a:lstStyle/>
        <a:p>
          <a:r>
            <a:rPr lang="en-US" sz="1800" dirty="0" smtClean="0">
              <a:latin typeface="Arial Narrow" panose="020B0606020202030204" pitchFamily="34" charset="0"/>
            </a:rPr>
            <a:t>Tech Sub-Type</a:t>
          </a:r>
          <a:endParaRPr lang="en-US" sz="1800" dirty="0">
            <a:latin typeface="Arial Narrow" panose="020B0606020202030204" pitchFamily="34" charset="0"/>
          </a:endParaRPr>
        </a:p>
      </dgm:t>
    </dgm:pt>
    <dgm:pt modelId="{8A60B83D-97B5-4ADC-8900-533984C93E55}" type="parTrans" cxnId="{6F302820-B1CB-4A0B-B322-A1745193981A}">
      <dgm:prSet/>
      <dgm:spPr/>
      <dgm:t>
        <a:bodyPr/>
        <a:lstStyle/>
        <a:p>
          <a:endParaRPr lang="en-US"/>
        </a:p>
      </dgm:t>
    </dgm:pt>
    <dgm:pt modelId="{2B64314C-92C2-4AF6-B025-E1D89B0D8DC7}" type="sibTrans" cxnId="{6F302820-B1CB-4A0B-B322-A1745193981A}">
      <dgm:prSet/>
      <dgm:spPr/>
      <dgm:t>
        <a:bodyPr/>
        <a:lstStyle/>
        <a:p>
          <a:endParaRPr lang="en-US"/>
        </a:p>
      </dgm:t>
    </dgm:pt>
    <dgm:pt modelId="{1676BF59-9EEB-4496-A4A0-900266B91385}">
      <dgm:prSet phldrT="[Text]" custT="1"/>
      <dgm:spPr/>
      <dgm:t>
        <a:bodyPr/>
        <a:lstStyle/>
        <a:p>
          <a:r>
            <a:rPr lang="en-US" sz="2000" dirty="0" smtClean="0">
              <a:latin typeface="Arial Narrow" panose="020B0606020202030204" pitchFamily="34" charset="0"/>
            </a:rPr>
            <a:t>Segment </a:t>
          </a:r>
        </a:p>
        <a:p>
          <a:r>
            <a:rPr lang="en-US" sz="2000" dirty="0" smtClean="0">
              <a:latin typeface="Arial Narrow" panose="020B0606020202030204" pitchFamily="34" charset="0"/>
            </a:rPr>
            <a:t>Characteristics</a:t>
          </a:r>
          <a:endParaRPr lang="en-US" sz="2000" dirty="0">
            <a:latin typeface="Arial Narrow" panose="020B0606020202030204" pitchFamily="34" charset="0"/>
          </a:endParaRPr>
        </a:p>
      </dgm:t>
    </dgm:pt>
    <dgm:pt modelId="{A66F1AD7-4EC8-4664-98CF-83B1836408D4}" type="parTrans" cxnId="{43DCE66E-91DF-4DAF-B3F0-0FC352020D0C}">
      <dgm:prSet/>
      <dgm:spPr/>
      <dgm:t>
        <a:bodyPr/>
        <a:lstStyle/>
        <a:p>
          <a:endParaRPr lang="en-US"/>
        </a:p>
      </dgm:t>
    </dgm:pt>
    <dgm:pt modelId="{9250BD5C-1945-4797-A6AF-D24E0973FE7F}" type="sibTrans" cxnId="{43DCE66E-91DF-4DAF-B3F0-0FC352020D0C}">
      <dgm:prSet/>
      <dgm:spPr/>
      <dgm:t>
        <a:bodyPr/>
        <a:lstStyle/>
        <a:p>
          <a:endParaRPr lang="en-US"/>
        </a:p>
      </dgm:t>
    </dgm:pt>
    <dgm:pt modelId="{990D03AC-C771-4E9B-B7D3-0B75F3E533DC}">
      <dgm:prSet phldrT="[Text]" custT="1"/>
      <dgm:spPr/>
      <dgm:t>
        <a:bodyPr/>
        <a:lstStyle/>
        <a:p>
          <a:r>
            <a:rPr lang="en-US" sz="1800" dirty="0" smtClean="0">
              <a:latin typeface="Arial Narrow" panose="020B0606020202030204" pitchFamily="34" charset="0"/>
            </a:rPr>
            <a:t>Building Type</a:t>
          </a:r>
          <a:endParaRPr lang="en-US" sz="1800" dirty="0">
            <a:latin typeface="Arial Narrow" panose="020B0606020202030204" pitchFamily="34" charset="0"/>
          </a:endParaRPr>
        </a:p>
      </dgm:t>
    </dgm:pt>
    <dgm:pt modelId="{9C17527F-1503-4F74-B882-B707FCCE973D}" type="parTrans" cxnId="{B96291F6-E417-48F9-BC03-FB3AEE61A09E}">
      <dgm:prSet/>
      <dgm:spPr/>
      <dgm:t>
        <a:bodyPr/>
        <a:lstStyle/>
        <a:p>
          <a:endParaRPr lang="en-US"/>
        </a:p>
      </dgm:t>
    </dgm:pt>
    <dgm:pt modelId="{4DDB3D7B-8AB8-4278-BEC4-91B5600122CF}" type="sibTrans" cxnId="{B96291F6-E417-48F9-BC03-FB3AEE61A09E}">
      <dgm:prSet/>
      <dgm:spPr/>
      <dgm:t>
        <a:bodyPr/>
        <a:lstStyle/>
        <a:p>
          <a:endParaRPr lang="en-US"/>
        </a:p>
      </dgm:t>
    </dgm:pt>
    <dgm:pt modelId="{1887D6B8-6ABC-4230-BD73-7EA8C9F5E925}">
      <dgm:prSet phldrT="[Text]" custT="1"/>
      <dgm:spPr/>
      <dgm:t>
        <a:bodyPr/>
        <a:lstStyle/>
        <a:p>
          <a:r>
            <a:rPr lang="en-US" sz="1800" dirty="0" smtClean="0">
              <a:latin typeface="Arial Narrow" panose="020B0606020202030204" pitchFamily="34" charset="0"/>
            </a:rPr>
            <a:t>Building Vintage</a:t>
          </a:r>
          <a:endParaRPr lang="en-US" sz="1800" dirty="0">
            <a:latin typeface="Arial Narrow" panose="020B0606020202030204" pitchFamily="34" charset="0"/>
          </a:endParaRPr>
        </a:p>
      </dgm:t>
    </dgm:pt>
    <dgm:pt modelId="{3F124503-E281-4FB2-A12E-47DF98FE2E88}" type="parTrans" cxnId="{FACABB05-43C7-4F96-A655-DC8253F8E5C4}">
      <dgm:prSet/>
      <dgm:spPr/>
      <dgm:t>
        <a:bodyPr/>
        <a:lstStyle/>
        <a:p>
          <a:endParaRPr lang="en-US"/>
        </a:p>
      </dgm:t>
    </dgm:pt>
    <dgm:pt modelId="{AEBABC71-D20C-4BB9-AEB5-93FBED6DBB6D}" type="sibTrans" cxnId="{FACABB05-43C7-4F96-A655-DC8253F8E5C4}">
      <dgm:prSet/>
      <dgm:spPr/>
      <dgm:t>
        <a:bodyPr/>
        <a:lstStyle/>
        <a:p>
          <a:endParaRPr lang="en-US"/>
        </a:p>
      </dgm:t>
    </dgm:pt>
    <dgm:pt modelId="{75963053-F00C-4511-918A-9C92276A1803}">
      <dgm:prSet phldrT="[Text]" custT="1"/>
      <dgm:spPr/>
      <dgm:t>
        <a:bodyPr/>
        <a:lstStyle/>
        <a:p>
          <a:r>
            <a:rPr lang="en-US" sz="1800" dirty="0" smtClean="0">
              <a:latin typeface="Arial Narrow" panose="020B0606020202030204" pitchFamily="34" charset="0"/>
            </a:rPr>
            <a:t>Climate Zone</a:t>
          </a:r>
          <a:endParaRPr lang="en-US" sz="1800" dirty="0">
            <a:latin typeface="Arial Narrow" panose="020B0606020202030204" pitchFamily="34" charset="0"/>
          </a:endParaRPr>
        </a:p>
      </dgm:t>
    </dgm:pt>
    <dgm:pt modelId="{3C12B7ED-2263-4EF5-A5AA-54335AE83D1A}" type="parTrans" cxnId="{36880FC8-E6E1-488B-9960-495B20772A2C}">
      <dgm:prSet/>
      <dgm:spPr/>
      <dgm:t>
        <a:bodyPr/>
        <a:lstStyle/>
        <a:p>
          <a:endParaRPr lang="en-US"/>
        </a:p>
      </dgm:t>
    </dgm:pt>
    <dgm:pt modelId="{B7189471-DFF9-4BA6-B9F9-767952A53DC1}" type="sibTrans" cxnId="{36880FC8-E6E1-488B-9960-495B20772A2C}">
      <dgm:prSet/>
      <dgm:spPr/>
      <dgm:t>
        <a:bodyPr/>
        <a:lstStyle/>
        <a:p>
          <a:endParaRPr lang="en-US"/>
        </a:p>
      </dgm:t>
    </dgm:pt>
    <dgm:pt modelId="{055D55AA-A46B-486D-B18D-BFE3AABA9570}" type="pres">
      <dgm:prSet presAssocID="{3189D910-E7EE-4447-9B21-382234191496}" presName="theList" presStyleCnt="0">
        <dgm:presLayoutVars>
          <dgm:dir/>
          <dgm:animLvl val="lvl"/>
          <dgm:resizeHandles val="exact"/>
        </dgm:presLayoutVars>
      </dgm:prSet>
      <dgm:spPr/>
      <dgm:t>
        <a:bodyPr/>
        <a:lstStyle/>
        <a:p>
          <a:endParaRPr lang="en-US"/>
        </a:p>
      </dgm:t>
    </dgm:pt>
    <dgm:pt modelId="{64198EFF-0E72-4888-9B44-E74E1C773E1D}" type="pres">
      <dgm:prSet presAssocID="{AF059D9D-611C-4AFD-AADC-EDCB4C19771D}" presName="compNode" presStyleCnt="0"/>
      <dgm:spPr/>
    </dgm:pt>
    <dgm:pt modelId="{D1B3D21D-6FE3-4A45-A091-78F6217DD299}" type="pres">
      <dgm:prSet presAssocID="{AF059D9D-611C-4AFD-AADC-EDCB4C19771D}" presName="aNode" presStyleLbl="bgShp" presStyleIdx="0" presStyleCnt="3"/>
      <dgm:spPr/>
      <dgm:t>
        <a:bodyPr/>
        <a:lstStyle/>
        <a:p>
          <a:endParaRPr lang="en-US"/>
        </a:p>
      </dgm:t>
    </dgm:pt>
    <dgm:pt modelId="{863FD467-09CB-4095-BE2C-3D6D6B5581C7}" type="pres">
      <dgm:prSet presAssocID="{AF059D9D-611C-4AFD-AADC-EDCB4C19771D}" presName="textNode" presStyleLbl="bgShp" presStyleIdx="0" presStyleCnt="3"/>
      <dgm:spPr/>
      <dgm:t>
        <a:bodyPr/>
        <a:lstStyle/>
        <a:p>
          <a:endParaRPr lang="en-US"/>
        </a:p>
      </dgm:t>
    </dgm:pt>
    <dgm:pt modelId="{25E49191-8F74-4410-8333-10134205E4DF}" type="pres">
      <dgm:prSet presAssocID="{AF059D9D-611C-4AFD-AADC-EDCB4C19771D}" presName="compChildNode" presStyleCnt="0"/>
      <dgm:spPr/>
    </dgm:pt>
    <dgm:pt modelId="{BAADCEF5-A581-4E51-8DDF-2A011929B6EB}" type="pres">
      <dgm:prSet presAssocID="{AF059D9D-611C-4AFD-AADC-EDCB4C19771D}" presName="theInnerList" presStyleCnt="0"/>
      <dgm:spPr/>
    </dgm:pt>
    <dgm:pt modelId="{2D845F0D-B5E7-429D-9C3B-E10A7DE328F5}" type="pres">
      <dgm:prSet presAssocID="{240AF9AF-BC6D-49C4-AD0B-E29B8F41EFB3}" presName="childNode" presStyleLbl="node1" presStyleIdx="0" presStyleCnt="10">
        <dgm:presLayoutVars>
          <dgm:bulletEnabled val="1"/>
        </dgm:presLayoutVars>
      </dgm:prSet>
      <dgm:spPr/>
      <dgm:t>
        <a:bodyPr/>
        <a:lstStyle/>
        <a:p>
          <a:endParaRPr lang="en-US"/>
        </a:p>
      </dgm:t>
    </dgm:pt>
    <dgm:pt modelId="{018A8739-04E2-47FA-AC21-C220D524F937}" type="pres">
      <dgm:prSet presAssocID="{240AF9AF-BC6D-49C4-AD0B-E29B8F41EFB3}" presName="aSpace2" presStyleCnt="0"/>
      <dgm:spPr/>
    </dgm:pt>
    <dgm:pt modelId="{BD8B8F1B-E221-4BFC-BDFE-FCA8C746F8FC}" type="pres">
      <dgm:prSet presAssocID="{84DAB6EE-A379-4C52-8C46-3E015EE917A0}" presName="childNode" presStyleLbl="node1" presStyleIdx="1" presStyleCnt="10">
        <dgm:presLayoutVars>
          <dgm:bulletEnabled val="1"/>
        </dgm:presLayoutVars>
      </dgm:prSet>
      <dgm:spPr/>
      <dgm:t>
        <a:bodyPr/>
        <a:lstStyle/>
        <a:p>
          <a:endParaRPr lang="en-US"/>
        </a:p>
      </dgm:t>
    </dgm:pt>
    <dgm:pt modelId="{FC525B73-A7BB-413C-9BBB-47C6961E7ACE}" type="pres">
      <dgm:prSet presAssocID="{84DAB6EE-A379-4C52-8C46-3E015EE917A0}" presName="aSpace2" presStyleCnt="0"/>
      <dgm:spPr/>
    </dgm:pt>
    <dgm:pt modelId="{0DACB1A2-456E-496C-9964-DA7FF296AB5F}" type="pres">
      <dgm:prSet presAssocID="{45093757-D4F9-4A74-B1E2-F94661E43566}" presName="childNode" presStyleLbl="node1" presStyleIdx="2" presStyleCnt="10">
        <dgm:presLayoutVars>
          <dgm:bulletEnabled val="1"/>
        </dgm:presLayoutVars>
      </dgm:prSet>
      <dgm:spPr/>
      <dgm:t>
        <a:bodyPr/>
        <a:lstStyle/>
        <a:p>
          <a:endParaRPr lang="en-US"/>
        </a:p>
      </dgm:t>
    </dgm:pt>
    <dgm:pt modelId="{AA7801D7-49BD-4C96-BDB1-AF6CA97E5F4D}" type="pres">
      <dgm:prSet presAssocID="{AF059D9D-611C-4AFD-AADC-EDCB4C19771D}" presName="aSpace" presStyleCnt="0"/>
      <dgm:spPr/>
    </dgm:pt>
    <dgm:pt modelId="{8B13C70C-B496-4F2C-AE71-CFA6D9EBD395}" type="pres">
      <dgm:prSet presAssocID="{1676BF59-9EEB-4496-A4A0-900266B91385}" presName="compNode" presStyleCnt="0"/>
      <dgm:spPr/>
    </dgm:pt>
    <dgm:pt modelId="{8467B198-DED3-42E6-B647-88BE621BD94D}" type="pres">
      <dgm:prSet presAssocID="{1676BF59-9EEB-4496-A4A0-900266B91385}" presName="aNode" presStyleLbl="bgShp" presStyleIdx="1" presStyleCnt="3" custLinFactNeighborY="-2439"/>
      <dgm:spPr/>
      <dgm:t>
        <a:bodyPr/>
        <a:lstStyle/>
        <a:p>
          <a:endParaRPr lang="en-US"/>
        </a:p>
      </dgm:t>
    </dgm:pt>
    <dgm:pt modelId="{F9251796-0164-45D5-B306-1F04A794FAA4}" type="pres">
      <dgm:prSet presAssocID="{1676BF59-9EEB-4496-A4A0-900266B91385}" presName="textNode" presStyleLbl="bgShp" presStyleIdx="1" presStyleCnt="3"/>
      <dgm:spPr/>
      <dgm:t>
        <a:bodyPr/>
        <a:lstStyle/>
        <a:p>
          <a:endParaRPr lang="en-US"/>
        </a:p>
      </dgm:t>
    </dgm:pt>
    <dgm:pt modelId="{4ABA2D28-F554-447C-A5BB-E1D7B08034AE}" type="pres">
      <dgm:prSet presAssocID="{1676BF59-9EEB-4496-A4A0-900266B91385}" presName="compChildNode" presStyleCnt="0"/>
      <dgm:spPr/>
    </dgm:pt>
    <dgm:pt modelId="{4E15DA72-03DE-455C-BD91-71F860505D95}" type="pres">
      <dgm:prSet presAssocID="{1676BF59-9EEB-4496-A4A0-900266B91385}" presName="theInnerList" presStyleCnt="0"/>
      <dgm:spPr/>
    </dgm:pt>
    <dgm:pt modelId="{B8F98254-2644-4E0E-849E-B01253C4EA0E}" type="pres">
      <dgm:prSet presAssocID="{990D03AC-C771-4E9B-B7D3-0B75F3E533DC}" presName="childNode" presStyleLbl="node1" presStyleIdx="3" presStyleCnt="10">
        <dgm:presLayoutVars>
          <dgm:bulletEnabled val="1"/>
        </dgm:presLayoutVars>
      </dgm:prSet>
      <dgm:spPr/>
      <dgm:t>
        <a:bodyPr/>
        <a:lstStyle/>
        <a:p>
          <a:endParaRPr lang="en-US"/>
        </a:p>
      </dgm:t>
    </dgm:pt>
    <dgm:pt modelId="{A8521276-C62F-4972-A447-63EC6F9FC15E}" type="pres">
      <dgm:prSet presAssocID="{990D03AC-C771-4E9B-B7D3-0B75F3E533DC}" presName="aSpace2" presStyleCnt="0"/>
      <dgm:spPr/>
    </dgm:pt>
    <dgm:pt modelId="{6E6FEE2C-0B32-4767-9BB0-F2895EEE6DC4}" type="pres">
      <dgm:prSet presAssocID="{1887D6B8-6ABC-4230-BD73-7EA8C9F5E925}" presName="childNode" presStyleLbl="node1" presStyleIdx="4" presStyleCnt="10">
        <dgm:presLayoutVars>
          <dgm:bulletEnabled val="1"/>
        </dgm:presLayoutVars>
      </dgm:prSet>
      <dgm:spPr/>
      <dgm:t>
        <a:bodyPr/>
        <a:lstStyle/>
        <a:p>
          <a:endParaRPr lang="en-US"/>
        </a:p>
      </dgm:t>
    </dgm:pt>
    <dgm:pt modelId="{32E78459-787D-4490-8DCD-A44447314505}" type="pres">
      <dgm:prSet presAssocID="{1887D6B8-6ABC-4230-BD73-7EA8C9F5E925}" presName="aSpace2" presStyleCnt="0"/>
      <dgm:spPr/>
    </dgm:pt>
    <dgm:pt modelId="{E4437942-DD13-4082-9F01-31E78C52A904}" type="pres">
      <dgm:prSet presAssocID="{75963053-F00C-4511-918A-9C92276A1803}" presName="childNode" presStyleLbl="node1" presStyleIdx="5" presStyleCnt="10">
        <dgm:presLayoutVars>
          <dgm:bulletEnabled val="1"/>
        </dgm:presLayoutVars>
      </dgm:prSet>
      <dgm:spPr/>
      <dgm:t>
        <a:bodyPr/>
        <a:lstStyle/>
        <a:p>
          <a:endParaRPr lang="en-US"/>
        </a:p>
      </dgm:t>
    </dgm:pt>
    <dgm:pt modelId="{15E69C12-D934-4B50-9D8B-20AE00B0323D}" type="pres">
      <dgm:prSet presAssocID="{1676BF59-9EEB-4496-A4A0-900266B91385}" presName="aSpace" presStyleCnt="0"/>
      <dgm:spPr/>
    </dgm:pt>
    <dgm:pt modelId="{A90AC4EA-E91D-4E44-B72A-D4F50112F6DC}" type="pres">
      <dgm:prSet presAssocID="{FD4E0317-79D7-44BF-9BFD-33DCE2BD59D3}" presName="compNode" presStyleCnt="0"/>
      <dgm:spPr/>
    </dgm:pt>
    <dgm:pt modelId="{4A6C56DB-5CD8-4D9A-9E4C-FFA6DD9592BB}" type="pres">
      <dgm:prSet presAssocID="{FD4E0317-79D7-44BF-9BFD-33DCE2BD59D3}" presName="aNode" presStyleLbl="bgShp" presStyleIdx="2" presStyleCnt="3"/>
      <dgm:spPr/>
      <dgm:t>
        <a:bodyPr/>
        <a:lstStyle/>
        <a:p>
          <a:endParaRPr lang="en-US"/>
        </a:p>
      </dgm:t>
    </dgm:pt>
    <dgm:pt modelId="{E464EE37-2983-4378-AD64-AE3B2AFACE1D}" type="pres">
      <dgm:prSet presAssocID="{FD4E0317-79D7-44BF-9BFD-33DCE2BD59D3}" presName="textNode" presStyleLbl="bgShp" presStyleIdx="2" presStyleCnt="3"/>
      <dgm:spPr/>
      <dgm:t>
        <a:bodyPr/>
        <a:lstStyle/>
        <a:p>
          <a:endParaRPr lang="en-US"/>
        </a:p>
      </dgm:t>
    </dgm:pt>
    <dgm:pt modelId="{189C6B8C-728C-40C6-8AD3-007F144646A7}" type="pres">
      <dgm:prSet presAssocID="{FD4E0317-79D7-44BF-9BFD-33DCE2BD59D3}" presName="compChildNode" presStyleCnt="0"/>
      <dgm:spPr/>
    </dgm:pt>
    <dgm:pt modelId="{7F31ABB8-C74A-4C08-A7D6-466F934D2CB6}" type="pres">
      <dgm:prSet presAssocID="{FD4E0317-79D7-44BF-9BFD-33DCE2BD59D3}" presName="theInnerList" presStyleCnt="0"/>
      <dgm:spPr/>
    </dgm:pt>
    <dgm:pt modelId="{DCDCC474-4FB5-4D41-B62B-4F5BAD012D10}" type="pres">
      <dgm:prSet presAssocID="{4B123204-93E6-4EEC-AB1C-F9A5D2721C16}" presName="childNode" presStyleLbl="node1" presStyleIdx="6" presStyleCnt="10">
        <dgm:presLayoutVars>
          <dgm:bulletEnabled val="1"/>
        </dgm:presLayoutVars>
      </dgm:prSet>
      <dgm:spPr/>
      <dgm:t>
        <a:bodyPr/>
        <a:lstStyle/>
        <a:p>
          <a:endParaRPr lang="en-US"/>
        </a:p>
      </dgm:t>
    </dgm:pt>
    <dgm:pt modelId="{EE386A56-4B49-4728-8D97-B8C1F1E51CB2}" type="pres">
      <dgm:prSet presAssocID="{4B123204-93E6-4EEC-AB1C-F9A5D2721C16}" presName="aSpace2" presStyleCnt="0"/>
      <dgm:spPr/>
    </dgm:pt>
    <dgm:pt modelId="{FDAEA1D1-446A-4F20-A088-561CE02923AE}" type="pres">
      <dgm:prSet presAssocID="{95198EB5-D31A-4809-B4C2-825DBC0ECE09}" presName="childNode" presStyleLbl="node1" presStyleIdx="7" presStyleCnt="10">
        <dgm:presLayoutVars>
          <dgm:bulletEnabled val="1"/>
        </dgm:presLayoutVars>
      </dgm:prSet>
      <dgm:spPr/>
      <dgm:t>
        <a:bodyPr/>
        <a:lstStyle/>
        <a:p>
          <a:endParaRPr lang="en-US"/>
        </a:p>
      </dgm:t>
    </dgm:pt>
    <dgm:pt modelId="{27CAC6AA-67AD-4887-AC0D-F2202F1162B9}" type="pres">
      <dgm:prSet presAssocID="{95198EB5-D31A-4809-B4C2-825DBC0ECE09}" presName="aSpace2" presStyleCnt="0"/>
      <dgm:spPr/>
    </dgm:pt>
    <dgm:pt modelId="{3F200676-4EA2-47C8-A1A3-E173B5528A9F}" type="pres">
      <dgm:prSet presAssocID="{90421A78-1F4A-46AA-8902-C22315F39806}" presName="childNode" presStyleLbl="node1" presStyleIdx="8" presStyleCnt="10">
        <dgm:presLayoutVars>
          <dgm:bulletEnabled val="1"/>
        </dgm:presLayoutVars>
      </dgm:prSet>
      <dgm:spPr/>
      <dgm:t>
        <a:bodyPr/>
        <a:lstStyle/>
        <a:p>
          <a:endParaRPr lang="en-US"/>
        </a:p>
      </dgm:t>
    </dgm:pt>
    <dgm:pt modelId="{807574D9-DE98-4C62-AB59-DEEBFE270184}" type="pres">
      <dgm:prSet presAssocID="{90421A78-1F4A-46AA-8902-C22315F39806}" presName="aSpace2" presStyleCnt="0"/>
      <dgm:spPr/>
    </dgm:pt>
    <dgm:pt modelId="{C409BFE0-68C3-4E94-A86A-56C53F7E937C}" type="pres">
      <dgm:prSet presAssocID="{61626030-7D9C-4BAC-840C-CE3C6A506075}" presName="childNode" presStyleLbl="node1" presStyleIdx="9" presStyleCnt="10">
        <dgm:presLayoutVars>
          <dgm:bulletEnabled val="1"/>
        </dgm:presLayoutVars>
      </dgm:prSet>
      <dgm:spPr/>
      <dgm:t>
        <a:bodyPr/>
        <a:lstStyle/>
        <a:p>
          <a:endParaRPr lang="en-US"/>
        </a:p>
      </dgm:t>
    </dgm:pt>
  </dgm:ptLst>
  <dgm:cxnLst>
    <dgm:cxn modelId="{03DD39C0-BB3A-4B3E-85C6-83A1718BFD66}" type="presOf" srcId="{1676BF59-9EEB-4496-A4A0-900266B91385}" destId="{8467B198-DED3-42E6-B647-88BE621BD94D}" srcOrd="0" destOrd="0" presId="urn:microsoft.com/office/officeart/2005/8/layout/lProcess2"/>
    <dgm:cxn modelId="{FD16846A-6812-4A99-9E3D-B27BF4EEDE04}" type="presOf" srcId="{45093757-D4F9-4A74-B1E2-F94661E43566}" destId="{0DACB1A2-456E-496C-9964-DA7FF296AB5F}" srcOrd="0" destOrd="0" presId="urn:microsoft.com/office/officeart/2005/8/layout/lProcess2"/>
    <dgm:cxn modelId="{FACABB05-43C7-4F96-A655-DC8253F8E5C4}" srcId="{1676BF59-9EEB-4496-A4A0-900266B91385}" destId="{1887D6B8-6ABC-4230-BD73-7EA8C9F5E925}" srcOrd="1" destOrd="0" parTransId="{3F124503-E281-4FB2-A12E-47DF98FE2E88}" sibTransId="{AEBABC71-D20C-4BB9-AEB5-93FBED6DBB6D}"/>
    <dgm:cxn modelId="{31E7F8DE-A4C3-40C8-A4CB-79773300B439}" type="presOf" srcId="{990D03AC-C771-4E9B-B7D3-0B75F3E533DC}" destId="{B8F98254-2644-4E0E-849E-B01253C4EA0E}" srcOrd="0" destOrd="0" presId="urn:microsoft.com/office/officeart/2005/8/layout/lProcess2"/>
    <dgm:cxn modelId="{0D93ECEE-DDD3-4D13-8CF4-C779FACCD0FC}" type="presOf" srcId="{AF059D9D-611C-4AFD-AADC-EDCB4C19771D}" destId="{863FD467-09CB-4095-BE2C-3D6D6B5581C7}" srcOrd="1" destOrd="0" presId="urn:microsoft.com/office/officeart/2005/8/layout/lProcess2"/>
    <dgm:cxn modelId="{EE74CDBB-722E-4549-9C61-3566A894565C}" type="presOf" srcId="{FD4E0317-79D7-44BF-9BFD-33DCE2BD59D3}" destId="{E464EE37-2983-4378-AD64-AE3B2AFACE1D}" srcOrd="1" destOrd="0" presId="urn:microsoft.com/office/officeart/2005/8/layout/lProcess2"/>
    <dgm:cxn modelId="{5B811220-0121-4FF9-8265-E649D9E0DDB8}" type="presOf" srcId="{1887D6B8-6ABC-4230-BD73-7EA8C9F5E925}" destId="{6E6FEE2C-0B32-4767-9BB0-F2895EEE6DC4}" srcOrd="0" destOrd="0" presId="urn:microsoft.com/office/officeart/2005/8/layout/lProcess2"/>
    <dgm:cxn modelId="{920A56F1-15EC-440E-A5FB-D752404F8178}" srcId="{FD4E0317-79D7-44BF-9BFD-33DCE2BD59D3}" destId="{95198EB5-D31A-4809-B4C2-825DBC0ECE09}" srcOrd="1" destOrd="0" parTransId="{F2B0BC62-27C5-4F24-80C9-7AE1FB1D4C49}" sibTransId="{ADA04DDC-00B5-4499-9122-C21AD7D04FD8}"/>
    <dgm:cxn modelId="{369EFF46-1B4D-4BD5-810A-3264728FB52F}" type="presOf" srcId="{84DAB6EE-A379-4C52-8C46-3E015EE917A0}" destId="{BD8B8F1B-E221-4BFC-BDFE-FCA8C746F8FC}" srcOrd="0" destOrd="0" presId="urn:microsoft.com/office/officeart/2005/8/layout/lProcess2"/>
    <dgm:cxn modelId="{ADEE8D23-836D-415E-89AF-E3A772032D2D}" srcId="{3189D910-E7EE-4447-9B21-382234191496}" destId="{FD4E0317-79D7-44BF-9BFD-33DCE2BD59D3}" srcOrd="2" destOrd="0" parTransId="{BAFB6461-8F16-4FC6-B9E0-981FCD866547}" sibTransId="{E932A8CA-1107-4D5E-B956-661EA9067E43}"/>
    <dgm:cxn modelId="{6F302820-B1CB-4A0B-B322-A1745193981A}" srcId="{FD4E0317-79D7-44BF-9BFD-33DCE2BD59D3}" destId="{61626030-7D9C-4BAC-840C-CE3C6A506075}" srcOrd="3" destOrd="0" parTransId="{8A60B83D-97B5-4ADC-8900-533984C93E55}" sibTransId="{2B64314C-92C2-4AF6-B025-E1D89B0D8DC7}"/>
    <dgm:cxn modelId="{C3FDDD2E-AA4E-4E73-BECD-D493DE4A9707}" type="presOf" srcId="{FD4E0317-79D7-44BF-9BFD-33DCE2BD59D3}" destId="{4A6C56DB-5CD8-4D9A-9E4C-FFA6DD9592BB}" srcOrd="0" destOrd="0" presId="urn:microsoft.com/office/officeart/2005/8/layout/lProcess2"/>
    <dgm:cxn modelId="{D8E07F75-9C79-4D46-A1ED-C556FAA329BE}" srcId="{FD4E0317-79D7-44BF-9BFD-33DCE2BD59D3}" destId="{4B123204-93E6-4EEC-AB1C-F9A5D2721C16}" srcOrd="0" destOrd="0" parTransId="{C24D57B0-55D0-42D9-BDB4-F085B855FEA7}" sibTransId="{CE114F00-4734-4AB6-B096-0D980BB83890}"/>
    <dgm:cxn modelId="{68F85EDE-FEF8-4538-BC5A-622152AF9F8A}" srcId="{AF059D9D-611C-4AFD-AADC-EDCB4C19771D}" destId="{240AF9AF-BC6D-49C4-AD0B-E29B8F41EFB3}" srcOrd="0" destOrd="0" parTransId="{B2343097-E25B-4B3D-AF26-C6B610E4E294}" sibTransId="{2D71E017-6081-448D-BFF6-73A5721C1FDA}"/>
    <dgm:cxn modelId="{4C39B2E6-1F76-4003-817F-92A308A79CA0}" srcId="{AF059D9D-611C-4AFD-AADC-EDCB4C19771D}" destId="{45093757-D4F9-4A74-B1E2-F94661E43566}" srcOrd="2" destOrd="0" parTransId="{E810E9D5-9212-47D9-A5F8-C275D85D800F}" sibTransId="{CA995A71-1CA3-441E-92A6-281221C7457B}"/>
    <dgm:cxn modelId="{B96291F6-E417-48F9-BC03-FB3AEE61A09E}" srcId="{1676BF59-9EEB-4496-A4A0-900266B91385}" destId="{990D03AC-C771-4E9B-B7D3-0B75F3E533DC}" srcOrd="0" destOrd="0" parTransId="{9C17527F-1503-4F74-B882-B707FCCE973D}" sibTransId="{4DDB3D7B-8AB8-4278-BEC4-91B5600122CF}"/>
    <dgm:cxn modelId="{28165993-4927-47EC-8893-FD5C037DEB2F}" srcId="{AF059D9D-611C-4AFD-AADC-EDCB4C19771D}" destId="{84DAB6EE-A379-4C52-8C46-3E015EE917A0}" srcOrd="1" destOrd="0" parTransId="{EED39597-B24F-4D95-BD21-EDAFECEFE306}" sibTransId="{8369E655-12AB-4CCA-855E-80E9552E6684}"/>
    <dgm:cxn modelId="{72A8B270-7C5D-440D-9D75-281908088AA4}" srcId="{3189D910-E7EE-4447-9B21-382234191496}" destId="{AF059D9D-611C-4AFD-AADC-EDCB4C19771D}" srcOrd="0" destOrd="0" parTransId="{0B1F4759-C19C-4DFC-A92F-6B1DFE6722E5}" sibTransId="{E01C367E-3164-497A-8949-1A40AF6C1C75}"/>
    <dgm:cxn modelId="{94776497-CDB2-4791-AD67-B6E34F0F711B}" type="presOf" srcId="{61626030-7D9C-4BAC-840C-CE3C6A506075}" destId="{C409BFE0-68C3-4E94-A86A-56C53F7E937C}" srcOrd="0" destOrd="0" presId="urn:microsoft.com/office/officeart/2005/8/layout/lProcess2"/>
    <dgm:cxn modelId="{36880FC8-E6E1-488B-9960-495B20772A2C}" srcId="{1676BF59-9EEB-4496-A4A0-900266B91385}" destId="{75963053-F00C-4511-918A-9C92276A1803}" srcOrd="2" destOrd="0" parTransId="{3C12B7ED-2263-4EF5-A5AA-54335AE83D1A}" sibTransId="{B7189471-DFF9-4BA6-B9F9-767952A53DC1}"/>
    <dgm:cxn modelId="{A244E8DA-532C-4AFC-B99F-4850530B6D94}" type="presOf" srcId="{90421A78-1F4A-46AA-8902-C22315F39806}" destId="{3F200676-4EA2-47C8-A1A3-E173B5528A9F}" srcOrd="0" destOrd="0" presId="urn:microsoft.com/office/officeart/2005/8/layout/lProcess2"/>
    <dgm:cxn modelId="{3A30947C-CCCA-4586-8F8B-36EFA67EBC45}" srcId="{FD4E0317-79D7-44BF-9BFD-33DCE2BD59D3}" destId="{90421A78-1F4A-46AA-8902-C22315F39806}" srcOrd="2" destOrd="0" parTransId="{433D9D7B-9642-49C1-9A88-34BB838E1F61}" sibTransId="{28E6D1A7-672C-4995-8673-1F9F1BF9DE32}"/>
    <dgm:cxn modelId="{F5A636D1-7BF8-45E1-B293-BBBAF86DA216}" type="presOf" srcId="{4B123204-93E6-4EEC-AB1C-F9A5D2721C16}" destId="{DCDCC474-4FB5-4D41-B62B-4F5BAD012D10}" srcOrd="0" destOrd="0" presId="urn:microsoft.com/office/officeart/2005/8/layout/lProcess2"/>
    <dgm:cxn modelId="{5757F5BE-6907-446D-A7E7-3446B1814EE7}" type="presOf" srcId="{75963053-F00C-4511-918A-9C92276A1803}" destId="{E4437942-DD13-4082-9F01-31E78C52A904}" srcOrd="0" destOrd="0" presId="urn:microsoft.com/office/officeart/2005/8/layout/lProcess2"/>
    <dgm:cxn modelId="{06550FE8-BBD1-4E31-ABDA-F2AEFE4E418C}" type="presOf" srcId="{3189D910-E7EE-4447-9B21-382234191496}" destId="{055D55AA-A46B-486D-B18D-BFE3AABA9570}" srcOrd="0" destOrd="0" presId="urn:microsoft.com/office/officeart/2005/8/layout/lProcess2"/>
    <dgm:cxn modelId="{43DCE66E-91DF-4DAF-B3F0-0FC352020D0C}" srcId="{3189D910-E7EE-4447-9B21-382234191496}" destId="{1676BF59-9EEB-4496-A4A0-900266B91385}" srcOrd="1" destOrd="0" parTransId="{A66F1AD7-4EC8-4664-98CF-83B1836408D4}" sibTransId="{9250BD5C-1945-4797-A6AF-D24E0973FE7F}"/>
    <dgm:cxn modelId="{3669402B-2938-4EB2-AC72-C5AF8A40615F}" type="presOf" srcId="{95198EB5-D31A-4809-B4C2-825DBC0ECE09}" destId="{FDAEA1D1-446A-4F20-A088-561CE02923AE}" srcOrd="0" destOrd="0" presId="urn:microsoft.com/office/officeart/2005/8/layout/lProcess2"/>
    <dgm:cxn modelId="{59F79CA3-2FF7-486C-AE95-162EBBBC805F}" type="presOf" srcId="{AF059D9D-611C-4AFD-AADC-EDCB4C19771D}" destId="{D1B3D21D-6FE3-4A45-A091-78F6217DD299}" srcOrd="0" destOrd="0" presId="urn:microsoft.com/office/officeart/2005/8/layout/lProcess2"/>
    <dgm:cxn modelId="{77D1DD06-501A-44CC-8DB8-F5FC2B79B125}" type="presOf" srcId="{240AF9AF-BC6D-49C4-AD0B-E29B8F41EFB3}" destId="{2D845F0D-B5E7-429D-9C3B-E10A7DE328F5}" srcOrd="0" destOrd="0" presId="urn:microsoft.com/office/officeart/2005/8/layout/lProcess2"/>
    <dgm:cxn modelId="{C0F6076A-1095-4EB0-814F-24605CC1CBA4}" type="presOf" srcId="{1676BF59-9EEB-4496-A4A0-900266B91385}" destId="{F9251796-0164-45D5-B306-1F04A794FAA4}" srcOrd="1" destOrd="0" presId="urn:microsoft.com/office/officeart/2005/8/layout/lProcess2"/>
    <dgm:cxn modelId="{252F5D1A-662D-402A-8E88-7A8095EB8C67}" type="presParOf" srcId="{055D55AA-A46B-486D-B18D-BFE3AABA9570}" destId="{64198EFF-0E72-4888-9B44-E74E1C773E1D}" srcOrd="0" destOrd="0" presId="urn:microsoft.com/office/officeart/2005/8/layout/lProcess2"/>
    <dgm:cxn modelId="{83B456F9-3928-4980-96F8-F542F5BAB6D4}" type="presParOf" srcId="{64198EFF-0E72-4888-9B44-E74E1C773E1D}" destId="{D1B3D21D-6FE3-4A45-A091-78F6217DD299}" srcOrd="0" destOrd="0" presId="urn:microsoft.com/office/officeart/2005/8/layout/lProcess2"/>
    <dgm:cxn modelId="{F49839A9-1CE0-47E4-8B27-4F15A334EF12}" type="presParOf" srcId="{64198EFF-0E72-4888-9B44-E74E1C773E1D}" destId="{863FD467-09CB-4095-BE2C-3D6D6B5581C7}" srcOrd="1" destOrd="0" presId="urn:microsoft.com/office/officeart/2005/8/layout/lProcess2"/>
    <dgm:cxn modelId="{46DABAD8-7CA8-4B99-83CB-A67E6FEC8A3F}" type="presParOf" srcId="{64198EFF-0E72-4888-9B44-E74E1C773E1D}" destId="{25E49191-8F74-4410-8333-10134205E4DF}" srcOrd="2" destOrd="0" presId="urn:microsoft.com/office/officeart/2005/8/layout/lProcess2"/>
    <dgm:cxn modelId="{5C3501BD-069F-4F05-B56B-FE58FB250DD1}" type="presParOf" srcId="{25E49191-8F74-4410-8333-10134205E4DF}" destId="{BAADCEF5-A581-4E51-8DDF-2A011929B6EB}" srcOrd="0" destOrd="0" presId="urn:microsoft.com/office/officeart/2005/8/layout/lProcess2"/>
    <dgm:cxn modelId="{67AC291F-6411-459B-BB42-0FC0D38BA49A}" type="presParOf" srcId="{BAADCEF5-A581-4E51-8DDF-2A011929B6EB}" destId="{2D845F0D-B5E7-429D-9C3B-E10A7DE328F5}" srcOrd="0" destOrd="0" presId="urn:microsoft.com/office/officeart/2005/8/layout/lProcess2"/>
    <dgm:cxn modelId="{00D51495-4D16-4DCA-98D1-088B4DE3880B}" type="presParOf" srcId="{BAADCEF5-A581-4E51-8DDF-2A011929B6EB}" destId="{018A8739-04E2-47FA-AC21-C220D524F937}" srcOrd="1" destOrd="0" presId="urn:microsoft.com/office/officeart/2005/8/layout/lProcess2"/>
    <dgm:cxn modelId="{E707E6A1-A9A0-468E-B64B-563A747AA4FB}" type="presParOf" srcId="{BAADCEF5-A581-4E51-8DDF-2A011929B6EB}" destId="{BD8B8F1B-E221-4BFC-BDFE-FCA8C746F8FC}" srcOrd="2" destOrd="0" presId="urn:microsoft.com/office/officeart/2005/8/layout/lProcess2"/>
    <dgm:cxn modelId="{A3594DAE-C4CE-4BDE-BA79-EDE50244E402}" type="presParOf" srcId="{BAADCEF5-A581-4E51-8DDF-2A011929B6EB}" destId="{FC525B73-A7BB-413C-9BBB-47C6961E7ACE}" srcOrd="3" destOrd="0" presId="urn:microsoft.com/office/officeart/2005/8/layout/lProcess2"/>
    <dgm:cxn modelId="{2526CF55-CEB2-484F-977D-3DB24B7995C3}" type="presParOf" srcId="{BAADCEF5-A581-4E51-8DDF-2A011929B6EB}" destId="{0DACB1A2-456E-496C-9964-DA7FF296AB5F}" srcOrd="4" destOrd="0" presId="urn:microsoft.com/office/officeart/2005/8/layout/lProcess2"/>
    <dgm:cxn modelId="{55424CBA-2DE5-4BDA-AD3A-53366A44494A}" type="presParOf" srcId="{055D55AA-A46B-486D-B18D-BFE3AABA9570}" destId="{AA7801D7-49BD-4C96-BDB1-AF6CA97E5F4D}" srcOrd="1" destOrd="0" presId="urn:microsoft.com/office/officeart/2005/8/layout/lProcess2"/>
    <dgm:cxn modelId="{9058D4F8-4652-4C56-A9BC-1A801B85D4EB}" type="presParOf" srcId="{055D55AA-A46B-486D-B18D-BFE3AABA9570}" destId="{8B13C70C-B496-4F2C-AE71-CFA6D9EBD395}" srcOrd="2" destOrd="0" presId="urn:microsoft.com/office/officeart/2005/8/layout/lProcess2"/>
    <dgm:cxn modelId="{C570DE42-272F-4B4F-A168-2EADFADFA783}" type="presParOf" srcId="{8B13C70C-B496-4F2C-AE71-CFA6D9EBD395}" destId="{8467B198-DED3-42E6-B647-88BE621BD94D}" srcOrd="0" destOrd="0" presId="urn:microsoft.com/office/officeart/2005/8/layout/lProcess2"/>
    <dgm:cxn modelId="{56077085-0BC0-4CB9-B4CB-BFC043743EFB}" type="presParOf" srcId="{8B13C70C-B496-4F2C-AE71-CFA6D9EBD395}" destId="{F9251796-0164-45D5-B306-1F04A794FAA4}" srcOrd="1" destOrd="0" presId="urn:microsoft.com/office/officeart/2005/8/layout/lProcess2"/>
    <dgm:cxn modelId="{D2E0962E-B622-44E8-8DCF-4CD99A2A2C92}" type="presParOf" srcId="{8B13C70C-B496-4F2C-AE71-CFA6D9EBD395}" destId="{4ABA2D28-F554-447C-A5BB-E1D7B08034AE}" srcOrd="2" destOrd="0" presId="urn:microsoft.com/office/officeart/2005/8/layout/lProcess2"/>
    <dgm:cxn modelId="{9922D414-6BCC-4B4A-B8A0-4475B83FDD43}" type="presParOf" srcId="{4ABA2D28-F554-447C-A5BB-E1D7B08034AE}" destId="{4E15DA72-03DE-455C-BD91-71F860505D95}" srcOrd="0" destOrd="0" presId="urn:microsoft.com/office/officeart/2005/8/layout/lProcess2"/>
    <dgm:cxn modelId="{5733C2DE-9E2C-40D5-910E-7883A5E8D63D}" type="presParOf" srcId="{4E15DA72-03DE-455C-BD91-71F860505D95}" destId="{B8F98254-2644-4E0E-849E-B01253C4EA0E}" srcOrd="0" destOrd="0" presId="urn:microsoft.com/office/officeart/2005/8/layout/lProcess2"/>
    <dgm:cxn modelId="{3A5DB231-9B3C-4F1F-80F4-30458E154FC8}" type="presParOf" srcId="{4E15DA72-03DE-455C-BD91-71F860505D95}" destId="{A8521276-C62F-4972-A447-63EC6F9FC15E}" srcOrd="1" destOrd="0" presId="urn:microsoft.com/office/officeart/2005/8/layout/lProcess2"/>
    <dgm:cxn modelId="{D13D522A-619B-49CF-AD27-2D6F243E5F9D}" type="presParOf" srcId="{4E15DA72-03DE-455C-BD91-71F860505D95}" destId="{6E6FEE2C-0B32-4767-9BB0-F2895EEE6DC4}" srcOrd="2" destOrd="0" presId="urn:microsoft.com/office/officeart/2005/8/layout/lProcess2"/>
    <dgm:cxn modelId="{836121FF-2718-4DF0-AAC9-CD73AEFA3876}" type="presParOf" srcId="{4E15DA72-03DE-455C-BD91-71F860505D95}" destId="{32E78459-787D-4490-8DCD-A44447314505}" srcOrd="3" destOrd="0" presId="urn:microsoft.com/office/officeart/2005/8/layout/lProcess2"/>
    <dgm:cxn modelId="{8BF7F6E8-69DF-43BC-94A7-7120AC8FD446}" type="presParOf" srcId="{4E15DA72-03DE-455C-BD91-71F860505D95}" destId="{E4437942-DD13-4082-9F01-31E78C52A904}" srcOrd="4" destOrd="0" presId="urn:microsoft.com/office/officeart/2005/8/layout/lProcess2"/>
    <dgm:cxn modelId="{37F14D9D-3980-4742-974C-AAD4985D7425}" type="presParOf" srcId="{055D55AA-A46B-486D-B18D-BFE3AABA9570}" destId="{15E69C12-D934-4B50-9D8B-20AE00B0323D}" srcOrd="3" destOrd="0" presId="urn:microsoft.com/office/officeart/2005/8/layout/lProcess2"/>
    <dgm:cxn modelId="{98D8F7FD-BED9-4C8A-8CA9-02B44AC5EE56}" type="presParOf" srcId="{055D55AA-A46B-486D-B18D-BFE3AABA9570}" destId="{A90AC4EA-E91D-4E44-B72A-D4F50112F6DC}" srcOrd="4" destOrd="0" presId="urn:microsoft.com/office/officeart/2005/8/layout/lProcess2"/>
    <dgm:cxn modelId="{2294B649-9683-4729-93E3-24F6E3307BAE}" type="presParOf" srcId="{A90AC4EA-E91D-4E44-B72A-D4F50112F6DC}" destId="{4A6C56DB-5CD8-4D9A-9E4C-FFA6DD9592BB}" srcOrd="0" destOrd="0" presId="urn:microsoft.com/office/officeart/2005/8/layout/lProcess2"/>
    <dgm:cxn modelId="{B1E668C9-7726-4E84-B68B-8699458C0F2A}" type="presParOf" srcId="{A90AC4EA-E91D-4E44-B72A-D4F50112F6DC}" destId="{E464EE37-2983-4378-AD64-AE3B2AFACE1D}" srcOrd="1" destOrd="0" presId="urn:microsoft.com/office/officeart/2005/8/layout/lProcess2"/>
    <dgm:cxn modelId="{AF475D9F-4F5A-4D4E-A8A0-C8DFFE506899}" type="presParOf" srcId="{A90AC4EA-E91D-4E44-B72A-D4F50112F6DC}" destId="{189C6B8C-728C-40C6-8AD3-007F144646A7}" srcOrd="2" destOrd="0" presId="urn:microsoft.com/office/officeart/2005/8/layout/lProcess2"/>
    <dgm:cxn modelId="{199B191B-01BE-4E75-8DE8-058D250074D0}" type="presParOf" srcId="{189C6B8C-728C-40C6-8AD3-007F144646A7}" destId="{7F31ABB8-C74A-4C08-A7D6-466F934D2CB6}" srcOrd="0" destOrd="0" presId="urn:microsoft.com/office/officeart/2005/8/layout/lProcess2"/>
    <dgm:cxn modelId="{B80018C2-7F13-4C2E-97EE-EBF85BE68227}" type="presParOf" srcId="{7F31ABB8-C74A-4C08-A7D6-466F934D2CB6}" destId="{DCDCC474-4FB5-4D41-B62B-4F5BAD012D10}" srcOrd="0" destOrd="0" presId="urn:microsoft.com/office/officeart/2005/8/layout/lProcess2"/>
    <dgm:cxn modelId="{08A92640-F98E-4727-BC48-C516C059B82F}" type="presParOf" srcId="{7F31ABB8-C74A-4C08-A7D6-466F934D2CB6}" destId="{EE386A56-4B49-4728-8D97-B8C1F1E51CB2}" srcOrd="1" destOrd="0" presId="urn:microsoft.com/office/officeart/2005/8/layout/lProcess2"/>
    <dgm:cxn modelId="{3DB5315D-6139-4FE3-A101-2B8CB97919AF}" type="presParOf" srcId="{7F31ABB8-C74A-4C08-A7D6-466F934D2CB6}" destId="{FDAEA1D1-446A-4F20-A088-561CE02923AE}" srcOrd="2" destOrd="0" presId="urn:microsoft.com/office/officeart/2005/8/layout/lProcess2"/>
    <dgm:cxn modelId="{5ECDA38B-7DB4-4543-AFDE-ADBE366B7069}" type="presParOf" srcId="{7F31ABB8-C74A-4C08-A7D6-466F934D2CB6}" destId="{27CAC6AA-67AD-4887-AC0D-F2202F1162B9}" srcOrd="3" destOrd="0" presId="urn:microsoft.com/office/officeart/2005/8/layout/lProcess2"/>
    <dgm:cxn modelId="{EF81083B-3F52-4800-8414-5BF195D6967B}" type="presParOf" srcId="{7F31ABB8-C74A-4C08-A7D6-466F934D2CB6}" destId="{3F200676-4EA2-47C8-A1A3-E173B5528A9F}" srcOrd="4" destOrd="0" presId="urn:microsoft.com/office/officeart/2005/8/layout/lProcess2"/>
    <dgm:cxn modelId="{744310CE-9A0E-4CA3-83B7-728DCD636A5D}" type="presParOf" srcId="{7F31ABB8-C74A-4C08-A7D6-466F934D2CB6}" destId="{807574D9-DE98-4C62-AB59-DEEBFE270184}" srcOrd="5" destOrd="0" presId="urn:microsoft.com/office/officeart/2005/8/layout/lProcess2"/>
    <dgm:cxn modelId="{7A23BAC8-2A41-4FE3-8182-8003675B7FBC}" type="presParOf" srcId="{7F31ABB8-C74A-4C08-A7D6-466F934D2CB6}" destId="{C409BFE0-68C3-4E94-A86A-56C53F7E937C}" srcOrd="6"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3E6BAB8-EB41-4A43-9E25-3CAE2BF2FF71}" type="doc">
      <dgm:prSet loTypeId="urn:microsoft.com/office/officeart/2005/8/layout/radial4" loCatId="relationship" qsTypeId="urn:microsoft.com/office/officeart/2005/8/quickstyle/simple1" qsCatId="simple" csTypeId="urn:microsoft.com/office/officeart/2005/8/colors/accent4_2" csCatId="accent4" phldr="1"/>
      <dgm:spPr/>
      <dgm:t>
        <a:bodyPr/>
        <a:lstStyle/>
        <a:p>
          <a:endParaRPr lang="en-US"/>
        </a:p>
      </dgm:t>
    </dgm:pt>
    <dgm:pt modelId="{D1CF8452-BBA8-4EE7-ABE0-1BC22AA1187E}">
      <dgm:prSet phldrT="[Text]" custT="1"/>
      <dgm:spPr>
        <a:solidFill>
          <a:srgbClr val="2D9F97"/>
        </a:solidFill>
      </dgm:spPr>
      <dgm:t>
        <a:bodyPr/>
        <a:lstStyle/>
        <a:p>
          <a:r>
            <a:rPr lang="en-US" sz="2000" dirty="0" smtClean="0"/>
            <a:t>2016 MICS Measures</a:t>
          </a:r>
          <a:endParaRPr lang="en-US" sz="2000" dirty="0"/>
        </a:p>
      </dgm:t>
    </dgm:pt>
    <dgm:pt modelId="{9DE5308F-EB44-484C-968B-CB3EBB248FBE}" type="parTrans" cxnId="{D29078DC-2AF3-4BCE-8BE4-5C2925B9C97E}">
      <dgm:prSet/>
      <dgm:spPr/>
      <dgm:t>
        <a:bodyPr/>
        <a:lstStyle/>
        <a:p>
          <a:endParaRPr lang="en-US" sz="2000"/>
        </a:p>
      </dgm:t>
    </dgm:pt>
    <dgm:pt modelId="{8D0E29A5-A67B-4C32-918A-2EEAEEA9A19C}" type="sibTrans" cxnId="{D29078DC-2AF3-4BCE-8BE4-5C2925B9C97E}">
      <dgm:prSet/>
      <dgm:spPr/>
      <dgm:t>
        <a:bodyPr/>
        <a:lstStyle/>
        <a:p>
          <a:endParaRPr lang="en-US" sz="2000"/>
        </a:p>
      </dgm:t>
    </dgm:pt>
    <dgm:pt modelId="{5B12DEC1-6649-41AF-A573-944F711BFA32}">
      <dgm:prSet phldrT="[Text]" custT="1"/>
      <dgm:spPr/>
      <dgm:t>
        <a:bodyPr/>
        <a:lstStyle/>
        <a:p>
          <a:r>
            <a:rPr lang="en-US" sz="2000" dirty="0" smtClean="0"/>
            <a:t>DEER 2016 Update</a:t>
          </a:r>
          <a:endParaRPr lang="en-US" sz="2000" dirty="0"/>
        </a:p>
      </dgm:t>
    </dgm:pt>
    <dgm:pt modelId="{AF79D106-71B8-4A8D-BA34-B84578A251B6}" type="parTrans" cxnId="{280DFB72-E3AA-4A27-A8FD-916CCD9CB7BC}">
      <dgm:prSet/>
      <dgm:spPr/>
      <dgm:t>
        <a:bodyPr/>
        <a:lstStyle/>
        <a:p>
          <a:endParaRPr lang="en-US" sz="2000"/>
        </a:p>
      </dgm:t>
    </dgm:pt>
    <dgm:pt modelId="{77DDCED4-17F1-490A-8F96-523C590E40C2}" type="sibTrans" cxnId="{280DFB72-E3AA-4A27-A8FD-916CCD9CB7BC}">
      <dgm:prSet/>
      <dgm:spPr/>
      <dgm:t>
        <a:bodyPr/>
        <a:lstStyle/>
        <a:p>
          <a:endParaRPr lang="en-US" sz="2000"/>
        </a:p>
      </dgm:t>
    </dgm:pt>
    <dgm:pt modelId="{54ACAAFF-F413-400C-B6D1-7F455D16EE7D}">
      <dgm:prSet phldrT="[Text]" custT="1"/>
      <dgm:spPr/>
      <dgm:t>
        <a:bodyPr/>
        <a:lstStyle/>
        <a:p>
          <a:r>
            <a:rPr lang="en-US" sz="2000" dirty="0" smtClean="0"/>
            <a:t>Updated IOU Workpapers*</a:t>
          </a:r>
          <a:endParaRPr lang="en-US" sz="2000" dirty="0"/>
        </a:p>
      </dgm:t>
    </dgm:pt>
    <dgm:pt modelId="{E8728EEF-D4CE-4251-B187-D3F2E8125CE9}" type="parTrans" cxnId="{3C4A6875-BC21-42A8-892E-778F531EEF46}">
      <dgm:prSet/>
      <dgm:spPr/>
      <dgm:t>
        <a:bodyPr/>
        <a:lstStyle/>
        <a:p>
          <a:endParaRPr lang="en-US" sz="2000"/>
        </a:p>
      </dgm:t>
    </dgm:pt>
    <dgm:pt modelId="{75258D6E-2760-46C1-B196-501402E498DB}" type="sibTrans" cxnId="{3C4A6875-BC21-42A8-892E-778F531EEF46}">
      <dgm:prSet/>
      <dgm:spPr/>
      <dgm:t>
        <a:bodyPr/>
        <a:lstStyle/>
        <a:p>
          <a:endParaRPr lang="en-US" sz="2000"/>
        </a:p>
      </dgm:t>
    </dgm:pt>
    <dgm:pt modelId="{5D835172-06B5-4F27-AE85-14998488C940}">
      <dgm:prSet phldrT="[Text]" custT="1"/>
      <dgm:spPr/>
      <dgm:t>
        <a:bodyPr/>
        <a:lstStyle/>
        <a:p>
          <a:r>
            <a:rPr lang="en-US" sz="2000" dirty="0" smtClean="0"/>
            <a:t>New Measures?</a:t>
          </a:r>
          <a:endParaRPr lang="en-US" sz="2000" dirty="0"/>
        </a:p>
      </dgm:t>
    </dgm:pt>
    <dgm:pt modelId="{0440AEE7-AEE8-40D0-867E-D07D0F682496}" type="parTrans" cxnId="{11E448CE-062E-447E-99D1-4443F1207DA0}">
      <dgm:prSet/>
      <dgm:spPr/>
      <dgm:t>
        <a:bodyPr/>
        <a:lstStyle/>
        <a:p>
          <a:endParaRPr lang="en-US" sz="2000"/>
        </a:p>
      </dgm:t>
    </dgm:pt>
    <dgm:pt modelId="{C230AC45-9E0F-41AD-8728-DCE1E7DB9CF8}" type="sibTrans" cxnId="{11E448CE-062E-447E-99D1-4443F1207DA0}">
      <dgm:prSet/>
      <dgm:spPr/>
      <dgm:t>
        <a:bodyPr/>
        <a:lstStyle/>
        <a:p>
          <a:endParaRPr lang="en-US" sz="2000"/>
        </a:p>
      </dgm:t>
    </dgm:pt>
    <dgm:pt modelId="{A1BB239D-FCCB-42D5-959B-C04499B555E7}" type="pres">
      <dgm:prSet presAssocID="{C3E6BAB8-EB41-4A43-9E25-3CAE2BF2FF71}" presName="cycle" presStyleCnt="0">
        <dgm:presLayoutVars>
          <dgm:chMax val="1"/>
          <dgm:dir/>
          <dgm:animLvl val="ctr"/>
          <dgm:resizeHandles val="exact"/>
        </dgm:presLayoutVars>
      </dgm:prSet>
      <dgm:spPr/>
      <dgm:t>
        <a:bodyPr/>
        <a:lstStyle/>
        <a:p>
          <a:endParaRPr lang="en-US"/>
        </a:p>
      </dgm:t>
    </dgm:pt>
    <dgm:pt modelId="{DDC651A1-0098-4860-AA15-7C38985943DD}" type="pres">
      <dgm:prSet presAssocID="{D1CF8452-BBA8-4EE7-ABE0-1BC22AA1187E}" presName="centerShape" presStyleLbl="node0" presStyleIdx="0" presStyleCnt="1"/>
      <dgm:spPr/>
      <dgm:t>
        <a:bodyPr/>
        <a:lstStyle/>
        <a:p>
          <a:endParaRPr lang="en-US"/>
        </a:p>
      </dgm:t>
    </dgm:pt>
    <dgm:pt modelId="{6E78EF34-B44E-4B1A-805C-C36E4A834AA9}" type="pres">
      <dgm:prSet presAssocID="{AF79D106-71B8-4A8D-BA34-B84578A251B6}" presName="parTrans" presStyleLbl="bgSibTrans2D1" presStyleIdx="0" presStyleCnt="3"/>
      <dgm:spPr/>
      <dgm:t>
        <a:bodyPr/>
        <a:lstStyle/>
        <a:p>
          <a:endParaRPr lang="en-US"/>
        </a:p>
      </dgm:t>
    </dgm:pt>
    <dgm:pt modelId="{8C6AA0B3-FBF8-41D1-867A-3DFB97136FE8}" type="pres">
      <dgm:prSet presAssocID="{5B12DEC1-6649-41AF-A573-944F711BFA32}" presName="node" presStyleLbl="node1" presStyleIdx="0" presStyleCnt="3">
        <dgm:presLayoutVars>
          <dgm:bulletEnabled val="1"/>
        </dgm:presLayoutVars>
      </dgm:prSet>
      <dgm:spPr/>
      <dgm:t>
        <a:bodyPr/>
        <a:lstStyle/>
        <a:p>
          <a:endParaRPr lang="en-US"/>
        </a:p>
      </dgm:t>
    </dgm:pt>
    <dgm:pt modelId="{47B5703C-18C6-4A95-98DE-3F40C844D4E8}" type="pres">
      <dgm:prSet presAssocID="{E8728EEF-D4CE-4251-B187-D3F2E8125CE9}" presName="parTrans" presStyleLbl="bgSibTrans2D1" presStyleIdx="1" presStyleCnt="3"/>
      <dgm:spPr/>
      <dgm:t>
        <a:bodyPr/>
        <a:lstStyle/>
        <a:p>
          <a:endParaRPr lang="en-US"/>
        </a:p>
      </dgm:t>
    </dgm:pt>
    <dgm:pt modelId="{3E079AC4-8F73-4804-A443-7A25FF0CA496}" type="pres">
      <dgm:prSet presAssocID="{54ACAAFF-F413-400C-B6D1-7F455D16EE7D}" presName="node" presStyleLbl="node1" presStyleIdx="1" presStyleCnt="3">
        <dgm:presLayoutVars>
          <dgm:bulletEnabled val="1"/>
        </dgm:presLayoutVars>
      </dgm:prSet>
      <dgm:spPr/>
      <dgm:t>
        <a:bodyPr/>
        <a:lstStyle/>
        <a:p>
          <a:endParaRPr lang="en-US"/>
        </a:p>
      </dgm:t>
    </dgm:pt>
    <dgm:pt modelId="{53EA3F47-8EDD-4763-B302-5ED6B4F4C339}" type="pres">
      <dgm:prSet presAssocID="{0440AEE7-AEE8-40D0-867E-D07D0F682496}" presName="parTrans" presStyleLbl="bgSibTrans2D1" presStyleIdx="2" presStyleCnt="3"/>
      <dgm:spPr/>
      <dgm:t>
        <a:bodyPr/>
        <a:lstStyle/>
        <a:p>
          <a:endParaRPr lang="en-US"/>
        </a:p>
      </dgm:t>
    </dgm:pt>
    <dgm:pt modelId="{92A9BD4B-2BFB-418B-92C6-E517F55ED3A8}" type="pres">
      <dgm:prSet presAssocID="{5D835172-06B5-4F27-AE85-14998488C940}" presName="node" presStyleLbl="node1" presStyleIdx="2" presStyleCnt="3">
        <dgm:presLayoutVars>
          <dgm:bulletEnabled val="1"/>
        </dgm:presLayoutVars>
      </dgm:prSet>
      <dgm:spPr/>
      <dgm:t>
        <a:bodyPr/>
        <a:lstStyle/>
        <a:p>
          <a:endParaRPr lang="en-US"/>
        </a:p>
      </dgm:t>
    </dgm:pt>
  </dgm:ptLst>
  <dgm:cxnLst>
    <dgm:cxn modelId="{40DEABE2-D9B3-4E4D-AC76-D4AE2BA94D2F}" type="presOf" srcId="{5D835172-06B5-4F27-AE85-14998488C940}" destId="{92A9BD4B-2BFB-418B-92C6-E517F55ED3A8}" srcOrd="0" destOrd="0" presId="urn:microsoft.com/office/officeart/2005/8/layout/radial4"/>
    <dgm:cxn modelId="{23246EE7-F75B-4F28-8398-FF19951AD17A}" type="presOf" srcId="{54ACAAFF-F413-400C-B6D1-7F455D16EE7D}" destId="{3E079AC4-8F73-4804-A443-7A25FF0CA496}" srcOrd="0" destOrd="0" presId="urn:microsoft.com/office/officeart/2005/8/layout/radial4"/>
    <dgm:cxn modelId="{1DD0F6F4-739E-4633-A98A-D1577D8284CD}" type="presOf" srcId="{AF79D106-71B8-4A8D-BA34-B84578A251B6}" destId="{6E78EF34-B44E-4B1A-805C-C36E4A834AA9}" srcOrd="0" destOrd="0" presId="urn:microsoft.com/office/officeart/2005/8/layout/radial4"/>
    <dgm:cxn modelId="{D51478F1-55A2-46DA-BC11-FEC856A12C7E}" type="presOf" srcId="{D1CF8452-BBA8-4EE7-ABE0-1BC22AA1187E}" destId="{DDC651A1-0098-4860-AA15-7C38985943DD}" srcOrd="0" destOrd="0" presId="urn:microsoft.com/office/officeart/2005/8/layout/radial4"/>
    <dgm:cxn modelId="{9ECB2395-A980-41CC-803A-4DECC080A4A6}" type="presOf" srcId="{0440AEE7-AEE8-40D0-867E-D07D0F682496}" destId="{53EA3F47-8EDD-4763-B302-5ED6B4F4C339}" srcOrd="0" destOrd="0" presId="urn:microsoft.com/office/officeart/2005/8/layout/radial4"/>
    <dgm:cxn modelId="{A163EE34-DF85-48B7-A262-14352089F2B8}" type="presOf" srcId="{C3E6BAB8-EB41-4A43-9E25-3CAE2BF2FF71}" destId="{A1BB239D-FCCB-42D5-959B-C04499B555E7}" srcOrd="0" destOrd="0" presId="urn:microsoft.com/office/officeart/2005/8/layout/radial4"/>
    <dgm:cxn modelId="{DD625E4F-BEC0-47D5-87EF-5D22510725D6}" type="presOf" srcId="{E8728EEF-D4CE-4251-B187-D3F2E8125CE9}" destId="{47B5703C-18C6-4A95-98DE-3F40C844D4E8}" srcOrd="0" destOrd="0" presId="urn:microsoft.com/office/officeart/2005/8/layout/radial4"/>
    <dgm:cxn modelId="{11E448CE-062E-447E-99D1-4443F1207DA0}" srcId="{D1CF8452-BBA8-4EE7-ABE0-1BC22AA1187E}" destId="{5D835172-06B5-4F27-AE85-14998488C940}" srcOrd="2" destOrd="0" parTransId="{0440AEE7-AEE8-40D0-867E-D07D0F682496}" sibTransId="{C230AC45-9E0F-41AD-8728-DCE1E7DB9CF8}"/>
    <dgm:cxn modelId="{297EE2AA-BF8F-4ABF-AC1C-6D92BE127F79}" type="presOf" srcId="{5B12DEC1-6649-41AF-A573-944F711BFA32}" destId="{8C6AA0B3-FBF8-41D1-867A-3DFB97136FE8}" srcOrd="0" destOrd="0" presId="urn:microsoft.com/office/officeart/2005/8/layout/radial4"/>
    <dgm:cxn modelId="{3C4A6875-BC21-42A8-892E-778F531EEF46}" srcId="{D1CF8452-BBA8-4EE7-ABE0-1BC22AA1187E}" destId="{54ACAAFF-F413-400C-B6D1-7F455D16EE7D}" srcOrd="1" destOrd="0" parTransId="{E8728EEF-D4CE-4251-B187-D3F2E8125CE9}" sibTransId="{75258D6E-2760-46C1-B196-501402E498DB}"/>
    <dgm:cxn modelId="{280DFB72-E3AA-4A27-A8FD-916CCD9CB7BC}" srcId="{D1CF8452-BBA8-4EE7-ABE0-1BC22AA1187E}" destId="{5B12DEC1-6649-41AF-A573-944F711BFA32}" srcOrd="0" destOrd="0" parTransId="{AF79D106-71B8-4A8D-BA34-B84578A251B6}" sibTransId="{77DDCED4-17F1-490A-8F96-523C590E40C2}"/>
    <dgm:cxn modelId="{D29078DC-2AF3-4BCE-8BE4-5C2925B9C97E}" srcId="{C3E6BAB8-EB41-4A43-9E25-3CAE2BF2FF71}" destId="{D1CF8452-BBA8-4EE7-ABE0-1BC22AA1187E}" srcOrd="0" destOrd="0" parTransId="{9DE5308F-EB44-484C-968B-CB3EBB248FBE}" sibTransId="{8D0E29A5-A67B-4C32-918A-2EEAEEA9A19C}"/>
    <dgm:cxn modelId="{F4D62D68-A1E2-46F3-9D69-E95614CE3C10}" type="presParOf" srcId="{A1BB239D-FCCB-42D5-959B-C04499B555E7}" destId="{DDC651A1-0098-4860-AA15-7C38985943DD}" srcOrd="0" destOrd="0" presId="urn:microsoft.com/office/officeart/2005/8/layout/radial4"/>
    <dgm:cxn modelId="{729DB478-144E-4DDB-AA8C-BD800552552D}" type="presParOf" srcId="{A1BB239D-FCCB-42D5-959B-C04499B555E7}" destId="{6E78EF34-B44E-4B1A-805C-C36E4A834AA9}" srcOrd="1" destOrd="0" presId="urn:microsoft.com/office/officeart/2005/8/layout/radial4"/>
    <dgm:cxn modelId="{FC1DACC9-2BDF-4530-94AD-110116040FD6}" type="presParOf" srcId="{A1BB239D-FCCB-42D5-959B-C04499B555E7}" destId="{8C6AA0B3-FBF8-41D1-867A-3DFB97136FE8}" srcOrd="2" destOrd="0" presId="urn:microsoft.com/office/officeart/2005/8/layout/radial4"/>
    <dgm:cxn modelId="{A192BBBA-A5EE-4DA0-9A07-A326FBCDEBE3}" type="presParOf" srcId="{A1BB239D-FCCB-42D5-959B-C04499B555E7}" destId="{47B5703C-18C6-4A95-98DE-3F40C844D4E8}" srcOrd="3" destOrd="0" presId="urn:microsoft.com/office/officeart/2005/8/layout/radial4"/>
    <dgm:cxn modelId="{EABD5A35-E2A0-40F3-A13B-B9A86C407AFC}" type="presParOf" srcId="{A1BB239D-FCCB-42D5-959B-C04499B555E7}" destId="{3E079AC4-8F73-4804-A443-7A25FF0CA496}" srcOrd="4" destOrd="0" presId="urn:microsoft.com/office/officeart/2005/8/layout/radial4"/>
    <dgm:cxn modelId="{91F8D558-00E2-46B0-83D2-5CE9EBC25F83}" type="presParOf" srcId="{A1BB239D-FCCB-42D5-959B-C04499B555E7}" destId="{53EA3F47-8EDD-4763-B302-5ED6B4F4C339}" srcOrd="5" destOrd="0" presId="urn:microsoft.com/office/officeart/2005/8/layout/radial4"/>
    <dgm:cxn modelId="{DD020296-D1D9-4598-A2D5-7F4A3B9C99AB}" type="presParOf" srcId="{A1BB239D-FCCB-42D5-959B-C04499B555E7}" destId="{92A9BD4B-2BFB-418B-92C6-E517F55ED3A8}" srcOrd="6"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37CF41-6A01-407F-91C2-315172948422}">
      <dsp:nvSpPr>
        <dsp:cNvPr id="0" name=""/>
        <dsp:cNvSpPr/>
      </dsp:nvSpPr>
      <dsp:spPr>
        <a:xfrm>
          <a:off x="2666999" y="2711435"/>
          <a:ext cx="2819400" cy="1736394"/>
        </a:xfrm>
        <a:prstGeom prst="ellipse">
          <a:avLst/>
        </a:prstGeom>
        <a:solidFill>
          <a:srgbClr val="2D9F9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Measure Input Characterization System</a:t>
          </a:r>
          <a:endParaRPr lang="en-US" sz="2000" kern="1200" dirty="0"/>
        </a:p>
      </dsp:txBody>
      <dsp:txXfrm>
        <a:off x="3079891" y="2965724"/>
        <a:ext cx="1993616" cy="1227816"/>
      </dsp:txXfrm>
    </dsp:sp>
    <dsp:sp modelId="{6B03B9D1-7E34-4623-ABEC-7D2ED691CF66}">
      <dsp:nvSpPr>
        <dsp:cNvPr id="0" name=""/>
        <dsp:cNvSpPr/>
      </dsp:nvSpPr>
      <dsp:spPr>
        <a:xfrm rot="13097568">
          <a:off x="1342497" y="1899627"/>
          <a:ext cx="1990360" cy="613924"/>
        </a:xfrm>
        <a:prstGeom prst="leftArrow">
          <a:avLst>
            <a:gd name="adj1" fmla="val 60000"/>
            <a:gd name="adj2" fmla="val 50000"/>
          </a:avLst>
        </a:prstGeom>
        <a:solidFill>
          <a:schemeClr val="accent4">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E63A035-2F15-4244-A3B1-9D64E139CB7F}">
      <dsp:nvSpPr>
        <dsp:cNvPr id="0" name=""/>
        <dsp:cNvSpPr/>
      </dsp:nvSpPr>
      <dsp:spPr>
        <a:xfrm>
          <a:off x="533397" y="1076139"/>
          <a:ext cx="2046415" cy="1027513"/>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en-US" sz="2000" kern="1200" dirty="0" smtClean="0"/>
            <a:t>2014/2015 DEER Updates</a:t>
          </a:r>
          <a:endParaRPr lang="en-US" sz="2000" kern="1200" dirty="0"/>
        </a:p>
      </dsp:txBody>
      <dsp:txXfrm>
        <a:off x="563492" y="1106234"/>
        <a:ext cx="1986225" cy="967323"/>
      </dsp:txXfrm>
    </dsp:sp>
    <dsp:sp modelId="{F0E87940-9A0B-48DF-954A-4EA00BBAAE37}">
      <dsp:nvSpPr>
        <dsp:cNvPr id="0" name=""/>
        <dsp:cNvSpPr/>
      </dsp:nvSpPr>
      <dsp:spPr>
        <a:xfrm rot="16200000">
          <a:off x="3151130" y="1371165"/>
          <a:ext cx="1851139" cy="613924"/>
        </a:xfrm>
        <a:prstGeom prst="leftArrow">
          <a:avLst>
            <a:gd name="adj1" fmla="val 60000"/>
            <a:gd name="adj2" fmla="val 50000"/>
          </a:avLst>
        </a:prstGeom>
        <a:solidFill>
          <a:schemeClr val="accent4">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E85EB51-7072-4597-A6FF-1D7348E4DF9A}">
      <dsp:nvSpPr>
        <dsp:cNvPr id="0" name=""/>
        <dsp:cNvSpPr/>
      </dsp:nvSpPr>
      <dsp:spPr>
        <a:xfrm>
          <a:off x="3053492" y="276569"/>
          <a:ext cx="2046415" cy="951976"/>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en-US" sz="2000" kern="1200" dirty="0" smtClean="0"/>
            <a:t>10-12 EM&amp;V Results</a:t>
          </a:r>
          <a:endParaRPr lang="en-US" sz="2000" kern="1200" dirty="0"/>
        </a:p>
      </dsp:txBody>
      <dsp:txXfrm>
        <a:off x="3081374" y="304451"/>
        <a:ext cx="1990651" cy="896212"/>
      </dsp:txXfrm>
    </dsp:sp>
    <dsp:sp modelId="{B62818E0-FD29-46FE-AAA4-0A3E19A79EC3}">
      <dsp:nvSpPr>
        <dsp:cNvPr id="0" name=""/>
        <dsp:cNvSpPr/>
      </dsp:nvSpPr>
      <dsp:spPr>
        <a:xfrm rot="19336596">
          <a:off x="4840803" y="1927910"/>
          <a:ext cx="1948690" cy="613924"/>
        </a:xfrm>
        <a:prstGeom prst="leftArrow">
          <a:avLst>
            <a:gd name="adj1" fmla="val 60000"/>
            <a:gd name="adj2" fmla="val 50000"/>
          </a:avLst>
        </a:prstGeom>
        <a:solidFill>
          <a:schemeClr val="accent4">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BAC8A07-9A3F-4302-919B-00E582CD2294}">
      <dsp:nvSpPr>
        <dsp:cNvPr id="0" name=""/>
        <dsp:cNvSpPr/>
      </dsp:nvSpPr>
      <dsp:spPr>
        <a:xfrm>
          <a:off x="5562622" y="1142995"/>
          <a:ext cx="2046415" cy="991447"/>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en-US" sz="2000" kern="1200" dirty="0" smtClean="0"/>
            <a:t>Market Saturation Surveys</a:t>
          </a:r>
          <a:endParaRPr lang="en-US" sz="2000" kern="1200" dirty="0"/>
        </a:p>
      </dsp:txBody>
      <dsp:txXfrm>
        <a:off x="5591660" y="1172033"/>
        <a:ext cx="1988339" cy="93337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520" cy="3657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5438458" y="0"/>
            <a:ext cx="4160520" cy="365760"/>
          </a:xfrm>
          <a:prstGeom prst="rect">
            <a:avLst/>
          </a:prstGeom>
        </p:spPr>
        <p:txBody>
          <a:bodyPr vert="horz" lIns="96661" tIns="48331" rIns="96661" bIns="48331" rtlCol="0"/>
          <a:lstStyle>
            <a:lvl1pPr algn="r">
              <a:defRPr sz="1300"/>
            </a:lvl1pPr>
          </a:lstStyle>
          <a:p>
            <a:fld id="{7038F1C6-0FC7-4337-BC08-EF3930B9E60D}" type="datetimeFigureOut">
              <a:rPr lang="en-US" smtClean="0"/>
              <a:pPr/>
              <a:t>10/21/2015</a:t>
            </a:fld>
            <a:endParaRPr lang="en-US" dirty="0"/>
          </a:p>
        </p:txBody>
      </p:sp>
      <p:sp>
        <p:nvSpPr>
          <p:cNvPr id="4" name="Slide Image Placeholder 3"/>
          <p:cNvSpPr>
            <a:spLocks noGrp="1" noRot="1" noChangeAspect="1"/>
          </p:cNvSpPr>
          <p:nvPr>
            <p:ph type="sldImg" idx="2"/>
          </p:nvPr>
        </p:nvSpPr>
        <p:spPr>
          <a:xfrm>
            <a:off x="2971800" y="549275"/>
            <a:ext cx="3657600" cy="274320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960120" y="3474720"/>
            <a:ext cx="7680960" cy="32918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948171"/>
            <a:ext cx="4160520" cy="3657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5438458" y="6948171"/>
            <a:ext cx="4160520" cy="365760"/>
          </a:xfrm>
          <a:prstGeom prst="rect">
            <a:avLst/>
          </a:prstGeom>
        </p:spPr>
        <p:txBody>
          <a:bodyPr vert="horz" lIns="96661" tIns="48331" rIns="96661" bIns="48331" rtlCol="0" anchor="b"/>
          <a:lstStyle>
            <a:lvl1pPr algn="r">
              <a:defRPr sz="1300"/>
            </a:lvl1pPr>
          </a:lstStyle>
          <a:p>
            <a:fld id="{DAEA692A-D9B4-422B-83AF-73CD1DB16FDE}" type="slidenum">
              <a:rPr lang="en-US" smtClean="0"/>
              <a:pPr/>
              <a:t>‹#›</a:t>
            </a:fld>
            <a:endParaRPr lang="en-US" dirty="0"/>
          </a:p>
        </p:txBody>
      </p:sp>
    </p:spTree>
    <p:extLst>
      <p:ext uri="{BB962C8B-B14F-4D97-AF65-F5344CB8AC3E}">
        <p14:creationId xmlns:p14="http://schemas.microsoft.com/office/powerpoint/2010/main" val="13648437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AEA692A-D9B4-422B-83AF-73CD1DB16FDE}" type="slidenum">
              <a:rPr lang="en-US" smtClean="0"/>
              <a:pPr/>
              <a:t>0</a:t>
            </a:fld>
            <a:endParaRPr lang="en-US" dirty="0"/>
          </a:p>
        </p:txBody>
      </p:sp>
    </p:spTree>
    <p:extLst>
      <p:ext uri="{BB962C8B-B14F-4D97-AF65-F5344CB8AC3E}">
        <p14:creationId xmlns:p14="http://schemas.microsoft.com/office/powerpoint/2010/main" val="18889493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9</a:t>
            </a:fld>
            <a:endParaRPr lang="en-US" dirty="0"/>
          </a:p>
        </p:txBody>
      </p:sp>
    </p:spTree>
    <p:extLst>
      <p:ext uri="{BB962C8B-B14F-4D97-AF65-F5344CB8AC3E}">
        <p14:creationId xmlns:p14="http://schemas.microsoft.com/office/powerpoint/2010/main" val="36153536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11</a:t>
            </a:fld>
            <a:endParaRPr lang="en-US" dirty="0"/>
          </a:p>
        </p:txBody>
      </p:sp>
    </p:spTree>
    <p:extLst>
      <p:ext uri="{BB962C8B-B14F-4D97-AF65-F5344CB8AC3E}">
        <p14:creationId xmlns:p14="http://schemas.microsoft.com/office/powerpoint/2010/main" val="4135090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12</a:t>
            </a:fld>
            <a:endParaRPr lang="en-US" dirty="0"/>
          </a:p>
        </p:txBody>
      </p:sp>
    </p:spTree>
    <p:extLst>
      <p:ext uri="{BB962C8B-B14F-4D97-AF65-F5344CB8AC3E}">
        <p14:creationId xmlns:p14="http://schemas.microsoft.com/office/powerpoint/2010/main" val="35442658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13</a:t>
            </a:fld>
            <a:endParaRPr lang="en-US" dirty="0"/>
          </a:p>
        </p:txBody>
      </p:sp>
    </p:spTree>
    <p:extLst>
      <p:ext uri="{BB962C8B-B14F-4D97-AF65-F5344CB8AC3E}">
        <p14:creationId xmlns:p14="http://schemas.microsoft.com/office/powerpoint/2010/main" val="8505106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15</a:t>
            </a:fld>
            <a:endParaRPr lang="en-US" dirty="0"/>
          </a:p>
        </p:txBody>
      </p:sp>
    </p:spTree>
    <p:extLst>
      <p:ext uri="{BB962C8B-B14F-4D97-AF65-F5344CB8AC3E}">
        <p14:creationId xmlns:p14="http://schemas.microsoft.com/office/powerpoint/2010/main" val="12231072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16</a:t>
            </a:fld>
            <a:endParaRPr lang="en-US" dirty="0"/>
          </a:p>
        </p:txBody>
      </p:sp>
    </p:spTree>
    <p:extLst>
      <p:ext uri="{BB962C8B-B14F-4D97-AF65-F5344CB8AC3E}">
        <p14:creationId xmlns:p14="http://schemas.microsoft.com/office/powerpoint/2010/main" val="42178184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17</a:t>
            </a:fld>
            <a:endParaRPr lang="en-US" dirty="0"/>
          </a:p>
        </p:txBody>
      </p:sp>
    </p:spTree>
    <p:extLst>
      <p:ext uri="{BB962C8B-B14F-4D97-AF65-F5344CB8AC3E}">
        <p14:creationId xmlns:p14="http://schemas.microsoft.com/office/powerpoint/2010/main" val="27423599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18</a:t>
            </a:fld>
            <a:endParaRPr lang="en-US" dirty="0"/>
          </a:p>
        </p:txBody>
      </p:sp>
    </p:spTree>
    <p:extLst>
      <p:ext uri="{BB962C8B-B14F-4D97-AF65-F5344CB8AC3E}">
        <p14:creationId xmlns:p14="http://schemas.microsoft.com/office/powerpoint/2010/main" val="35640401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19</a:t>
            </a:fld>
            <a:endParaRPr lang="en-US" dirty="0"/>
          </a:p>
        </p:txBody>
      </p:sp>
    </p:spTree>
    <p:extLst>
      <p:ext uri="{BB962C8B-B14F-4D97-AF65-F5344CB8AC3E}">
        <p14:creationId xmlns:p14="http://schemas.microsoft.com/office/powerpoint/2010/main" val="32029722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20</a:t>
            </a:fld>
            <a:endParaRPr lang="en-US" dirty="0"/>
          </a:p>
        </p:txBody>
      </p:sp>
    </p:spTree>
    <p:extLst>
      <p:ext uri="{BB962C8B-B14F-4D97-AF65-F5344CB8AC3E}">
        <p14:creationId xmlns:p14="http://schemas.microsoft.com/office/powerpoint/2010/main" val="20313467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AEA692A-D9B4-422B-83AF-73CD1DB16FDE}" type="slidenum">
              <a:rPr lang="en-US" smtClean="0"/>
              <a:pPr/>
              <a:t>1</a:t>
            </a:fld>
            <a:endParaRPr lang="en-US" dirty="0"/>
          </a:p>
        </p:txBody>
      </p:sp>
    </p:spTree>
    <p:extLst>
      <p:ext uri="{BB962C8B-B14F-4D97-AF65-F5344CB8AC3E}">
        <p14:creationId xmlns:p14="http://schemas.microsoft.com/office/powerpoint/2010/main" val="34703714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21</a:t>
            </a:fld>
            <a:endParaRPr lang="en-US" dirty="0"/>
          </a:p>
        </p:txBody>
      </p:sp>
    </p:spTree>
    <p:extLst>
      <p:ext uri="{BB962C8B-B14F-4D97-AF65-F5344CB8AC3E}">
        <p14:creationId xmlns:p14="http://schemas.microsoft.com/office/powerpoint/2010/main" val="10246797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22</a:t>
            </a:fld>
            <a:endParaRPr lang="en-US" dirty="0"/>
          </a:p>
        </p:txBody>
      </p:sp>
    </p:spTree>
    <p:extLst>
      <p:ext uri="{BB962C8B-B14F-4D97-AF65-F5344CB8AC3E}">
        <p14:creationId xmlns:p14="http://schemas.microsoft.com/office/powerpoint/2010/main" val="31282120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23</a:t>
            </a:fld>
            <a:endParaRPr lang="en-US" dirty="0"/>
          </a:p>
        </p:txBody>
      </p:sp>
    </p:spTree>
    <p:extLst>
      <p:ext uri="{BB962C8B-B14F-4D97-AF65-F5344CB8AC3E}">
        <p14:creationId xmlns:p14="http://schemas.microsoft.com/office/powerpoint/2010/main" val="38988996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24</a:t>
            </a:fld>
            <a:endParaRPr lang="en-US" dirty="0"/>
          </a:p>
        </p:txBody>
      </p:sp>
    </p:spTree>
    <p:extLst>
      <p:ext uri="{BB962C8B-B14F-4D97-AF65-F5344CB8AC3E}">
        <p14:creationId xmlns:p14="http://schemas.microsoft.com/office/powerpoint/2010/main" val="36058278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25</a:t>
            </a:fld>
            <a:endParaRPr lang="en-US" dirty="0"/>
          </a:p>
        </p:txBody>
      </p:sp>
    </p:spTree>
    <p:extLst>
      <p:ext uri="{BB962C8B-B14F-4D97-AF65-F5344CB8AC3E}">
        <p14:creationId xmlns:p14="http://schemas.microsoft.com/office/powerpoint/2010/main" val="324326739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26</a:t>
            </a:fld>
            <a:endParaRPr lang="en-US" dirty="0"/>
          </a:p>
        </p:txBody>
      </p:sp>
    </p:spTree>
    <p:extLst>
      <p:ext uri="{BB962C8B-B14F-4D97-AF65-F5344CB8AC3E}">
        <p14:creationId xmlns:p14="http://schemas.microsoft.com/office/powerpoint/2010/main" val="223732025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27</a:t>
            </a:fld>
            <a:endParaRPr lang="en-US" dirty="0"/>
          </a:p>
        </p:txBody>
      </p:sp>
    </p:spTree>
    <p:extLst>
      <p:ext uri="{BB962C8B-B14F-4D97-AF65-F5344CB8AC3E}">
        <p14:creationId xmlns:p14="http://schemas.microsoft.com/office/powerpoint/2010/main" val="148117956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28</a:t>
            </a:fld>
            <a:endParaRPr lang="en-US" dirty="0"/>
          </a:p>
        </p:txBody>
      </p:sp>
    </p:spTree>
    <p:extLst>
      <p:ext uri="{BB962C8B-B14F-4D97-AF65-F5344CB8AC3E}">
        <p14:creationId xmlns:p14="http://schemas.microsoft.com/office/powerpoint/2010/main" val="190735891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29</a:t>
            </a:fld>
            <a:endParaRPr lang="en-US" dirty="0"/>
          </a:p>
        </p:txBody>
      </p:sp>
    </p:spTree>
    <p:extLst>
      <p:ext uri="{BB962C8B-B14F-4D97-AF65-F5344CB8AC3E}">
        <p14:creationId xmlns:p14="http://schemas.microsoft.com/office/powerpoint/2010/main" val="321997229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31</a:t>
            </a:fld>
            <a:endParaRPr lang="en-US" dirty="0"/>
          </a:p>
        </p:txBody>
      </p:sp>
    </p:spTree>
    <p:extLst>
      <p:ext uri="{BB962C8B-B14F-4D97-AF65-F5344CB8AC3E}">
        <p14:creationId xmlns:p14="http://schemas.microsoft.com/office/powerpoint/2010/main" val="29209280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2</a:t>
            </a:fld>
            <a:endParaRPr lang="en-US" dirty="0"/>
          </a:p>
        </p:txBody>
      </p:sp>
    </p:spTree>
    <p:extLst>
      <p:ext uri="{BB962C8B-B14F-4D97-AF65-F5344CB8AC3E}">
        <p14:creationId xmlns:p14="http://schemas.microsoft.com/office/powerpoint/2010/main" val="415765004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32</a:t>
            </a:fld>
            <a:endParaRPr lang="en-US" dirty="0"/>
          </a:p>
        </p:txBody>
      </p:sp>
    </p:spTree>
    <p:extLst>
      <p:ext uri="{BB962C8B-B14F-4D97-AF65-F5344CB8AC3E}">
        <p14:creationId xmlns:p14="http://schemas.microsoft.com/office/powerpoint/2010/main" val="265205013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33</a:t>
            </a:fld>
            <a:endParaRPr lang="en-US" dirty="0"/>
          </a:p>
        </p:txBody>
      </p:sp>
    </p:spTree>
    <p:extLst>
      <p:ext uri="{BB962C8B-B14F-4D97-AF65-F5344CB8AC3E}">
        <p14:creationId xmlns:p14="http://schemas.microsoft.com/office/powerpoint/2010/main" val="39167945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34</a:t>
            </a:fld>
            <a:endParaRPr lang="en-US" dirty="0"/>
          </a:p>
        </p:txBody>
      </p:sp>
    </p:spTree>
    <p:extLst>
      <p:ext uri="{BB962C8B-B14F-4D97-AF65-F5344CB8AC3E}">
        <p14:creationId xmlns:p14="http://schemas.microsoft.com/office/powerpoint/2010/main" val="40530514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Adding comments: will there be a formal comment period? </a:t>
            </a:r>
          </a:p>
          <a:p>
            <a:r>
              <a:rPr lang="en-US" dirty="0" smtClean="0"/>
              <a:t>State name when</a:t>
            </a:r>
            <a:r>
              <a:rPr lang="en-US" baseline="0" dirty="0" smtClean="0"/>
              <a:t> possible prior to commenting for the record</a:t>
            </a:r>
            <a:endParaRPr lang="en-US" dirty="0"/>
          </a:p>
        </p:txBody>
      </p:sp>
      <p:sp>
        <p:nvSpPr>
          <p:cNvPr id="4" name="Slide Number Placeholder 3"/>
          <p:cNvSpPr>
            <a:spLocks noGrp="1"/>
          </p:cNvSpPr>
          <p:nvPr>
            <p:ph type="sldNum" sz="quarter" idx="10"/>
          </p:nvPr>
        </p:nvSpPr>
        <p:spPr/>
        <p:txBody>
          <a:bodyPr/>
          <a:lstStyle/>
          <a:p>
            <a:fld id="{DAEA692A-D9B4-422B-83AF-73CD1DB16FDE}" type="slidenum">
              <a:rPr lang="en-US" smtClean="0"/>
              <a:pPr/>
              <a:t>3</a:t>
            </a:fld>
            <a:endParaRPr lang="en-US" dirty="0"/>
          </a:p>
        </p:txBody>
      </p:sp>
    </p:spTree>
    <p:extLst>
      <p:ext uri="{BB962C8B-B14F-4D97-AF65-F5344CB8AC3E}">
        <p14:creationId xmlns:p14="http://schemas.microsoft.com/office/powerpoint/2010/main" val="17991082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4</a:t>
            </a:fld>
            <a:endParaRPr lang="en-US" dirty="0"/>
          </a:p>
        </p:txBody>
      </p:sp>
    </p:spTree>
    <p:extLst>
      <p:ext uri="{BB962C8B-B14F-4D97-AF65-F5344CB8AC3E}">
        <p14:creationId xmlns:p14="http://schemas.microsoft.com/office/powerpoint/2010/main" val="20639343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5</a:t>
            </a:fld>
            <a:endParaRPr lang="en-US" dirty="0"/>
          </a:p>
        </p:txBody>
      </p:sp>
    </p:spTree>
    <p:extLst>
      <p:ext uri="{BB962C8B-B14F-4D97-AF65-F5344CB8AC3E}">
        <p14:creationId xmlns:p14="http://schemas.microsoft.com/office/powerpoint/2010/main" val="17492851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6</a:t>
            </a:fld>
            <a:endParaRPr lang="en-US" dirty="0"/>
          </a:p>
        </p:txBody>
      </p:sp>
    </p:spTree>
    <p:extLst>
      <p:ext uri="{BB962C8B-B14F-4D97-AF65-F5344CB8AC3E}">
        <p14:creationId xmlns:p14="http://schemas.microsoft.com/office/powerpoint/2010/main" val="15324412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7</a:t>
            </a:fld>
            <a:endParaRPr lang="en-US" dirty="0"/>
          </a:p>
        </p:txBody>
      </p:sp>
    </p:spTree>
    <p:extLst>
      <p:ext uri="{BB962C8B-B14F-4D97-AF65-F5344CB8AC3E}">
        <p14:creationId xmlns:p14="http://schemas.microsoft.com/office/powerpoint/2010/main" val="12530797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A692A-D9B4-422B-83AF-73CD1DB16FDE}" type="slidenum">
              <a:rPr lang="en-US" smtClean="0"/>
              <a:pPr/>
              <a:t>8</a:t>
            </a:fld>
            <a:endParaRPr lang="en-US" dirty="0"/>
          </a:p>
        </p:txBody>
      </p:sp>
    </p:spTree>
    <p:extLst>
      <p:ext uri="{BB962C8B-B14F-4D97-AF65-F5344CB8AC3E}">
        <p14:creationId xmlns:p14="http://schemas.microsoft.com/office/powerpoint/2010/main" val="10047189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2_Title Slide Colored Background">
    <p:bg>
      <p:bgPr>
        <a:solidFill>
          <a:srgbClr val="4C6A84"/>
        </a:solidFill>
        <a:effectLst/>
      </p:bgPr>
    </p:bg>
    <p:spTree>
      <p:nvGrpSpPr>
        <p:cNvPr id="1" name=""/>
        <p:cNvGrpSpPr/>
        <p:nvPr/>
      </p:nvGrpSpPr>
      <p:grpSpPr>
        <a:xfrm>
          <a:off x="0" y="0"/>
          <a:ext cx="0" cy="0"/>
          <a:chOff x="0" y="0"/>
          <a:chExt cx="0" cy="0"/>
        </a:xfrm>
      </p:grpSpPr>
      <p:sp>
        <p:nvSpPr>
          <p:cNvPr id="13" name="Picture Placeholder 12"/>
          <p:cNvSpPr>
            <a:spLocks noGrp="1"/>
          </p:cNvSpPr>
          <p:nvPr userDrawn="1">
            <p:ph type="pic" sz="quarter" idx="11" hasCustomPrompt="1"/>
          </p:nvPr>
        </p:nvSpPr>
        <p:spPr>
          <a:xfrm>
            <a:off x="533400" y="3415937"/>
            <a:ext cx="1524000" cy="990600"/>
          </a:xfrm>
          <a:prstGeom prst="rect">
            <a:avLst/>
          </a:prstGeom>
          <a:ln w="9525">
            <a:noFill/>
          </a:ln>
          <a:effectLst/>
        </p:spPr>
        <p:txBody>
          <a:bodyPr/>
          <a:lstStyle>
            <a:lvl1pPr>
              <a:defRPr/>
            </a:lvl1pPr>
          </a:lstStyle>
          <a:p>
            <a:r>
              <a:rPr lang="en-US" dirty="0" smtClean="0"/>
              <a:t>Client Picture 1</a:t>
            </a:r>
            <a:endParaRPr lang="en-US" dirty="0"/>
          </a:p>
        </p:txBody>
      </p:sp>
      <p:sp>
        <p:nvSpPr>
          <p:cNvPr id="14" name="Picture Placeholder 12"/>
          <p:cNvSpPr>
            <a:spLocks noGrp="1"/>
          </p:cNvSpPr>
          <p:nvPr userDrawn="1">
            <p:ph type="pic" sz="quarter" idx="12" hasCustomPrompt="1"/>
          </p:nvPr>
        </p:nvSpPr>
        <p:spPr>
          <a:xfrm>
            <a:off x="2362200" y="3415937"/>
            <a:ext cx="1524000" cy="990600"/>
          </a:xfrm>
          <a:prstGeom prst="rect">
            <a:avLst/>
          </a:prstGeom>
          <a:ln w="9525">
            <a:noFill/>
          </a:ln>
          <a:effectLst/>
        </p:spPr>
        <p:txBody>
          <a:bodyPr/>
          <a:lstStyle>
            <a:lvl1pPr>
              <a:defRPr/>
            </a:lvl1pPr>
          </a:lstStyle>
          <a:p>
            <a:r>
              <a:rPr lang="en-US" dirty="0" smtClean="0"/>
              <a:t>Client Picture 2</a:t>
            </a:r>
            <a:endParaRPr lang="en-US" dirty="0"/>
          </a:p>
        </p:txBody>
      </p:sp>
      <p:sp>
        <p:nvSpPr>
          <p:cNvPr id="15" name="Picture Placeholder 12"/>
          <p:cNvSpPr>
            <a:spLocks noGrp="1"/>
          </p:cNvSpPr>
          <p:nvPr userDrawn="1">
            <p:ph type="pic" sz="quarter" idx="13" hasCustomPrompt="1"/>
          </p:nvPr>
        </p:nvSpPr>
        <p:spPr>
          <a:xfrm>
            <a:off x="4191000" y="3415937"/>
            <a:ext cx="1524000" cy="990600"/>
          </a:xfrm>
          <a:prstGeom prst="rect">
            <a:avLst/>
          </a:prstGeom>
          <a:ln w="9525">
            <a:noFill/>
          </a:ln>
          <a:effectLst/>
        </p:spPr>
        <p:txBody>
          <a:bodyPr/>
          <a:lstStyle>
            <a:lvl1pPr>
              <a:defRPr/>
            </a:lvl1pPr>
          </a:lstStyle>
          <a:p>
            <a:r>
              <a:rPr lang="en-US" dirty="0" smtClean="0"/>
              <a:t>Client Picture 3</a:t>
            </a:r>
            <a:endParaRPr lang="en-US" dirty="0"/>
          </a:p>
        </p:txBody>
      </p:sp>
      <p:grpSp>
        <p:nvGrpSpPr>
          <p:cNvPr id="2" name="Group 15"/>
          <p:cNvGrpSpPr/>
          <p:nvPr userDrawn="1"/>
        </p:nvGrpSpPr>
        <p:grpSpPr>
          <a:xfrm>
            <a:off x="0" y="1371691"/>
            <a:ext cx="9144000" cy="5499561"/>
            <a:chOff x="0" y="1371691"/>
            <a:chExt cx="9144000" cy="5499561"/>
          </a:xfrm>
        </p:grpSpPr>
        <p:sp>
          <p:nvSpPr>
            <p:cNvPr id="17" name="Rectangle 16"/>
            <p:cNvSpPr/>
            <p:nvPr userDrawn="1"/>
          </p:nvSpPr>
          <p:spPr>
            <a:xfrm>
              <a:off x="0" y="5292823"/>
              <a:ext cx="6096000" cy="1578429"/>
            </a:xfrm>
            <a:prstGeom prst="rect">
              <a:avLst/>
            </a:prstGeom>
            <a:solidFill>
              <a:srgbClr val="F6D8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0" name="Picture 29" descr="Portman_Colored Background.jpg"/>
            <p:cNvPicPr>
              <a:picLocks noChangeAspect="1"/>
            </p:cNvPicPr>
            <p:nvPr userDrawn="1"/>
          </p:nvPicPr>
          <p:blipFill>
            <a:blip r:embed="rId2" cstate="print"/>
            <a:srcRect l="2316" t="1351" r="2726" b="1351"/>
            <a:stretch>
              <a:fillRect/>
            </a:stretch>
          </p:blipFill>
          <p:spPr>
            <a:xfrm>
              <a:off x="6019800" y="1371691"/>
              <a:ext cx="3124200" cy="5486400"/>
            </a:xfrm>
            <a:prstGeom prst="rect">
              <a:avLst/>
            </a:prstGeom>
          </p:spPr>
        </p:pic>
      </p:grpSp>
      <p:sp>
        <p:nvSpPr>
          <p:cNvPr id="21" name="TextBox 20"/>
          <p:cNvSpPr txBox="1"/>
          <p:nvPr userDrawn="1"/>
        </p:nvSpPr>
        <p:spPr>
          <a:xfrm>
            <a:off x="0" y="6400800"/>
            <a:ext cx="9144000" cy="381000"/>
          </a:xfrm>
          <a:prstGeom prst="rect">
            <a:avLst/>
          </a:prstGeom>
          <a:noFill/>
        </p:spPr>
        <p:txBody>
          <a:bodyPr wrap="square" tIns="91440" bIns="91440" rtlCol="0">
            <a:noAutofit/>
          </a:bodyPr>
          <a:lstStyle/>
          <a:p>
            <a:pPr marL="0" indent="0" algn="ctr">
              <a:buFont typeface="Arial" pitchFamily="34" charset="0"/>
              <a:buNone/>
            </a:pPr>
            <a:r>
              <a:rPr lang="en-US" sz="1300" b="1" spc="150" dirty="0" smtClean="0">
                <a:solidFill>
                  <a:schemeClr val="tx1"/>
                </a:solidFill>
                <a:latin typeface="Arial Narrow" pitchFamily="34" charset="0"/>
              </a:rPr>
              <a:t>DISPUTES</a:t>
            </a:r>
            <a:r>
              <a:rPr lang="en-US" sz="1300" b="1" spc="150" baseline="0" dirty="0" smtClean="0">
                <a:solidFill>
                  <a:schemeClr val="tx1"/>
                </a:solidFill>
                <a:latin typeface="Arial Narrow" pitchFamily="34" charset="0"/>
              </a:rPr>
              <a:t> &amp; INVESTIGATIONS  •  ECONOMICS  •  FINANCIAL ADVISORY  •  MANAGEMENT CONSULTING    </a:t>
            </a:r>
            <a:endParaRPr lang="en-US" sz="1300" b="1" spc="150" dirty="0" smtClean="0">
              <a:solidFill>
                <a:schemeClr val="tx1"/>
              </a:solidFill>
              <a:latin typeface="Arial Narrow" pitchFamily="34" charset="0"/>
            </a:endParaRPr>
          </a:p>
        </p:txBody>
      </p:sp>
      <p:sp>
        <p:nvSpPr>
          <p:cNvPr id="9" name="Text Placeholder 8"/>
          <p:cNvSpPr>
            <a:spLocks noGrp="1"/>
          </p:cNvSpPr>
          <p:nvPr>
            <p:ph type="body" sz="quarter" idx="10" hasCustomPrompt="1"/>
          </p:nvPr>
        </p:nvSpPr>
        <p:spPr>
          <a:xfrm>
            <a:off x="215536" y="4626430"/>
            <a:ext cx="5956664" cy="381000"/>
          </a:xfrm>
          <a:prstGeom prst="rect">
            <a:avLst/>
          </a:prstGeom>
        </p:spPr>
        <p:txBody>
          <a:bodyPr anchor="ctr" anchorCtr="0"/>
          <a:lstStyle>
            <a:lvl1pPr algn="l">
              <a:defRPr lang="en-US" sz="1400" b="0" i="0" baseline="0" dirty="0" smtClean="0">
                <a:solidFill>
                  <a:schemeClr val="bg2">
                    <a:lumMod val="20000"/>
                    <a:lumOff val="80000"/>
                  </a:schemeClr>
                </a:solidFill>
                <a:latin typeface="+mj-lt"/>
                <a:ea typeface="+mj-ea"/>
                <a:cs typeface="+mj-cs"/>
              </a:defRPr>
            </a:lvl1pPr>
          </a:lstStyle>
          <a:p>
            <a:pPr lvl="0"/>
            <a:r>
              <a:rPr lang="en-US" dirty="0" smtClean="0"/>
              <a:t>Insert the Date</a:t>
            </a:r>
            <a:endParaRPr lang="en-US" dirty="0"/>
          </a:p>
        </p:txBody>
      </p:sp>
      <p:sp>
        <p:nvSpPr>
          <p:cNvPr id="46" name="TextBox 45"/>
          <p:cNvSpPr txBox="1"/>
          <p:nvPr userDrawn="1"/>
        </p:nvSpPr>
        <p:spPr>
          <a:xfrm>
            <a:off x="225928" y="5791200"/>
            <a:ext cx="3483428" cy="230832"/>
          </a:xfrm>
          <a:prstGeom prst="rect">
            <a:avLst/>
          </a:prstGeom>
          <a:noFill/>
        </p:spPr>
        <p:txBody>
          <a:bodyPr wrap="square" rtlCol="0">
            <a:spAutoFit/>
          </a:bodyPr>
          <a:lstStyle/>
          <a:p>
            <a:pPr algn="l">
              <a:defRPr/>
            </a:pPr>
            <a:r>
              <a:rPr lang="en-US" sz="900" dirty="0" smtClean="0">
                <a:solidFill>
                  <a:schemeClr val="tx1"/>
                </a:solidFill>
                <a:latin typeface="Arial Narrow" pitchFamily="34" charset="0"/>
              </a:rPr>
              <a:t>©2015 Navigant Consulting, Inc.  </a:t>
            </a:r>
          </a:p>
        </p:txBody>
      </p:sp>
      <p:sp>
        <p:nvSpPr>
          <p:cNvPr id="49" name="Text Placeholder 21"/>
          <p:cNvSpPr>
            <a:spLocks noGrp="1"/>
          </p:cNvSpPr>
          <p:nvPr>
            <p:ph type="body" sz="quarter" idx="14" hasCustomPrompt="1"/>
          </p:nvPr>
        </p:nvSpPr>
        <p:spPr>
          <a:xfrm>
            <a:off x="228600" y="5334000"/>
            <a:ext cx="5105400" cy="152400"/>
          </a:xfrm>
          <a:prstGeom prst="rect">
            <a:avLst/>
          </a:prstGeom>
        </p:spPr>
        <p:txBody>
          <a:bodyPr tIns="91440" bIns="91440" anchor="ctr"/>
          <a:lstStyle>
            <a:lvl1pPr>
              <a:defRPr sz="900" i="0" baseline="0">
                <a:latin typeface="Arial Narrow" pitchFamily="34" charset="0"/>
              </a:defRPr>
            </a:lvl1pPr>
          </a:lstStyle>
          <a:p>
            <a:pPr lvl="0"/>
            <a:r>
              <a:rPr lang="en-US" dirty="0" smtClean="0"/>
              <a:t>Navigant Reference: </a:t>
            </a:r>
            <a:r>
              <a:rPr lang="en-US" dirty="0" err="1" smtClean="0"/>
              <a:t>xxxxx</a:t>
            </a:r>
            <a:endParaRPr lang="en-US" dirty="0"/>
          </a:p>
        </p:txBody>
      </p:sp>
      <p:sp>
        <p:nvSpPr>
          <p:cNvPr id="24" name="Rectangle 2"/>
          <p:cNvSpPr>
            <a:spLocks noGrp="1" noChangeArrowheads="1"/>
          </p:cNvSpPr>
          <p:nvPr>
            <p:ph type="ctrTitle"/>
          </p:nvPr>
        </p:nvSpPr>
        <p:spPr>
          <a:xfrm>
            <a:off x="178526" y="1447800"/>
            <a:ext cx="5993674" cy="1219200"/>
          </a:xfrm>
          <a:prstGeom prst="rect">
            <a:avLst/>
          </a:prstGeom>
        </p:spPr>
        <p:txBody>
          <a:bodyPr lIns="91440" anchor="b" anchorCtr="0"/>
          <a:lstStyle>
            <a:lvl1pPr marL="0" algn="l">
              <a:defRPr sz="2800">
                <a:solidFill>
                  <a:schemeClr val="bg1"/>
                </a:solidFill>
              </a:defRPr>
            </a:lvl1pPr>
          </a:lstStyle>
          <a:p>
            <a:r>
              <a:rPr lang="en-US" smtClean="0"/>
              <a:t>Click to edit Master title style</a:t>
            </a:r>
            <a:endParaRPr lang="en-US" dirty="0"/>
          </a:p>
        </p:txBody>
      </p:sp>
      <p:sp>
        <p:nvSpPr>
          <p:cNvPr id="26" name="Rectangle 3"/>
          <p:cNvSpPr>
            <a:spLocks noGrp="1" noChangeArrowheads="1"/>
          </p:cNvSpPr>
          <p:nvPr>
            <p:ph type="subTitle" idx="1"/>
          </p:nvPr>
        </p:nvSpPr>
        <p:spPr>
          <a:xfrm>
            <a:off x="178526" y="2847975"/>
            <a:ext cx="5993674" cy="352425"/>
          </a:xfrm>
          <a:prstGeom prst="rect">
            <a:avLst/>
          </a:prstGeom>
          <a:ln/>
        </p:spPr>
        <p:txBody>
          <a:bodyPr wrap="square" lIns="91440" rIns="91440">
            <a:spAutoFit/>
          </a:bodyPr>
          <a:lstStyle>
            <a:lvl1pPr marL="0" indent="0" algn="l">
              <a:buFontTx/>
              <a:buNone/>
              <a:defRPr sz="1800">
                <a:solidFill>
                  <a:schemeClr val="bg2">
                    <a:lumMod val="20000"/>
                    <a:lumOff val="80000"/>
                  </a:schemeClr>
                </a:solidFill>
              </a:defRPr>
            </a:lvl1pPr>
          </a:lstStyle>
          <a:p>
            <a:r>
              <a:rPr lang="en-US" smtClean="0"/>
              <a:t>Click to edit Master subtitle style</a:t>
            </a:r>
            <a:endParaRPr lang="en-US" dirty="0"/>
          </a:p>
        </p:txBody>
      </p:sp>
      <p:pic>
        <p:nvPicPr>
          <p:cNvPr id="16" name="Picture 1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02096" y="228600"/>
            <a:ext cx="2739334" cy="914400"/>
          </a:xfrm>
          <a:prstGeom prst="rect">
            <a:avLst/>
          </a:prstGeom>
        </p:spPr>
      </p:pic>
    </p:spTree>
  </p:cSld>
  <p:clrMapOvr>
    <a:masterClrMapping/>
  </p:clrMapOvr>
  <p:timing>
    <p:tnLst>
      <p:par>
        <p:cTn id="1" dur="indefinite" restart="never" nodeType="tmRoot"/>
      </p:par>
    </p:tnLst>
  </p:timing>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hite Background">
    <p:bg>
      <p:bgPr>
        <a:solidFill>
          <a:schemeClr val="bg1"/>
        </a:solidFill>
        <a:effectLst/>
      </p:bgPr>
    </p:bg>
    <p:spTree>
      <p:nvGrpSpPr>
        <p:cNvPr id="1" name=""/>
        <p:cNvGrpSpPr/>
        <p:nvPr/>
      </p:nvGrpSpPr>
      <p:grpSpPr>
        <a:xfrm>
          <a:off x="0" y="0"/>
          <a:ext cx="0" cy="0"/>
          <a:chOff x="0" y="0"/>
          <a:chExt cx="0" cy="0"/>
        </a:xfrm>
      </p:grpSpPr>
      <p:sp>
        <p:nvSpPr>
          <p:cNvPr id="9" name="Text Placeholder 8"/>
          <p:cNvSpPr>
            <a:spLocks noGrp="1"/>
          </p:cNvSpPr>
          <p:nvPr>
            <p:ph type="body" sz="quarter" idx="10" hasCustomPrompt="1"/>
          </p:nvPr>
        </p:nvSpPr>
        <p:spPr>
          <a:xfrm>
            <a:off x="215536" y="4626430"/>
            <a:ext cx="5956664" cy="381000"/>
          </a:xfrm>
          <a:prstGeom prst="rect">
            <a:avLst/>
          </a:prstGeom>
        </p:spPr>
        <p:txBody>
          <a:bodyPr anchor="ctr" anchorCtr="0"/>
          <a:lstStyle>
            <a:lvl1pPr algn="l">
              <a:defRPr lang="en-US" sz="1400" b="0" i="0" baseline="0" dirty="0" smtClean="0">
                <a:solidFill>
                  <a:schemeClr val="bg2"/>
                </a:solidFill>
                <a:latin typeface="+mj-lt"/>
                <a:ea typeface="+mj-ea"/>
                <a:cs typeface="+mj-cs"/>
              </a:defRPr>
            </a:lvl1pPr>
          </a:lstStyle>
          <a:p>
            <a:pPr lvl="0"/>
            <a:r>
              <a:rPr lang="en-US" dirty="0" smtClean="0"/>
              <a:t>Insert the Date</a:t>
            </a:r>
            <a:endParaRPr lang="en-US" dirty="0"/>
          </a:p>
        </p:txBody>
      </p:sp>
      <p:sp>
        <p:nvSpPr>
          <p:cNvPr id="13" name="Picture Placeholder 12"/>
          <p:cNvSpPr>
            <a:spLocks noGrp="1"/>
          </p:cNvSpPr>
          <p:nvPr>
            <p:ph type="pic" sz="quarter" idx="11" hasCustomPrompt="1"/>
          </p:nvPr>
        </p:nvSpPr>
        <p:spPr>
          <a:xfrm>
            <a:off x="533400" y="3415937"/>
            <a:ext cx="1524000" cy="990600"/>
          </a:xfrm>
          <a:prstGeom prst="rect">
            <a:avLst/>
          </a:prstGeom>
          <a:ln w="9525">
            <a:noFill/>
          </a:ln>
          <a:effectLst/>
        </p:spPr>
        <p:txBody>
          <a:bodyPr/>
          <a:lstStyle>
            <a:lvl1pPr>
              <a:defRPr/>
            </a:lvl1pPr>
          </a:lstStyle>
          <a:p>
            <a:r>
              <a:rPr lang="en-US" dirty="0" smtClean="0"/>
              <a:t>Client Picture 1</a:t>
            </a:r>
            <a:endParaRPr lang="en-US" dirty="0"/>
          </a:p>
        </p:txBody>
      </p:sp>
      <p:sp>
        <p:nvSpPr>
          <p:cNvPr id="14" name="Picture Placeholder 12"/>
          <p:cNvSpPr>
            <a:spLocks noGrp="1"/>
          </p:cNvSpPr>
          <p:nvPr>
            <p:ph type="pic" sz="quarter" idx="12" hasCustomPrompt="1"/>
          </p:nvPr>
        </p:nvSpPr>
        <p:spPr>
          <a:xfrm>
            <a:off x="2362200" y="3415937"/>
            <a:ext cx="1524000" cy="990600"/>
          </a:xfrm>
          <a:prstGeom prst="rect">
            <a:avLst/>
          </a:prstGeom>
          <a:ln w="9525">
            <a:noFill/>
          </a:ln>
          <a:effectLst/>
        </p:spPr>
        <p:txBody>
          <a:bodyPr/>
          <a:lstStyle>
            <a:lvl1pPr>
              <a:defRPr/>
            </a:lvl1pPr>
          </a:lstStyle>
          <a:p>
            <a:r>
              <a:rPr lang="en-US" dirty="0" smtClean="0"/>
              <a:t>Client Picture 2</a:t>
            </a:r>
            <a:endParaRPr lang="en-US" dirty="0"/>
          </a:p>
        </p:txBody>
      </p:sp>
      <p:sp>
        <p:nvSpPr>
          <p:cNvPr id="15" name="Picture Placeholder 12"/>
          <p:cNvSpPr>
            <a:spLocks noGrp="1"/>
          </p:cNvSpPr>
          <p:nvPr>
            <p:ph type="pic" sz="quarter" idx="13" hasCustomPrompt="1"/>
          </p:nvPr>
        </p:nvSpPr>
        <p:spPr>
          <a:xfrm>
            <a:off x="4191000" y="3415937"/>
            <a:ext cx="1524000" cy="990600"/>
          </a:xfrm>
          <a:prstGeom prst="rect">
            <a:avLst/>
          </a:prstGeom>
          <a:ln w="9525">
            <a:noFill/>
          </a:ln>
          <a:effectLst/>
        </p:spPr>
        <p:txBody>
          <a:bodyPr/>
          <a:lstStyle>
            <a:lvl1pPr>
              <a:defRPr/>
            </a:lvl1pPr>
          </a:lstStyle>
          <a:p>
            <a:r>
              <a:rPr lang="en-US" dirty="0" smtClean="0"/>
              <a:t>Client Picture 3</a:t>
            </a:r>
            <a:endParaRPr lang="en-US" dirty="0"/>
          </a:p>
        </p:txBody>
      </p:sp>
      <p:sp>
        <p:nvSpPr>
          <p:cNvPr id="24" name="Rectangle 2"/>
          <p:cNvSpPr>
            <a:spLocks noGrp="1" noChangeArrowheads="1"/>
          </p:cNvSpPr>
          <p:nvPr>
            <p:ph type="ctrTitle"/>
          </p:nvPr>
        </p:nvSpPr>
        <p:spPr>
          <a:xfrm>
            <a:off x="178526" y="1447800"/>
            <a:ext cx="5993674" cy="1219200"/>
          </a:xfrm>
          <a:prstGeom prst="rect">
            <a:avLst/>
          </a:prstGeom>
        </p:spPr>
        <p:txBody>
          <a:bodyPr lIns="91440" anchor="b" anchorCtr="0"/>
          <a:lstStyle>
            <a:lvl1pPr marL="0" algn="l">
              <a:defRPr sz="2800">
                <a:solidFill>
                  <a:schemeClr val="tx1"/>
                </a:solidFill>
              </a:defRPr>
            </a:lvl1pPr>
          </a:lstStyle>
          <a:p>
            <a:r>
              <a:rPr lang="en-US" smtClean="0"/>
              <a:t>Click to edit Master title style</a:t>
            </a:r>
            <a:endParaRPr lang="en-US" dirty="0"/>
          </a:p>
        </p:txBody>
      </p:sp>
      <p:sp>
        <p:nvSpPr>
          <p:cNvPr id="26" name="Rectangle 3"/>
          <p:cNvSpPr>
            <a:spLocks noGrp="1" noChangeArrowheads="1"/>
          </p:cNvSpPr>
          <p:nvPr>
            <p:ph type="subTitle" idx="1"/>
          </p:nvPr>
        </p:nvSpPr>
        <p:spPr>
          <a:xfrm>
            <a:off x="178526" y="2847975"/>
            <a:ext cx="5993674" cy="352425"/>
          </a:xfrm>
          <a:prstGeom prst="rect">
            <a:avLst/>
          </a:prstGeom>
          <a:ln/>
        </p:spPr>
        <p:txBody>
          <a:bodyPr wrap="square" lIns="91440" rIns="91440">
            <a:spAutoFit/>
          </a:bodyPr>
          <a:lstStyle>
            <a:lvl1pPr marL="0" indent="0" algn="l">
              <a:buFontTx/>
              <a:buNone/>
              <a:defRPr sz="1800">
                <a:solidFill>
                  <a:schemeClr val="bg2"/>
                </a:solidFill>
              </a:defRPr>
            </a:lvl1pPr>
          </a:lstStyle>
          <a:p>
            <a:r>
              <a:rPr lang="en-US" smtClean="0"/>
              <a:t>Click to edit Master subtitle style</a:t>
            </a:r>
            <a:endParaRPr lang="en-US" dirty="0"/>
          </a:p>
        </p:txBody>
      </p:sp>
      <p:sp>
        <p:nvSpPr>
          <p:cNvPr id="46" name="TextBox 45"/>
          <p:cNvSpPr txBox="1"/>
          <p:nvPr userDrawn="1"/>
        </p:nvSpPr>
        <p:spPr>
          <a:xfrm>
            <a:off x="225928" y="5791200"/>
            <a:ext cx="3483428" cy="369332"/>
          </a:xfrm>
          <a:prstGeom prst="rect">
            <a:avLst/>
          </a:prstGeom>
          <a:noFill/>
        </p:spPr>
        <p:txBody>
          <a:bodyPr wrap="square" rtlCol="0">
            <a:spAutoFit/>
          </a:bodyPr>
          <a:lstStyle/>
          <a:p>
            <a:pPr algn="l">
              <a:defRPr/>
            </a:pPr>
            <a:r>
              <a:rPr lang="en-US" sz="900" dirty="0" smtClean="0">
                <a:solidFill>
                  <a:schemeClr val="tx1"/>
                </a:solidFill>
                <a:latin typeface="Arial Narrow" pitchFamily="34" charset="0"/>
              </a:rPr>
              <a:t>©2015 Navigant Consulting, Inc.  </a:t>
            </a:r>
          </a:p>
          <a:p>
            <a:pPr algn="l">
              <a:defRPr/>
            </a:pPr>
            <a:r>
              <a:rPr lang="en-US" sz="900" dirty="0" smtClean="0">
                <a:solidFill>
                  <a:schemeClr val="tx1"/>
                </a:solidFill>
                <a:latin typeface="Arial Narrow" pitchFamily="34" charset="0"/>
              </a:rPr>
              <a:t>Confidential and proprietary. Do not distribute or copy.</a:t>
            </a:r>
            <a:endParaRPr lang="en-US" sz="900" dirty="0">
              <a:solidFill>
                <a:schemeClr val="tx1"/>
              </a:solidFill>
              <a:latin typeface="Arial Narrow" pitchFamily="34" charset="0"/>
            </a:endParaRPr>
          </a:p>
        </p:txBody>
      </p:sp>
      <p:sp>
        <p:nvSpPr>
          <p:cNvPr id="49" name="Text Placeholder 21"/>
          <p:cNvSpPr>
            <a:spLocks noGrp="1"/>
          </p:cNvSpPr>
          <p:nvPr>
            <p:ph type="body" sz="quarter" idx="14" hasCustomPrompt="1"/>
          </p:nvPr>
        </p:nvSpPr>
        <p:spPr>
          <a:xfrm>
            <a:off x="228600" y="5334000"/>
            <a:ext cx="5410200" cy="152400"/>
          </a:xfrm>
          <a:prstGeom prst="rect">
            <a:avLst/>
          </a:prstGeom>
        </p:spPr>
        <p:txBody>
          <a:bodyPr tIns="91440" bIns="91440" anchor="ctr"/>
          <a:lstStyle>
            <a:lvl1pPr>
              <a:defRPr sz="900" i="0" baseline="0">
                <a:latin typeface="Arial Narrow" pitchFamily="34" charset="0"/>
              </a:defRPr>
            </a:lvl1pPr>
          </a:lstStyle>
          <a:p>
            <a:pPr lvl="0"/>
            <a:r>
              <a:rPr lang="en-US" dirty="0" smtClean="0"/>
              <a:t>Navigant Reference: </a:t>
            </a:r>
            <a:r>
              <a:rPr lang="en-US" dirty="0" err="1" smtClean="0"/>
              <a:t>xxxxxx</a:t>
            </a:r>
            <a:endParaRPr lang="en-US" dirty="0"/>
          </a:p>
        </p:txBody>
      </p:sp>
      <p:pic>
        <p:nvPicPr>
          <p:cNvPr id="25" name="Picture 24" descr="Portmen_Transparent BG.gif"/>
          <p:cNvPicPr>
            <a:picLocks noChangeAspect="1"/>
          </p:cNvPicPr>
          <p:nvPr userDrawn="1"/>
        </p:nvPicPr>
        <p:blipFill>
          <a:blip r:embed="rId2" cstate="screen"/>
          <a:stretch>
            <a:fillRect/>
          </a:stretch>
        </p:blipFill>
        <p:spPr>
          <a:xfrm>
            <a:off x="6379659" y="2070463"/>
            <a:ext cx="1933575" cy="4191000"/>
          </a:xfrm>
          <a:prstGeom prst="rect">
            <a:avLst/>
          </a:prstGeom>
          <a:noFill/>
          <a:ln>
            <a:noFill/>
          </a:ln>
        </p:spPr>
      </p:pic>
      <p:sp>
        <p:nvSpPr>
          <p:cNvPr id="30" name="TextBox 29"/>
          <p:cNvSpPr txBox="1"/>
          <p:nvPr userDrawn="1"/>
        </p:nvSpPr>
        <p:spPr>
          <a:xfrm>
            <a:off x="0" y="6400800"/>
            <a:ext cx="9144000" cy="381000"/>
          </a:xfrm>
          <a:prstGeom prst="rect">
            <a:avLst/>
          </a:prstGeom>
          <a:noFill/>
        </p:spPr>
        <p:txBody>
          <a:bodyPr wrap="square" tIns="91440" bIns="91440" rtlCol="0">
            <a:noAutofit/>
          </a:bodyPr>
          <a:lstStyle/>
          <a:p>
            <a:pPr marL="0" indent="0" algn="ctr">
              <a:buFont typeface="Arial" pitchFamily="34" charset="0"/>
              <a:buNone/>
            </a:pPr>
            <a:r>
              <a:rPr lang="en-US" sz="1300" b="1" spc="150" dirty="0" smtClean="0">
                <a:solidFill>
                  <a:schemeClr val="bg2"/>
                </a:solidFill>
                <a:latin typeface="Arial Narrow" pitchFamily="34" charset="0"/>
              </a:rPr>
              <a:t>DISPUTES</a:t>
            </a:r>
            <a:r>
              <a:rPr lang="en-US" sz="1300" b="1" spc="150" baseline="0" dirty="0" smtClean="0">
                <a:solidFill>
                  <a:schemeClr val="bg2"/>
                </a:solidFill>
                <a:latin typeface="Arial Narrow" pitchFamily="34" charset="0"/>
              </a:rPr>
              <a:t> &amp; INVESTIGATIONS  •  ECONOMICS  •  FINANCIAL ADVISORY  •  MANAGEMENT CONSULTING    </a:t>
            </a:r>
            <a:endParaRPr lang="en-US" sz="1300" b="1" spc="150" dirty="0" smtClean="0">
              <a:solidFill>
                <a:schemeClr val="bg2"/>
              </a:solidFill>
              <a:latin typeface="Arial Narrow" pitchFamily="34" charset="0"/>
            </a:endParaRPr>
          </a:p>
        </p:txBody>
      </p:sp>
      <p:pic>
        <p:nvPicPr>
          <p:cNvPr id="16" name="Picture 1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25928" y="228600"/>
            <a:ext cx="2739334" cy="914400"/>
          </a:xfrm>
          <a:prstGeom prst="rect">
            <a:avLst/>
          </a:prstGeom>
        </p:spPr>
      </p:pic>
    </p:spTree>
  </p:cSld>
  <p:clrMapOvr>
    <a:masterClrMapping/>
  </p:clrMapOvr>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rumb Trail &amp; Tag Line Only">
    <p:spTree>
      <p:nvGrpSpPr>
        <p:cNvPr id="1" name=""/>
        <p:cNvGrpSpPr/>
        <p:nvPr/>
      </p:nvGrpSpPr>
      <p:grpSpPr>
        <a:xfrm>
          <a:off x="0" y="0"/>
          <a:ext cx="0" cy="0"/>
          <a:chOff x="0" y="0"/>
          <a:chExt cx="0" cy="0"/>
        </a:xfrm>
      </p:grpSpPr>
      <p:sp>
        <p:nvSpPr>
          <p:cNvPr id="7" name="Title 6"/>
          <p:cNvSpPr>
            <a:spLocks noGrp="1"/>
          </p:cNvSpPr>
          <p:nvPr>
            <p:ph type="title" hasCustomPrompt="1"/>
          </p:nvPr>
        </p:nvSpPr>
        <p:spPr bwMode="white">
          <a:xfrm>
            <a:off x="304800" y="71302"/>
            <a:ext cx="8507104" cy="228600"/>
          </a:xfrm>
          <a:prstGeom prst="rect">
            <a:avLst/>
          </a:prstGeom>
        </p:spPr>
        <p:txBody>
          <a:bodyPr/>
          <a:lstStyle>
            <a:lvl1pPr>
              <a:defRPr lang="en-US" sz="1400" b="0" i="0" kern="1200" dirty="0" smtClean="0">
                <a:solidFill>
                  <a:schemeClr val="bg1"/>
                </a:solidFill>
                <a:latin typeface="+mn-lt"/>
                <a:ea typeface="+mn-ea"/>
                <a:cs typeface="+mn-cs"/>
              </a:defRPr>
            </a:lvl1pPr>
          </a:lstStyle>
          <a:p>
            <a:pPr marL="285750" lvl="0" indent="-285750" algn="l" rtl="0" eaLnBrk="1" fontAlgn="base" hangingPunct="1">
              <a:lnSpc>
                <a:spcPct val="95000"/>
              </a:lnSpc>
              <a:spcBef>
                <a:spcPct val="40000"/>
              </a:spcBef>
              <a:spcAft>
                <a:spcPct val="0"/>
              </a:spcAft>
              <a:buNone/>
            </a:pPr>
            <a:r>
              <a:rPr lang="en-US" dirty="0" smtClean="0"/>
              <a:t>Section  »  Subsection  ›  Description</a:t>
            </a:r>
          </a:p>
        </p:txBody>
      </p:sp>
      <p:sp>
        <p:nvSpPr>
          <p:cNvPr id="12" name="Text Placeholder 11"/>
          <p:cNvSpPr>
            <a:spLocks noGrp="1"/>
          </p:cNvSpPr>
          <p:nvPr>
            <p:ph type="body" sz="quarter" idx="10" hasCustomPrompt="1"/>
          </p:nvPr>
        </p:nvSpPr>
        <p:spPr>
          <a:xfrm>
            <a:off x="304800" y="457200"/>
            <a:ext cx="8507104" cy="609600"/>
          </a:xfrm>
          <a:prstGeom prst="rect">
            <a:avLst/>
          </a:prstGeom>
        </p:spPr>
        <p:txBody>
          <a:bodyPr anchor="ctr"/>
          <a:lstStyle>
            <a:lvl1pPr marL="0" indent="0">
              <a:lnSpc>
                <a:spcPct val="100000"/>
              </a:lnSpc>
              <a:defRPr sz="2000" b="1" i="0" baseline="0">
                <a:latin typeface="+mn-lt"/>
              </a:defRPr>
            </a:lvl1pPr>
          </a:lstStyle>
          <a:p>
            <a:pPr lvl="0"/>
            <a:r>
              <a:rPr lang="en-US" dirty="0" smtClean="0"/>
              <a:t>Click to Enter Tagline Text</a:t>
            </a:r>
          </a:p>
        </p:txBody>
      </p:sp>
    </p:spTree>
  </p:cSld>
  <p:clrMapOvr>
    <a:masterClrMapping/>
  </p:clrMapOvr>
  <p:timing>
    <p:tnLst>
      <p:par>
        <p:cTn id="1" dur="indefinite" restart="never" nodeType="tmRoot"/>
      </p:par>
    </p:tnLst>
  </p:timing>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rumb Trail, Tag Line &amp; Content">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304800" y="1219200"/>
            <a:ext cx="8534400" cy="4800600"/>
          </a:xfrm>
          <a:prstGeom prst="rect">
            <a:avLst/>
          </a:prstGeom>
        </p:spPr>
        <p:txBody>
          <a:bodyPr/>
          <a:lstStyle>
            <a:lvl1pPr>
              <a:lnSpc>
                <a:spcPct val="100000"/>
              </a:lnSpc>
              <a:buFont typeface="Palatino Linotype" pitchFamily="18" charset="0"/>
              <a:buChar char="»"/>
              <a:defRPr sz="1600" i="0"/>
            </a:lvl1pPr>
            <a:lvl2pPr marL="576263" indent="-288925">
              <a:lnSpc>
                <a:spcPct val="100000"/>
              </a:lnSpc>
              <a:buFont typeface="Palatino Linotype" pitchFamily="18" charset="0"/>
              <a:buChar char="–"/>
              <a:defRPr sz="1400"/>
            </a:lvl2pPr>
            <a:lvl3pPr marL="796925" indent="-222250">
              <a:lnSpc>
                <a:spcPct val="100000"/>
              </a:lnSpc>
              <a:buFont typeface="Courier New" pitchFamily="49" charset="0"/>
              <a:buChar char="o"/>
              <a:defRPr sz="1200"/>
            </a:lvl3pPr>
            <a:lvl4pPr marL="1031875" indent="-234950">
              <a:lnSpc>
                <a:spcPct val="100000"/>
              </a:lnSpc>
              <a:buFont typeface="Palatino Linotype" pitchFamily="18" charset="0"/>
              <a:buChar char="›"/>
              <a:defRPr sz="1200" i="0"/>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6" name="Text Placeholder 11"/>
          <p:cNvSpPr>
            <a:spLocks noGrp="1"/>
          </p:cNvSpPr>
          <p:nvPr>
            <p:ph type="body" sz="quarter" idx="11" hasCustomPrompt="1"/>
          </p:nvPr>
        </p:nvSpPr>
        <p:spPr>
          <a:xfrm>
            <a:off x="305460" y="457200"/>
            <a:ext cx="8506444" cy="609600"/>
          </a:xfrm>
          <a:prstGeom prst="rect">
            <a:avLst/>
          </a:prstGeom>
        </p:spPr>
        <p:txBody>
          <a:bodyPr anchor="ctr"/>
          <a:lstStyle>
            <a:lvl1pPr marL="0" indent="0">
              <a:lnSpc>
                <a:spcPct val="100000"/>
              </a:lnSpc>
              <a:defRPr sz="2000" b="1" i="0">
                <a:latin typeface="+mn-lt"/>
              </a:defRPr>
            </a:lvl1pPr>
          </a:lstStyle>
          <a:p>
            <a:pPr lvl="0"/>
            <a:r>
              <a:rPr lang="en-US" dirty="0" smtClean="0"/>
              <a:t>Click to Enter Tagline Text</a:t>
            </a:r>
          </a:p>
        </p:txBody>
      </p:sp>
      <p:sp>
        <p:nvSpPr>
          <p:cNvPr id="8" name="Title 6"/>
          <p:cNvSpPr>
            <a:spLocks noGrp="1"/>
          </p:cNvSpPr>
          <p:nvPr>
            <p:ph type="title" hasCustomPrompt="1"/>
          </p:nvPr>
        </p:nvSpPr>
        <p:spPr bwMode="white">
          <a:xfrm>
            <a:off x="304800" y="71302"/>
            <a:ext cx="8507104" cy="228600"/>
          </a:xfrm>
          <a:prstGeom prst="rect">
            <a:avLst/>
          </a:prstGeom>
        </p:spPr>
        <p:txBody>
          <a:bodyPr/>
          <a:lstStyle>
            <a:lvl1pPr>
              <a:defRPr lang="en-US" sz="1400" b="0" i="0" kern="1200" dirty="0" smtClean="0">
                <a:solidFill>
                  <a:schemeClr val="bg1"/>
                </a:solidFill>
                <a:latin typeface="+mn-lt"/>
                <a:ea typeface="+mn-ea"/>
                <a:cs typeface="+mn-cs"/>
              </a:defRPr>
            </a:lvl1pPr>
          </a:lstStyle>
          <a:p>
            <a:pPr marL="285750" lvl="0" indent="-285750" algn="l" rtl="0" eaLnBrk="1" fontAlgn="base" hangingPunct="1">
              <a:lnSpc>
                <a:spcPct val="95000"/>
              </a:lnSpc>
              <a:spcBef>
                <a:spcPct val="40000"/>
              </a:spcBef>
              <a:spcAft>
                <a:spcPct val="0"/>
              </a:spcAft>
              <a:buNone/>
            </a:pPr>
            <a:r>
              <a:rPr lang="en-US" dirty="0" smtClean="0"/>
              <a:t>Section  »  Subsection  ›  Description</a:t>
            </a: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3" name="Title 6"/>
          <p:cNvSpPr>
            <a:spLocks noGrp="1"/>
          </p:cNvSpPr>
          <p:nvPr>
            <p:ph type="title" hasCustomPrompt="1"/>
          </p:nvPr>
        </p:nvSpPr>
        <p:spPr bwMode="white">
          <a:xfrm>
            <a:off x="304800" y="71302"/>
            <a:ext cx="8507104" cy="228600"/>
          </a:xfrm>
          <a:prstGeom prst="rect">
            <a:avLst/>
          </a:prstGeom>
        </p:spPr>
        <p:txBody>
          <a:bodyPr/>
          <a:lstStyle>
            <a:lvl1pPr>
              <a:defRPr lang="en-US" sz="1400" b="0" i="0" kern="1200" dirty="0" smtClean="0">
                <a:solidFill>
                  <a:schemeClr val="bg1"/>
                </a:solidFill>
                <a:latin typeface="+mn-lt"/>
                <a:ea typeface="+mn-ea"/>
                <a:cs typeface="+mn-cs"/>
              </a:defRPr>
            </a:lvl1pPr>
          </a:lstStyle>
          <a:p>
            <a:pPr marL="285750" lvl="0" indent="-285750" algn="l" rtl="0" eaLnBrk="1" fontAlgn="base" hangingPunct="1">
              <a:lnSpc>
                <a:spcPct val="95000"/>
              </a:lnSpc>
              <a:spcBef>
                <a:spcPct val="40000"/>
              </a:spcBef>
              <a:spcAft>
                <a:spcPct val="0"/>
              </a:spcAft>
              <a:buNone/>
            </a:pPr>
            <a:r>
              <a:rPr lang="en-US" dirty="0" smtClean="0"/>
              <a:t>Section  »  Subsection  ›  Description</a:t>
            </a: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Closing Slide">
    <p:spTree>
      <p:nvGrpSpPr>
        <p:cNvPr id="1" name=""/>
        <p:cNvGrpSpPr/>
        <p:nvPr/>
      </p:nvGrpSpPr>
      <p:grpSpPr>
        <a:xfrm>
          <a:off x="0" y="0"/>
          <a:ext cx="0" cy="0"/>
          <a:chOff x="0" y="0"/>
          <a:chExt cx="0" cy="0"/>
        </a:xfrm>
      </p:grpSpPr>
      <p:pic>
        <p:nvPicPr>
          <p:cNvPr id="14" name="Picture 13" descr="Portman_Colored Background.jpg"/>
          <p:cNvPicPr>
            <a:picLocks noChangeAspect="1"/>
          </p:cNvPicPr>
          <p:nvPr/>
        </p:nvPicPr>
        <p:blipFill>
          <a:blip r:embed="rId2" cstate="print"/>
          <a:srcRect l="2316" t="1351" r="2726" b="1351"/>
          <a:stretch>
            <a:fillRect/>
          </a:stretch>
        </p:blipFill>
        <p:spPr>
          <a:xfrm>
            <a:off x="0" y="1371600"/>
            <a:ext cx="3124200" cy="5486400"/>
          </a:xfrm>
          <a:prstGeom prst="rect">
            <a:avLst/>
          </a:prstGeom>
        </p:spPr>
      </p:pic>
      <p:grpSp>
        <p:nvGrpSpPr>
          <p:cNvPr id="2" name="Group 15"/>
          <p:cNvGrpSpPr/>
          <p:nvPr/>
        </p:nvGrpSpPr>
        <p:grpSpPr>
          <a:xfrm>
            <a:off x="0" y="0"/>
            <a:ext cx="3124200" cy="6858000"/>
            <a:chOff x="0" y="0"/>
            <a:chExt cx="3124200" cy="6858000"/>
          </a:xfrm>
        </p:grpSpPr>
        <p:sp>
          <p:nvSpPr>
            <p:cNvPr id="7" name="Rectangle 11"/>
            <p:cNvSpPr>
              <a:spLocks noChangeArrowheads="1"/>
            </p:cNvSpPr>
            <p:nvPr userDrawn="1"/>
          </p:nvSpPr>
          <p:spPr bwMode="gray">
            <a:xfrm>
              <a:off x="0" y="0"/>
              <a:ext cx="3124200" cy="1905000"/>
            </a:xfrm>
            <a:prstGeom prst="rect">
              <a:avLst/>
            </a:prstGeom>
            <a:solidFill>
              <a:srgbClr val="4C6A84"/>
            </a:solidFill>
            <a:ln w="12700">
              <a:noFill/>
              <a:miter lim="800000"/>
              <a:headEnd/>
              <a:tailEnd/>
            </a:ln>
            <a:effectLst/>
          </p:spPr>
          <p:txBody>
            <a:bodyPr wrap="none" tIns="91440" bIns="91440" anchor="ctr"/>
            <a:lstStyle/>
            <a:p>
              <a:pPr>
                <a:defRPr/>
              </a:pPr>
              <a:endParaRPr lang="en-US" sz="2400" dirty="0"/>
            </a:p>
          </p:txBody>
        </p:sp>
        <p:sp>
          <p:nvSpPr>
            <p:cNvPr id="9" name="TextBox 8"/>
            <p:cNvSpPr txBox="1"/>
            <p:nvPr userDrawn="1"/>
          </p:nvSpPr>
          <p:spPr>
            <a:xfrm>
              <a:off x="202474" y="381000"/>
              <a:ext cx="2819400" cy="381000"/>
            </a:xfrm>
            <a:prstGeom prst="rect">
              <a:avLst/>
            </a:prstGeom>
            <a:noFill/>
          </p:spPr>
          <p:txBody>
            <a:bodyPr wrap="none" tIns="91440" bIns="91440" rtlCol="0">
              <a:noAutofit/>
            </a:bodyPr>
            <a:lstStyle/>
            <a:p>
              <a:pPr marL="0" indent="0">
                <a:buFont typeface="Arial" pitchFamily="34" charset="0"/>
                <a:buNone/>
              </a:pPr>
              <a:r>
                <a:rPr lang="en-US" sz="2800" i="1" dirty="0" smtClean="0">
                  <a:solidFill>
                    <a:schemeClr val="bg1"/>
                  </a:solidFill>
                </a:rPr>
                <a:t>Key</a:t>
              </a:r>
            </a:p>
          </p:txBody>
        </p:sp>
        <p:sp>
          <p:nvSpPr>
            <p:cNvPr id="10" name="Rectangle 9"/>
            <p:cNvSpPr/>
            <p:nvPr userDrawn="1"/>
          </p:nvSpPr>
          <p:spPr>
            <a:xfrm>
              <a:off x="202474" y="762000"/>
              <a:ext cx="2867067" cy="523220"/>
            </a:xfrm>
            <a:prstGeom prst="rect">
              <a:avLst/>
            </a:prstGeom>
          </p:spPr>
          <p:txBody>
            <a:bodyPr wrap="none">
              <a:spAutoFit/>
            </a:bodyPr>
            <a:lstStyle/>
            <a:p>
              <a:pPr marL="0" indent="0">
                <a:buFont typeface="Arial" pitchFamily="34" charset="0"/>
                <a:buNone/>
              </a:pPr>
              <a:r>
                <a:rPr lang="en-US" sz="2800" dirty="0" smtClean="0">
                  <a:solidFill>
                    <a:schemeClr val="bg1"/>
                  </a:solidFill>
                </a:rPr>
                <a:t>C</a:t>
              </a:r>
              <a:r>
                <a:rPr lang="en-US" sz="2800" baseline="0" dirty="0" smtClean="0">
                  <a:solidFill>
                    <a:schemeClr val="bg1"/>
                  </a:solidFill>
                </a:rPr>
                <a:t> O N T A C T S</a:t>
              </a:r>
              <a:r>
                <a:rPr lang="en-US" sz="2800" dirty="0" smtClean="0">
                  <a:solidFill>
                    <a:schemeClr val="bg1"/>
                  </a:solidFill>
                </a:rPr>
                <a:t> </a:t>
              </a:r>
            </a:p>
          </p:txBody>
        </p:sp>
        <p:cxnSp>
          <p:nvCxnSpPr>
            <p:cNvPr id="20" name="Straight Connector 19"/>
            <p:cNvCxnSpPr/>
            <p:nvPr userDrawn="1"/>
          </p:nvCxnSpPr>
          <p:spPr bwMode="auto">
            <a:xfrm rot="5400000">
              <a:off x="-304801" y="3429000"/>
              <a:ext cx="6858000" cy="0"/>
            </a:xfrm>
            <a:prstGeom prst="line">
              <a:avLst/>
            </a:prstGeom>
            <a:solidFill>
              <a:schemeClr val="bg1"/>
            </a:solidFill>
            <a:ln w="38100" cap="flat" cmpd="sng" algn="ctr">
              <a:solidFill>
                <a:srgbClr val="E5C749"/>
              </a:solidFill>
              <a:prstDash val="solid"/>
              <a:round/>
              <a:headEnd type="none" w="med" len="med"/>
              <a:tailEnd type="none" w="med" len="med"/>
            </a:ln>
            <a:effectLst/>
          </p:spPr>
        </p:cxnSp>
      </p:grpSp>
      <p:sp>
        <p:nvSpPr>
          <p:cNvPr id="22" name="TextBox 21"/>
          <p:cNvSpPr txBox="1"/>
          <p:nvPr/>
        </p:nvSpPr>
        <p:spPr>
          <a:xfrm>
            <a:off x="326572" y="6459160"/>
            <a:ext cx="3483428" cy="369332"/>
          </a:xfrm>
          <a:prstGeom prst="rect">
            <a:avLst/>
          </a:prstGeom>
          <a:noFill/>
        </p:spPr>
        <p:txBody>
          <a:bodyPr wrap="square" rtlCol="0">
            <a:spAutoFit/>
          </a:bodyPr>
          <a:lstStyle/>
          <a:p>
            <a:pPr algn="l">
              <a:defRPr/>
            </a:pPr>
            <a:r>
              <a:rPr lang="en-US" sz="900" dirty="0" smtClean="0">
                <a:solidFill>
                  <a:schemeClr val="tx1"/>
                </a:solidFill>
                <a:latin typeface="Arial Narrow" pitchFamily="34" charset="0"/>
              </a:rPr>
              <a:t>©2010 Navigant Consulting, Inc.  </a:t>
            </a:r>
          </a:p>
          <a:p>
            <a:pPr algn="l">
              <a:defRPr/>
            </a:pPr>
            <a:r>
              <a:rPr lang="en-US" sz="900" dirty="0" smtClean="0">
                <a:solidFill>
                  <a:schemeClr val="tx1"/>
                </a:solidFill>
                <a:latin typeface="Arial Narrow" pitchFamily="34" charset="0"/>
              </a:rPr>
              <a:t>Confidential and proprietary. Do not distribute or copy.</a:t>
            </a:r>
            <a:endParaRPr lang="en-US" sz="900" dirty="0">
              <a:solidFill>
                <a:schemeClr val="tx1"/>
              </a:solidFill>
              <a:latin typeface="Arial Narrow" pitchFamily="34" charset="0"/>
            </a:endParaRPr>
          </a:p>
        </p:txBody>
      </p:sp>
      <p:pic>
        <p:nvPicPr>
          <p:cNvPr id="16" name="Picture 15" descr="Portman_Colored Background.jpg"/>
          <p:cNvPicPr>
            <a:picLocks noChangeAspect="1"/>
          </p:cNvPicPr>
          <p:nvPr/>
        </p:nvPicPr>
        <p:blipFill>
          <a:blip r:embed="rId2" cstate="print"/>
          <a:srcRect l="2316" t="1351" r="2726" b="1351"/>
          <a:stretch>
            <a:fillRect/>
          </a:stretch>
        </p:blipFill>
        <p:spPr>
          <a:xfrm>
            <a:off x="0" y="1371600"/>
            <a:ext cx="3124200" cy="5486400"/>
          </a:xfrm>
          <a:prstGeom prst="rect">
            <a:avLst/>
          </a:prstGeom>
        </p:spPr>
      </p:pic>
      <p:grpSp>
        <p:nvGrpSpPr>
          <p:cNvPr id="4" name="Group 16"/>
          <p:cNvGrpSpPr/>
          <p:nvPr/>
        </p:nvGrpSpPr>
        <p:grpSpPr>
          <a:xfrm>
            <a:off x="0" y="0"/>
            <a:ext cx="3124200" cy="6858000"/>
            <a:chOff x="0" y="0"/>
            <a:chExt cx="3124200" cy="6858000"/>
          </a:xfrm>
        </p:grpSpPr>
        <p:sp>
          <p:nvSpPr>
            <p:cNvPr id="18" name="Rectangle 11"/>
            <p:cNvSpPr>
              <a:spLocks noChangeArrowheads="1"/>
            </p:cNvSpPr>
            <p:nvPr userDrawn="1"/>
          </p:nvSpPr>
          <p:spPr bwMode="gray">
            <a:xfrm>
              <a:off x="0" y="0"/>
              <a:ext cx="3124200" cy="1905000"/>
            </a:xfrm>
            <a:prstGeom prst="rect">
              <a:avLst/>
            </a:prstGeom>
            <a:solidFill>
              <a:srgbClr val="4C6A84"/>
            </a:solidFill>
            <a:ln w="12700">
              <a:noFill/>
              <a:miter lim="800000"/>
              <a:headEnd/>
              <a:tailEnd/>
            </a:ln>
            <a:effectLst/>
          </p:spPr>
          <p:txBody>
            <a:bodyPr wrap="none" tIns="91440" bIns="91440" anchor="ctr"/>
            <a:lstStyle/>
            <a:p>
              <a:pPr>
                <a:defRPr/>
              </a:pPr>
              <a:endParaRPr lang="en-US" sz="2400" dirty="0"/>
            </a:p>
          </p:txBody>
        </p:sp>
        <p:sp>
          <p:nvSpPr>
            <p:cNvPr id="19" name="TextBox 18"/>
            <p:cNvSpPr txBox="1"/>
            <p:nvPr userDrawn="1"/>
          </p:nvSpPr>
          <p:spPr>
            <a:xfrm>
              <a:off x="202474" y="381000"/>
              <a:ext cx="2819400" cy="381000"/>
            </a:xfrm>
            <a:prstGeom prst="rect">
              <a:avLst/>
            </a:prstGeom>
            <a:noFill/>
          </p:spPr>
          <p:txBody>
            <a:bodyPr wrap="none" tIns="91440" bIns="91440" rtlCol="0">
              <a:noAutofit/>
            </a:bodyPr>
            <a:lstStyle/>
            <a:p>
              <a:pPr marL="0" indent="0">
                <a:buFont typeface="Arial" pitchFamily="34" charset="0"/>
                <a:buNone/>
              </a:pPr>
              <a:r>
                <a:rPr lang="en-US" sz="2800" i="1" dirty="0" smtClean="0">
                  <a:solidFill>
                    <a:schemeClr val="bg1"/>
                  </a:solidFill>
                </a:rPr>
                <a:t>Key</a:t>
              </a:r>
            </a:p>
          </p:txBody>
        </p:sp>
        <p:sp>
          <p:nvSpPr>
            <p:cNvPr id="21" name="Rectangle 20"/>
            <p:cNvSpPr/>
            <p:nvPr userDrawn="1"/>
          </p:nvSpPr>
          <p:spPr>
            <a:xfrm>
              <a:off x="202474" y="762000"/>
              <a:ext cx="2867067" cy="523220"/>
            </a:xfrm>
            <a:prstGeom prst="rect">
              <a:avLst/>
            </a:prstGeom>
          </p:spPr>
          <p:txBody>
            <a:bodyPr wrap="none">
              <a:spAutoFit/>
            </a:bodyPr>
            <a:lstStyle/>
            <a:p>
              <a:pPr marL="0" indent="0">
                <a:buFont typeface="Arial" pitchFamily="34" charset="0"/>
                <a:buNone/>
              </a:pPr>
              <a:r>
                <a:rPr lang="en-US" sz="2800" dirty="0" smtClean="0">
                  <a:solidFill>
                    <a:schemeClr val="bg1"/>
                  </a:solidFill>
                </a:rPr>
                <a:t>C</a:t>
              </a:r>
              <a:r>
                <a:rPr lang="en-US" sz="2800" baseline="0" dirty="0" smtClean="0">
                  <a:solidFill>
                    <a:schemeClr val="bg1"/>
                  </a:solidFill>
                </a:rPr>
                <a:t> O N T A C T S</a:t>
              </a:r>
              <a:r>
                <a:rPr lang="en-US" sz="2800" dirty="0" smtClean="0">
                  <a:solidFill>
                    <a:schemeClr val="bg1"/>
                  </a:solidFill>
                </a:rPr>
                <a:t> </a:t>
              </a:r>
            </a:p>
          </p:txBody>
        </p:sp>
        <p:cxnSp>
          <p:nvCxnSpPr>
            <p:cNvPr id="23" name="Straight Connector 22"/>
            <p:cNvCxnSpPr/>
            <p:nvPr userDrawn="1"/>
          </p:nvCxnSpPr>
          <p:spPr bwMode="auto">
            <a:xfrm rot="5400000">
              <a:off x="-304801" y="3429000"/>
              <a:ext cx="6858000" cy="0"/>
            </a:xfrm>
            <a:prstGeom prst="line">
              <a:avLst/>
            </a:prstGeom>
            <a:solidFill>
              <a:schemeClr val="bg1"/>
            </a:solidFill>
            <a:ln w="38100" cap="flat" cmpd="sng" algn="ctr">
              <a:solidFill>
                <a:srgbClr val="E5C749"/>
              </a:solidFill>
              <a:prstDash val="solid"/>
              <a:round/>
              <a:headEnd type="none" w="med" len="med"/>
              <a:tailEnd type="none" w="med" len="med"/>
            </a:ln>
            <a:effectLst/>
          </p:spPr>
        </p:cxnSp>
      </p:grpSp>
      <p:sp>
        <p:nvSpPr>
          <p:cNvPr id="25" name="TextBox 24"/>
          <p:cNvSpPr txBox="1"/>
          <p:nvPr/>
        </p:nvSpPr>
        <p:spPr>
          <a:xfrm>
            <a:off x="326572" y="6459160"/>
            <a:ext cx="3483428" cy="369332"/>
          </a:xfrm>
          <a:prstGeom prst="rect">
            <a:avLst/>
          </a:prstGeom>
          <a:noFill/>
        </p:spPr>
        <p:txBody>
          <a:bodyPr wrap="square" rtlCol="0">
            <a:spAutoFit/>
          </a:bodyPr>
          <a:lstStyle/>
          <a:p>
            <a:pPr algn="l">
              <a:defRPr/>
            </a:pPr>
            <a:r>
              <a:rPr lang="en-US" sz="900" dirty="0" smtClean="0">
                <a:solidFill>
                  <a:schemeClr val="tx1"/>
                </a:solidFill>
                <a:latin typeface="Arial Narrow" pitchFamily="34" charset="0"/>
              </a:rPr>
              <a:t>©2010 Navigant Consulting, Inc.  </a:t>
            </a:r>
          </a:p>
          <a:p>
            <a:pPr algn="l">
              <a:defRPr/>
            </a:pPr>
            <a:r>
              <a:rPr lang="en-US" sz="900" dirty="0" smtClean="0">
                <a:solidFill>
                  <a:schemeClr val="tx1"/>
                </a:solidFill>
                <a:latin typeface="Arial Narrow" pitchFamily="34" charset="0"/>
              </a:rPr>
              <a:t>Confidential and proprietary. Do not distribute or copy.</a:t>
            </a:r>
            <a:endParaRPr lang="en-US" sz="900" dirty="0">
              <a:solidFill>
                <a:schemeClr val="tx1"/>
              </a:solidFill>
              <a:latin typeface="Arial Narrow" pitchFamily="34" charset="0"/>
            </a:endParaRPr>
          </a:p>
        </p:txBody>
      </p:sp>
      <p:pic>
        <p:nvPicPr>
          <p:cNvPr id="26" name="Picture 25" descr="Portman_Colored Background.jpg"/>
          <p:cNvPicPr>
            <a:picLocks noChangeAspect="1"/>
          </p:cNvPicPr>
          <p:nvPr/>
        </p:nvPicPr>
        <p:blipFill>
          <a:blip r:embed="rId2" cstate="print"/>
          <a:srcRect l="2316" t="1351" r="2726" b="1351"/>
          <a:stretch>
            <a:fillRect/>
          </a:stretch>
        </p:blipFill>
        <p:spPr>
          <a:xfrm>
            <a:off x="0" y="1371600"/>
            <a:ext cx="3124200" cy="5486400"/>
          </a:xfrm>
          <a:prstGeom prst="rect">
            <a:avLst/>
          </a:prstGeom>
        </p:spPr>
      </p:pic>
      <p:grpSp>
        <p:nvGrpSpPr>
          <p:cNvPr id="6" name="Group 28"/>
          <p:cNvGrpSpPr/>
          <p:nvPr/>
        </p:nvGrpSpPr>
        <p:grpSpPr>
          <a:xfrm>
            <a:off x="0" y="0"/>
            <a:ext cx="3124200" cy="6858000"/>
            <a:chOff x="0" y="0"/>
            <a:chExt cx="3124200" cy="6858000"/>
          </a:xfrm>
        </p:grpSpPr>
        <p:sp>
          <p:nvSpPr>
            <p:cNvPr id="30" name="Rectangle 11"/>
            <p:cNvSpPr>
              <a:spLocks noChangeArrowheads="1"/>
            </p:cNvSpPr>
            <p:nvPr userDrawn="1"/>
          </p:nvSpPr>
          <p:spPr bwMode="gray">
            <a:xfrm>
              <a:off x="0" y="0"/>
              <a:ext cx="3124200" cy="1905000"/>
            </a:xfrm>
            <a:prstGeom prst="rect">
              <a:avLst/>
            </a:prstGeom>
            <a:solidFill>
              <a:srgbClr val="4C6A84"/>
            </a:solidFill>
            <a:ln w="12700">
              <a:noFill/>
              <a:miter lim="800000"/>
              <a:headEnd/>
              <a:tailEnd/>
            </a:ln>
            <a:effectLst/>
          </p:spPr>
          <p:txBody>
            <a:bodyPr wrap="none" tIns="91440" bIns="91440" anchor="ctr"/>
            <a:lstStyle/>
            <a:p>
              <a:pPr>
                <a:defRPr/>
              </a:pPr>
              <a:endParaRPr lang="en-US" sz="2400" dirty="0"/>
            </a:p>
          </p:txBody>
        </p:sp>
        <p:sp>
          <p:nvSpPr>
            <p:cNvPr id="31" name="TextBox 30"/>
            <p:cNvSpPr txBox="1"/>
            <p:nvPr userDrawn="1"/>
          </p:nvSpPr>
          <p:spPr>
            <a:xfrm>
              <a:off x="202474" y="381000"/>
              <a:ext cx="2819400" cy="381000"/>
            </a:xfrm>
            <a:prstGeom prst="rect">
              <a:avLst/>
            </a:prstGeom>
            <a:noFill/>
          </p:spPr>
          <p:txBody>
            <a:bodyPr wrap="none" tIns="91440" bIns="91440" rtlCol="0">
              <a:noAutofit/>
            </a:bodyPr>
            <a:lstStyle/>
            <a:p>
              <a:pPr marL="0" indent="0">
                <a:buFont typeface="Arial" pitchFamily="34" charset="0"/>
                <a:buNone/>
              </a:pPr>
              <a:r>
                <a:rPr lang="en-US" sz="2800" i="1" dirty="0" smtClean="0">
                  <a:solidFill>
                    <a:schemeClr val="bg1"/>
                  </a:solidFill>
                </a:rPr>
                <a:t>Key</a:t>
              </a:r>
            </a:p>
          </p:txBody>
        </p:sp>
        <p:sp>
          <p:nvSpPr>
            <p:cNvPr id="32" name="Rectangle 31"/>
            <p:cNvSpPr/>
            <p:nvPr userDrawn="1"/>
          </p:nvSpPr>
          <p:spPr>
            <a:xfrm>
              <a:off x="202474" y="762000"/>
              <a:ext cx="2867067" cy="523220"/>
            </a:xfrm>
            <a:prstGeom prst="rect">
              <a:avLst/>
            </a:prstGeom>
          </p:spPr>
          <p:txBody>
            <a:bodyPr wrap="none">
              <a:spAutoFit/>
            </a:bodyPr>
            <a:lstStyle/>
            <a:p>
              <a:pPr marL="0" indent="0">
                <a:buFont typeface="Arial" pitchFamily="34" charset="0"/>
                <a:buNone/>
              </a:pPr>
              <a:r>
                <a:rPr lang="en-US" sz="2800" dirty="0" smtClean="0">
                  <a:solidFill>
                    <a:schemeClr val="bg1"/>
                  </a:solidFill>
                </a:rPr>
                <a:t>C</a:t>
              </a:r>
              <a:r>
                <a:rPr lang="en-US" sz="2800" baseline="0" dirty="0" smtClean="0">
                  <a:solidFill>
                    <a:schemeClr val="bg1"/>
                  </a:solidFill>
                </a:rPr>
                <a:t> O N T A C T S</a:t>
              </a:r>
              <a:r>
                <a:rPr lang="en-US" sz="2800" dirty="0" smtClean="0">
                  <a:solidFill>
                    <a:schemeClr val="bg1"/>
                  </a:solidFill>
                </a:rPr>
                <a:t> </a:t>
              </a:r>
            </a:p>
          </p:txBody>
        </p:sp>
        <p:cxnSp>
          <p:nvCxnSpPr>
            <p:cNvPr id="33" name="Straight Connector 32"/>
            <p:cNvCxnSpPr/>
            <p:nvPr userDrawn="1"/>
          </p:nvCxnSpPr>
          <p:spPr bwMode="auto">
            <a:xfrm rot="5400000">
              <a:off x="-304801" y="3429000"/>
              <a:ext cx="6858000" cy="0"/>
            </a:xfrm>
            <a:prstGeom prst="line">
              <a:avLst/>
            </a:prstGeom>
            <a:solidFill>
              <a:schemeClr val="bg1"/>
            </a:solidFill>
            <a:ln w="38100" cap="flat" cmpd="sng" algn="ctr">
              <a:solidFill>
                <a:srgbClr val="E5C749"/>
              </a:solidFill>
              <a:prstDash val="solid"/>
              <a:round/>
              <a:headEnd type="none" w="med" len="med"/>
              <a:tailEnd type="none" w="med" len="med"/>
            </a:ln>
            <a:effectLst/>
          </p:spPr>
        </p:cxnSp>
      </p:grpSp>
      <p:sp>
        <p:nvSpPr>
          <p:cNvPr id="35" name="TextBox 34"/>
          <p:cNvSpPr txBox="1"/>
          <p:nvPr/>
        </p:nvSpPr>
        <p:spPr>
          <a:xfrm>
            <a:off x="326572" y="6459160"/>
            <a:ext cx="3483428" cy="369332"/>
          </a:xfrm>
          <a:prstGeom prst="rect">
            <a:avLst/>
          </a:prstGeom>
          <a:noFill/>
        </p:spPr>
        <p:txBody>
          <a:bodyPr wrap="square" rtlCol="0">
            <a:spAutoFit/>
          </a:bodyPr>
          <a:lstStyle/>
          <a:p>
            <a:pPr algn="l">
              <a:defRPr/>
            </a:pPr>
            <a:r>
              <a:rPr lang="en-US" sz="900" dirty="0" smtClean="0">
                <a:solidFill>
                  <a:schemeClr val="tx1"/>
                </a:solidFill>
                <a:latin typeface="Arial Narrow" pitchFamily="34" charset="0"/>
              </a:rPr>
              <a:t>©2010 Navigant Consulting, Inc.  </a:t>
            </a:r>
          </a:p>
          <a:p>
            <a:pPr algn="l">
              <a:defRPr/>
            </a:pPr>
            <a:r>
              <a:rPr lang="en-US" sz="900" dirty="0" smtClean="0">
                <a:solidFill>
                  <a:schemeClr val="tx1"/>
                </a:solidFill>
                <a:latin typeface="Arial Narrow" pitchFamily="34" charset="0"/>
              </a:rPr>
              <a:t>Confidential and proprietary. Do not distribute or copy.</a:t>
            </a:r>
            <a:endParaRPr lang="en-US" sz="900" dirty="0">
              <a:solidFill>
                <a:schemeClr val="tx1"/>
              </a:solidFill>
              <a:latin typeface="Arial Narrow" pitchFamily="34" charset="0"/>
            </a:endParaRPr>
          </a:p>
        </p:txBody>
      </p:sp>
      <p:pic>
        <p:nvPicPr>
          <p:cNvPr id="36" name="Picture 35" descr="Portman_Colored Background.jpg"/>
          <p:cNvPicPr>
            <a:picLocks noChangeAspect="1"/>
          </p:cNvPicPr>
          <p:nvPr userDrawn="1"/>
        </p:nvPicPr>
        <p:blipFill>
          <a:blip r:embed="rId2" cstate="print"/>
          <a:srcRect l="2316" t="1351" r="2726" b="1351"/>
          <a:stretch>
            <a:fillRect/>
          </a:stretch>
        </p:blipFill>
        <p:spPr>
          <a:xfrm>
            <a:off x="0" y="1371600"/>
            <a:ext cx="3124200" cy="5486400"/>
          </a:xfrm>
          <a:prstGeom prst="rect">
            <a:avLst/>
          </a:prstGeom>
        </p:spPr>
      </p:pic>
      <p:grpSp>
        <p:nvGrpSpPr>
          <p:cNvPr id="39" name="Group 38"/>
          <p:cNvGrpSpPr/>
          <p:nvPr userDrawn="1"/>
        </p:nvGrpSpPr>
        <p:grpSpPr>
          <a:xfrm>
            <a:off x="0" y="0"/>
            <a:ext cx="3124200" cy="6858000"/>
            <a:chOff x="0" y="0"/>
            <a:chExt cx="3124200" cy="6858000"/>
          </a:xfrm>
        </p:grpSpPr>
        <p:sp>
          <p:nvSpPr>
            <p:cNvPr id="40" name="Rectangle 11"/>
            <p:cNvSpPr>
              <a:spLocks noChangeArrowheads="1"/>
            </p:cNvSpPr>
            <p:nvPr userDrawn="1"/>
          </p:nvSpPr>
          <p:spPr bwMode="gray">
            <a:xfrm>
              <a:off x="0" y="0"/>
              <a:ext cx="3124200" cy="1905000"/>
            </a:xfrm>
            <a:prstGeom prst="rect">
              <a:avLst/>
            </a:prstGeom>
            <a:solidFill>
              <a:srgbClr val="4C6A84"/>
            </a:solidFill>
            <a:ln w="12700">
              <a:noFill/>
              <a:miter lim="800000"/>
              <a:headEnd/>
              <a:tailEnd/>
            </a:ln>
            <a:effectLst/>
          </p:spPr>
          <p:txBody>
            <a:bodyPr wrap="none" tIns="91440" bIns="91440" anchor="ctr"/>
            <a:lstStyle/>
            <a:p>
              <a:pPr>
                <a:defRPr/>
              </a:pPr>
              <a:endParaRPr lang="en-US" sz="2400" dirty="0"/>
            </a:p>
          </p:txBody>
        </p:sp>
        <p:sp>
          <p:nvSpPr>
            <p:cNvPr id="41" name="TextBox 40"/>
            <p:cNvSpPr txBox="1"/>
            <p:nvPr userDrawn="1"/>
          </p:nvSpPr>
          <p:spPr>
            <a:xfrm>
              <a:off x="202474" y="381000"/>
              <a:ext cx="2819400" cy="381000"/>
            </a:xfrm>
            <a:prstGeom prst="rect">
              <a:avLst/>
            </a:prstGeom>
            <a:noFill/>
          </p:spPr>
          <p:txBody>
            <a:bodyPr wrap="none" tIns="91440" bIns="91440" rtlCol="0">
              <a:noAutofit/>
            </a:bodyPr>
            <a:lstStyle/>
            <a:p>
              <a:pPr marL="0" indent="0">
                <a:buFont typeface="Arial" pitchFamily="34" charset="0"/>
                <a:buNone/>
              </a:pPr>
              <a:r>
                <a:rPr lang="en-US" sz="2800" i="1" dirty="0" smtClean="0">
                  <a:solidFill>
                    <a:schemeClr val="bg1"/>
                  </a:solidFill>
                </a:rPr>
                <a:t>Key</a:t>
              </a:r>
            </a:p>
          </p:txBody>
        </p:sp>
        <p:sp>
          <p:nvSpPr>
            <p:cNvPr id="42" name="Rectangle 41"/>
            <p:cNvSpPr/>
            <p:nvPr userDrawn="1"/>
          </p:nvSpPr>
          <p:spPr>
            <a:xfrm>
              <a:off x="202474" y="762000"/>
              <a:ext cx="2867067" cy="523220"/>
            </a:xfrm>
            <a:prstGeom prst="rect">
              <a:avLst/>
            </a:prstGeom>
          </p:spPr>
          <p:txBody>
            <a:bodyPr wrap="none">
              <a:spAutoFit/>
            </a:bodyPr>
            <a:lstStyle/>
            <a:p>
              <a:pPr marL="0" indent="0">
                <a:buFont typeface="Arial" pitchFamily="34" charset="0"/>
                <a:buNone/>
              </a:pPr>
              <a:r>
                <a:rPr lang="en-US" sz="2800" dirty="0" smtClean="0">
                  <a:solidFill>
                    <a:schemeClr val="bg1"/>
                  </a:solidFill>
                </a:rPr>
                <a:t>C</a:t>
              </a:r>
              <a:r>
                <a:rPr lang="en-US" sz="2800" baseline="0" dirty="0" smtClean="0">
                  <a:solidFill>
                    <a:schemeClr val="bg1"/>
                  </a:solidFill>
                </a:rPr>
                <a:t> O N T A C T S</a:t>
              </a:r>
              <a:r>
                <a:rPr lang="en-US" sz="2800" dirty="0" smtClean="0">
                  <a:solidFill>
                    <a:schemeClr val="bg1"/>
                  </a:solidFill>
                </a:rPr>
                <a:t> </a:t>
              </a:r>
            </a:p>
          </p:txBody>
        </p:sp>
        <p:cxnSp>
          <p:nvCxnSpPr>
            <p:cNvPr id="43" name="Straight Connector 42"/>
            <p:cNvCxnSpPr/>
            <p:nvPr userDrawn="1"/>
          </p:nvCxnSpPr>
          <p:spPr bwMode="auto">
            <a:xfrm rot="5400000">
              <a:off x="-304801" y="3429000"/>
              <a:ext cx="6858000" cy="0"/>
            </a:xfrm>
            <a:prstGeom prst="line">
              <a:avLst/>
            </a:prstGeom>
            <a:solidFill>
              <a:schemeClr val="bg1"/>
            </a:solidFill>
            <a:ln w="38100" cap="flat" cmpd="sng" algn="ctr">
              <a:solidFill>
                <a:srgbClr val="E5C749"/>
              </a:solidFill>
              <a:prstDash val="solid"/>
              <a:round/>
              <a:headEnd type="none" w="med" len="med"/>
              <a:tailEnd type="none" w="med" len="med"/>
            </a:ln>
            <a:effectLst/>
          </p:spPr>
        </p:cxnSp>
      </p:grpSp>
      <p:sp>
        <p:nvSpPr>
          <p:cNvPr id="45" name="TextBox 44"/>
          <p:cNvSpPr txBox="1"/>
          <p:nvPr userDrawn="1"/>
        </p:nvSpPr>
        <p:spPr>
          <a:xfrm>
            <a:off x="326572" y="6470046"/>
            <a:ext cx="3483428" cy="230832"/>
          </a:xfrm>
          <a:prstGeom prst="rect">
            <a:avLst/>
          </a:prstGeom>
          <a:noFill/>
        </p:spPr>
        <p:txBody>
          <a:bodyPr wrap="square" rtlCol="0">
            <a:spAutoFit/>
          </a:bodyPr>
          <a:lstStyle/>
          <a:p>
            <a:pPr algn="l">
              <a:defRPr/>
            </a:pPr>
            <a:r>
              <a:rPr lang="en-US" sz="900" dirty="0" smtClean="0">
                <a:solidFill>
                  <a:schemeClr val="bg2"/>
                </a:solidFill>
                <a:latin typeface="Arial Narrow" pitchFamily="34" charset="0"/>
              </a:rPr>
              <a:t>©2015 Navigant Consulting, Inc.  </a:t>
            </a:r>
          </a:p>
        </p:txBody>
      </p:sp>
      <p:sp>
        <p:nvSpPr>
          <p:cNvPr id="34" name="TextBox 33"/>
          <p:cNvSpPr txBox="1"/>
          <p:nvPr userDrawn="1"/>
        </p:nvSpPr>
        <p:spPr>
          <a:xfrm>
            <a:off x="4330337" y="6444344"/>
            <a:ext cx="457200" cy="304800"/>
          </a:xfrm>
          <a:prstGeom prst="rect">
            <a:avLst/>
          </a:prstGeom>
          <a:noFill/>
        </p:spPr>
        <p:txBody>
          <a:bodyPr wrap="square" tIns="91440" bIns="91440" rtlCol="0">
            <a:noAutofit/>
          </a:bodyPr>
          <a:lstStyle/>
          <a:p>
            <a:pPr marL="231775" marR="0" indent="-231775" algn="ctr" defTabSz="914400" rtl="0" eaLnBrk="1" fontAlgn="auto" latinLnBrk="0" hangingPunct="1">
              <a:lnSpc>
                <a:spcPct val="100000"/>
              </a:lnSpc>
              <a:spcBef>
                <a:spcPts val="0"/>
              </a:spcBef>
              <a:spcAft>
                <a:spcPts val="0"/>
              </a:spcAft>
              <a:buClrTx/>
              <a:buSzTx/>
              <a:buFont typeface="Arial" pitchFamily="34" charset="0"/>
              <a:buNone/>
              <a:tabLst/>
              <a:defRPr/>
            </a:pPr>
            <a:fld id="{60DAB0C1-3366-447F-A251-F0FC76A6B4B8}" type="slidenum">
              <a:rPr lang="en-US" sz="800" smtClean="0">
                <a:solidFill>
                  <a:schemeClr val="bg2"/>
                </a:solidFill>
                <a:latin typeface="Arial" pitchFamily="34" charset="0"/>
                <a:cs typeface="Arial" pitchFamily="34" charset="0"/>
              </a:rPr>
              <a:pPr marL="231775" marR="0" indent="-231775" algn="ctr" defTabSz="914400" rtl="0" eaLnBrk="1" fontAlgn="auto" latinLnBrk="0" hangingPunct="1">
                <a:lnSpc>
                  <a:spcPct val="100000"/>
                </a:lnSpc>
                <a:spcBef>
                  <a:spcPts val="0"/>
                </a:spcBef>
                <a:spcAft>
                  <a:spcPts val="0"/>
                </a:spcAft>
                <a:buClrTx/>
                <a:buSzTx/>
                <a:buFont typeface="Arial" pitchFamily="34" charset="0"/>
                <a:buNone/>
                <a:tabLst/>
                <a:defRPr/>
              </a:pPr>
              <a:t>‹#›</a:t>
            </a:fld>
            <a:endParaRPr lang="en-US" sz="800" dirty="0" smtClean="0">
              <a:solidFill>
                <a:schemeClr val="bg2"/>
              </a:solidFill>
              <a:latin typeface="Arial" pitchFamily="34" charset="0"/>
              <a:cs typeface="Arial" pitchFamily="34" charset="0"/>
            </a:endParaRPr>
          </a:p>
        </p:txBody>
      </p:sp>
      <p:cxnSp>
        <p:nvCxnSpPr>
          <p:cNvPr id="5" name="Straight Connector 4"/>
          <p:cNvCxnSpPr/>
          <p:nvPr userDrawn="1"/>
        </p:nvCxnSpPr>
        <p:spPr bwMode="auto">
          <a:xfrm>
            <a:off x="3124200" y="0"/>
            <a:ext cx="0" cy="6858000"/>
          </a:xfrm>
          <a:prstGeom prst="line">
            <a:avLst/>
          </a:prstGeom>
          <a:solidFill>
            <a:schemeClr val="bg1"/>
          </a:solidFill>
          <a:ln w="38100" cap="flat" cmpd="sng" algn="ctr">
            <a:solidFill>
              <a:srgbClr val="EEB110"/>
            </a:solidFill>
            <a:prstDash val="solid"/>
            <a:round/>
            <a:headEnd type="none" w="med" len="med"/>
            <a:tailEnd type="none" w="med" len="med"/>
          </a:ln>
          <a:effectLst/>
        </p:spPr>
      </p:cxnSp>
      <p:pic>
        <p:nvPicPr>
          <p:cNvPr id="37" name="Picture 36"/>
          <p:cNvPicPr>
            <a:picLocks noChangeAspect="1"/>
          </p:cNvPicPr>
          <p:nvPr userDrawn="1"/>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315200" y="6235148"/>
            <a:ext cx="1524000" cy="508000"/>
          </a:xfrm>
          <a:prstGeom prst="rect">
            <a:avLst/>
          </a:prstGeom>
        </p:spPr>
      </p:pic>
    </p:spTree>
  </p:cSld>
  <p:clrMapOvr>
    <a:masterClrMapping/>
  </p:clrMapOvr>
  <p:timing>
    <p:tnLst>
      <p:par>
        <p:cTn id="1" dur="indefinite" restart="never" nodeType="tmRoot"/>
      </p:par>
    </p:tnLst>
  </p:timing>
  <p:hf hdr="0" ftr="0" dt="0"/>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7" name="Straight Connector 6"/>
          <p:cNvCxnSpPr/>
          <p:nvPr/>
        </p:nvCxnSpPr>
        <p:spPr bwMode="auto">
          <a:xfrm rot="10800000">
            <a:off x="0" y="380999"/>
            <a:ext cx="9144000" cy="0"/>
          </a:xfrm>
          <a:prstGeom prst="line">
            <a:avLst/>
          </a:prstGeom>
          <a:solidFill>
            <a:schemeClr val="bg1"/>
          </a:solidFill>
          <a:ln w="38100" cap="flat" cmpd="sng" algn="ctr">
            <a:solidFill>
              <a:schemeClr val="accent2">
                <a:lumMod val="60000"/>
                <a:lumOff val="40000"/>
              </a:schemeClr>
            </a:solidFill>
            <a:prstDash val="solid"/>
            <a:round/>
            <a:headEnd type="none" w="med" len="med"/>
            <a:tailEnd type="none" w="med" len="med"/>
          </a:ln>
          <a:effectLst/>
        </p:spPr>
      </p:cxnSp>
      <p:sp>
        <p:nvSpPr>
          <p:cNvPr id="9" name="TextBox 8"/>
          <p:cNvSpPr txBox="1"/>
          <p:nvPr/>
        </p:nvSpPr>
        <p:spPr>
          <a:xfrm>
            <a:off x="4330337" y="6444344"/>
            <a:ext cx="457200" cy="304800"/>
          </a:xfrm>
          <a:prstGeom prst="rect">
            <a:avLst/>
          </a:prstGeom>
          <a:noFill/>
        </p:spPr>
        <p:txBody>
          <a:bodyPr wrap="square" tIns="91440" bIns="91440" rtlCol="0">
            <a:noAutofit/>
          </a:bodyPr>
          <a:lstStyle/>
          <a:p>
            <a:pPr marL="231775" marR="0" indent="-231775" algn="ctr" defTabSz="914400" rtl="0" eaLnBrk="1" fontAlgn="auto" latinLnBrk="0" hangingPunct="1">
              <a:lnSpc>
                <a:spcPct val="100000"/>
              </a:lnSpc>
              <a:spcBef>
                <a:spcPts val="0"/>
              </a:spcBef>
              <a:spcAft>
                <a:spcPts val="0"/>
              </a:spcAft>
              <a:buClrTx/>
              <a:buSzTx/>
              <a:buFont typeface="Arial" pitchFamily="34" charset="0"/>
              <a:buNone/>
              <a:tabLst/>
              <a:defRPr/>
            </a:pPr>
            <a:fld id="{60DAB0C1-3366-447F-A251-F0FC76A6B4B8}" type="slidenum">
              <a:rPr lang="en-US" sz="800" smtClean="0">
                <a:solidFill>
                  <a:schemeClr val="bg2"/>
                </a:solidFill>
                <a:latin typeface="Arial" pitchFamily="34" charset="0"/>
                <a:cs typeface="Arial" pitchFamily="34" charset="0"/>
              </a:rPr>
              <a:pPr marL="231775" marR="0" indent="-231775" algn="ctr" defTabSz="914400" rtl="0" eaLnBrk="1" fontAlgn="auto" latinLnBrk="0" hangingPunct="1">
                <a:lnSpc>
                  <a:spcPct val="100000"/>
                </a:lnSpc>
                <a:spcBef>
                  <a:spcPts val="0"/>
                </a:spcBef>
                <a:spcAft>
                  <a:spcPts val="0"/>
                </a:spcAft>
                <a:buClrTx/>
                <a:buSzTx/>
                <a:buFont typeface="Arial" pitchFamily="34" charset="0"/>
                <a:buNone/>
                <a:tabLst/>
                <a:defRPr/>
              </a:pPr>
              <a:t>‹#›</a:t>
            </a:fld>
            <a:endParaRPr lang="en-US" sz="800" dirty="0" smtClean="0">
              <a:solidFill>
                <a:schemeClr val="bg2"/>
              </a:solidFill>
              <a:latin typeface="Arial" pitchFamily="34" charset="0"/>
              <a:cs typeface="Arial" pitchFamily="34" charset="0"/>
            </a:endParaRPr>
          </a:p>
        </p:txBody>
      </p:sp>
      <p:sp>
        <p:nvSpPr>
          <p:cNvPr id="16" name="TextBox 15"/>
          <p:cNvSpPr txBox="1"/>
          <p:nvPr/>
        </p:nvSpPr>
        <p:spPr>
          <a:xfrm>
            <a:off x="326572" y="6470046"/>
            <a:ext cx="3483428" cy="230832"/>
          </a:xfrm>
          <a:prstGeom prst="rect">
            <a:avLst/>
          </a:prstGeom>
          <a:noFill/>
        </p:spPr>
        <p:txBody>
          <a:bodyPr wrap="square" rtlCol="0">
            <a:spAutoFit/>
          </a:bodyPr>
          <a:lstStyle/>
          <a:p>
            <a:pPr algn="l">
              <a:defRPr/>
            </a:pPr>
            <a:r>
              <a:rPr lang="en-US" sz="900" dirty="0" smtClean="0">
                <a:solidFill>
                  <a:srgbClr val="6F6754"/>
                </a:solidFill>
                <a:latin typeface="Arial Narrow" pitchFamily="34" charset="0"/>
              </a:rPr>
              <a:t>©2015 Navigant Consulting, Inc.  </a:t>
            </a:r>
          </a:p>
        </p:txBody>
      </p:sp>
      <p:sp>
        <p:nvSpPr>
          <p:cNvPr id="6" name="Rectangle 20"/>
          <p:cNvSpPr>
            <a:spLocks noChangeArrowheads="1"/>
          </p:cNvSpPr>
          <p:nvPr/>
        </p:nvSpPr>
        <p:spPr bwMode="auto">
          <a:xfrm>
            <a:off x="0" y="0"/>
            <a:ext cx="9144000" cy="381000"/>
          </a:xfrm>
          <a:prstGeom prst="rect">
            <a:avLst/>
          </a:prstGeom>
          <a:solidFill>
            <a:schemeClr val="accent4"/>
          </a:solidFill>
          <a:ln w="12700">
            <a:noFill/>
            <a:miter lim="800000"/>
            <a:headEnd/>
            <a:tailEnd/>
          </a:ln>
          <a:effectLst/>
        </p:spPr>
        <p:txBody>
          <a:bodyPr wrap="none" tIns="91440" bIns="91440" anchor="ctr"/>
          <a:lstStyle/>
          <a:p>
            <a:endParaRPr lang="en-US" dirty="0"/>
          </a:p>
        </p:txBody>
      </p:sp>
      <p:pic>
        <p:nvPicPr>
          <p:cNvPr id="10" name="Picture 9"/>
          <p:cNvPicPr>
            <a:picLocks noChangeAspect="1"/>
          </p:cNvPicPr>
          <p:nvPr/>
        </p:nvPicPr>
        <p:blipFill>
          <a:blip r:embed="rId8"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543800" y="6225105"/>
            <a:ext cx="1524000" cy="508000"/>
          </a:xfrm>
          <a:prstGeom prst="rect">
            <a:avLst/>
          </a:prstGeom>
        </p:spPr>
      </p:pic>
    </p:spTree>
  </p:cSld>
  <p:clrMap bg1="lt1" tx1="dk1" bg2="lt2" tx2="dk2" accent1="accent1" accent2="accent2" accent3="accent3" accent4="accent4" accent5="accent5" accent6="accent6" hlink="hlink" folHlink="folHlink"/>
  <p:sldLayoutIdLst>
    <p:sldLayoutId id="2147483713" r:id="rId1"/>
    <p:sldLayoutId id="2147483707" r:id="rId2"/>
    <p:sldLayoutId id="2147483708" r:id="rId3"/>
    <p:sldLayoutId id="2147483709" r:id="rId4"/>
    <p:sldLayoutId id="2147483710" r:id="rId5"/>
    <p:sldLayoutId id="2147483711" r:id="rId6"/>
  </p:sldLayoutIdLst>
  <p:timing>
    <p:tnLst>
      <p:par>
        <p:cTn id="1" dur="indefinite" restart="never" nodeType="tmRoot"/>
      </p:par>
    </p:tnLst>
  </p:timing>
  <p:hf hdr="0" ftr="0" dt="0"/>
  <p:txStyles>
    <p:titleStyle>
      <a:lvl1pPr marL="3175" algn="l" rtl="0" eaLnBrk="1" fontAlgn="base" hangingPunct="1">
        <a:spcBef>
          <a:spcPct val="0"/>
        </a:spcBef>
        <a:spcAft>
          <a:spcPct val="0"/>
        </a:spcAft>
        <a:defRPr sz="2000" b="1" baseline="0">
          <a:solidFill>
            <a:schemeClr val="tx1"/>
          </a:solidFill>
          <a:latin typeface="+mn-lt"/>
          <a:ea typeface="+mj-ea"/>
          <a:cs typeface="+mj-cs"/>
        </a:defRPr>
      </a:lvl1pPr>
      <a:lvl2pPr marL="3175" algn="l" rtl="0" eaLnBrk="1" fontAlgn="base" hangingPunct="1">
        <a:spcBef>
          <a:spcPct val="0"/>
        </a:spcBef>
        <a:spcAft>
          <a:spcPct val="0"/>
        </a:spcAft>
        <a:defRPr sz="2000" b="1">
          <a:solidFill>
            <a:schemeClr val="tx1"/>
          </a:solidFill>
          <a:latin typeface="Palatino Linotype" pitchFamily="18" charset="0"/>
        </a:defRPr>
      </a:lvl2pPr>
      <a:lvl3pPr marL="3175" algn="l" rtl="0" eaLnBrk="1" fontAlgn="base" hangingPunct="1">
        <a:spcBef>
          <a:spcPct val="0"/>
        </a:spcBef>
        <a:spcAft>
          <a:spcPct val="0"/>
        </a:spcAft>
        <a:defRPr sz="2000" b="1">
          <a:solidFill>
            <a:schemeClr val="tx1"/>
          </a:solidFill>
          <a:latin typeface="Palatino Linotype" pitchFamily="18" charset="0"/>
        </a:defRPr>
      </a:lvl3pPr>
      <a:lvl4pPr marL="3175" algn="l" rtl="0" eaLnBrk="1" fontAlgn="base" hangingPunct="1">
        <a:spcBef>
          <a:spcPct val="0"/>
        </a:spcBef>
        <a:spcAft>
          <a:spcPct val="0"/>
        </a:spcAft>
        <a:defRPr sz="2000" b="1">
          <a:solidFill>
            <a:schemeClr val="tx1"/>
          </a:solidFill>
          <a:latin typeface="Palatino Linotype" pitchFamily="18" charset="0"/>
        </a:defRPr>
      </a:lvl4pPr>
      <a:lvl5pPr marL="3175" algn="l" rtl="0" eaLnBrk="1" fontAlgn="base" hangingPunct="1">
        <a:spcBef>
          <a:spcPct val="0"/>
        </a:spcBef>
        <a:spcAft>
          <a:spcPct val="0"/>
        </a:spcAft>
        <a:defRPr sz="2000" b="1">
          <a:solidFill>
            <a:schemeClr val="tx1"/>
          </a:solidFill>
          <a:latin typeface="Palatino Linotype" pitchFamily="18" charset="0"/>
        </a:defRPr>
      </a:lvl5pPr>
      <a:lvl6pPr marL="460375" algn="l" rtl="0" eaLnBrk="1" fontAlgn="base" hangingPunct="1">
        <a:spcBef>
          <a:spcPct val="0"/>
        </a:spcBef>
        <a:spcAft>
          <a:spcPct val="0"/>
        </a:spcAft>
        <a:defRPr sz="2000" b="1">
          <a:solidFill>
            <a:schemeClr val="tx1"/>
          </a:solidFill>
          <a:latin typeface="Palatino Linotype" pitchFamily="18" charset="0"/>
        </a:defRPr>
      </a:lvl6pPr>
      <a:lvl7pPr marL="917575" algn="l" rtl="0" eaLnBrk="1" fontAlgn="base" hangingPunct="1">
        <a:spcBef>
          <a:spcPct val="0"/>
        </a:spcBef>
        <a:spcAft>
          <a:spcPct val="0"/>
        </a:spcAft>
        <a:defRPr sz="2000" b="1">
          <a:solidFill>
            <a:schemeClr val="tx1"/>
          </a:solidFill>
          <a:latin typeface="Palatino Linotype" pitchFamily="18" charset="0"/>
        </a:defRPr>
      </a:lvl7pPr>
      <a:lvl8pPr marL="1374775" algn="l" rtl="0" eaLnBrk="1" fontAlgn="base" hangingPunct="1">
        <a:spcBef>
          <a:spcPct val="0"/>
        </a:spcBef>
        <a:spcAft>
          <a:spcPct val="0"/>
        </a:spcAft>
        <a:defRPr sz="2000" b="1">
          <a:solidFill>
            <a:schemeClr val="tx1"/>
          </a:solidFill>
          <a:latin typeface="Palatino Linotype" pitchFamily="18" charset="0"/>
        </a:defRPr>
      </a:lvl8pPr>
      <a:lvl9pPr marL="1831975" algn="l" rtl="0" eaLnBrk="1" fontAlgn="base" hangingPunct="1">
        <a:spcBef>
          <a:spcPct val="0"/>
        </a:spcBef>
        <a:spcAft>
          <a:spcPct val="0"/>
        </a:spcAft>
        <a:defRPr sz="2000" b="1">
          <a:solidFill>
            <a:schemeClr val="tx1"/>
          </a:solidFill>
          <a:latin typeface="Palatino Linotype" pitchFamily="18" charset="0"/>
        </a:defRPr>
      </a:lvl9pPr>
    </p:titleStyle>
    <p:bodyStyle>
      <a:lvl1pPr marL="285750" indent="-285750" algn="l" rtl="0" eaLnBrk="1" fontAlgn="base" hangingPunct="1">
        <a:lnSpc>
          <a:spcPct val="95000"/>
        </a:lnSpc>
        <a:spcBef>
          <a:spcPct val="40000"/>
        </a:spcBef>
        <a:spcAft>
          <a:spcPct val="0"/>
        </a:spcAft>
        <a:buNone/>
        <a:defRPr lang="en-US" sz="1000" i="1" kern="1200" dirty="0" smtClean="0">
          <a:solidFill>
            <a:schemeClr val="tx1"/>
          </a:solidFill>
          <a:latin typeface="+mn-lt"/>
          <a:ea typeface="+mn-ea"/>
          <a:cs typeface="+mn-cs"/>
        </a:defRPr>
      </a:lvl1pPr>
      <a:lvl2pPr marL="628650" indent="-341313" algn="l" rtl="0" eaLnBrk="1" fontAlgn="base" hangingPunct="1">
        <a:lnSpc>
          <a:spcPct val="95000"/>
        </a:lnSpc>
        <a:spcBef>
          <a:spcPct val="20000"/>
        </a:spcBef>
        <a:spcAft>
          <a:spcPct val="0"/>
        </a:spcAft>
        <a:buNone/>
        <a:defRPr sz="1600">
          <a:solidFill>
            <a:schemeClr val="tx1"/>
          </a:solidFill>
          <a:latin typeface="+mn-lt"/>
        </a:defRPr>
      </a:lvl2pPr>
      <a:lvl3pPr marL="847725" indent="-217488" algn="l" rtl="0" eaLnBrk="1" fontAlgn="base" hangingPunct="1">
        <a:lnSpc>
          <a:spcPct val="95000"/>
        </a:lnSpc>
        <a:spcBef>
          <a:spcPct val="20000"/>
        </a:spcBef>
        <a:spcAft>
          <a:spcPct val="0"/>
        </a:spcAft>
        <a:buSzPct val="90000"/>
        <a:buFont typeface="Wingdings" pitchFamily="2" charset="2"/>
        <a:buNone/>
        <a:defRPr sz="1600">
          <a:solidFill>
            <a:schemeClr val="tx1"/>
          </a:solidFill>
          <a:latin typeface="+mn-lt"/>
        </a:defRPr>
      </a:lvl3pPr>
      <a:lvl4pPr marL="1095375" indent="-246063" algn="l" rtl="0" eaLnBrk="1" fontAlgn="base" hangingPunct="1">
        <a:lnSpc>
          <a:spcPct val="95000"/>
        </a:lnSpc>
        <a:spcBef>
          <a:spcPct val="20000"/>
        </a:spcBef>
        <a:spcAft>
          <a:spcPct val="0"/>
        </a:spcAft>
        <a:buNone/>
        <a:defRPr sz="1600">
          <a:solidFill>
            <a:schemeClr val="tx1"/>
          </a:solidFill>
          <a:latin typeface="+mn-lt"/>
        </a:defRPr>
      </a:lvl4pPr>
      <a:lvl5pPr marL="1323975" indent="-227013" algn="l" rtl="0" eaLnBrk="1" fontAlgn="base" hangingPunct="1">
        <a:lnSpc>
          <a:spcPct val="95000"/>
        </a:lnSpc>
        <a:spcBef>
          <a:spcPct val="20000"/>
        </a:spcBef>
        <a:spcAft>
          <a:spcPct val="0"/>
        </a:spcAft>
        <a:buNone/>
        <a:defRPr sz="1600">
          <a:solidFill>
            <a:schemeClr val="tx1"/>
          </a:solidFill>
          <a:latin typeface="+mn-lt"/>
        </a:defRPr>
      </a:lvl5pPr>
      <a:lvl6pPr marL="1781175" indent="-227013" algn="l" rtl="0" eaLnBrk="1" fontAlgn="base" hangingPunct="1">
        <a:lnSpc>
          <a:spcPct val="95000"/>
        </a:lnSpc>
        <a:spcBef>
          <a:spcPct val="20000"/>
        </a:spcBef>
        <a:spcAft>
          <a:spcPct val="0"/>
        </a:spcAft>
        <a:buChar char="»"/>
        <a:defRPr sz="1600">
          <a:solidFill>
            <a:schemeClr val="tx1"/>
          </a:solidFill>
          <a:latin typeface="+mn-lt"/>
        </a:defRPr>
      </a:lvl6pPr>
      <a:lvl7pPr marL="2238375" indent="-227013" algn="l" rtl="0" eaLnBrk="1" fontAlgn="base" hangingPunct="1">
        <a:lnSpc>
          <a:spcPct val="95000"/>
        </a:lnSpc>
        <a:spcBef>
          <a:spcPct val="20000"/>
        </a:spcBef>
        <a:spcAft>
          <a:spcPct val="0"/>
        </a:spcAft>
        <a:buChar char="»"/>
        <a:defRPr sz="1600">
          <a:solidFill>
            <a:schemeClr val="tx1"/>
          </a:solidFill>
          <a:latin typeface="+mn-lt"/>
        </a:defRPr>
      </a:lvl7pPr>
      <a:lvl8pPr marL="2695575" indent="-227013" algn="l" rtl="0" eaLnBrk="1" fontAlgn="base" hangingPunct="1">
        <a:lnSpc>
          <a:spcPct val="95000"/>
        </a:lnSpc>
        <a:spcBef>
          <a:spcPct val="20000"/>
        </a:spcBef>
        <a:spcAft>
          <a:spcPct val="0"/>
        </a:spcAft>
        <a:buChar char="»"/>
        <a:defRPr sz="1600">
          <a:solidFill>
            <a:schemeClr val="tx1"/>
          </a:solidFill>
          <a:latin typeface="+mn-lt"/>
        </a:defRPr>
      </a:lvl8pPr>
      <a:lvl9pPr marL="3152775" indent="-227013" algn="l" rtl="0" eaLnBrk="1" fontAlgn="base" hangingPunct="1">
        <a:lnSpc>
          <a:spcPct val="95000"/>
        </a:lnSpc>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www.navigantconsulting.com/licensing"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1.xml"/><Relationship Id="rId1" Type="http://schemas.openxmlformats.org/officeDocument/2006/relationships/slideLayout" Target="../slideLayouts/slideLayout4.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hyperlink" Target="mailto:Amul.sathe@navigant.com" TargetMode="External"/><Relationship Id="rId2" Type="http://schemas.openxmlformats.org/officeDocument/2006/relationships/hyperlink" Target="mailto:Greg.wikler@navigant.com" TargetMode="External"/><Relationship Id="rId1" Type="http://schemas.openxmlformats.org/officeDocument/2006/relationships/slideLayout" Target="../slideLayouts/slideLayout6.xml"/><Relationship Id="rId4" Type="http://schemas.openxmlformats.org/officeDocument/2006/relationships/hyperlink" Target="mailto:Surya.swamy@navigant.co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 Placeholder 18"/>
          <p:cNvSpPr>
            <a:spLocks noGrp="1"/>
          </p:cNvSpPr>
          <p:nvPr>
            <p:ph type="body" sz="quarter" idx="10"/>
          </p:nvPr>
        </p:nvSpPr>
        <p:spPr/>
        <p:txBody>
          <a:bodyPr/>
          <a:lstStyle/>
          <a:p>
            <a:r>
              <a:rPr lang="en-US" dirty="0" smtClean="0"/>
              <a:t>January 30, 2015</a:t>
            </a:r>
            <a:endParaRPr lang="en-US" dirty="0"/>
          </a:p>
        </p:txBody>
      </p:sp>
      <p:sp>
        <p:nvSpPr>
          <p:cNvPr id="17" name="Title 16"/>
          <p:cNvSpPr>
            <a:spLocks noGrp="1"/>
          </p:cNvSpPr>
          <p:nvPr>
            <p:ph type="ctrTitle"/>
          </p:nvPr>
        </p:nvSpPr>
        <p:spPr>
          <a:xfrm>
            <a:off x="178526" y="1752600"/>
            <a:ext cx="5993674" cy="1828800"/>
          </a:xfrm>
        </p:spPr>
        <p:txBody>
          <a:bodyPr/>
          <a:lstStyle/>
          <a:p>
            <a:r>
              <a:rPr lang="en-US" dirty="0"/>
              <a:t>2015 </a:t>
            </a:r>
            <a:r>
              <a:rPr lang="en-US" dirty="0" smtClean="0"/>
              <a:t>California Potential </a:t>
            </a:r>
            <a:r>
              <a:rPr lang="en-US" dirty="0"/>
              <a:t>and Goals </a:t>
            </a:r>
            <a:r>
              <a:rPr lang="en-US" dirty="0" smtClean="0"/>
              <a:t>Study</a:t>
            </a:r>
            <a:br>
              <a:rPr lang="en-US" dirty="0" smtClean="0"/>
            </a:br>
            <a:r>
              <a:rPr lang="en-US" dirty="0" smtClean="0"/>
              <a:t/>
            </a:r>
            <a:br>
              <a:rPr lang="en-US" dirty="0" smtClean="0"/>
            </a:br>
            <a:r>
              <a:rPr lang="en-US" sz="1800" dirty="0" smtClean="0"/>
              <a:t>Incorporating EM&amp;V Updates into the PG Study</a:t>
            </a:r>
            <a:endParaRPr lang="en-US" sz="1800" dirty="0">
              <a:solidFill>
                <a:srgbClr val="FF0000"/>
              </a:solidFill>
            </a:endParaRPr>
          </a:p>
        </p:txBody>
      </p:sp>
      <p:sp>
        <p:nvSpPr>
          <p:cNvPr id="18" name="Subtitle 17"/>
          <p:cNvSpPr>
            <a:spLocks noGrp="1"/>
          </p:cNvSpPr>
          <p:nvPr>
            <p:ph type="subTitle" idx="1"/>
          </p:nvPr>
        </p:nvSpPr>
        <p:spPr>
          <a:xfrm>
            <a:off x="178526" y="3962400"/>
            <a:ext cx="5993674" cy="355482"/>
          </a:xfrm>
        </p:spPr>
        <p:txBody>
          <a:bodyPr/>
          <a:lstStyle/>
          <a:p>
            <a:r>
              <a:rPr lang="en-US" dirty="0" smtClean="0"/>
              <a:t>DAWG Presentation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304800" y="457200"/>
            <a:ext cx="8507104" cy="609600"/>
          </a:xfrm>
          <a:prstGeom prst="roundRect">
            <a:avLst/>
          </a:prstGeom>
          <a:solidFill>
            <a:schemeClr val="accent4">
              <a:alpha val="25000"/>
            </a:schemeClr>
          </a:solidFill>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400" dirty="0" smtClean="0"/>
          </a:p>
        </p:txBody>
      </p:sp>
      <p:sp>
        <p:nvSpPr>
          <p:cNvPr id="5" name="Content Placeholder 4"/>
          <p:cNvSpPr>
            <a:spLocks noGrp="1"/>
          </p:cNvSpPr>
          <p:nvPr>
            <p:ph sz="quarter" idx="10"/>
          </p:nvPr>
        </p:nvSpPr>
        <p:spPr/>
        <p:txBody>
          <a:bodyPr/>
          <a:lstStyle/>
          <a:p>
            <a:r>
              <a:rPr lang="en-US" sz="2000" b="1" dirty="0" smtClean="0"/>
              <a:t>Database of measures characterized fuel source, end use, technology type</a:t>
            </a:r>
          </a:p>
          <a:p>
            <a:pPr lvl="1"/>
            <a:r>
              <a:rPr lang="en-US" sz="1800" dirty="0" smtClean="0"/>
              <a:t>Approximately 60,000 unique rows of measure-level data</a:t>
            </a:r>
          </a:p>
          <a:p>
            <a:pPr lvl="1"/>
            <a:r>
              <a:rPr lang="en-US" sz="1800" dirty="0" smtClean="0"/>
              <a:t>Residential, Commercial, Emerging Technology, Whole Building, and AIMS are represented by MICS measures</a:t>
            </a:r>
          </a:p>
          <a:p>
            <a:pPr lvl="1"/>
            <a:r>
              <a:rPr lang="en-US" sz="1800" dirty="0" smtClean="0"/>
              <a:t>Behavior and Financing programs are modeled differently and are not included in the MICS</a:t>
            </a:r>
          </a:p>
          <a:p>
            <a:pPr lvl="1"/>
            <a:endParaRPr lang="en-US" sz="1800" dirty="0"/>
          </a:p>
          <a:p>
            <a:r>
              <a:rPr lang="en-US" sz="2000" b="1" dirty="0" smtClean="0"/>
              <a:t>MICS enables calculation of technical, economic, and market potential for each measure</a:t>
            </a:r>
          </a:p>
          <a:p>
            <a:pPr lvl="1"/>
            <a:r>
              <a:rPr lang="en-US" sz="1800" dirty="0"/>
              <a:t>Specific </a:t>
            </a:r>
            <a:r>
              <a:rPr lang="en-US" sz="1800" dirty="0" smtClean="0"/>
              <a:t>outputs by </a:t>
            </a:r>
            <a:r>
              <a:rPr lang="en-US" sz="1800" dirty="0"/>
              <a:t>utility, building type, climate zone</a:t>
            </a:r>
          </a:p>
          <a:p>
            <a:pPr lvl="1"/>
            <a:endParaRPr lang="en-US" sz="1800" b="1" dirty="0" smtClean="0"/>
          </a:p>
          <a:p>
            <a:r>
              <a:rPr lang="en-US" sz="2000" b="1" dirty="0" smtClean="0"/>
              <a:t>DEER databases and IOU workpapers are key MICS inputs</a:t>
            </a:r>
          </a:p>
        </p:txBody>
      </p:sp>
      <p:sp>
        <p:nvSpPr>
          <p:cNvPr id="6" name="Text Placeholder 5"/>
          <p:cNvSpPr>
            <a:spLocks noGrp="1"/>
          </p:cNvSpPr>
          <p:nvPr>
            <p:ph type="body" sz="quarter" idx="11"/>
          </p:nvPr>
        </p:nvSpPr>
        <p:spPr/>
        <p:txBody>
          <a:bodyPr/>
          <a:lstStyle/>
          <a:p>
            <a:r>
              <a:rPr lang="en-US" dirty="0" smtClean="0"/>
              <a:t>The </a:t>
            </a:r>
            <a:r>
              <a:rPr lang="en-US" dirty="0"/>
              <a:t>MICS houses all measure-level inputs for P&amp;G </a:t>
            </a:r>
            <a:r>
              <a:rPr lang="en-US" dirty="0" smtClean="0"/>
              <a:t>model.</a:t>
            </a:r>
            <a:endParaRPr lang="en-US" dirty="0"/>
          </a:p>
        </p:txBody>
      </p:sp>
      <p:sp>
        <p:nvSpPr>
          <p:cNvPr id="4" name="Title 3"/>
          <p:cNvSpPr>
            <a:spLocks noGrp="1"/>
          </p:cNvSpPr>
          <p:nvPr>
            <p:ph type="title"/>
          </p:nvPr>
        </p:nvSpPr>
        <p:spPr/>
        <p:txBody>
          <a:bodyPr/>
          <a:lstStyle/>
          <a:p>
            <a:r>
              <a:rPr lang="en-US" dirty="0"/>
              <a:t>2015 California Potential and Goals Study » </a:t>
            </a:r>
            <a:r>
              <a:rPr lang="en-US" dirty="0" smtClean="0"/>
              <a:t>MICS</a:t>
            </a:r>
            <a:endParaRPr lang="en-US" dirty="0"/>
          </a:p>
        </p:txBody>
      </p:sp>
    </p:spTree>
    <p:extLst>
      <p:ext uri="{BB962C8B-B14F-4D97-AF65-F5344CB8AC3E}">
        <p14:creationId xmlns:p14="http://schemas.microsoft.com/office/powerpoint/2010/main" val="22072348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2015 California Potential and Goals Study » </a:t>
            </a:r>
            <a:r>
              <a:rPr lang="en-US" dirty="0" smtClean="0"/>
              <a:t>MICS</a:t>
            </a:r>
            <a:endParaRPr lang="en-US" dirty="0"/>
          </a:p>
        </p:txBody>
      </p:sp>
      <p:sp>
        <p:nvSpPr>
          <p:cNvPr id="3" name="Text Placeholder 2"/>
          <p:cNvSpPr>
            <a:spLocks noGrp="1"/>
          </p:cNvSpPr>
          <p:nvPr>
            <p:ph type="body" sz="quarter" idx="10"/>
          </p:nvPr>
        </p:nvSpPr>
        <p:spPr/>
        <p:txBody>
          <a:bodyPr/>
          <a:lstStyle/>
          <a:p>
            <a:r>
              <a:rPr lang="en-US" dirty="0" smtClean="0"/>
              <a:t>The Residential and Commercial measures feed into other measure categories in the </a:t>
            </a:r>
            <a:r>
              <a:rPr lang="en-US" dirty="0"/>
              <a:t>Potential and </a:t>
            </a:r>
            <a:r>
              <a:rPr lang="en-US" dirty="0" smtClean="0"/>
              <a:t>Goals Study.</a:t>
            </a:r>
            <a:endParaRPr lang="en-US" dirty="0"/>
          </a:p>
        </p:txBody>
      </p:sp>
      <p:pic>
        <p:nvPicPr>
          <p:cNvPr id="5" name="Picture 4"/>
          <p:cNvPicPr>
            <a:picLocks noChangeAspect="1"/>
          </p:cNvPicPr>
          <p:nvPr/>
        </p:nvPicPr>
        <p:blipFill>
          <a:blip r:embed="rId2"/>
          <a:stretch>
            <a:fillRect/>
          </a:stretch>
        </p:blipFill>
        <p:spPr>
          <a:xfrm>
            <a:off x="2177525" y="1217924"/>
            <a:ext cx="4788949" cy="5182876"/>
          </a:xfrm>
          <a:prstGeom prst="rect">
            <a:avLst/>
          </a:prstGeom>
        </p:spPr>
      </p:pic>
      <p:sp>
        <p:nvSpPr>
          <p:cNvPr id="6" name="Rounded Rectangle 5"/>
          <p:cNvSpPr/>
          <p:nvPr/>
        </p:nvSpPr>
        <p:spPr>
          <a:xfrm>
            <a:off x="304800" y="457200"/>
            <a:ext cx="8507104" cy="609600"/>
          </a:xfrm>
          <a:prstGeom prst="roundRect">
            <a:avLst/>
          </a:prstGeom>
          <a:solidFill>
            <a:schemeClr val="accent4">
              <a:alpha val="25000"/>
            </a:schemeClr>
          </a:solidFill>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400" dirty="0" smtClean="0"/>
          </a:p>
        </p:txBody>
      </p:sp>
    </p:spTree>
    <p:extLst>
      <p:ext uri="{BB962C8B-B14F-4D97-AF65-F5344CB8AC3E}">
        <p14:creationId xmlns:p14="http://schemas.microsoft.com/office/powerpoint/2010/main" val="5554407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304800" y="457200"/>
            <a:ext cx="8507104" cy="609600"/>
          </a:xfrm>
          <a:prstGeom prst="roundRect">
            <a:avLst/>
          </a:prstGeom>
          <a:solidFill>
            <a:schemeClr val="accent4">
              <a:alpha val="25000"/>
            </a:schemeClr>
          </a:solidFill>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400" dirty="0" smtClean="0"/>
          </a:p>
        </p:txBody>
      </p:sp>
      <p:sp>
        <p:nvSpPr>
          <p:cNvPr id="6" name="Text Placeholder 5"/>
          <p:cNvSpPr>
            <a:spLocks noGrp="1"/>
          </p:cNvSpPr>
          <p:nvPr>
            <p:ph type="body" sz="quarter" idx="11"/>
          </p:nvPr>
        </p:nvSpPr>
        <p:spPr/>
        <p:txBody>
          <a:bodyPr/>
          <a:lstStyle/>
          <a:p>
            <a:r>
              <a:rPr lang="en-US" dirty="0" smtClean="0"/>
              <a:t>Key MICS terminology.</a:t>
            </a:r>
            <a:endParaRPr lang="en-US" dirty="0"/>
          </a:p>
        </p:txBody>
      </p:sp>
      <p:sp>
        <p:nvSpPr>
          <p:cNvPr id="4" name="Title 3"/>
          <p:cNvSpPr>
            <a:spLocks noGrp="1"/>
          </p:cNvSpPr>
          <p:nvPr>
            <p:ph type="title"/>
          </p:nvPr>
        </p:nvSpPr>
        <p:spPr/>
        <p:txBody>
          <a:bodyPr/>
          <a:lstStyle/>
          <a:p>
            <a:r>
              <a:rPr lang="en-US" dirty="0"/>
              <a:t>2015 California Potential and Goals Study » </a:t>
            </a:r>
            <a:r>
              <a:rPr lang="en-US" dirty="0" smtClean="0"/>
              <a:t>MICS</a:t>
            </a:r>
            <a:endParaRPr lang="en-US" dirty="0"/>
          </a:p>
        </p:txBody>
      </p:sp>
      <p:graphicFrame>
        <p:nvGraphicFramePr>
          <p:cNvPr id="3" name="Diagram 2"/>
          <p:cNvGraphicFramePr/>
          <p:nvPr>
            <p:extLst>
              <p:ext uri="{D42A27DB-BD31-4B8C-83A1-F6EECF244321}">
                <p14:modId xmlns:p14="http://schemas.microsoft.com/office/powerpoint/2010/main" val="2698510200"/>
              </p:ext>
            </p:extLst>
          </p:nvPr>
        </p:nvGraphicFramePr>
        <p:xfrm>
          <a:off x="457200" y="1397000"/>
          <a:ext cx="8229600" cy="4851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356571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304800" y="457200"/>
            <a:ext cx="8507104" cy="609600"/>
          </a:xfrm>
          <a:prstGeom prst="roundRect">
            <a:avLst/>
          </a:prstGeom>
          <a:solidFill>
            <a:schemeClr val="accent4">
              <a:alpha val="25000"/>
            </a:schemeClr>
          </a:solidFill>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400" dirty="0" smtClean="0"/>
          </a:p>
        </p:txBody>
      </p:sp>
      <p:sp>
        <p:nvSpPr>
          <p:cNvPr id="6" name="Text Placeholder 5"/>
          <p:cNvSpPr>
            <a:spLocks noGrp="1"/>
          </p:cNvSpPr>
          <p:nvPr>
            <p:ph type="body" sz="quarter" idx="11"/>
          </p:nvPr>
        </p:nvSpPr>
        <p:spPr/>
        <p:txBody>
          <a:bodyPr/>
          <a:lstStyle/>
          <a:p>
            <a:pPr>
              <a:spcBef>
                <a:spcPts val="600"/>
              </a:spcBef>
            </a:pPr>
            <a:r>
              <a:rPr lang="en-US" dirty="0"/>
              <a:t>MICS workbooks follow a common structure, and measures are </a:t>
            </a:r>
            <a:r>
              <a:rPr lang="en-US" dirty="0" smtClean="0"/>
              <a:t>characterized based on various elements.</a:t>
            </a:r>
            <a:endParaRPr lang="en-US" dirty="0"/>
          </a:p>
        </p:txBody>
      </p:sp>
      <p:sp>
        <p:nvSpPr>
          <p:cNvPr id="4" name="Title 3"/>
          <p:cNvSpPr>
            <a:spLocks noGrp="1"/>
          </p:cNvSpPr>
          <p:nvPr>
            <p:ph type="title"/>
          </p:nvPr>
        </p:nvSpPr>
        <p:spPr/>
        <p:txBody>
          <a:bodyPr/>
          <a:lstStyle/>
          <a:p>
            <a:r>
              <a:rPr lang="en-US" dirty="0"/>
              <a:t>2015 California Potential and Goals Study » </a:t>
            </a:r>
            <a:r>
              <a:rPr lang="en-US" dirty="0" smtClean="0"/>
              <a:t>MICS</a:t>
            </a:r>
            <a:endParaRPr lang="en-US" dirty="0"/>
          </a:p>
        </p:txBody>
      </p:sp>
      <p:graphicFrame>
        <p:nvGraphicFramePr>
          <p:cNvPr id="3" name="Diagram 2"/>
          <p:cNvGraphicFramePr/>
          <p:nvPr>
            <p:extLst>
              <p:ext uri="{D42A27DB-BD31-4B8C-83A1-F6EECF244321}">
                <p14:modId xmlns:p14="http://schemas.microsoft.com/office/powerpoint/2010/main" val="3501881029"/>
              </p:ext>
            </p:extLst>
          </p:nvPr>
        </p:nvGraphicFramePr>
        <p:xfrm>
          <a:off x="685800" y="1752600"/>
          <a:ext cx="7696200" cy="365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761752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04800" y="457200"/>
            <a:ext cx="8507104" cy="609600"/>
          </a:xfrm>
          <a:prstGeom prst="roundRect">
            <a:avLst/>
          </a:prstGeom>
          <a:solidFill>
            <a:schemeClr val="accent4">
              <a:alpha val="25000"/>
            </a:schemeClr>
          </a:solidFill>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400" dirty="0" smtClean="0"/>
          </a:p>
        </p:txBody>
      </p:sp>
      <p:sp>
        <p:nvSpPr>
          <p:cNvPr id="6" name="Text Placeholder 5"/>
          <p:cNvSpPr>
            <a:spLocks noGrp="1"/>
          </p:cNvSpPr>
          <p:nvPr>
            <p:ph type="body" sz="quarter" idx="11"/>
          </p:nvPr>
        </p:nvSpPr>
        <p:spPr/>
        <p:txBody>
          <a:bodyPr/>
          <a:lstStyle/>
          <a:p>
            <a:r>
              <a:rPr lang="en-US" dirty="0" smtClean="0"/>
              <a:t>The 2015 Study used the most up-to-date data available to update key measure parameters.</a:t>
            </a:r>
            <a:endParaRPr lang="en-US" dirty="0"/>
          </a:p>
        </p:txBody>
      </p:sp>
      <p:sp>
        <p:nvSpPr>
          <p:cNvPr id="4" name="Title 3"/>
          <p:cNvSpPr>
            <a:spLocks noGrp="1"/>
          </p:cNvSpPr>
          <p:nvPr>
            <p:ph type="title"/>
          </p:nvPr>
        </p:nvSpPr>
        <p:spPr/>
        <p:txBody>
          <a:bodyPr/>
          <a:lstStyle/>
          <a:p>
            <a:r>
              <a:rPr lang="en-US" dirty="0"/>
              <a:t>2015 California Potential and Goals Study » </a:t>
            </a:r>
            <a:r>
              <a:rPr lang="en-US" dirty="0" smtClean="0"/>
              <a:t>MICS</a:t>
            </a:r>
            <a:endParaRPr lang="en-US" dirty="0"/>
          </a:p>
        </p:txBody>
      </p:sp>
      <p:graphicFrame>
        <p:nvGraphicFramePr>
          <p:cNvPr id="3" name="Content Placeholder 2"/>
          <p:cNvGraphicFramePr>
            <a:graphicFrameLocks noGrp="1"/>
          </p:cNvGraphicFramePr>
          <p:nvPr>
            <p:ph sz="quarter" idx="10"/>
            <p:extLst>
              <p:ext uri="{D42A27DB-BD31-4B8C-83A1-F6EECF244321}">
                <p14:modId xmlns:p14="http://schemas.microsoft.com/office/powerpoint/2010/main" val="2278439547"/>
              </p:ext>
            </p:extLst>
          </p:nvPr>
        </p:nvGraphicFramePr>
        <p:xfrm>
          <a:off x="381002" y="1219200"/>
          <a:ext cx="8381998" cy="5584588"/>
        </p:xfrm>
        <a:graphic>
          <a:graphicData uri="http://schemas.openxmlformats.org/drawingml/2006/table">
            <a:tbl>
              <a:tblPr firstRow="1" bandRow="1" bandCol="1">
                <a:tableStyleId>{F2DE63D5-997A-4646-A377-4702673A728D}</a:tableStyleId>
              </a:tblPr>
              <a:tblGrid>
                <a:gridCol w="2057398"/>
                <a:gridCol w="1905000"/>
                <a:gridCol w="1143000"/>
                <a:gridCol w="228600"/>
                <a:gridCol w="1905000"/>
                <a:gridCol w="1143000"/>
              </a:tblGrid>
              <a:tr h="609601">
                <a:tc>
                  <a:txBody>
                    <a:bodyPr/>
                    <a:lstStyle/>
                    <a:p>
                      <a:pPr marL="0" marR="0" algn="ctr">
                        <a:spcBef>
                          <a:spcPts val="200"/>
                        </a:spcBef>
                        <a:spcAft>
                          <a:spcPts val="200"/>
                        </a:spcAft>
                      </a:pPr>
                      <a:r>
                        <a:rPr lang="en-US" sz="1400" dirty="0">
                          <a:effectLst/>
                          <a:latin typeface="+mj-lt"/>
                        </a:rPr>
                        <a:t>Input</a:t>
                      </a:r>
                    </a:p>
                  </a:txBody>
                  <a:tcPr marL="15335" marR="15335" marT="0" marB="0" anchor="ctr"/>
                </a:tc>
                <a:tc>
                  <a:txBody>
                    <a:bodyPr/>
                    <a:lstStyle/>
                    <a:p>
                      <a:pPr marL="0" marR="0" algn="ctr">
                        <a:spcBef>
                          <a:spcPts val="200"/>
                        </a:spcBef>
                        <a:spcAft>
                          <a:spcPts val="200"/>
                        </a:spcAft>
                      </a:pPr>
                      <a:r>
                        <a:rPr lang="en-US" sz="1400" dirty="0" smtClean="0">
                          <a:effectLst/>
                          <a:latin typeface="+mj-lt"/>
                        </a:rPr>
                        <a:t>2013</a:t>
                      </a:r>
                      <a:r>
                        <a:rPr lang="en-US" sz="1400" baseline="0" dirty="0" smtClean="0">
                          <a:effectLst/>
                          <a:latin typeface="+mj-lt"/>
                        </a:rPr>
                        <a:t> </a:t>
                      </a:r>
                      <a:r>
                        <a:rPr lang="en-US" sz="1400" dirty="0" smtClean="0">
                          <a:effectLst/>
                          <a:latin typeface="+mj-lt"/>
                        </a:rPr>
                        <a:t>Source</a:t>
                      </a:r>
                      <a:endParaRPr lang="en-US" sz="1400" dirty="0">
                        <a:effectLst/>
                        <a:latin typeface="+mj-lt"/>
                      </a:endParaRPr>
                    </a:p>
                  </a:txBody>
                  <a:tcPr marL="15335" marR="15335" marT="0" marB="0" anchor="ctr"/>
                </a:tc>
                <a:tc>
                  <a:txBody>
                    <a:bodyPr/>
                    <a:lstStyle/>
                    <a:p>
                      <a:pPr marL="0" marR="0" algn="ctr">
                        <a:spcBef>
                          <a:spcPts val="200"/>
                        </a:spcBef>
                        <a:spcAft>
                          <a:spcPts val="200"/>
                        </a:spcAft>
                      </a:pPr>
                      <a:r>
                        <a:rPr lang="en-US" sz="1400" dirty="0" smtClean="0">
                          <a:effectLst/>
                          <a:latin typeface="+mj-lt"/>
                        </a:rPr>
                        <a:t>2013</a:t>
                      </a:r>
                      <a:r>
                        <a:rPr lang="en-US" sz="1400" baseline="0" dirty="0" smtClean="0">
                          <a:effectLst/>
                          <a:latin typeface="+mj-lt"/>
                        </a:rPr>
                        <a:t> </a:t>
                      </a:r>
                      <a:r>
                        <a:rPr lang="en-US" sz="1400" dirty="0" smtClean="0">
                          <a:effectLst/>
                          <a:latin typeface="+mj-lt"/>
                        </a:rPr>
                        <a:t>Availability</a:t>
                      </a:r>
                      <a:endParaRPr lang="en-US" sz="1400" dirty="0">
                        <a:effectLst/>
                        <a:latin typeface="+mj-lt"/>
                      </a:endParaRPr>
                    </a:p>
                  </a:txBody>
                  <a:tcPr marL="15335" marR="15335" marT="0" marB="0" anchor="ctr"/>
                </a:tc>
                <a:tc>
                  <a:txBody>
                    <a:bodyPr/>
                    <a:lstStyle/>
                    <a:p>
                      <a:pPr marL="0" marR="0" algn="ctr">
                        <a:spcBef>
                          <a:spcPts val="200"/>
                        </a:spcBef>
                        <a:spcAft>
                          <a:spcPts val="200"/>
                        </a:spcAft>
                      </a:pPr>
                      <a:endParaRPr lang="en-US" sz="1400" dirty="0">
                        <a:effectLst/>
                        <a:latin typeface="+mj-lt"/>
                      </a:endParaRPr>
                    </a:p>
                  </a:txBody>
                  <a:tcPr marL="15335" marR="15335" marT="0" marB="0" anchor="ctr"/>
                </a:tc>
                <a:tc>
                  <a:txBody>
                    <a:bodyPr/>
                    <a:lstStyle/>
                    <a:p>
                      <a:pPr marL="0" marR="0" algn="ctr">
                        <a:spcBef>
                          <a:spcPts val="200"/>
                        </a:spcBef>
                        <a:spcAft>
                          <a:spcPts val="200"/>
                        </a:spcAft>
                      </a:pPr>
                      <a:r>
                        <a:rPr lang="en-US" sz="1400" dirty="0" smtClean="0">
                          <a:effectLst/>
                          <a:latin typeface="+mj-lt"/>
                        </a:rPr>
                        <a:t>2015 Source</a:t>
                      </a:r>
                      <a:endParaRPr lang="en-US" sz="1400" dirty="0">
                        <a:effectLst/>
                        <a:latin typeface="+mj-lt"/>
                      </a:endParaRPr>
                    </a:p>
                  </a:txBody>
                  <a:tcPr marL="15335" marR="15335" marT="0" marB="0" anchor="ctr"/>
                </a:tc>
                <a:tc>
                  <a:txBody>
                    <a:bodyPr/>
                    <a:lstStyle/>
                    <a:p>
                      <a:pPr marL="0" marR="0" algn="ctr">
                        <a:spcBef>
                          <a:spcPts val="200"/>
                        </a:spcBef>
                        <a:spcAft>
                          <a:spcPts val="200"/>
                        </a:spcAft>
                      </a:pPr>
                      <a:r>
                        <a:rPr lang="en-US" sz="1400" dirty="0" smtClean="0">
                          <a:effectLst/>
                          <a:latin typeface="+mj-lt"/>
                        </a:rPr>
                        <a:t>2013</a:t>
                      </a:r>
                      <a:r>
                        <a:rPr lang="en-US" sz="1400" baseline="0" dirty="0" smtClean="0">
                          <a:effectLst/>
                          <a:latin typeface="+mj-lt"/>
                        </a:rPr>
                        <a:t> </a:t>
                      </a:r>
                      <a:r>
                        <a:rPr lang="en-US" sz="1400" dirty="0" smtClean="0">
                          <a:effectLst/>
                          <a:latin typeface="+mj-lt"/>
                        </a:rPr>
                        <a:t>Availability</a:t>
                      </a:r>
                      <a:endParaRPr lang="en-US" sz="1400" dirty="0">
                        <a:effectLst/>
                        <a:latin typeface="+mj-lt"/>
                      </a:endParaRPr>
                    </a:p>
                  </a:txBody>
                  <a:tcPr marL="15335" marR="15335" marT="0" marB="0" anchor="ctr"/>
                </a:tc>
              </a:tr>
              <a:tr h="548640">
                <a:tc>
                  <a:txBody>
                    <a:bodyPr/>
                    <a:lstStyle/>
                    <a:p>
                      <a:pPr marL="0" marR="0" algn="ctr">
                        <a:spcBef>
                          <a:spcPts val="200"/>
                        </a:spcBef>
                        <a:spcAft>
                          <a:spcPts val="200"/>
                        </a:spcAft>
                      </a:pPr>
                      <a:r>
                        <a:rPr lang="en-US" sz="1400" dirty="0">
                          <a:effectLst/>
                        </a:rPr>
                        <a:t>Measure Nomenclature</a:t>
                      </a:r>
                      <a:endParaRPr lang="en-US" sz="1400" dirty="0">
                        <a:effectLst/>
                        <a:latin typeface="Arial Narrow" panose="020B0606020202030204" pitchFamily="34" charset="0"/>
                      </a:endParaRPr>
                    </a:p>
                  </a:txBody>
                  <a:tcPr marL="15335" marR="15335" marT="0" marB="0" anchor="ctr">
                    <a:solidFill>
                      <a:schemeClr val="bg1"/>
                    </a:solidFill>
                  </a:tcPr>
                </a:tc>
                <a:tc>
                  <a:txBody>
                    <a:bodyPr/>
                    <a:lstStyle/>
                    <a:p>
                      <a:pPr marL="0" marR="0" algn="ctr">
                        <a:spcBef>
                          <a:spcPts val="200"/>
                        </a:spcBef>
                        <a:spcAft>
                          <a:spcPts val="200"/>
                        </a:spcAft>
                      </a:pPr>
                      <a:r>
                        <a:rPr lang="en-US" sz="1400" dirty="0" err="1">
                          <a:effectLst/>
                          <a:latin typeface="+mj-lt"/>
                        </a:rPr>
                        <a:t>SPTdb</a:t>
                      </a:r>
                      <a:r>
                        <a:rPr lang="en-US" sz="1400" baseline="30000" dirty="0">
                          <a:effectLst/>
                          <a:latin typeface="+mj-lt"/>
                        </a:rPr>
                        <a:t>*</a:t>
                      </a:r>
                      <a:r>
                        <a:rPr lang="en-US" sz="1400" dirty="0">
                          <a:effectLst/>
                          <a:latin typeface="+mj-lt"/>
                        </a:rPr>
                        <a:t> 0.98 Document</a:t>
                      </a:r>
                    </a:p>
                  </a:txBody>
                  <a:tcPr marL="15335" marR="15335" marT="0" marB="0" anchor="ctr">
                    <a:solidFill>
                      <a:schemeClr val="bg1"/>
                    </a:solidFill>
                  </a:tcPr>
                </a:tc>
                <a:tc>
                  <a:txBody>
                    <a:bodyPr/>
                    <a:lstStyle/>
                    <a:p>
                      <a:pPr marL="0" marR="0" algn="ctr">
                        <a:spcBef>
                          <a:spcPts val="200"/>
                        </a:spcBef>
                        <a:spcAft>
                          <a:spcPts val="200"/>
                        </a:spcAft>
                      </a:pPr>
                      <a:r>
                        <a:rPr lang="en-US" sz="1400" dirty="0">
                          <a:effectLst/>
                          <a:latin typeface="+mj-lt"/>
                        </a:rPr>
                        <a:t>High</a:t>
                      </a:r>
                    </a:p>
                  </a:txBody>
                  <a:tcPr marL="15335" marR="15335" marT="0" marB="0" anchor="ctr">
                    <a:solidFill>
                      <a:schemeClr val="bg1"/>
                    </a:solidFill>
                  </a:tcPr>
                </a:tc>
                <a:tc>
                  <a:txBody>
                    <a:bodyPr/>
                    <a:lstStyle/>
                    <a:p>
                      <a:pPr marL="0" marR="0" algn="ctr">
                        <a:spcBef>
                          <a:spcPts val="200"/>
                        </a:spcBef>
                        <a:spcAft>
                          <a:spcPts val="200"/>
                        </a:spcAft>
                      </a:pPr>
                      <a:endParaRPr lang="en-US" sz="1400" dirty="0">
                        <a:effectLst/>
                        <a:latin typeface="+mj-lt"/>
                      </a:endParaRPr>
                    </a:p>
                  </a:txBody>
                  <a:tcPr marL="15335" marR="15335" marT="0" marB="0" anchor="ctr">
                    <a:solidFill>
                      <a:schemeClr val="bg1"/>
                    </a:solidFill>
                  </a:tcPr>
                </a:tc>
                <a:tc>
                  <a:txBody>
                    <a:bodyPr/>
                    <a:lstStyle/>
                    <a:p>
                      <a:pPr marL="0" marR="0" indent="0" algn="ctr" defTabSz="914400" rtl="0" eaLnBrk="1" fontAlgn="auto" latinLnBrk="0" hangingPunct="1">
                        <a:lnSpc>
                          <a:spcPct val="100000"/>
                        </a:lnSpc>
                        <a:spcBef>
                          <a:spcPts val="200"/>
                        </a:spcBef>
                        <a:spcAft>
                          <a:spcPts val="200"/>
                        </a:spcAft>
                        <a:buClrTx/>
                        <a:buSzTx/>
                        <a:buFontTx/>
                        <a:buNone/>
                        <a:tabLst/>
                        <a:defRPr/>
                      </a:pPr>
                      <a:r>
                        <a:rPr lang="en-US" sz="1400" kern="1200" dirty="0" err="1" smtClean="0">
                          <a:solidFill>
                            <a:schemeClr val="tx1"/>
                          </a:solidFill>
                          <a:effectLst/>
                          <a:latin typeface="+mn-lt"/>
                          <a:ea typeface="+mn-ea"/>
                          <a:cs typeface="+mn-cs"/>
                        </a:rPr>
                        <a:t>SPTdb</a:t>
                      </a:r>
                      <a:r>
                        <a:rPr lang="en-US" sz="1400" kern="1200" baseline="30000" dirty="0" smtClean="0">
                          <a:solidFill>
                            <a:schemeClr val="tx1"/>
                          </a:solidFill>
                          <a:effectLst/>
                          <a:latin typeface="+mn-lt"/>
                          <a:ea typeface="+mn-ea"/>
                          <a:cs typeface="+mn-cs"/>
                        </a:rPr>
                        <a:t>*</a:t>
                      </a:r>
                      <a:r>
                        <a:rPr lang="en-US" sz="1400" kern="1200" dirty="0" smtClean="0">
                          <a:solidFill>
                            <a:schemeClr val="tx1"/>
                          </a:solidFill>
                          <a:effectLst/>
                          <a:latin typeface="+mn-lt"/>
                          <a:ea typeface="+mn-ea"/>
                          <a:cs typeface="+mn-cs"/>
                        </a:rPr>
                        <a:t> 0.98 Document</a:t>
                      </a:r>
                    </a:p>
                  </a:txBody>
                  <a:tcPr marL="15335" marR="15335" marT="0" marB="0" anchor="ctr">
                    <a:solidFill>
                      <a:schemeClr val="bg1"/>
                    </a:solidFill>
                  </a:tcPr>
                </a:tc>
                <a:tc>
                  <a:txBody>
                    <a:bodyPr/>
                    <a:lstStyle/>
                    <a:p>
                      <a:pPr marL="0" marR="0" algn="ctr">
                        <a:spcBef>
                          <a:spcPts val="200"/>
                        </a:spcBef>
                        <a:spcAft>
                          <a:spcPts val="200"/>
                        </a:spcAft>
                      </a:pPr>
                      <a:r>
                        <a:rPr lang="en-US" sz="1400" dirty="0">
                          <a:effectLst/>
                          <a:latin typeface="+mj-lt"/>
                        </a:rPr>
                        <a:t>High</a:t>
                      </a:r>
                    </a:p>
                  </a:txBody>
                  <a:tcPr marL="15335" marR="15335" marT="0" marB="0" anchor="ctr">
                    <a:solidFill>
                      <a:schemeClr val="bg1"/>
                    </a:solidFill>
                  </a:tcPr>
                </a:tc>
              </a:tr>
              <a:tr h="548640">
                <a:tc>
                  <a:txBody>
                    <a:bodyPr/>
                    <a:lstStyle/>
                    <a:p>
                      <a:pPr marL="0" marR="0" algn="ctr">
                        <a:spcBef>
                          <a:spcPts val="200"/>
                        </a:spcBef>
                        <a:spcAft>
                          <a:spcPts val="200"/>
                        </a:spcAft>
                      </a:pPr>
                      <a:r>
                        <a:rPr lang="en-US" sz="1400" b="0" dirty="0" smtClean="0">
                          <a:effectLst/>
                        </a:rPr>
                        <a:t>Unit Energy</a:t>
                      </a:r>
                      <a:r>
                        <a:rPr lang="en-US" sz="1400" b="0" baseline="0" dirty="0" smtClean="0">
                          <a:effectLst/>
                        </a:rPr>
                        <a:t> Savings (UES)</a:t>
                      </a:r>
                      <a:endParaRPr lang="en-US" sz="1400" b="0" dirty="0">
                        <a:effectLst/>
                        <a:latin typeface="Arial Narrow" panose="020B0606020202030204" pitchFamily="34" charset="0"/>
                      </a:endParaRPr>
                    </a:p>
                  </a:txBody>
                  <a:tcPr marL="15335" marR="15335" marT="0" marB="0" anchor="ctr">
                    <a:solidFill>
                      <a:schemeClr val="accent5">
                        <a:lumMod val="60000"/>
                        <a:lumOff val="40000"/>
                        <a:alpha val="50000"/>
                      </a:schemeClr>
                    </a:solidFill>
                  </a:tcPr>
                </a:tc>
                <a:tc>
                  <a:txBody>
                    <a:bodyPr/>
                    <a:lstStyle/>
                    <a:p>
                      <a:pPr marL="0" marR="0" algn="ctr">
                        <a:spcBef>
                          <a:spcPts val="200"/>
                        </a:spcBef>
                        <a:spcAft>
                          <a:spcPts val="200"/>
                        </a:spcAft>
                      </a:pPr>
                      <a:r>
                        <a:rPr lang="en-US" sz="1400" b="0" dirty="0">
                          <a:effectLst/>
                          <a:latin typeface="+mj-lt"/>
                        </a:rPr>
                        <a:t>DEER 2011 v4.01</a:t>
                      </a:r>
                      <a:r>
                        <a:rPr lang="en-US" sz="1400" b="0" baseline="30000" dirty="0">
                          <a:effectLst/>
                          <a:latin typeface="+mj-lt"/>
                        </a:rPr>
                        <a:t>**</a:t>
                      </a:r>
                      <a:endParaRPr lang="en-US" sz="1400" b="0" dirty="0">
                        <a:effectLst/>
                        <a:latin typeface="+mj-lt"/>
                      </a:endParaRPr>
                    </a:p>
                  </a:txBody>
                  <a:tcPr marL="15335" marR="15335" marT="0" marB="0" anchor="ctr">
                    <a:solidFill>
                      <a:schemeClr val="accent5">
                        <a:lumMod val="60000"/>
                        <a:lumOff val="40000"/>
                        <a:alpha val="50000"/>
                      </a:schemeClr>
                    </a:solidFill>
                  </a:tcPr>
                </a:tc>
                <a:tc>
                  <a:txBody>
                    <a:bodyPr/>
                    <a:lstStyle/>
                    <a:p>
                      <a:pPr marL="0" marR="0" algn="ctr">
                        <a:spcBef>
                          <a:spcPts val="200"/>
                        </a:spcBef>
                        <a:spcAft>
                          <a:spcPts val="200"/>
                        </a:spcAft>
                      </a:pPr>
                      <a:r>
                        <a:rPr lang="en-US" sz="1400" b="0" dirty="0">
                          <a:effectLst/>
                          <a:latin typeface="+mj-lt"/>
                        </a:rPr>
                        <a:t>High</a:t>
                      </a:r>
                    </a:p>
                  </a:txBody>
                  <a:tcPr marL="15335" marR="15335" marT="0" marB="0" anchor="ctr">
                    <a:solidFill>
                      <a:schemeClr val="accent5">
                        <a:lumMod val="60000"/>
                        <a:lumOff val="40000"/>
                        <a:alpha val="50000"/>
                      </a:schemeClr>
                    </a:solidFill>
                  </a:tcPr>
                </a:tc>
                <a:tc>
                  <a:txBody>
                    <a:bodyPr/>
                    <a:lstStyle/>
                    <a:p>
                      <a:pPr marL="0" marR="0" algn="ctr">
                        <a:spcBef>
                          <a:spcPts val="200"/>
                        </a:spcBef>
                        <a:spcAft>
                          <a:spcPts val="200"/>
                        </a:spcAft>
                      </a:pPr>
                      <a:endParaRPr lang="en-US" sz="1400" b="0" dirty="0">
                        <a:effectLst/>
                        <a:latin typeface="+mj-lt"/>
                      </a:endParaRPr>
                    </a:p>
                  </a:txBody>
                  <a:tcPr marL="15335" marR="15335" marT="0" marB="0" anchor="ctr">
                    <a:solidFill>
                      <a:schemeClr val="accent5">
                        <a:lumMod val="60000"/>
                        <a:lumOff val="40000"/>
                        <a:alpha val="50000"/>
                      </a:schemeClr>
                    </a:solidFill>
                  </a:tcPr>
                </a:tc>
                <a:tc>
                  <a:txBody>
                    <a:bodyPr/>
                    <a:lstStyle/>
                    <a:p>
                      <a:pPr marL="0" marR="0" algn="ctr">
                        <a:spcBef>
                          <a:spcPts val="200"/>
                        </a:spcBef>
                        <a:spcAft>
                          <a:spcPts val="200"/>
                        </a:spcAft>
                      </a:pPr>
                      <a:r>
                        <a:rPr lang="en-US" sz="1400" b="0" dirty="0" smtClean="0">
                          <a:effectLst/>
                          <a:latin typeface="+mj-lt"/>
                        </a:rPr>
                        <a:t>DEER 2014, DEER 2015</a:t>
                      </a:r>
                      <a:endParaRPr lang="en-US" sz="1400" b="0" dirty="0">
                        <a:effectLst/>
                        <a:latin typeface="+mj-lt"/>
                      </a:endParaRPr>
                    </a:p>
                  </a:txBody>
                  <a:tcPr marL="15335" marR="15335" marT="0" marB="0" anchor="ctr">
                    <a:solidFill>
                      <a:schemeClr val="accent5">
                        <a:lumMod val="60000"/>
                        <a:lumOff val="40000"/>
                        <a:alpha val="50000"/>
                      </a:schemeClr>
                    </a:solidFill>
                  </a:tcPr>
                </a:tc>
                <a:tc>
                  <a:txBody>
                    <a:bodyPr/>
                    <a:lstStyle/>
                    <a:p>
                      <a:pPr marL="0" marR="0" algn="ctr">
                        <a:spcBef>
                          <a:spcPts val="200"/>
                        </a:spcBef>
                        <a:spcAft>
                          <a:spcPts val="200"/>
                        </a:spcAft>
                      </a:pPr>
                      <a:r>
                        <a:rPr lang="en-US" sz="1400" b="0" dirty="0">
                          <a:effectLst/>
                          <a:latin typeface="+mj-lt"/>
                        </a:rPr>
                        <a:t>High</a:t>
                      </a:r>
                    </a:p>
                  </a:txBody>
                  <a:tcPr marL="15335" marR="15335" marT="0" marB="0" anchor="ctr">
                    <a:solidFill>
                      <a:schemeClr val="accent5">
                        <a:lumMod val="60000"/>
                        <a:lumOff val="40000"/>
                        <a:alpha val="50000"/>
                      </a:schemeClr>
                    </a:solidFill>
                  </a:tcPr>
                </a:tc>
              </a:tr>
              <a:tr h="548640">
                <a:tc>
                  <a:txBody>
                    <a:bodyPr/>
                    <a:lstStyle/>
                    <a:p>
                      <a:pPr marL="0" marR="0" algn="ctr">
                        <a:spcBef>
                          <a:spcPts val="200"/>
                        </a:spcBef>
                        <a:spcAft>
                          <a:spcPts val="200"/>
                        </a:spcAft>
                      </a:pPr>
                      <a:r>
                        <a:rPr lang="en-US" sz="1400" b="0" dirty="0" smtClean="0">
                          <a:effectLst/>
                        </a:rPr>
                        <a:t>Unit Energy Consumption (UEC)</a:t>
                      </a:r>
                      <a:endParaRPr lang="en-US" sz="1400" b="0" dirty="0">
                        <a:effectLst/>
                        <a:latin typeface="Arial Narrow" panose="020B0606020202030204" pitchFamily="34" charset="0"/>
                      </a:endParaRPr>
                    </a:p>
                  </a:txBody>
                  <a:tcPr marL="15335" marR="15335" marT="0" marB="0" anchor="ctr">
                    <a:solidFill>
                      <a:schemeClr val="accent5">
                        <a:lumMod val="60000"/>
                        <a:lumOff val="40000"/>
                        <a:alpha val="50000"/>
                      </a:schemeClr>
                    </a:solidFill>
                  </a:tcPr>
                </a:tc>
                <a:tc>
                  <a:txBody>
                    <a:bodyPr/>
                    <a:lstStyle/>
                    <a:p>
                      <a:pPr marL="0" marR="0" algn="ctr">
                        <a:spcBef>
                          <a:spcPts val="200"/>
                        </a:spcBef>
                        <a:spcAft>
                          <a:spcPts val="200"/>
                        </a:spcAft>
                      </a:pPr>
                      <a:r>
                        <a:rPr lang="en-US" sz="1400" b="0" dirty="0">
                          <a:effectLst/>
                          <a:latin typeface="+mj-lt"/>
                        </a:rPr>
                        <a:t>DEER </a:t>
                      </a:r>
                      <a:r>
                        <a:rPr lang="en-US" sz="1400" b="0" dirty="0" smtClean="0">
                          <a:effectLst/>
                          <a:latin typeface="+mj-lt"/>
                        </a:rPr>
                        <a:t>2008, Approved</a:t>
                      </a:r>
                      <a:r>
                        <a:rPr lang="en-US" sz="1400" b="0" baseline="0" dirty="0" smtClean="0">
                          <a:effectLst/>
                          <a:latin typeface="+mj-lt"/>
                        </a:rPr>
                        <a:t> W</a:t>
                      </a:r>
                      <a:r>
                        <a:rPr lang="en-US" sz="1400" b="0" dirty="0" smtClean="0">
                          <a:effectLst/>
                          <a:latin typeface="+mj-lt"/>
                        </a:rPr>
                        <a:t>orkpapers</a:t>
                      </a:r>
                      <a:endParaRPr lang="en-US" sz="1400" b="0" dirty="0">
                        <a:effectLst/>
                        <a:latin typeface="+mj-lt"/>
                      </a:endParaRPr>
                    </a:p>
                  </a:txBody>
                  <a:tcPr marL="15335" marR="15335" marT="0" marB="0" anchor="ctr">
                    <a:solidFill>
                      <a:schemeClr val="accent5">
                        <a:lumMod val="60000"/>
                        <a:lumOff val="40000"/>
                        <a:alpha val="50000"/>
                      </a:schemeClr>
                    </a:solidFill>
                  </a:tcPr>
                </a:tc>
                <a:tc>
                  <a:txBody>
                    <a:bodyPr/>
                    <a:lstStyle/>
                    <a:p>
                      <a:pPr marL="0" marR="0" algn="ctr">
                        <a:spcBef>
                          <a:spcPts val="200"/>
                        </a:spcBef>
                        <a:spcAft>
                          <a:spcPts val="200"/>
                        </a:spcAft>
                      </a:pPr>
                      <a:r>
                        <a:rPr lang="en-US" sz="1400" b="0" dirty="0">
                          <a:effectLst/>
                          <a:latin typeface="+mj-lt"/>
                        </a:rPr>
                        <a:t>High</a:t>
                      </a:r>
                    </a:p>
                  </a:txBody>
                  <a:tcPr marL="15335" marR="15335" marT="0" marB="0" anchor="ctr">
                    <a:solidFill>
                      <a:schemeClr val="accent5">
                        <a:lumMod val="60000"/>
                        <a:lumOff val="40000"/>
                        <a:alpha val="50000"/>
                      </a:schemeClr>
                    </a:solidFill>
                  </a:tcPr>
                </a:tc>
                <a:tc>
                  <a:txBody>
                    <a:bodyPr/>
                    <a:lstStyle/>
                    <a:p>
                      <a:pPr marL="0" marR="0" algn="ctr">
                        <a:spcBef>
                          <a:spcPts val="200"/>
                        </a:spcBef>
                        <a:spcAft>
                          <a:spcPts val="200"/>
                        </a:spcAft>
                      </a:pPr>
                      <a:endParaRPr lang="en-US" sz="1400" b="0" dirty="0">
                        <a:effectLst/>
                        <a:latin typeface="+mj-lt"/>
                      </a:endParaRPr>
                    </a:p>
                  </a:txBody>
                  <a:tcPr marL="15335" marR="15335" marT="0" marB="0" anchor="ctr">
                    <a:solidFill>
                      <a:schemeClr val="accent5">
                        <a:lumMod val="60000"/>
                        <a:lumOff val="40000"/>
                        <a:alpha val="50000"/>
                      </a:schemeClr>
                    </a:solidFill>
                  </a:tcPr>
                </a:tc>
                <a:tc>
                  <a:txBody>
                    <a:bodyPr/>
                    <a:lstStyle/>
                    <a:p>
                      <a:pPr marL="0" marR="0" algn="ctr">
                        <a:spcBef>
                          <a:spcPts val="200"/>
                        </a:spcBef>
                        <a:spcAft>
                          <a:spcPts val="200"/>
                        </a:spcAft>
                      </a:pPr>
                      <a:r>
                        <a:rPr lang="en-US" sz="1400" b="0" dirty="0" smtClean="0">
                          <a:effectLst/>
                          <a:latin typeface="+mj-lt"/>
                        </a:rPr>
                        <a:t>DEER 2008,</a:t>
                      </a:r>
                      <a:r>
                        <a:rPr lang="en-US" sz="1400" b="0" baseline="0" dirty="0" smtClean="0">
                          <a:effectLst/>
                          <a:latin typeface="+mj-lt"/>
                        </a:rPr>
                        <a:t> Approved Workpapers; Calculated</a:t>
                      </a:r>
                      <a:endParaRPr lang="en-US" sz="1400" b="0" dirty="0">
                        <a:effectLst/>
                        <a:latin typeface="+mj-lt"/>
                      </a:endParaRPr>
                    </a:p>
                  </a:txBody>
                  <a:tcPr marL="15335" marR="15335" marT="0" marB="0" anchor="ctr">
                    <a:solidFill>
                      <a:schemeClr val="accent5">
                        <a:lumMod val="60000"/>
                        <a:lumOff val="40000"/>
                        <a:alpha val="50000"/>
                      </a:schemeClr>
                    </a:solidFill>
                  </a:tcPr>
                </a:tc>
                <a:tc>
                  <a:txBody>
                    <a:bodyPr/>
                    <a:lstStyle/>
                    <a:p>
                      <a:pPr marL="0" marR="0" algn="ctr">
                        <a:spcBef>
                          <a:spcPts val="200"/>
                        </a:spcBef>
                        <a:spcAft>
                          <a:spcPts val="200"/>
                        </a:spcAft>
                      </a:pPr>
                      <a:r>
                        <a:rPr lang="en-US" sz="1400" b="0" dirty="0">
                          <a:effectLst/>
                          <a:latin typeface="+mj-lt"/>
                        </a:rPr>
                        <a:t>High</a:t>
                      </a:r>
                    </a:p>
                  </a:txBody>
                  <a:tcPr marL="15335" marR="15335" marT="0" marB="0" anchor="ctr">
                    <a:solidFill>
                      <a:schemeClr val="accent5">
                        <a:lumMod val="60000"/>
                        <a:lumOff val="40000"/>
                        <a:alpha val="50000"/>
                      </a:schemeClr>
                    </a:solidFill>
                  </a:tcPr>
                </a:tc>
              </a:tr>
              <a:tr h="548640">
                <a:tc>
                  <a:txBody>
                    <a:bodyPr/>
                    <a:lstStyle/>
                    <a:p>
                      <a:pPr marL="0" marR="0" algn="ctr">
                        <a:spcBef>
                          <a:spcPts val="200"/>
                        </a:spcBef>
                        <a:spcAft>
                          <a:spcPts val="200"/>
                        </a:spcAft>
                      </a:pPr>
                      <a:r>
                        <a:rPr lang="en-US" sz="1400" b="0" dirty="0">
                          <a:effectLst/>
                        </a:rPr>
                        <a:t>EUL</a:t>
                      </a:r>
                      <a:endParaRPr lang="en-US" sz="1400" b="0" dirty="0">
                        <a:effectLst/>
                        <a:latin typeface="Arial Narrow" panose="020B0606020202030204" pitchFamily="34" charset="0"/>
                      </a:endParaRPr>
                    </a:p>
                  </a:txBody>
                  <a:tcPr marL="15335" marR="15335" marT="0" marB="0" anchor="ctr">
                    <a:solidFill>
                      <a:schemeClr val="bg1"/>
                    </a:solidFill>
                  </a:tcPr>
                </a:tc>
                <a:tc>
                  <a:txBody>
                    <a:bodyPr/>
                    <a:lstStyle/>
                    <a:p>
                      <a:pPr marL="0" marR="0" algn="ctr">
                        <a:spcBef>
                          <a:spcPts val="200"/>
                        </a:spcBef>
                        <a:spcAft>
                          <a:spcPts val="200"/>
                        </a:spcAft>
                      </a:pPr>
                      <a:r>
                        <a:rPr lang="en-US" sz="1400" b="0" dirty="0" smtClean="0">
                          <a:effectLst/>
                          <a:latin typeface="+mj-lt"/>
                        </a:rPr>
                        <a:t>FEA, Approved</a:t>
                      </a:r>
                      <a:r>
                        <a:rPr lang="en-US" sz="1400" b="0" baseline="0" dirty="0" smtClean="0">
                          <a:effectLst/>
                          <a:latin typeface="+mj-lt"/>
                        </a:rPr>
                        <a:t> W</a:t>
                      </a:r>
                      <a:r>
                        <a:rPr lang="en-US" sz="1400" b="0" dirty="0" smtClean="0">
                          <a:effectLst/>
                          <a:latin typeface="+mj-lt"/>
                        </a:rPr>
                        <a:t>orkpapers</a:t>
                      </a:r>
                      <a:endParaRPr lang="en-US" sz="1400" b="0" dirty="0">
                        <a:effectLst/>
                        <a:latin typeface="+mj-lt"/>
                      </a:endParaRPr>
                    </a:p>
                  </a:txBody>
                  <a:tcPr marL="15335" marR="15335" marT="0" marB="0" anchor="ctr">
                    <a:solidFill>
                      <a:schemeClr val="bg1"/>
                    </a:solidFill>
                  </a:tcPr>
                </a:tc>
                <a:tc>
                  <a:txBody>
                    <a:bodyPr/>
                    <a:lstStyle/>
                    <a:p>
                      <a:pPr marL="0" marR="0" algn="ctr">
                        <a:spcBef>
                          <a:spcPts val="200"/>
                        </a:spcBef>
                        <a:spcAft>
                          <a:spcPts val="200"/>
                        </a:spcAft>
                      </a:pPr>
                      <a:r>
                        <a:rPr lang="en-US" sz="1400" b="0" dirty="0">
                          <a:effectLst/>
                          <a:latin typeface="+mj-lt"/>
                        </a:rPr>
                        <a:t>High</a:t>
                      </a:r>
                    </a:p>
                  </a:txBody>
                  <a:tcPr marL="15335" marR="15335" marT="0" marB="0" anchor="ctr">
                    <a:solidFill>
                      <a:schemeClr val="bg1"/>
                    </a:solidFill>
                  </a:tcPr>
                </a:tc>
                <a:tc>
                  <a:txBody>
                    <a:bodyPr/>
                    <a:lstStyle/>
                    <a:p>
                      <a:pPr marL="0" marR="0" algn="ctr">
                        <a:spcBef>
                          <a:spcPts val="200"/>
                        </a:spcBef>
                        <a:spcAft>
                          <a:spcPts val="200"/>
                        </a:spcAft>
                      </a:pPr>
                      <a:endParaRPr lang="en-US" sz="1400" b="0" dirty="0">
                        <a:effectLst/>
                        <a:latin typeface="+mj-lt"/>
                      </a:endParaRPr>
                    </a:p>
                  </a:txBody>
                  <a:tcPr marL="15335" marR="15335" marT="0" marB="0" anchor="ctr">
                    <a:solidFill>
                      <a:schemeClr val="bg1"/>
                    </a:solidFill>
                  </a:tcPr>
                </a:tc>
                <a:tc>
                  <a:txBody>
                    <a:bodyPr/>
                    <a:lstStyle/>
                    <a:p>
                      <a:pPr marL="0" marR="0" indent="0" algn="ctr" defTabSz="914400" rtl="0" eaLnBrk="1" fontAlgn="auto" latinLnBrk="0" hangingPunct="1">
                        <a:lnSpc>
                          <a:spcPct val="100000"/>
                        </a:lnSpc>
                        <a:spcBef>
                          <a:spcPts val="200"/>
                        </a:spcBef>
                        <a:spcAft>
                          <a:spcPts val="200"/>
                        </a:spcAft>
                        <a:buClrTx/>
                        <a:buSzTx/>
                        <a:buFontTx/>
                        <a:buNone/>
                        <a:tabLst/>
                        <a:defRPr/>
                      </a:pPr>
                      <a:r>
                        <a:rPr lang="en-US" sz="1400" b="0" kern="1200" dirty="0" smtClean="0">
                          <a:solidFill>
                            <a:schemeClr val="tx1"/>
                          </a:solidFill>
                          <a:effectLst/>
                          <a:latin typeface="+mn-lt"/>
                          <a:ea typeface="+mn-ea"/>
                          <a:cs typeface="+mn-cs"/>
                        </a:rPr>
                        <a:t>FEA, Approved</a:t>
                      </a:r>
                      <a:r>
                        <a:rPr lang="en-US" sz="1400" b="0" kern="1200" baseline="0" dirty="0" smtClean="0">
                          <a:solidFill>
                            <a:schemeClr val="tx1"/>
                          </a:solidFill>
                          <a:effectLst/>
                          <a:latin typeface="+mn-lt"/>
                          <a:ea typeface="+mn-ea"/>
                          <a:cs typeface="+mn-cs"/>
                        </a:rPr>
                        <a:t> Wo</a:t>
                      </a:r>
                      <a:r>
                        <a:rPr lang="en-US" sz="1400" b="0" kern="1200" dirty="0" smtClean="0">
                          <a:solidFill>
                            <a:schemeClr val="tx1"/>
                          </a:solidFill>
                          <a:effectLst/>
                          <a:latin typeface="+mn-lt"/>
                          <a:ea typeface="+mn-ea"/>
                          <a:cs typeface="+mn-cs"/>
                        </a:rPr>
                        <a:t>rkpapers</a:t>
                      </a:r>
                      <a:r>
                        <a:rPr lang="en-US" sz="1400" b="0" kern="1200" dirty="0" smtClean="0">
                          <a:solidFill>
                            <a:schemeClr val="tx1"/>
                          </a:solidFill>
                          <a:effectLst/>
                          <a:latin typeface="+mj-lt"/>
                          <a:ea typeface="+mn-ea"/>
                          <a:cs typeface="+mn-cs"/>
                        </a:rPr>
                        <a:t>,</a:t>
                      </a:r>
                      <a:r>
                        <a:rPr lang="en-US" sz="1400" b="0" kern="1200" baseline="0" dirty="0" smtClean="0">
                          <a:solidFill>
                            <a:schemeClr val="tx1"/>
                          </a:solidFill>
                          <a:effectLst/>
                          <a:latin typeface="+mj-lt"/>
                          <a:ea typeface="+mn-ea"/>
                          <a:cs typeface="+mn-cs"/>
                        </a:rPr>
                        <a:t> EM&amp;V Results</a:t>
                      </a:r>
                      <a:endParaRPr lang="en-US" sz="1400" b="0" kern="1200" dirty="0" smtClean="0">
                        <a:solidFill>
                          <a:schemeClr val="tx1"/>
                        </a:solidFill>
                        <a:effectLst/>
                        <a:latin typeface="+mn-lt"/>
                        <a:ea typeface="+mn-ea"/>
                        <a:cs typeface="+mn-cs"/>
                      </a:endParaRPr>
                    </a:p>
                  </a:txBody>
                  <a:tcPr marL="15335" marR="15335" marT="0" marB="0" anchor="ctr">
                    <a:solidFill>
                      <a:schemeClr val="bg1"/>
                    </a:solidFill>
                  </a:tcPr>
                </a:tc>
                <a:tc>
                  <a:txBody>
                    <a:bodyPr/>
                    <a:lstStyle/>
                    <a:p>
                      <a:pPr marL="0" marR="0" algn="ctr">
                        <a:spcBef>
                          <a:spcPts val="200"/>
                        </a:spcBef>
                        <a:spcAft>
                          <a:spcPts val="200"/>
                        </a:spcAft>
                      </a:pPr>
                      <a:r>
                        <a:rPr lang="en-US" sz="1400" b="0" dirty="0">
                          <a:effectLst/>
                          <a:latin typeface="+mj-lt"/>
                        </a:rPr>
                        <a:t>High</a:t>
                      </a:r>
                    </a:p>
                  </a:txBody>
                  <a:tcPr marL="15335" marR="15335" marT="0" marB="0" anchor="ctr">
                    <a:solidFill>
                      <a:schemeClr val="bg1"/>
                    </a:solidFill>
                  </a:tcPr>
                </a:tc>
              </a:tr>
              <a:tr h="548640">
                <a:tc>
                  <a:txBody>
                    <a:bodyPr/>
                    <a:lstStyle/>
                    <a:p>
                      <a:pPr marL="0" marR="0" algn="ctr">
                        <a:spcBef>
                          <a:spcPts val="200"/>
                        </a:spcBef>
                        <a:spcAft>
                          <a:spcPts val="200"/>
                        </a:spcAft>
                      </a:pPr>
                      <a:r>
                        <a:rPr lang="en-US" sz="1400" b="0" dirty="0">
                          <a:effectLst/>
                        </a:rPr>
                        <a:t>NTG</a:t>
                      </a:r>
                      <a:r>
                        <a:rPr lang="en-US" sz="1400" b="0" baseline="30000" dirty="0">
                          <a:effectLst/>
                        </a:rPr>
                        <a:t>***</a:t>
                      </a:r>
                      <a:endParaRPr lang="en-US" sz="1400" b="0" dirty="0">
                        <a:effectLst/>
                        <a:latin typeface="Arial Narrow" panose="020B0606020202030204" pitchFamily="34" charset="0"/>
                      </a:endParaRPr>
                    </a:p>
                  </a:txBody>
                  <a:tcPr marL="15335" marR="15335" marT="0" marB="0" anchor="ctr">
                    <a:solidFill>
                      <a:schemeClr val="bg1"/>
                    </a:solidFill>
                  </a:tcPr>
                </a:tc>
                <a:tc>
                  <a:txBody>
                    <a:bodyPr/>
                    <a:lstStyle/>
                    <a:p>
                      <a:pPr marL="0" marR="0" algn="ctr">
                        <a:spcBef>
                          <a:spcPts val="200"/>
                        </a:spcBef>
                        <a:spcAft>
                          <a:spcPts val="200"/>
                        </a:spcAft>
                      </a:pPr>
                      <a:r>
                        <a:rPr lang="en-US" sz="1400" b="0" dirty="0">
                          <a:effectLst/>
                          <a:latin typeface="+mj-lt"/>
                        </a:rPr>
                        <a:t>FEA</a:t>
                      </a:r>
                    </a:p>
                  </a:txBody>
                  <a:tcPr marL="15335" marR="15335" marT="0" marB="0" anchor="ctr">
                    <a:solidFill>
                      <a:schemeClr val="bg1"/>
                    </a:solidFill>
                  </a:tcPr>
                </a:tc>
                <a:tc>
                  <a:txBody>
                    <a:bodyPr/>
                    <a:lstStyle/>
                    <a:p>
                      <a:pPr marL="0" marR="0" algn="ctr">
                        <a:spcBef>
                          <a:spcPts val="200"/>
                        </a:spcBef>
                        <a:spcAft>
                          <a:spcPts val="200"/>
                        </a:spcAft>
                      </a:pPr>
                      <a:r>
                        <a:rPr lang="en-US" sz="1400" b="0" dirty="0">
                          <a:effectLst/>
                          <a:latin typeface="+mj-lt"/>
                        </a:rPr>
                        <a:t>High</a:t>
                      </a:r>
                    </a:p>
                  </a:txBody>
                  <a:tcPr marL="15335" marR="15335" marT="0" marB="0" anchor="ctr">
                    <a:solidFill>
                      <a:schemeClr val="bg1"/>
                    </a:solidFill>
                  </a:tcPr>
                </a:tc>
                <a:tc>
                  <a:txBody>
                    <a:bodyPr/>
                    <a:lstStyle/>
                    <a:p>
                      <a:pPr marL="0" marR="0" algn="ctr">
                        <a:spcBef>
                          <a:spcPts val="200"/>
                        </a:spcBef>
                        <a:spcAft>
                          <a:spcPts val="200"/>
                        </a:spcAft>
                      </a:pPr>
                      <a:endParaRPr lang="en-US" sz="1400" b="0" dirty="0">
                        <a:effectLst/>
                        <a:latin typeface="+mj-lt"/>
                      </a:endParaRPr>
                    </a:p>
                  </a:txBody>
                  <a:tcPr marL="15335" marR="15335" marT="0" marB="0" anchor="ctr">
                    <a:solidFill>
                      <a:schemeClr val="bg1"/>
                    </a:solidFill>
                  </a:tcPr>
                </a:tc>
                <a:tc>
                  <a:txBody>
                    <a:bodyPr/>
                    <a:lstStyle/>
                    <a:p>
                      <a:pPr marL="0" marR="0" algn="ctr">
                        <a:spcBef>
                          <a:spcPts val="200"/>
                        </a:spcBef>
                        <a:spcAft>
                          <a:spcPts val="200"/>
                        </a:spcAft>
                      </a:pPr>
                      <a:r>
                        <a:rPr lang="en-US" sz="1400" b="0" dirty="0" smtClean="0">
                          <a:effectLst/>
                          <a:latin typeface="+mj-lt"/>
                        </a:rPr>
                        <a:t>FEA, EM&amp;V</a:t>
                      </a:r>
                      <a:r>
                        <a:rPr lang="en-US" sz="1400" b="0" baseline="0" dirty="0" smtClean="0">
                          <a:effectLst/>
                          <a:latin typeface="+mj-lt"/>
                        </a:rPr>
                        <a:t> Results</a:t>
                      </a:r>
                      <a:endParaRPr lang="en-US" sz="1400" b="0" dirty="0">
                        <a:effectLst/>
                        <a:latin typeface="+mj-lt"/>
                      </a:endParaRPr>
                    </a:p>
                  </a:txBody>
                  <a:tcPr marL="15335" marR="15335" marT="0" marB="0" anchor="ctr">
                    <a:solidFill>
                      <a:schemeClr val="bg1"/>
                    </a:solidFill>
                  </a:tcPr>
                </a:tc>
                <a:tc>
                  <a:txBody>
                    <a:bodyPr/>
                    <a:lstStyle/>
                    <a:p>
                      <a:pPr marL="0" marR="0" algn="ctr">
                        <a:spcBef>
                          <a:spcPts val="200"/>
                        </a:spcBef>
                        <a:spcAft>
                          <a:spcPts val="200"/>
                        </a:spcAft>
                      </a:pPr>
                      <a:r>
                        <a:rPr lang="en-US" sz="1400" b="0" dirty="0">
                          <a:effectLst/>
                          <a:latin typeface="+mj-lt"/>
                        </a:rPr>
                        <a:t>High</a:t>
                      </a:r>
                    </a:p>
                  </a:txBody>
                  <a:tcPr marL="15335" marR="15335" marT="0" marB="0" anchor="ctr">
                    <a:solidFill>
                      <a:schemeClr val="bg1"/>
                    </a:solidFill>
                  </a:tcPr>
                </a:tc>
              </a:tr>
              <a:tr h="548640">
                <a:tc>
                  <a:txBody>
                    <a:bodyPr/>
                    <a:lstStyle/>
                    <a:p>
                      <a:pPr marL="0" marR="0" algn="ctr">
                        <a:spcBef>
                          <a:spcPts val="200"/>
                        </a:spcBef>
                        <a:spcAft>
                          <a:spcPts val="200"/>
                        </a:spcAft>
                      </a:pPr>
                      <a:r>
                        <a:rPr lang="en-US" sz="1400" b="0" dirty="0">
                          <a:effectLst/>
                        </a:rPr>
                        <a:t>Measure Costs</a:t>
                      </a:r>
                      <a:endParaRPr lang="en-US" sz="1400" b="0" dirty="0">
                        <a:effectLst/>
                        <a:latin typeface="Arial Narrow" panose="020B0606020202030204" pitchFamily="34" charset="0"/>
                      </a:endParaRPr>
                    </a:p>
                  </a:txBody>
                  <a:tcPr marL="15335" marR="15335" marT="0" marB="0" anchor="ctr">
                    <a:solidFill>
                      <a:schemeClr val="accent5">
                        <a:lumMod val="60000"/>
                        <a:lumOff val="40000"/>
                        <a:alpha val="50000"/>
                      </a:schemeClr>
                    </a:solidFill>
                  </a:tcPr>
                </a:tc>
                <a:tc>
                  <a:txBody>
                    <a:bodyPr/>
                    <a:lstStyle/>
                    <a:p>
                      <a:pPr marL="0" marR="0" algn="ctr">
                        <a:spcBef>
                          <a:spcPts val="200"/>
                        </a:spcBef>
                        <a:spcAft>
                          <a:spcPts val="200"/>
                        </a:spcAft>
                      </a:pPr>
                      <a:r>
                        <a:rPr lang="en-US" sz="1400" b="0" dirty="0">
                          <a:effectLst/>
                          <a:latin typeface="+mj-lt"/>
                        </a:rPr>
                        <a:t>DEER 2008</a:t>
                      </a:r>
                    </a:p>
                  </a:txBody>
                  <a:tcPr marL="15335" marR="15335" marT="0" marB="0" anchor="ctr">
                    <a:solidFill>
                      <a:schemeClr val="accent5">
                        <a:lumMod val="60000"/>
                        <a:lumOff val="40000"/>
                        <a:alpha val="50000"/>
                      </a:schemeClr>
                    </a:solidFill>
                  </a:tcPr>
                </a:tc>
                <a:tc>
                  <a:txBody>
                    <a:bodyPr/>
                    <a:lstStyle/>
                    <a:p>
                      <a:pPr marL="0" marR="0" algn="ctr">
                        <a:spcBef>
                          <a:spcPts val="200"/>
                        </a:spcBef>
                        <a:spcAft>
                          <a:spcPts val="200"/>
                        </a:spcAft>
                      </a:pPr>
                      <a:r>
                        <a:rPr lang="en-US" sz="1400" b="0" dirty="0">
                          <a:effectLst/>
                          <a:latin typeface="+mj-lt"/>
                        </a:rPr>
                        <a:t>Low</a:t>
                      </a:r>
                    </a:p>
                  </a:txBody>
                  <a:tcPr marL="15335" marR="15335" marT="0" marB="0" anchor="ctr">
                    <a:solidFill>
                      <a:schemeClr val="accent5">
                        <a:lumMod val="60000"/>
                        <a:lumOff val="40000"/>
                        <a:alpha val="50000"/>
                      </a:schemeClr>
                    </a:solidFill>
                  </a:tcPr>
                </a:tc>
                <a:tc>
                  <a:txBody>
                    <a:bodyPr/>
                    <a:lstStyle/>
                    <a:p>
                      <a:pPr marL="0" marR="0" algn="ctr">
                        <a:spcBef>
                          <a:spcPts val="200"/>
                        </a:spcBef>
                        <a:spcAft>
                          <a:spcPts val="200"/>
                        </a:spcAft>
                      </a:pPr>
                      <a:endParaRPr lang="en-US" sz="1400" b="0" dirty="0">
                        <a:effectLst/>
                        <a:latin typeface="+mj-lt"/>
                      </a:endParaRPr>
                    </a:p>
                  </a:txBody>
                  <a:tcPr marL="15335" marR="15335" marT="0" marB="0" anchor="ctr">
                    <a:solidFill>
                      <a:schemeClr val="accent5">
                        <a:lumMod val="60000"/>
                        <a:lumOff val="40000"/>
                        <a:alpha val="50000"/>
                      </a:schemeClr>
                    </a:solidFill>
                  </a:tcPr>
                </a:tc>
                <a:tc>
                  <a:txBody>
                    <a:bodyPr/>
                    <a:lstStyle/>
                    <a:p>
                      <a:pPr marL="0" marR="0" algn="ctr">
                        <a:spcBef>
                          <a:spcPts val="200"/>
                        </a:spcBef>
                        <a:spcAft>
                          <a:spcPts val="200"/>
                        </a:spcAft>
                      </a:pPr>
                      <a:r>
                        <a:rPr lang="en-US" sz="1400" b="0" dirty="0" smtClean="0">
                          <a:effectLst/>
                          <a:latin typeface="+mj-lt"/>
                        </a:rPr>
                        <a:t>Itron Measure Cost Study</a:t>
                      </a:r>
                      <a:endParaRPr lang="en-US" sz="1400" b="0" dirty="0">
                        <a:effectLst/>
                        <a:latin typeface="+mj-lt"/>
                      </a:endParaRPr>
                    </a:p>
                  </a:txBody>
                  <a:tcPr marL="15335" marR="15335" marT="0" marB="0" anchor="ctr">
                    <a:solidFill>
                      <a:schemeClr val="accent5">
                        <a:lumMod val="60000"/>
                        <a:lumOff val="40000"/>
                        <a:alpha val="50000"/>
                      </a:schemeClr>
                    </a:solidFill>
                  </a:tcPr>
                </a:tc>
                <a:tc>
                  <a:txBody>
                    <a:bodyPr/>
                    <a:lstStyle/>
                    <a:p>
                      <a:pPr marL="0" marR="0" algn="ctr">
                        <a:spcBef>
                          <a:spcPts val="200"/>
                        </a:spcBef>
                        <a:spcAft>
                          <a:spcPts val="200"/>
                        </a:spcAft>
                      </a:pPr>
                      <a:r>
                        <a:rPr lang="en-US" sz="1400" b="0" dirty="0" smtClean="0">
                          <a:effectLst/>
                          <a:latin typeface="+mj-lt"/>
                        </a:rPr>
                        <a:t>Medium</a:t>
                      </a:r>
                      <a:endParaRPr lang="en-US" sz="1400" b="0" dirty="0">
                        <a:effectLst/>
                        <a:latin typeface="+mj-lt"/>
                      </a:endParaRPr>
                    </a:p>
                  </a:txBody>
                  <a:tcPr marL="15335" marR="15335" marT="0" marB="0" anchor="ctr">
                    <a:solidFill>
                      <a:schemeClr val="accent5">
                        <a:lumMod val="60000"/>
                        <a:lumOff val="40000"/>
                        <a:alpha val="50000"/>
                      </a:schemeClr>
                    </a:solidFill>
                  </a:tcPr>
                </a:tc>
              </a:tr>
              <a:tr h="548640">
                <a:tc>
                  <a:txBody>
                    <a:bodyPr/>
                    <a:lstStyle/>
                    <a:p>
                      <a:pPr marL="0" marR="0" algn="ctr">
                        <a:spcBef>
                          <a:spcPts val="200"/>
                        </a:spcBef>
                        <a:spcAft>
                          <a:spcPts val="200"/>
                        </a:spcAft>
                      </a:pPr>
                      <a:r>
                        <a:rPr lang="en-US" sz="1400" b="0" dirty="0">
                          <a:effectLst/>
                        </a:rPr>
                        <a:t>Density</a:t>
                      </a:r>
                      <a:endParaRPr lang="en-US" sz="1400" b="0" dirty="0">
                        <a:effectLst/>
                        <a:latin typeface="Arial Narrow" panose="020B0606020202030204" pitchFamily="34" charset="0"/>
                      </a:endParaRPr>
                    </a:p>
                  </a:txBody>
                  <a:tcPr marL="15335" marR="15335" marT="0" marB="0" anchor="ctr">
                    <a:solidFill>
                      <a:schemeClr val="accent5">
                        <a:lumMod val="60000"/>
                        <a:lumOff val="40000"/>
                        <a:alpha val="50000"/>
                      </a:schemeClr>
                    </a:solidFill>
                  </a:tcPr>
                </a:tc>
                <a:tc>
                  <a:txBody>
                    <a:bodyPr/>
                    <a:lstStyle/>
                    <a:p>
                      <a:pPr marL="0" marR="0" algn="ctr">
                        <a:spcBef>
                          <a:spcPts val="200"/>
                        </a:spcBef>
                        <a:spcAft>
                          <a:spcPts val="200"/>
                        </a:spcAft>
                      </a:pPr>
                      <a:r>
                        <a:rPr lang="en-US" sz="1400" b="0" dirty="0" smtClean="0">
                          <a:effectLst/>
                          <a:latin typeface="+mj-lt"/>
                        </a:rPr>
                        <a:t>CLASS,</a:t>
                      </a:r>
                      <a:r>
                        <a:rPr lang="en-US" sz="1400" b="0" baseline="0" dirty="0" smtClean="0">
                          <a:effectLst/>
                          <a:latin typeface="+mj-lt"/>
                        </a:rPr>
                        <a:t> CSS, CEUS;</a:t>
                      </a:r>
                      <a:r>
                        <a:rPr lang="en-US" sz="1400" b="0" dirty="0" smtClean="0">
                          <a:effectLst/>
                          <a:latin typeface="+mj-lt"/>
                        </a:rPr>
                        <a:t> </a:t>
                      </a:r>
                      <a:r>
                        <a:rPr lang="en-US" sz="1400" b="0" dirty="0">
                          <a:effectLst/>
                          <a:latin typeface="+mj-lt"/>
                        </a:rPr>
                        <a:t>Research</a:t>
                      </a:r>
                    </a:p>
                  </a:txBody>
                  <a:tcPr marL="15335" marR="15335" marT="0" marB="0" anchor="ctr">
                    <a:solidFill>
                      <a:schemeClr val="accent5">
                        <a:lumMod val="60000"/>
                        <a:lumOff val="40000"/>
                        <a:alpha val="50000"/>
                      </a:schemeClr>
                    </a:solidFill>
                  </a:tcPr>
                </a:tc>
                <a:tc>
                  <a:txBody>
                    <a:bodyPr/>
                    <a:lstStyle/>
                    <a:p>
                      <a:pPr marL="0" marR="0" algn="ctr">
                        <a:spcBef>
                          <a:spcPts val="200"/>
                        </a:spcBef>
                        <a:spcAft>
                          <a:spcPts val="200"/>
                        </a:spcAft>
                      </a:pPr>
                      <a:r>
                        <a:rPr lang="en-US" sz="1400" b="0" dirty="0">
                          <a:effectLst/>
                          <a:latin typeface="+mj-lt"/>
                        </a:rPr>
                        <a:t>Low</a:t>
                      </a:r>
                    </a:p>
                  </a:txBody>
                  <a:tcPr marL="15335" marR="15335" marT="0" marB="0" anchor="ctr">
                    <a:solidFill>
                      <a:schemeClr val="accent5">
                        <a:lumMod val="60000"/>
                        <a:lumOff val="40000"/>
                        <a:alpha val="50000"/>
                      </a:schemeClr>
                    </a:solidFill>
                  </a:tcPr>
                </a:tc>
                <a:tc>
                  <a:txBody>
                    <a:bodyPr/>
                    <a:lstStyle/>
                    <a:p>
                      <a:pPr marL="0" marR="0" algn="ctr">
                        <a:spcBef>
                          <a:spcPts val="200"/>
                        </a:spcBef>
                        <a:spcAft>
                          <a:spcPts val="200"/>
                        </a:spcAft>
                      </a:pPr>
                      <a:endParaRPr lang="en-US" sz="1400" b="0" dirty="0">
                        <a:effectLst/>
                        <a:latin typeface="+mj-lt"/>
                      </a:endParaRPr>
                    </a:p>
                  </a:txBody>
                  <a:tcPr marL="15335" marR="15335" marT="0" marB="0" anchor="ctr">
                    <a:solidFill>
                      <a:schemeClr val="accent5">
                        <a:lumMod val="60000"/>
                        <a:lumOff val="40000"/>
                        <a:alpha val="50000"/>
                      </a:schemeClr>
                    </a:solidFill>
                  </a:tcPr>
                </a:tc>
                <a:tc>
                  <a:txBody>
                    <a:bodyPr/>
                    <a:lstStyle/>
                    <a:p>
                      <a:pPr marL="0" marR="0" indent="0" algn="ctr" defTabSz="914400" rtl="0" eaLnBrk="1" fontAlgn="auto" latinLnBrk="0" hangingPunct="1">
                        <a:lnSpc>
                          <a:spcPct val="100000"/>
                        </a:lnSpc>
                        <a:spcBef>
                          <a:spcPts val="200"/>
                        </a:spcBef>
                        <a:spcAft>
                          <a:spcPts val="200"/>
                        </a:spcAft>
                        <a:buClrTx/>
                        <a:buSzTx/>
                        <a:buFontTx/>
                        <a:buNone/>
                        <a:tabLst/>
                        <a:defRPr/>
                      </a:pPr>
                      <a:r>
                        <a:rPr lang="en-US" sz="1400" b="0" kern="1200" dirty="0" smtClean="0">
                          <a:solidFill>
                            <a:schemeClr val="tx1"/>
                          </a:solidFill>
                          <a:effectLst/>
                          <a:latin typeface="+mn-lt"/>
                          <a:ea typeface="+mn-ea"/>
                          <a:cs typeface="+mn-cs"/>
                        </a:rPr>
                        <a:t>CLASS,</a:t>
                      </a:r>
                      <a:r>
                        <a:rPr lang="en-US" sz="1400" b="0" kern="1200" baseline="0" dirty="0" smtClean="0">
                          <a:solidFill>
                            <a:schemeClr val="tx1"/>
                          </a:solidFill>
                          <a:effectLst/>
                          <a:latin typeface="+mn-lt"/>
                          <a:ea typeface="+mn-ea"/>
                          <a:cs typeface="+mn-cs"/>
                        </a:rPr>
                        <a:t> CSS, CEUS;</a:t>
                      </a:r>
                      <a:r>
                        <a:rPr lang="en-US" sz="1400" b="0" kern="1200" dirty="0" smtClean="0">
                          <a:solidFill>
                            <a:schemeClr val="tx1"/>
                          </a:solidFill>
                          <a:effectLst/>
                          <a:latin typeface="+mn-lt"/>
                          <a:ea typeface="+mn-ea"/>
                          <a:cs typeface="+mn-cs"/>
                        </a:rPr>
                        <a:t> Research</a:t>
                      </a:r>
                    </a:p>
                  </a:txBody>
                  <a:tcPr marL="15335" marR="15335" marT="0" marB="0" anchor="ctr">
                    <a:solidFill>
                      <a:schemeClr val="accent5">
                        <a:lumMod val="60000"/>
                        <a:lumOff val="40000"/>
                        <a:alpha val="50000"/>
                      </a:schemeClr>
                    </a:solidFill>
                  </a:tcPr>
                </a:tc>
                <a:tc>
                  <a:txBody>
                    <a:bodyPr/>
                    <a:lstStyle/>
                    <a:p>
                      <a:pPr marL="0" marR="0" algn="ctr">
                        <a:spcBef>
                          <a:spcPts val="200"/>
                        </a:spcBef>
                        <a:spcAft>
                          <a:spcPts val="200"/>
                        </a:spcAft>
                      </a:pPr>
                      <a:r>
                        <a:rPr lang="en-US" sz="1400" b="0" dirty="0" smtClean="0">
                          <a:effectLst/>
                          <a:latin typeface="+mj-lt"/>
                        </a:rPr>
                        <a:t>High</a:t>
                      </a:r>
                      <a:endParaRPr lang="en-US" sz="1400" b="0" dirty="0">
                        <a:effectLst/>
                        <a:latin typeface="+mj-lt"/>
                      </a:endParaRPr>
                    </a:p>
                  </a:txBody>
                  <a:tcPr marL="15335" marR="15335" marT="0" marB="0" anchor="ctr">
                    <a:solidFill>
                      <a:schemeClr val="accent5">
                        <a:lumMod val="60000"/>
                        <a:lumOff val="40000"/>
                        <a:alpha val="50000"/>
                      </a:schemeClr>
                    </a:solidFill>
                  </a:tcPr>
                </a:tc>
              </a:tr>
              <a:tr h="951627">
                <a:tc gridSpan="6">
                  <a:txBody>
                    <a:bodyPr/>
                    <a:lstStyle/>
                    <a:p>
                      <a:pPr marL="0" marR="0" algn="l">
                        <a:spcBef>
                          <a:spcPts val="200"/>
                        </a:spcBef>
                        <a:spcAft>
                          <a:spcPts val="200"/>
                        </a:spcAft>
                      </a:pPr>
                      <a:r>
                        <a:rPr lang="en-US" sz="1100" baseline="30000" dirty="0">
                          <a:effectLst/>
                          <a:latin typeface="+mj-lt"/>
                        </a:rPr>
                        <a:t>*</a:t>
                      </a:r>
                      <a:r>
                        <a:rPr lang="en-US" sz="1100" dirty="0">
                          <a:effectLst/>
                          <a:latin typeface="+mj-lt"/>
                        </a:rPr>
                        <a:t> </a:t>
                      </a:r>
                      <a:r>
                        <a:rPr lang="en-US" sz="1100" dirty="0" err="1">
                          <a:effectLst/>
                          <a:latin typeface="+mj-lt"/>
                        </a:rPr>
                        <a:t>SPTdb</a:t>
                      </a:r>
                      <a:r>
                        <a:rPr lang="en-US" sz="1100" dirty="0">
                          <a:effectLst/>
                          <a:latin typeface="+mj-lt"/>
                        </a:rPr>
                        <a:t> contains all IOU claimed and evaluated savings starting in 2006 in a unified, staff-approved format.</a:t>
                      </a:r>
                    </a:p>
                    <a:p>
                      <a:pPr marL="0" marR="0" algn="l">
                        <a:spcBef>
                          <a:spcPts val="200"/>
                        </a:spcBef>
                        <a:spcAft>
                          <a:spcPts val="200"/>
                        </a:spcAft>
                      </a:pPr>
                      <a:r>
                        <a:rPr lang="en-US" sz="1100" baseline="30000" dirty="0">
                          <a:effectLst/>
                          <a:latin typeface="+mj-lt"/>
                        </a:rPr>
                        <a:t>** </a:t>
                      </a:r>
                      <a:r>
                        <a:rPr lang="en-US" sz="1100" dirty="0">
                          <a:effectLst/>
                          <a:latin typeface="+mj-lt"/>
                        </a:rPr>
                        <a:t>Database for Energy-Efficient Resources - Version 2011 4.01. California IOU 2013-14 Energy Efficiency Planning (http://www.deeresources.com/index.php/deer2011-for-13-14)</a:t>
                      </a:r>
                    </a:p>
                    <a:p>
                      <a:pPr marL="0" marR="0" algn="l">
                        <a:spcBef>
                          <a:spcPts val="200"/>
                        </a:spcBef>
                        <a:spcAft>
                          <a:spcPts val="200"/>
                        </a:spcAft>
                      </a:pPr>
                      <a:r>
                        <a:rPr lang="en-US" sz="1100" baseline="30000" dirty="0">
                          <a:effectLst/>
                          <a:latin typeface="+mj-lt"/>
                        </a:rPr>
                        <a:t>*** </a:t>
                      </a:r>
                      <a:r>
                        <a:rPr lang="en-US" sz="1100" dirty="0">
                          <a:effectLst/>
                          <a:latin typeface="+mj-lt"/>
                        </a:rPr>
                        <a:t>The NTG ratio has limited application in the PG Model since results are reported at the gross level. CEC, however, applies the NTG ratio to determine net savings to inform its demand forecast.</a:t>
                      </a:r>
                    </a:p>
                  </a:txBody>
                  <a:tcPr marL="15335" marR="15335" marT="0" marB="0" anchor="c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2859646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Rounded Rectangle 176"/>
          <p:cNvSpPr/>
          <p:nvPr/>
        </p:nvSpPr>
        <p:spPr>
          <a:xfrm>
            <a:off x="304800" y="457200"/>
            <a:ext cx="8507104" cy="609600"/>
          </a:xfrm>
          <a:prstGeom prst="roundRect">
            <a:avLst/>
          </a:prstGeom>
          <a:solidFill>
            <a:schemeClr val="accent4">
              <a:alpha val="25000"/>
            </a:schemeClr>
          </a:solidFill>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400" dirty="0" smtClean="0"/>
          </a:p>
        </p:txBody>
      </p:sp>
      <p:sp>
        <p:nvSpPr>
          <p:cNvPr id="3" name="Text Placeholder 2"/>
          <p:cNvSpPr>
            <a:spLocks noGrp="1"/>
          </p:cNvSpPr>
          <p:nvPr>
            <p:ph type="body" sz="quarter" idx="11"/>
          </p:nvPr>
        </p:nvSpPr>
        <p:spPr/>
        <p:txBody>
          <a:bodyPr/>
          <a:lstStyle/>
          <a:p>
            <a:r>
              <a:rPr lang="en-US" dirty="0" smtClean="0"/>
              <a:t>In 2013, a three step process to integration DEER, Ex Ante, and approved workpapers was used to generate the Res/Com MICS.</a:t>
            </a:r>
            <a:endParaRPr lang="en-US" dirty="0"/>
          </a:p>
        </p:txBody>
      </p:sp>
      <p:sp>
        <p:nvSpPr>
          <p:cNvPr id="4" name="Title 3"/>
          <p:cNvSpPr>
            <a:spLocks noGrp="1"/>
          </p:cNvSpPr>
          <p:nvPr>
            <p:ph type="title"/>
          </p:nvPr>
        </p:nvSpPr>
        <p:spPr/>
        <p:txBody>
          <a:bodyPr/>
          <a:lstStyle/>
          <a:p>
            <a:r>
              <a:rPr lang="en-US" dirty="0"/>
              <a:t>2015 California Potential and Goals Study » </a:t>
            </a:r>
            <a:r>
              <a:rPr lang="en-US" dirty="0" smtClean="0"/>
              <a:t>MICS</a:t>
            </a:r>
            <a:endParaRPr lang="en-US" dirty="0"/>
          </a:p>
        </p:txBody>
      </p:sp>
      <p:grpSp>
        <p:nvGrpSpPr>
          <p:cNvPr id="2" name="Group 4"/>
          <p:cNvGrpSpPr>
            <a:grpSpLocks noChangeAspect="1"/>
          </p:cNvGrpSpPr>
          <p:nvPr/>
        </p:nvGrpSpPr>
        <p:grpSpPr bwMode="auto">
          <a:xfrm>
            <a:off x="609600" y="1066800"/>
            <a:ext cx="8153400" cy="5443538"/>
            <a:chOff x="384" y="672"/>
            <a:chExt cx="5136" cy="3429"/>
          </a:xfrm>
        </p:grpSpPr>
        <p:sp>
          <p:nvSpPr>
            <p:cNvPr id="6" name="AutoShape 3"/>
            <p:cNvSpPr>
              <a:spLocks noChangeAspect="1" noChangeArrowheads="1" noTextEdit="1"/>
            </p:cNvSpPr>
            <p:nvPr/>
          </p:nvSpPr>
          <p:spPr bwMode="auto">
            <a:xfrm>
              <a:off x="384" y="672"/>
              <a:ext cx="5136" cy="34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7" name="Rectangle 5"/>
            <p:cNvSpPr>
              <a:spLocks noChangeArrowheads="1"/>
            </p:cNvSpPr>
            <p:nvPr/>
          </p:nvSpPr>
          <p:spPr bwMode="auto">
            <a:xfrm>
              <a:off x="853" y="3507"/>
              <a:ext cx="549" cy="44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8" name="Freeform 6"/>
            <p:cNvSpPr>
              <a:spLocks/>
            </p:cNvSpPr>
            <p:nvPr/>
          </p:nvSpPr>
          <p:spPr bwMode="auto">
            <a:xfrm>
              <a:off x="858" y="3507"/>
              <a:ext cx="543" cy="440"/>
            </a:xfrm>
            <a:custGeom>
              <a:avLst/>
              <a:gdLst>
                <a:gd name="T0" fmla="*/ 0 w 1536"/>
                <a:gd name="T1" fmla="*/ 946 h 1117"/>
                <a:gd name="T2" fmla="*/ 0 w 1536"/>
                <a:gd name="T3" fmla="*/ 0 h 1117"/>
                <a:gd name="T4" fmla="*/ 1536 w 1536"/>
                <a:gd name="T5" fmla="*/ 0 h 1117"/>
                <a:gd name="T6" fmla="*/ 1536 w 1536"/>
                <a:gd name="T7" fmla="*/ 946 h 1117"/>
                <a:gd name="T8" fmla="*/ 768 w 1536"/>
                <a:gd name="T9" fmla="*/ 946 h 1117"/>
                <a:gd name="T10" fmla="*/ 0 w 1536"/>
                <a:gd name="T11" fmla="*/ 946 h 1117"/>
              </a:gdLst>
              <a:ahLst/>
              <a:cxnLst>
                <a:cxn ang="0">
                  <a:pos x="T0" y="T1"/>
                </a:cxn>
                <a:cxn ang="0">
                  <a:pos x="T2" y="T3"/>
                </a:cxn>
                <a:cxn ang="0">
                  <a:pos x="T4" y="T5"/>
                </a:cxn>
                <a:cxn ang="0">
                  <a:pos x="T6" y="T7"/>
                </a:cxn>
                <a:cxn ang="0">
                  <a:pos x="T8" y="T9"/>
                </a:cxn>
                <a:cxn ang="0">
                  <a:pos x="T10" y="T11"/>
                </a:cxn>
              </a:cxnLst>
              <a:rect l="0" t="0" r="r" b="b"/>
              <a:pathLst>
                <a:path w="1536" h="1117">
                  <a:moveTo>
                    <a:pt x="0" y="946"/>
                  </a:moveTo>
                  <a:lnTo>
                    <a:pt x="0" y="0"/>
                  </a:lnTo>
                  <a:lnTo>
                    <a:pt x="1536" y="0"/>
                  </a:lnTo>
                  <a:lnTo>
                    <a:pt x="1536" y="946"/>
                  </a:lnTo>
                  <a:cubicBezTo>
                    <a:pt x="1309" y="775"/>
                    <a:pt x="996" y="775"/>
                    <a:pt x="768" y="946"/>
                  </a:cubicBezTo>
                  <a:cubicBezTo>
                    <a:pt x="541" y="1117"/>
                    <a:pt x="228" y="1117"/>
                    <a:pt x="0" y="946"/>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9" name="Rectangle 7"/>
            <p:cNvSpPr>
              <a:spLocks noChangeArrowheads="1"/>
            </p:cNvSpPr>
            <p:nvPr/>
          </p:nvSpPr>
          <p:spPr bwMode="auto">
            <a:xfrm>
              <a:off x="853" y="3507"/>
              <a:ext cx="549" cy="44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10" name="Rectangle 8"/>
            <p:cNvSpPr>
              <a:spLocks noChangeArrowheads="1"/>
            </p:cNvSpPr>
            <p:nvPr/>
          </p:nvSpPr>
          <p:spPr bwMode="auto">
            <a:xfrm>
              <a:off x="853" y="3500"/>
              <a:ext cx="555" cy="44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11" name="Freeform 9"/>
            <p:cNvSpPr>
              <a:spLocks noEditPoints="1"/>
            </p:cNvSpPr>
            <p:nvPr/>
          </p:nvSpPr>
          <p:spPr bwMode="auto">
            <a:xfrm>
              <a:off x="855" y="3503"/>
              <a:ext cx="549" cy="431"/>
            </a:xfrm>
            <a:custGeom>
              <a:avLst/>
              <a:gdLst>
                <a:gd name="T0" fmla="*/ 0 w 1552"/>
                <a:gd name="T1" fmla="*/ 954 h 1090"/>
                <a:gd name="T2" fmla="*/ 8 w 1552"/>
                <a:gd name="T3" fmla="*/ 0 h 1090"/>
                <a:gd name="T4" fmla="*/ 1552 w 1552"/>
                <a:gd name="T5" fmla="*/ 8 h 1090"/>
                <a:gd name="T6" fmla="*/ 1548 w 1552"/>
                <a:gd name="T7" fmla="*/ 961 h 1090"/>
                <a:gd name="T8" fmla="*/ 1451 w 1552"/>
                <a:gd name="T9" fmla="*/ 905 h 1090"/>
                <a:gd name="T10" fmla="*/ 1357 w 1552"/>
                <a:gd name="T11" fmla="*/ 866 h 1090"/>
                <a:gd name="T12" fmla="*/ 1260 w 1552"/>
                <a:gd name="T13" fmla="*/ 842 h 1090"/>
                <a:gd name="T14" fmla="*/ 1160 w 1552"/>
                <a:gd name="T15" fmla="*/ 834 h 1090"/>
                <a:gd name="T16" fmla="*/ 1060 w 1552"/>
                <a:gd name="T17" fmla="*/ 842 h 1090"/>
                <a:gd name="T18" fmla="*/ 962 w 1552"/>
                <a:gd name="T19" fmla="*/ 866 h 1090"/>
                <a:gd name="T20" fmla="*/ 869 w 1552"/>
                <a:gd name="T21" fmla="*/ 906 h 1090"/>
                <a:gd name="T22" fmla="*/ 781 w 1552"/>
                <a:gd name="T23" fmla="*/ 961 h 1090"/>
                <a:gd name="T24" fmla="*/ 691 w 1552"/>
                <a:gd name="T25" fmla="*/ 1018 h 1090"/>
                <a:gd name="T26" fmla="*/ 594 w 1552"/>
                <a:gd name="T27" fmla="*/ 1058 h 1090"/>
                <a:gd name="T28" fmla="*/ 494 w 1552"/>
                <a:gd name="T29" fmla="*/ 1082 h 1090"/>
                <a:gd name="T30" fmla="*/ 392 w 1552"/>
                <a:gd name="T31" fmla="*/ 1090 h 1090"/>
                <a:gd name="T32" fmla="*/ 290 w 1552"/>
                <a:gd name="T33" fmla="*/ 1082 h 1090"/>
                <a:gd name="T34" fmla="*/ 189 w 1552"/>
                <a:gd name="T35" fmla="*/ 1058 h 1090"/>
                <a:gd name="T36" fmla="*/ 93 w 1552"/>
                <a:gd name="T37" fmla="*/ 1017 h 1090"/>
                <a:gd name="T38" fmla="*/ 102 w 1552"/>
                <a:gd name="T39" fmla="*/ 1004 h 1090"/>
                <a:gd name="T40" fmla="*/ 196 w 1552"/>
                <a:gd name="T41" fmla="*/ 1043 h 1090"/>
                <a:gd name="T42" fmla="*/ 293 w 1552"/>
                <a:gd name="T43" fmla="*/ 1067 h 1090"/>
                <a:gd name="T44" fmla="*/ 393 w 1552"/>
                <a:gd name="T45" fmla="*/ 1074 h 1090"/>
                <a:gd name="T46" fmla="*/ 493 w 1552"/>
                <a:gd name="T47" fmla="*/ 1066 h 1090"/>
                <a:gd name="T48" fmla="*/ 591 w 1552"/>
                <a:gd name="T49" fmla="*/ 1043 h 1090"/>
                <a:gd name="T50" fmla="*/ 684 w 1552"/>
                <a:gd name="T51" fmla="*/ 1003 h 1090"/>
                <a:gd name="T52" fmla="*/ 772 w 1552"/>
                <a:gd name="T53" fmla="*/ 948 h 1090"/>
                <a:gd name="T54" fmla="*/ 862 w 1552"/>
                <a:gd name="T55" fmla="*/ 891 h 1090"/>
                <a:gd name="T56" fmla="*/ 959 w 1552"/>
                <a:gd name="T57" fmla="*/ 851 h 1090"/>
                <a:gd name="T58" fmla="*/ 1059 w 1552"/>
                <a:gd name="T59" fmla="*/ 826 h 1090"/>
                <a:gd name="T60" fmla="*/ 1161 w 1552"/>
                <a:gd name="T61" fmla="*/ 818 h 1090"/>
                <a:gd name="T62" fmla="*/ 1263 w 1552"/>
                <a:gd name="T63" fmla="*/ 827 h 1090"/>
                <a:gd name="T64" fmla="*/ 1364 w 1552"/>
                <a:gd name="T65" fmla="*/ 851 h 1090"/>
                <a:gd name="T66" fmla="*/ 1460 w 1552"/>
                <a:gd name="T67" fmla="*/ 892 h 1090"/>
                <a:gd name="T68" fmla="*/ 1536 w 1552"/>
                <a:gd name="T69" fmla="*/ 954 h 1090"/>
                <a:gd name="T70" fmla="*/ 1544 w 1552"/>
                <a:gd name="T71" fmla="*/ 16 h 1090"/>
                <a:gd name="T72" fmla="*/ 16 w 1552"/>
                <a:gd name="T73" fmla="*/ 8 h 1090"/>
                <a:gd name="T74" fmla="*/ 13 w 1552"/>
                <a:gd name="T75" fmla="*/ 948 h 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52" h="1090">
                  <a:moveTo>
                    <a:pt x="4" y="961"/>
                  </a:moveTo>
                  <a:cubicBezTo>
                    <a:pt x="2" y="960"/>
                    <a:pt x="0" y="957"/>
                    <a:pt x="0" y="954"/>
                  </a:cubicBezTo>
                  <a:lnTo>
                    <a:pt x="0" y="8"/>
                  </a:lnTo>
                  <a:cubicBezTo>
                    <a:pt x="0" y="4"/>
                    <a:pt x="4" y="0"/>
                    <a:pt x="8" y="0"/>
                  </a:cubicBezTo>
                  <a:lnTo>
                    <a:pt x="1544" y="0"/>
                  </a:lnTo>
                  <a:cubicBezTo>
                    <a:pt x="1549" y="0"/>
                    <a:pt x="1552" y="4"/>
                    <a:pt x="1552" y="8"/>
                  </a:cubicBezTo>
                  <a:lnTo>
                    <a:pt x="1552" y="954"/>
                  </a:lnTo>
                  <a:cubicBezTo>
                    <a:pt x="1552" y="957"/>
                    <a:pt x="1551" y="960"/>
                    <a:pt x="1548" y="961"/>
                  </a:cubicBezTo>
                  <a:cubicBezTo>
                    <a:pt x="1546" y="963"/>
                    <a:pt x="1543" y="963"/>
                    <a:pt x="1540" y="961"/>
                  </a:cubicBezTo>
                  <a:lnTo>
                    <a:pt x="1451" y="905"/>
                  </a:lnTo>
                  <a:lnTo>
                    <a:pt x="1452" y="906"/>
                  </a:lnTo>
                  <a:lnTo>
                    <a:pt x="1357" y="866"/>
                  </a:lnTo>
                  <a:lnTo>
                    <a:pt x="1359" y="866"/>
                  </a:lnTo>
                  <a:lnTo>
                    <a:pt x="1260" y="842"/>
                  </a:lnTo>
                  <a:lnTo>
                    <a:pt x="1261" y="842"/>
                  </a:lnTo>
                  <a:lnTo>
                    <a:pt x="1160" y="834"/>
                  </a:lnTo>
                  <a:lnTo>
                    <a:pt x="1161" y="834"/>
                  </a:lnTo>
                  <a:lnTo>
                    <a:pt x="1060" y="842"/>
                  </a:lnTo>
                  <a:lnTo>
                    <a:pt x="1061" y="842"/>
                  </a:lnTo>
                  <a:lnTo>
                    <a:pt x="962" y="866"/>
                  </a:lnTo>
                  <a:lnTo>
                    <a:pt x="964" y="866"/>
                  </a:lnTo>
                  <a:lnTo>
                    <a:pt x="869" y="906"/>
                  </a:lnTo>
                  <a:lnTo>
                    <a:pt x="870" y="905"/>
                  </a:lnTo>
                  <a:lnTo>
                    <a:pt x="781" y="961"/>
                  </a:lnTo>
                  <a:lnTo>
                    <a:pt x="692" y="1017"/>
                  </a:lnTo>
                  <a:cubicBezTo>
                    <a:pt x="691" y="1017"/>
                    <a:pt x="691" y="1018"/>
                    <a:pt x="691" y="1018"/>
                  </a:cubicBezTo>
                  <a:lnTo>
                    <a:pt x="596" y="1058"/>
                  </a:lnTo>
                  <a:cubicBezTo>
                    <a:pt x="595" y="1058"/>
                    <a:pt x="595" y="1058"/>
                    <a:pt x="594" y="1058"/>
                  </a:cubicBezTo>
                  <a:lnTo>
                    <a:pt x="495" y="1082"/>
                  </a:lnTo>
                  <a:cubicBezTo>
                    <a:pt x="495" y="1082"/>
                    <a:pt x="495" y="1082"/>
                    <a:pt x="494" y="1082"/>
                  </a:cubicBezTo>
                  <a:lnTo>
                    <a:pt x="393" y="1090"/>
                  </a:lnTo>
                  <a:cubicBezTo>
                    <a:pt x="393" y="1090"/>
                    <a:pt x="392" y="1090"/>
                    <a:pt x="392" y="1090"/>
                  </a:cubicBezTo>
                  <a:lnTo>
                    <a:pt x="291" y="1082"/>
                  </a:lnTo>
                  <a:cubicBezTo>
                    <a:pt x="290" y="1082"/>
                    <a:pt x="290" y="1082"/>
                    <a:pt x="290" y="1082"/>
                  </a:cubicBezTo>
                  <a:lnTo>
                    <a:pt x="191" y="1058"/>
                  </a:lnTo>
                  <a:cubicBezTo>
                    <a:pt x="190" y="1058"/>
                    <a:pt x="190" y="1058"/>
                    <a:pt x="189" y="1058"/>
                  </a:cubicBezTo>
                  <a:lnTo>
                    <a:pt x="94" y="1018"/>
                  </a:lnTo>
                  <a:cubicBezTo>
                    <a:pt x="94" y="1018"/>
                    <a:pt x="94" y="1017"/>
                    <a:pt x="93" y="1017"/>
                  </a:cubicBezTo>
                  <a:lnTo>
                    <a:pt x="4" y="961"/>
                  </a:lnTo>
                  <a:close/>
                  <a:moveTo>
                    <a:pt x="102" y="1004"/>
                  </a:moveTo>
                  <a:lnTo>
                    <a:pt x="101" y="1003"/>
                  </a:lnTo>
                  <a:lnTo>
                    <a:pt x="196" y="1043"/>
                  </a:lnTo>
                  <a:lnTo>
                    <a:pt x="194" y="1043"/>
                  </a:lnTo>
                  <a:lnTo>
                    <a:pt x="293" y="1067"/>
                  </a:lnTo>
                  <a:lnTo>
                    <a:pt x="292" y="1066"/>
                  </a:lnTo>
                  <a:lnTo>
                    <a:pt x="393" y="1074"/>
                  </a:lnTo>
                  <a:lnTo>
                    <a:pt x="392" y="1074"/>
                  </a:lnTo>
                  <a:lnTo>
                    <a:pt x="493" y="1066"/>
                  </a:lnTo>
                  <a:lnTo>
                    <a:pt x="492" y="1067"/>
                  </a:lnTo>
                  <a:lnTo>
                    <a:pt x="591" y="1043"/>
                  </a:lnTo>
                  <a:lnTo>
                    <a:pt x="589" y="1043"/>
                  </a:lnTo>
                  <a:lnTo>
                    <a:pt x="684" y="1003"/>
                  </a:lnTo>
                  <a:lnTo>
                    <a:pt x="683" y="1004"/>
                  </a:lnTo>
                  <a:lnTo>
                    <a:pt x="772" y="948"/>
                  </a:lnTo>
                  <a:lnTo>
                    <a:pt x="861" y="892"/>
                  </a:lnTo>
                  <a:cubicBezTo>
                    <a:pt x="862" y="891"/>
                    <a:pt x="862" y="891"/>
                    <a:pt x="862" y="891"/>
                  </a:cubicBezTo>
                  <a:lnTo>
                    <a:pt x="957" y="851"/>
                  </a:lnTo>
                  <a:cubicBezTo>
                    <a:pt x="958" y="851"/>
                    <a:pt x="958" y="851"/>
                    <a:pt x="959" y="851"/>
                  </a:cubicBezTo>
                  <a:lnTo>
                    <a:pt x="1058" y="827"/>
                  </a:lnTo>
                  <a:cubicBezTo>
                    <a:pt x="1058" y="827"/>
                    <a:pt x="1058" y="827"/>
                    <a:pt x="1059" y="826"/>
                  </a:cubicBezTo>
                  <a:lnTo>
                    <a:pt x="1160" y="818"/>
                  </a:lnTo>
                  <a:cubicBezTo>
                    <a:pt x="1160" y="818"/>
                    <a:pt x="1161" y="818"/>
                    <a:pt x="1161" y="818"/>
                  </a:cubicBezTo>
                  <a:lnTo>
                    <a:pt x="1262" y="826"/>
                  </a:lnTo>
                  <a:cubicBezTo>
                    <a:pt x="1263" y="827"/>
                    <a:pt x="1263" y="827"/>
                    <a:pt x="1263" y="827"/>
                  </a:cubicBezTo>
                  <a:lnTo>
                    <a:pt x="1362" y="851"/>
                  </a:lnTo>
                  <a:cubicBezTo>
                    <a:pt x="1363" y="851"/>
                    <a:pt x="1363" y="851"/>
                    <a:pt x="1364" y="851"/>
                  </a:cubicBezTo>
                  <a:lnTo>
                    <a:pt x="1459" y="891"/>
                  </a:lnTo>
                  <a:cubicBezTo>
                    <a:pt x="1459" y="891"/>
                    <a:pt x="1459" y="891"/>
                    <a:pt x="1460" y="892"/>
                  </a:cubicBezTo>
                  <a:lnTo>
                    <a:pt x="1549" y="948"/>
                  </a:lnTo>
                  <a:lnTo>
                    <a:pt x="1536" y="954"/>
                  </a:lnTo>
                  <a:lnTo>
                    <a:pt x="1536" y="8"/>
                  </a:lnTo>
                  <a:lnTo>
                    <a:pt x="1544" y="16"/>
                  </a:lnTo>
                  <a:lnTo>
                    <a:pt x="8" y="16"/>
                  </a:lnTo>
                  <a:lnTo>
                    <a:pt x="16" y="8"/>
                  </a:lnTo>
                  <a:lnTo>
                    <a:pt x="16" y="954"/>
                  </a:lnTo>
                  <a:lnTo>
                    <a:pt x="13" y="948"/>
                  </a:lnTo>
                  <a:lnTo>
                    <a:pt x="102" y="1004"/>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12" name="Rectangle 10"/>
            <p:cNvSpPr>
              <a:spLocks noChangeArrowheads="1"/>
            </p:cNvSpPr>
            <p:nvPr/>
          </p:nvSpPr>
          <p:spPr bwMode="auto">
            <a:xfrm>
              <a:off x="853" y="3500"/>
              <a:ext cx="555" cy="44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13" name="Rectangle 11"/>
            <p:cNvSpPr>
              <a:spLocks noChangeArrowheads="1"/>
            </p:cNvSpPr>
            <p:nvPr/>
          </p:nvSpPr>
          <p:spPr bwMode="auto">
            <a:xfrm>
              <a:off x="836" y="3488"/>
              <a:ext cx="555" cy="442"/>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14" name="Freeform 12"/>
            <p:cNvSpPr>
              <a:spLocks/>
            </p:cNvSpPr>
            <p:nvPr/>
          </p:nvSpPr>
          <p:spPr bwMode="auto">
            <a:xfrm>
              <a:off x="847" y="3495"/>
              <a:ext cx="543" cy="440"/>
            </a:xfrm>
            <a:custGeom>
              <a:avLst/>
              <a:gdLst>
                <a:gd name="T0" fmla="*/ 0 w 1536"/>
                <a:gd name="T1" fmla="*/ 945 h 1116"/>
                <a:gd name="T2" fmla="*/ 0 w 1536"/>
                <a:gd name="T3" fmla="*/ 0 h 1116"/>
                <a:gd name="T4" fmla="*/ 1536 w 1536"/>
                <a:gd name="T5" fmla="*/ 0 h 1116"/>
                <a:gd name="T6" fmla="*/ 1536 w 1536"/>
                <a:gd name="T7" fmla="*/ 945 h 1116"/>
                <a:gd name="T8" fmla="*/ 768 w 1536"/>
                <a:gd name="T9" fmla="*/ 945 h 1116"/>
                <a:gd name="T10" fmla="*/ 0 w 1536"/>
                <a:gd name="T11" fmla="*/ 945 h 1116"/>
              </a:gdLst>
              <a:ahLst/>
              <a:cxnLst>
                <a:cxn ang="0">
                  <a:pos x="T0" y="T1"/>
                </a:cxn>
                <a:cxn ang="0">
                  <a:pos x="T2" y="T3"/>
                </a:cxn>
                <a:cxn ang="0">
                  <a:pos x="T4" y="T5"/>
                </a:cxn>
                <a:cxn ang="0">
                  <a:pos x="T6" y="T7"/>
                </a:cxn>
                <a:cxn ang="0">
                  <a:pos x="T8" y="T9"/>
                </a:cxn>
                <a:cxn ang="0">
                  <a:pos x="T10" y="T11"/>
                </a:cxn>
              </a:cxnLst>
              <a:rect l="0" t="0" r="r" b="b"/>
              <a:pathLst>
                <a:path w="1536" h="1116">
                  <a:moveTo>
                    <a:pt x="0" y="945"/>
                  </a:moveTo>
                  <a:lnTo>
                    <a:pt x="0" y="0"/>
                  </a:lnTo>
                  <a:lnTo>
                    <a:pt x="1536" y="0"/>
                  </a:lnTo>
                  <a:lnTo>
                    <a:pt x="1536" y="945"/>
                  </a:lnTo>
                  <a:cubicBezTo>
                    <a:pt x="1308" y="775"/>
                    <a:pt x="995" y="775"/>
                    <a:pt x="768" y="945"/>
                  </a:cubicBezTo>
                  <a:cubicBezTo>
                    <a:pt x="540" y="1116"/>
                    <a:pt x="227" y="1116"/>
                    <a:pt x="0" y="945"/>
                  </a:cubicBezTo>
                  <a:close/>
                </a:path>
              </a:pathLst>
            </a:custGeom>
            <a:solidFill>
              <a:schemeClr val="accent5">
                <a:lumMod val="20000"/>
                <a:lumOff val="80000"/>
              </a:schemeClr>
            </a:solidFill>
            <a:ln w="3175" cap="rnd">
              <a:solidFill>
                <a:srgbClr val="404040"/>
              </a:solidFill>
              <a:prstDash val="solid"/>
              <a:round/>
              <a:headEnd/>
              <a:tailEnd/>
            </a:ln>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15" name="Rectangle 13"/>
            <p:cNvSpPr>
              <a:spLocks noChangeArrowheads="1"/>
            </p:cNvSpPr>
            <p:nvPr/>
          </p:nvSpPr>
          <p:spPr bwMode="auto">
            <a:xfrm>
              <a:off x="961" y="3506"/>
              <a:ext cx="31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100" dirty="0" smtClean="0">
                  <a:solidFill>
                    <a:srgbClr val="000000"/>
                  </a:solidFill>
                  <a:latin typeface="Arial Narrow" panose="020B0606020202030204" pitchFamily="34" charset="0"/>
                </a:rPr>
                <a:t>Approved</a:t>
              </a:r>
              <a:endParaRPr kumimoji="0" lang="en-US" altLang="en-US" sz="1100" b="0" i="0" u="none" strike="noStrike" cap="none" normalizeH="0" baseline="0" dirty="0" smtClean="0">
                <a:ln>
                  <a:noFill/>
                </a:ln>
                <a:solidFill>
                  <a:schemeClr val="tx1"/>
                </a:solidFill>
                <a:effectLst/>
                <a:latin typeface="Arial Narrow" panose="020B0606020202030204" pitchFamily="34" charset="0"/>
              </a:endParaRPr>
            </a:p>
          </p:txBody>
        </p:sp>
        <p:sp>
          <p:nvSpPr>
            <p:cNvPr id="16" name="Rectangle 14"/>
            <p:cNvSpPr>
              <a:spLocks noChangeArrowheads="1"/>
            </p:cNvSpPr>
            <p:nvPr/>
          </p:nvSpPr>
          <p:spPr bwMode="auto">
            <a:xfrm>
              <a:off x="920" y="3607"/>
              <a:ext cx="376"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Arial Narrow" panose="020B0606020202030204" pitchFamily="34" charset="0"/>
                </a:rPr>
                <a:t>workpapers</a:t>
              </a:r>
              <a:endParaRPr kumimoji="0" lang="en-US" altLang="en-US" sz="1100" b="0" i="0" u="none" strike="noStrike" cap="none" normalizeH="0" baseline="0" dirty="0" smtClean="0">
                <a:ln>
                  <a:noFill/>
                </a:ln>
                <a:solidFill>
                  <a:schemeClr val="tx1"/>
                </a:solidFill>
                <a:effectLst/>
                <a:latin typeface="Arial Narrow" panose="020B0606020202030204" pitchFamily="34" charset="0"/>
              </a:endParaRPr>
            </a:p>
          </p:txBody>
        </p:sp>
        <p:sp>
          <p:nvSpPr>
            <p:cNvPr id="17" name="Rectangle 15"/>
            <p:cNvSpPr>
              <a:spLocks noChangeArrowheads="1"/>
            </p:cNvSpPr>
            <p:nvPr/>
          </p:nvSpPr>
          <p:spPr bwMode="auto">
            <a:xfrm>
              <a:off x="933" y="3708"/>
              <a:ext cx="2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18" name="Rectangle 16"/>
            <p:cNvSpPr>
              <a:spLocks noChangeArrowheads="1"/>
            </p:cNvSpPr>
            <p:nvPr/>
          </p:nvSpPr>
          <p:spPr bwMode="auto">
            <a:xfrm>
              <a:off x="955" y="3708"/>
              <a:ext cx="31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Arial Narrow" panose="020B0606020202030204" pitchFamily="34" charset="0"/>
                </a:rPr>
                <a:t>UEC data</a:t>
              </a:r>
              <a:endParaRPr kumimoji="0" lang="en-US" altLang="en-US" sz="1100" b="0" i="0" u="none" strike="noStrike" cap="none" normalizeH="0" baseline="0" dirty="0" smtClean="0">
                <a:ln>
                  <a:noFill/>
                </a:ln>
                <a:solidFill>
                  <a:schemeClr val="tx1"/>
                </a:solidFill>
                <a:effectLst/>
                <a:latin typeface="Arial Narrow" panose="020B0606020202030204" pitchFamily="34" charset="0"/>
              </a:endParaRPr>
            </a:p>
          </p:txBody>
        </p:sp>
        <p:sp>
          <p:nvSpPr>
            <p:cNvPr id="19" name="Rectangle 17"/>
            <p:cNvSpPr>
              <a:spLocks noChangeArrowheads="1"/>
            </p:cNvSpPr>
            <p:nvPr/>
          </p:nvSpPr>
          <p:spPr bwMode="auto">
            <a:xfrm>
              <a:off x="1283" y="3708"/>
              <a:ext cx="2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20" name="Line 18"/>
            <p:cNvSpPr>
              <a:spLocks noChangeShapeType="1"/>
            </p:cNvSpPr>
            <p:nvPr/>
          </p:nvSpPr>
          <p:spPr bwMode="auto">
            <a:xfrm>
              <a:off x="3068" y="2468"/>
              <a:ext cx="373" cy="0"/>
            </a:xfrm>
            <a:prstGeom prst="line">
              <a:avLst/>
            </a:prstGeom>
            <a:noFill/>
            <a:ln w="3175" cap="rnd">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21" name="Freeform 19"/>
            <p:cNvSpPr>
              <a:spLocks/>
            </p:cNvSpPr>
            <p:nvPr/>
          </p:nvSpPr>
          <p:spPr bwMode="auto">
            <a:xfrm>
              <a:off x="3399" y="2445"/>
              <a:ext cx="42" cy="46"/>
            </a:xfrm>
            <a:custGeom>
              <a:avLst/>
              <a:gdLst>
                <a:gd name="T0" fmla="*/ 0 w 42"/>
                <a:gd name="T1" fmla="*/ 46 h 46"/>
                <a:gd name="T2" fmla="*/ 42 w 42"/>
                <a:gd name="T3" fmla="*/ 23 h 46"/>
                <a:gd name="T4" fmla="*/ 0 w 42"/>
                <a:gd name="T5" fmla="*/ 0 h 46"/>
              </a:gdLst>
              <a:ahLst/>
              <a:cxnLst>
                <a:cxn ang="0">
                  <a:pos x="T0" y="T1"/>
                </a:cxn>
                <a:cxn ang="0">
                  <a:pos x="T2" y="T3"/>
                </a:cxn>
                <a:cxn ang="0">
                  <a:pos x="T4" y="T5"/>
                </a:cxn>
              </a:cxnLst>
              <a:rect l="0" t="0" r="r" b="b"/>
              <a:pathLst>
                <a:path w="42" h="46">
                  <a:moveTo>
                    <a:pt x="0" y="46"/>
                  </a:moveTo>
                  <a:lnTo>
                    <a:pt x="42" y="23"/>
                  </a:lnTo>
                  <a:lnTo>
                    <a:pt x="0" y="0"/>
                  </a:lnTo>
                </a:path>
              </a:pathLst>
            </a:custGeom>
            <a:noFill/>
            <a:ln w="3175" cap="rnd">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22" name="Line 20"/>
            <p:cNvSpPr>
              <a:spLocks noChangeShapeType="1"/>
            </p:cNvSpPr>
            <p:nvPr/>
          </p:nvSpPr>
          <p:spPr bwMode="auto">
            <a:xfrm>
              <a:off x="3000" y="2392"/>
              <a:ext cx="373"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23" name="Freeform 21"/>
            <p:cNvSpPr>
              <a:spLocks/>
            </p:cNvSpPr>
            <p:nvPr/>
          </p:nvSpPr>
          <p:spPr bwMode="auto">
            <a:xfrm>
              <a:off x="3331" y="2369"/>
              <a:ext cx="42" cy="46"/>
            </a:xfrm>
            <a:custGeom>
              <a:avLst/>
              <a:gdLst>
                <a:gd name="T0" fmla="*/ 0 w 42"/>
                <a:gd name="T1" fmla="*/ 46 h 46"/>
                <a:gd name="T2" fmla="*/ 42 w 42"/>
                <a:gd name="T3" fmla="*/ 23 h 46"/>
                <a:gd name="T4" fmla="*/ 0 w 42"/>
                <a:gd name="T5" fmla="*/ 0 h 46"/>
              </a:gdLst>
              <a:ahLst/>
              <a:cxnLst>
                <a:cxn ang="0">
                  <a:pos x="T0" y="T1"/>
                </a:cxn>
                <a:cxn ang="0">
                  <a:pos x="T2" y="T3"/>
                </a:cxn>
                <a:cxn ang="0">
                  <a:pos x="T4" y="T5"/>
                </a:cxn>
              </a:cxnLst>
              <a:rect l="0" t="0" r="r" b="b"/>
              <a:pathLst>
                <a:path w="42" h="46">
                  <a:moveTo>
                    <a:pt x="0" y="46"/>
                  </a:moveTo>
                  <a:lnTo>
                    <a:pt x="42" y="23"/>
                  </a:lnTo>
                  <a:lnTo>
                    <a:pt x="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24" name="Freeform 22"/>
            <p:cNvSpPr>
              <a:spLocks/>
            </p:cNvSpPr>
            <p:nvPr/>
          </p:nvSpPr>
          <p:spPr bwMode="auto">
            <a:xfrm>
              <a:off x="438" y="1913"/>
              <a:ext cx="1384" cy="424"/>
            </a:xfrm>
            <a:custGeom>
              <a:avLst/>
              <a:gdLst>
                <a:gd name="T0" fmla="*/ 0 w 1384"/>
                <a:gd name="T1" fmla="*/ 424 h 424"/>
                <a:gd name="T2" fmla="*/ 1194 w 1384"/>
                <a:gd name="T3" fmla="*/ 424 h 424"/>
                <a:gd name="T4" fmla="*/ 1384 w 1384"/>
                <a:gd name="T5" fmla="*/ 0 h 424"/>
                <a:gd name="T6" fmla="*/ 190 w 1384"/>
                <a:gd name="T7" fmla="*/ 0 h 424"/>
                <a:gd name="T8" fmla="*/ 0 w 1384"/>
                <a:gd name="T9" fmla="*/ 424 h 424"/>
              </a:gdLst>
              <a:ahLst/>
              <a:cxnLst>
                <a:cxn ang="0">
                  <a:pos x="T0" y="T1"/>
                </a:cxn>
                <a:cxn ang="0">
                  <a:pos x="T2" y="T3"/>
                </a:cxn>
                <a:cxn ang="0">
                  <a:pos x="T4" y="T5"/>
                </a:cxn>
                <a:cxn ang="0">
                  <a:pos x="T6" y="T7"/>
                </a:cxn>
                <a:cxn ang="0">
                  <a:pos x="T8" y="T9"/>
                </a:cxn>
              </a:cxnLst>
              <a:rect l="0" t="0" r="r" b="b"/>
              <a:pathLst>
                <a:path w="1384" h="424">
                  <a:moveTo>
                    <a:pt x="0" y="424"/>
                  </a:moveTo>
                  <a:lnTo>
                    <a:pt x="1194" y="424"/>
                  </a:lnTo>
                  <a:lnTo>
                    <a:pt x="1384" y="0"/>
                  </a:lnTo>
                  <a:lnTo>
                    <a:pt x="190" y="0"/>
                  </a:lnTo>
                  <a:lnTo>
                    <a:pt x="0" y="4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25" name="Freeform 23"/>
            <p:cNvSpPr>
              <a:spLocks/>
            </p:cNvSpPr>
            <p:nvPr/>
          </p:nvSpPr>
          <p:spPr bwMode="auto">
            <a:xfrm>
              <a:off x="438" y="1913"/>
              <a:ext cx="1384" cy="424"/>
            </a:xfrm>
            <a:custGeom>
              <a:avLst/>
              <a:gdLst>
                <a:gd name="T0" fmla="*/ 0 w 1384"/>
                <a:gd name="T1" fmla="*/ 424 h 424"/>
                <a:gd name="T2" fmla="*/ 1194 w 1384"/>
                <a:gd name="T3" fmla="*/ 424 h 424"/>
                <a:gd name="T4" fmla="*/ 1384 w 1384"/>
                <a:gd name="T5" fmla="*/ 0 h 424"/>
                <a:gd name="T6" fmla="*/ 190 w 1384"/>
                <a:gd name="T7" fmla="*/ 0 h 424"/>
                <a:gd name="T8" fmla="*/ 0 w 1384"/>
                <a:gd name="T9" fmla="*/ 424 h 424"/>
              </a:gdLst>
              <a:ahLst/>
              <a:cxnLst>
                <a:cxn ang="0">
                  <a:pos x="T0" y="T1"/>
                </a:cxn>
                <a:cxn ang="0">
                  <a:pos x="T2" y="T3"/>
                </a:cxn>
                <a:cxn ang="0">
                  <a:pos x="T4" y="T5"/>
                </a:cxn>
                <a:cxn ang="0">
                  <a:pos x="T6" y="T7"/>
                </a:cxn>
                <a:cxn ang="0">
                  <a:pos x="T8" y="T9"/>
                </a:cxn>
              </a:cxnLst>
              <a:rect l="0" t="0" r="r" b="b"/>
              <a:pathLst>
                <a:path w="1384" h="424">
                  <a:moveTo>
                    <a:pt x="0" y="424"/>
                  </a:moveTo>
                  <a:lnTo>
                    <a:pt x="1194" y="424"/>
                  </a:lnTo>
                  <a:lnTo>
                    <a:pt x="1384" y="0"/>
                  </a:lnTo>
                  <a:lnTo>
                    <a:pt x="190" y="0"/>
                  </a:lnTo>
                  <a:lnTo>
                    <a:pt x="0" y="424"/>
                  </a:lnTo>
                  <a:close/>
                </a:path>
              </a:pathLst>
            </a:custGeom>
            <a:solidFill>
              <a:schemeClr val="accent5">
                <a:lumMod val="20000"/>
                <a:lumOff val="80000"/>
              </a:schemeClr>
            </a:solidFill>
            <a:ln w="3175"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26" name="Rectangle 24"/>
            <p:cNvSpPr>
              <a:spLocks noChangeArrowheads="1"/>
            </p:cNvSpPr>
            <p:nvPr/>
          </p:nvSpPr>
          <p:spPr bwMode="auto">
            <a:xfrm>
              <a:off x="763" y="2023"/>
              <a:ext cx="18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2008 </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27" name="Rectangle 25"/>
            <p:cNvSpPr>
              <a:spLocks noChangeArrowheads="1"/>
            </p:cNvSpPr>
            <p:nvPr/>
          </p:nvSpPr>
          <p:spPr bwMode="auto">
            <a:xfrm>
              <a:off x="955" y="2023"/>
              <a:ext cx="52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DEER database</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28" name="Rectangle 26"/>
            <p:cNvSpPr>
              <a:spLocks noChangeArrowheads="1"/>
            </p:cNvSpPr>
            <p:nvPr/>
          </p:nvSpPr>
          <p:spPr bwMode="auto">
            <a:xfrm>
              <a:off x="797" y="2124"/>
              <a:ext cx="2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29" name="Rectangle 27"/>
            <p:cNvSpPr>
              <a:spLocks noChangeArrowheads="1"/>
            </p:cNvSpPr>
            <p:nvPr/>
          </p:nvSpPr>
          <p:spPr bwMode="auto">
            <a:xfrm>
              <a:off x="825" y="2124"/>
              <a:ext cx="59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Arial Narrow" panose="020B0606020202030204" pitchFamily="34" charset="0"/>
                </a:rPr>
                <a:t>Consumption data</a:t>
              </a:r>
              <a:endParaRPr kumimoji="0" lang="en-US" altLang="en-US" sz="1100" b="0" i="0" u="none" strike="noStrike" cap="none" normalizeH="0" baseline="0" dirty="0" smtClean="0">
                <a:ln>
                  <a:noFill/>
                </a:ln>
                <a:solidFill>
                  <a:schemeClr val="tx1"/>
                </a:solidFill>
                <a:effectLst/>
                <a:latin typeface="Arial Narrow" panose="020B0606020202030204" pitchFamily="34" charset="0"/>
              </a:endParaRPr>
            </a:p>
          </p:txBody>
        </p:sp>
        <p:sp>
          <p:nvSpPr>
            <p:cNvPr id="30" name="Rectangle 28"/>
            <p:cNvSpPr>
              <a:spLocks noChangeArrowheads="1"/>
            </p:cNvSpPr>
            <p:nvPr/>
          </p:nvSpPr>
          <p:spPr bwMode="auto">
            <a:xfrm>
              <a:off x="1436" y="2124"/>
              <a:ext cx="2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31" name="Freeform 29"/>
            <p:cNvSpPr>
              <a:spLocks/>
            </p:cNvSpPr>
            <p:nvPr/>
          </p:nvSpPr>
          <p:spPr bwMode="auto">
            <a:xfrm>
              <a:off x="394" y="2944"/>
              <a:ext cx="1418" cy="424"/>
            </a:xfrm>
            <a:custGeom>
              <a:avLst/>
              <a:gdLst>
                <a:gd name="T0" fmla="*/ 0 w 1418"/>
                <a:gd name="T1" fmla="*/ 424 h 424"/>
                <a:gd name="T2" fmla="*/ 1228 w 1418"/>
                <a:gd name="T3" fmla="*/ 424 h 424"/>
                <a:gd name="T4" fmla="*/ 1418 w 1418"/>
                <a:gd name="T5" fmla="*/ 0 h 424"/>
                <a:gd name="T6" fmla="*/ 190 w 1418"/>
                <a:gd name="T7" fmla="*/ 0 h 424"/>
                <a:gd name="T8" fmla="*/ 0 w 1418"/>
                <a:gd name="T9" fmla="*/ 424 h 424"/>
              </a:gdLst>
              <a:ahLst/>
              <a:cxnLst>
                <a:cxn ang="0">
                  <a:pos x="T0" y="T1"/>
                </a:cxn>
                <a:cxn ang="0">
                  <a:pos x="T2" y="T3"/>
                </a:cxn>
                <a:cxn ang="0">
                  <a:pos x="T4" y="T5"/>
                </a:cxn>
                <a:cxn ang="0">
                  <a:pos x="T6" y="T7"/>
                </a:cxn>
                <a:cxn ang="0">
                  <a:pos x="T8" y="T9"/>
                </a:cxn>
              </a:cxnLst>
              <a:rect l="0" t="0" r="r" b="b"/>
              <a:pathLst>
                <a:path w="1418" h="424">
                  <a:moveTo>
                    <a:pt x="0" y="424"/>
                  </a:moveTo>
                  <a:lnTo>
                    <a:pt x="1228" y="424"/>
                  </a:lnTo>
                  <a:lnTo>
                    <a:pt x="1418" y="0"/>
                  </a:lnTo>
                  <a:lnTo>
                    <a:pt x="190" y="0"/>
                  </a:lnTo>
                  <a:lnTo>
                    <a:pt x="0" y="424"/>
                  </a:lnTo>
                  <a:close/>
                </a:path>
              </a:pathLst>
            </a:custGeom>
            <a:solidFill>
              <a:schemeClr val="accent5">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32" name="Freeform 30"/>
            <p:cNvSpPr>
              <a:spLocks/>
            </p:cNvSpPr>
            <p:nvPr/>
          </p:nvSpPr>
          <p:spPr bwMode="auto">
            <a:xfrm>
              <a:off x="394" y="2944"/>
              <a:ext cx="1418" cy="424"/>
            </a:xfrm>
            <a:custGeom>
              <a:avLst/>
              <a:gdLst>
                <a:gd name="T0" fmla="*/ 0 w 1418"/>
                <a:gd name="T1" fmla="*/ 424 h 424"/>
                <a:gd name="T2" fmla="*/ 1228 w 1418"/>
                <a:gd name="T3" fmla="*/ 424 h 424"/>
                <a:gd name="T4" fmla="*/ 1418 w 1418"/>
                <a:gd name="T5" fmla="*/ 0 h 424"/>
                <a:gd name="T6" fmla="*/ 190 w 1418"/>
                <a:gd name="T7" fmla="*/ 0 h 424"/>
                <a:gd name="T8" fmla="*/ 0 w 1418"/>
                <a:gd name="T9" fmla="*/ 424 h 424"/>
              </a:gdLst>
              <a:ahLst/>
              <a:cxnLst>
                <a:cxn ang="0">
                  <a:pos x="T0" y="T1"/>
                </a:cxn>
                <a:cxn ang="0">
                  <a:pos x="T2" y="T3"/>
                </a:cxn>
                <a:cxn ang="0">
                  <a:pos x="T4" y="T5"/>
                </a:cxn>
                <a:cxn ang="0">
                  <a:pos x="T6" y="T7"/>
                </a:cxn>
                <a:cxn ang="0">
                  <a:pos x="T8" y="T9"/>
                </a:cxn>
              </a:cxnLst>
              <a:rect l="0" t="0" r="r" b="b"/>
              <a:pathLst>
                <a:path w="1418" h="424">
                  <a:moveTo>
                    <a:pt x="0" y="424"/>
                  </a:moveTo>
                  <a:lnTo>
                    <a:pt x="1228" y="424"/>
                  </a:lnTo>
                  <a:lnTo>
                    <a:pt x="1418" y="0"/>
                  </a:lnTo>
                  <a:lnTo>
                    <a:pt x="190" y="0"/>
                  </a:lnTo>
                  <a:lnTo>
                    <a:pt x="0" y="424"/>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33" name="Rectangle 31"/>
            <p:cNvSpPr>
              <a:spLocks noChangeArrowheads="1"/>
            </p:cNvSpPr>
            <p:nvPr/>
          </p:nvSpPr>
          <p:spPr bwMode="auto">
            <a:xfrm>
              <a:off x="842" y="2951"/>
              <a:ext cx="33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Frozen Ex</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34" name="Rectangle 32"/>
            <p:cNvSpPr>
              <a:spLocks noChangeArrowheads="1"/>
            </p:cNvSpPr>
            <p:nvPr/>
          </p:nvSpPr>
          <p:spPr bwMode="auto">
            <a:xfrm>
              <a:off x="1187" y="2951"/>
              <a:ext cx="2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35" name="Rectangle 33"/>
            <p:cNvSpPr>
              <a:spLocks noChangeArrowheads="1"/>
            </p:cNvSpPr>
            <p:nvPr/>
          </p:nvSpPr>
          <p:spPr bwMode="auto">
            <a:xfrm>
              <a:off x="1210" y="2951"/>
              <a:ext cx="17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Ante </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36" name="Rectangle 34"/>
            <p:cNvSpPr>
              <a:spLocks noChangeArrowheads="1"/>
            </p:cNvSpPr>
            <p:nvPr/>
          </p:nvSpPr>
          <p:spPr bwMode="auto">
            <a:xfrm>
              <a:off x="836" y="3052"/>
              <a:ext cx="2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37" name="Rectangle 35"/>
            <p:cNvSpPr>
              <a:spLocks noChangeArrowheads="1"/>
            </p:cNvSpPr>
            <p:nvPr/>
          </p:nvSpPr>
          <p:spPr bwMode="auto">
            <a:xfrm>
              <a:off x="865" y="3052"/>
              <a:ext cx="14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FEA</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38" name="Rectangle 36"/>
            <p:cNvSpPr>
              <a:spLocks noChangeArrowheads="1"/>
            </p:cNvSpPr>
            <p:nvPr/>
          </p:nvSpPr>
          <p:spPr bwMode="auto">
            <a:xfrm>
              <a:off x="1012" y="3052"/>
              <a:ext cx="4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 </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39" name="Rectangle 37"/>
            <p:cNvSpPr>
              <a:spLocks noChangeArrowheads="1"/>
            </p:cNvSpPr>
            <p:nvPr/>
          </p:nvSpPr>
          <p:spPr bwMode="auto">
            <a:xfrm>
              <a:off x="1057" y="3052"/>
              <a:ext cx="29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database</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40" name="Rectangle 38"/>
            <p:cNvSpPr>
              <a:spLocks noChangeArrowheads="1"/>
            </p:cNvSpPr>
            <p:nvPr/>
          </p:nvSpPr>
          <p:spPr bwMode="auto">
            <a:xfrm>
              <a:off x="814" y="3153"/>
              <a:ext cx="2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41" name="Rectangle 39"/>
            <p:cNvSpPr>
              <a:spLocks noChangeArrowheads="1"/>
            </p:cNvSpPr>
            <p:nvPr/>
          </p:nvSpPr>
          <p:spPr bwMode="auto">
            <a:xfrm>
              <a:off x="836" y="3153"/>
              <a:ext cx="55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measure list and </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42" name="Rectangle 40"/>
            <p:cNvSpPr>
              <a:spLocks noChangeArrowheads="1"/>
            </p:cNvSpPr>
            <p:nvPr/>
          </p:nvSpPr>
          <p:spPr bwMode="auto">
            <a:xfrm>
              <a:off x="921" y="3254"/>
              <a:ext cx="32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properties</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43" name="Rectangle 41"/>
            <p:cNvSpPr>
              <a:spLocks noChangeArrowheads="1"/>
            </p:cNvSpPr>
            <p:nvPr/>
          </p:nvSpPr>
          <p:spPr bwMode="auto">
            <a:xfrm>
              <a:off x="1255" y="3254"/>
              <a:ext cx="2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44" name="Freeform 42"/>
            <p:cNvSpPr>
              <a:spLocks/>
            </p:cNvSpPr>
            <p:nvPr/>
          </p:nvSpPr>
          <p:spPr bwMode="auto">
            <a:xfrm>
              <a:off x="427" y="2418"/>
              <a:ext cx="1385" cy="425"/>
            </a:xfrm>
            <a:custGeom>
              <a:avLst/>
              <a:gdLst>
                <a:gd name="T0" fmla="*/ 0 w 1385"/>
                <a:gd name="T1" fmla="*/ 425 h 425"/>
                <a:gd name="T2" fmla="*/ 1195 w 1385"/>
                <a:gd name="T3" fmla="*/ 425 h 425"/>
                <a:gd name="T4" fmla="*/ 1385 w 1385"/>
                <a:gd name="T5" fmla="*/ 0 h 425"/>
                <a:gd name="T6" fmla="*/ 191 w 1385"/>
                <a:gd name="T7" fmla="*/ 0 h 425"/>
                <a:gd name="T8" fmla="*/ 0 w 1385"/>
                <a:gd name="T9" fmla="*/ 425 h 425"/>
              </a:gdLst>
              <a:ahLst/>
              <a:cxnLst>
                <a:cxn ang="0">
                  <a:pos x="T0" y="T1"/>
                </a:cxn>
                <a:cxn ang="0">
                  <a:pos x="T2" y="T3"/>
                </a:cxn>
                <a:cxn ang="0">
                  <a:pos x="T4" y="T5"/>
                </a:cxn>
                <a:cxn ang="0">
                  <a:pos x="T6" y="T7"/>
                </a:cxn>
                <a:cxn ang="0">
                  <a:pos x="T8" y="T9"/>
                </a:cxn>
              </a:cxnLst>
              <a:rect l="0" t="0" r="r" b="b"/>
              <a:pathLst>
                <a:path w="1385" h="425">
                  <a:moveTo>
                    <a:pt x="0" y="425"/>
                  </a:moveTo>
                  <a:lnTo>
                    <a:pt x="1195" y="425"/>
                  </a:lnTo>
                  <a:lnTo>
                    <a:pt x="1385" y="0"/>
                  </a:lnTo>
                  <a:lnTo>
                    <a:pt x="191" y="0"/>
                  </a:lnTo>
                  <a:lnTo>
                    <a:pt x="0" y="42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45" name="Freeform 43"/>
            <p:cNvSpPr>
              <a:spLocks/>
            </p:cNvSpPr>
            <p:nvPr/>
          </p:nvSpPr>
          <p:spPr bwMode="auto">
            <a:xfrm>
              <a:off x="427" y="2418"/>
              <a:ext cx="1385" cy="425"/>
            </a:xfrm>
            <a:custGeom>
              <a:avLst/>
              <a:gdLst>
                <a:gd name="T0" fmla="*/ 0 w 1385"/>
                <a:gd name="T1" fmla="*/ 425 h 425"/>
                <a:gd name="T2" fmla="*/ 1195 w 1385"/>
                <a:gd name="T3" fmla="*/ 425 h 425"/>
                <a:gd name="T4" fmla="*/ 1385 w 1385"/>
                <a:gd name="T5" fmla="*/ 0 h 425"/>
                <a:gd name="T6" fmla="*/ 191 w 1385"/>
                <a:gd name="T7" fmla="*/ 0 h 425"/>
                <a:gd name="T8" fmla="*/ 0 w 1385"/>
                <a:gd name="T9" fmla="*/ 425 h 425"/>
              </a:gdLst>
              <a:ahLst/>
              <a:cxnLst>
                <a:cxn ang="0">
                  <a:pos x="T0" y="T1"/>
                </a:cxn>
                <a:cxn ang="0">
                  <a:pos x="T2" y="T3"/>
                </a:cxn>
                <a:cxn ang="0">
                  <a:pos x="T4" y="T5"/>
                </a:cxn>
                <a:cxn ang="0">
                  <a:pos x="T6" y="T7"/>
                </a:cxn>
                <a:cxn ang="0">
                  <a:pos x="T8" y="T9"/>
                </a:cxn>
              </a:cxnLst>
              <a:rect l="0" t="0" r="r" b="b"/>
              <a:pathLst>
                <a:path w="1385" h="425">
                  <a:moveTo>
                    <a:pt x="0" y="425"/>
                  </a:moveTo>
                  <a:lnTo>
                    <a:pt x="1195" y="425"/>
                  </a:lnTo>
                  <a:lnTo>
                    <a:pt x="1385" y="0"/>
                  </a:lnTo>
                  <a:lnTo>
                    <a:pt x="191" y="0"/>
                  </a:lnTo>
                  <a:lnTo>
                    <a:pt x="0" y="425"/>
                  </a:lnTo>
                  <a:close/>
                </a:path>
              </a:pathLst>
            </a:custGeom>
            <a:solidFill>
              <a:schemeClr val="accent5">
                <a:lumMod val="20000"/>
                <a:lumOff val="80000"/>
              </a:schemeClr>
            </a:solidFill>
            <a:ln w="3175"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46" name="Rectangle 44"/>
            <p:cNvSpPr>
              <a:spLocks noChangeArrowheads="1"/>
            </p:cNvSpPr>
            <p:nvPr/>
          </p:nvSpPr>
          <p:spPr bwMode="auto">
            <a:xfrm>
              <a:off x="757" y="2528"/>
              <a:ext cx="18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2011 </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47" name="Rectangle 45"/>
            <p:cNvSpPr>
              <a:spLocks noChangeArrowheads="1"/>
            </p:cNvSpPr>
            <p:nvPr/>
          </p:nvSpPr>
          <p:spPr bwMode="auto">
            <a:xfrm>
              <a:off x="944" y="2528"/>
              <a:ext cx="52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DEER database</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48" name="Rectangle 46"/>
            <p:cNvSpPr>
              <a:spLocks noChangeArrowheads="1"/>
            </p:cNvSpPr>
            <p:nvPr/>
          </p:nvSpPr>
          <p:spPr bwMode="auto">
            <a:xfrm>
              <a:off x="933" y="2629"/>
              <a:ext cx="2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49" name="Rectangle 47"/>
            <p:cNvSpPr>
              <a:spLocks noChangeArrowheads="1"/>
            </p:cNvSpPr>
            <p:nvPr/>
          </p:nvSpPr>
          <p:spPr bwMode="auto">
            <a:xfrm>
              <a:off x="961" y="2629"/>
              <a:ext cx="31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UES data</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50" name="Rectangle 48"/>
            <p:cNvSpPr>
              <a:spLocks noChangeArrowheads="1"/>
            </p:cNvSpPr>
            <p:nvPr/>
          </p:nvSpPr>
          <p:spPr bwMode="auto">
            <a:xfrm>
              <a:off x="1283" y="2629"/>
              <a:ext cx="2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51" name="Freeform 49"/>
            <p:cNvSpPr>
              <a:spLocks/>
            </p:cNvSpPr>
            <p:nvPr/>
          </p:nvSpPr>
          <p:spPr bwMode="auto">
            <a:xfrm>
              <a:off x="1879" y="2012"/>
              <a:ext cx="1291" cy="760"/>
            </a:xfrm>
            <a:custGeom>
              <a:avLst/>
              <a:gdLst>
                <a:gd name="T0" fmla="*/ 0 w 1291"/>
                <a:gd name="T1" fmla="*/ 760 h 760"/>
                <a:gd name="T2" fmla="*/ 950 w 1291"/>
                <a:gd name="T3" fmla="*/ 760 h 760"/>
                <a:gd name="T4" fmla="*/ 1291 w 1291"/>
                <a:gd name="T5" fmla="*/ 0 h 760"/>
                <a:gd name="T6" fmla="*/ 341 w 1291"/>
                <a:gd name="T7" fmla="*/ 0 h 760"/>
                <a:gd name="T8" fmla="*/ 0 w 1291"/>
                <a:gd name="T9" fmla="*/ 760 h 760"/>
              </a:gdLst>
              <a:ahLst/>
              <a:cxnLst>
                <a:cxn ang="0">
                  <a:pos x="T0" y="T1"/>
                </a:cxn>
                <a:cxn ang="0">
                  <a:pos x="T2" y="T3"/>
                </a:cxn>
                <a:cxn ang="0">
                  <a:pos x="T4" y="T5"/>
                </a:cxn>
                <a:cxn ang="0">
                  <a:pos x="T6" y="T7"/>
                </a:cxn>
                <a:cxn ang="0">
                  <a:pos x="T8" y="T9"/>
                </a:cxn>
              </a:cxnLst>
              <a:rect l="0" t="0" r="r" b="b"/>
              <a:pathLst>
                <a:path w="1291" h="760">
                  <a:moveTo>
                    <a:pt x="0" y="760"/>
                  </a:moveTo>
                  <a:lnTo>
                    <a:pt x="950" y="760"/>
                  </a:lnTo>
                  <a:lnTo>
                    <a:pt x="1291" y="0"/>
                  </a:lnTo>
                  <a:lnTo>
                    <a:pt x="341" y="0"/>
                  </a:lnTo>
                  <a:lnTo>
                    <a:pt x="0" y="760"/>
                  </a:lnTo>
                  <a:close/>
                </a:path>
              </a:pathLst>
            </a:custGeom>
            <a:solidFill>
              <a:schemeClr val="accent5">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52" name="Freeform 50"/>
            <p:cNvSpPr>
              <a:spLocks/>
            </p:cNvSpPr>
            <p:nvPr/>
          </p:nvSpPr>
          <p:spPr bwMode="auto">
            <a:xfrm>
              <a:off x="1879" y="2012"/>
              <a:ext cx="1291" cy="760"/>
            </a:xfrm>
            <a:custGeom>
              <a:avLst/>
              <a:gdLst>
                <a:gd name="T0" fmla="*/ 0 w 1291"/>
                <a:gd name="T1" fmla="*/ 760 h 760"/>
                <a:gd name="T2" fmla="*/ 950 w 1291"/>
                <a:gd name="T3" fmla="*/ 760 h 760"/>
                <a:gd name="T4" fmla="*/ 1291 w 1291"/>
                <a:gd name="T5" fmla="*/ 0 h 760"/>
                <a:gd name="T6" fmla="*/ 341 w 1291"/>
                <a:gd name="T7" fmla="*/ 0 h 760"/>
                <a:gd name="T8" fmla="*/ 0 w 1291"/>
                <a:gd name="T9" fmla="*/ 760 h 760"/>
              </a:gdLst>
              <a:ahLst/>
              <a:cxnLst>
                <a:cxn ang="0">
                  <a:pos x="T0" y="T1"/>
                </a:cxn>
                <a:cxn ang="0">
                  <a:pos x="T2" y="T3"/>
                </a:cxn>
                <a:cxn ang="0">
                  <a:pos x="T4" y="T5"/>
                </a:cxn>
                <a:cxn ang="0">
                  <a:pos x="T6" y="T7"/>
                </a:cxn>
                <a:cxn ang="0">
                  <a:pos x="T8" y="T9"/>
                </a:cxn>
              </a:cxnLst>
              <a:rect l="0" t="0" r="r" b="b"/>
              <a:pathLst>
                <a:path w="1291" h="760">
                  <a:moveTo>
                    <a:pt x="0" y="760"/>
                  </a:moveTo>
                  <a:lnTo>
                    <a:pt x="950" y="760"/>
                  </a:lnTo>
                  <a:lnTo>
                    <a:pt x="1291" y="0"/>
                  </a:lnTo>
                  <a:lnTo>
                    <a:pt x="341" y="0"/>
                  </a:lnTo>
                  <a:lnTo>
                    <a:pt x="0" y="760"/>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53" name="Rectangle 51"/>
            <p:cNvSpPr>
              <a:spLocks noChangeArrowheads="1"/>
            </p:cNvSpPr>
            <p:nvPr/>
          </p:nvSpPr>
          <p:spPr bwMode="auto">
            <a:xfrm>
              <a:off x="2352" y="2086"/>
              <a:ext cx="34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PG DEER </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54" name="Rectangle 52"/>
            <p:cNvSpPr>
              <a:spLocks noChangeArrowheads="1"/>
            </p:cNvSpPr>
            <p:nvPr/>
          </p:nvSpPr>
          <p:spPr bwMode="auto">
            <a:xfrm>
              <a:off x="2324" y="2187"/>
              <a:ext cx="39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measure list</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55" name="Rectangle 53"/>
            <p:cNvSpPr>
              <a:spLocks noChangeArrowheads="1"/>
            </p:cNvSpPr>
            <p:nvPr/>
          </p:nvSpPr>
          <p:spPr bwMode="auto">
            <a:xfrm>
              <a:off x="2352" y="2288"/>
              <a:ext cx="2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56" name="Rectangle 54"/>
            <p:cNvSpPr>
              <a:spLocks noChangeArrowheads="1"/>
            </p:cNvSpPr>
            <p:nvPr/>
          </p:nvSpPr>
          <p:spPr bwMode="auto">
            <a:xfrm>
              <a:off x="2380" y="2288"/>
              <a:ext cx="4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&gt;</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57" name="Rectangle 55"/>
            <p:cNvSpPr>
              <a:spLocks noChangeArrowheads="1"/>
            </p:cNvSpPr>
            <p:nvPr/>
          </p:nvSpPr>
          <p:spPr bwMode="auto">
            <a:xfrm>
              <a:off x="2420" y="2288"/>
              <a:ext cx="12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900</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58" name="Rectangle 56"/>
            <p:cNvSpPr>
              <a:spLocks noChangeArrowheads="1"/>
            </p:cNvSpPr>
            <p:nvPr/>
          </p:nvSpPr>
          <p:spPr bwMode="auto">
            <a:xfrm>
              <a:off x="2550" y="2288"/>
              <a:ext cx="2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59" name="Rectangle 57"/>
            <p:cNvSpPr>
              <a:spLocks noChangeArrowheads="1"/>
            </p:cNvSpPr>
            <p:nvPr/>
          </p:nvSpPr>
          <p:spPr bwMode="auto">
            <a:xfrm>
              <a:off x="2567" y="2288"/>
              <a:ext cx="14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000 </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60" name="Rectangle 58"/>
            <p:cNvSpPr>
              <a:spLocks noChangeArrowheads="1"/>
            </p:cNvSpPr>
            <p:nvPr/>
          </p:nvSpPr>
          <p:spPr bwMode="auto">
            <a:xfrm>
              <a:off x="2380" y="2389"/>
              <a:ext cx="30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measure </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61" name="Rectangle 59"/>
            <p:cNvSpPr>
              <a:spLocks noChangeArrowheads="1"/>
            </p:cNvSpPr>
            <p:nvPr/>
          </p:nvSpPr>
          <p:spPr bwMode="auto">
            <a:xfrm>
              <a:off x="2347" y="2490"/>
              <a:ext cx="36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installation </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62" name="Rectangle 60"/>
            <p:cNvSpPr>
              <a:spLocks noChangeArrowheads="1"/>
            </p:cNvSpPr>
            <p:nvPr/>
          </p:nvSpPr>
          <p:spPr bwMode="auto">
            <a:xfrm>
              <a:off x="2341" y="2591"/>
              <a:ext cx="32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definitions</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63" name="Rectangle 61"/>
            <p:cNvSpPr>
              <a:spLocks noChangeArrowheads="1"/>
            </p:cNvSpPr>
            <p:nvPr/>
          </p:nvSpPr>
          <p:spPr bwMode="auto">
            <a:xfrm>
              <a:off x="2680" y="2591"/>
              <a:ext cx="2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64" name="Freeform 62"/>
            <p:cNvSpPr>
              <a:spLocks/>
            </p:cNvSpPr>
            <p:nvPr/>
          </p:nvSpPr>
          <p:spPr bwMode="auto">
            <a:xfrm>
              <a:off x="1856" y="3092"/>
              <a:ext cx="1215" cy="591"/>
            </a:xfrm>
            <a:custGeom>
              <a:avLst/>
              <a:gdLst>
                <a:gd name="T0" fmla="*/ 0 w 1215"/>
                <a:gd name="T1" fmla="*/ 591 h 591"/>
                <a:gd name="T2" fmla="*/ 950 w 1215"/>
                <a:gd name="T3" fmla="*/ 591 h 591"/>
                <a:gd name="T4" fmla="*/ 1215 w 1215"/>
                <a:gd name="T5" fmla="*/ 0 h 591"/>
                <a:gd name="T6" fmla="*/ 265 w 1215"/>
                <a:gd name="T7" fmla="*/ 0 h 591"/>
                <a:gd name="T8" fmla="*/ 0 w 1215"/>
                <a:gd name="T9" fmla="*/ 591 h 591"/>
              </a:gdLst>
              <a:ahLst/>
              <a:cxnLst>
                <a:cxn ang="0">
                  <a:pos x="T0" y="T1"/>
                </a:cxn>
                <a:cxn ang="0">
                  <a:pos x="T2" y="T3"/>
                </a:cxn>
                <a:cxn ang="0">
                  <a:pos x="T4" y="T5"/>
                </a:cxn>
                <a:cxn ang="0">
                  <a:pos x="T6" y="T7"/>
                </a:cxn>
                <a:cxn ang="0">
                  <a:pos x="T8" y="T9"/>
                </a:cxn>
              </a:cxnLst>
              <a:rect l="0" t="0" r="r" b="b"/>
              <a:pathLst>
                <a:path w="1215" h="591">
                  <a:moveTo>
                    <a:pt x="0" y="591"/>
                  </a:moveTo>
                  <a:lnTo>
                    <a:pt x="950" y="591"/>
                  </a:lnTo>
                  <a:lnTo>
                    <a:pt x="1215" y="0"/>
                  </a:lnTo>
                  <a:lnTo>
                    <a:pt x="265" y="0"/>
                  </a:lnTo>
                  <a:lnTo>
                    <a:pt x="0" y="591"/>
                  </a:lnTo>
                  <a:close/>
                </a:path>
              </a:pathLst>
            </a:custGeom>
            <a:solidFill>
              <a:schemeClr val="accent5">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65" name="Freeform 63"/>
            <p:cNvSpPr>
              <a:spLocks/>
            </p:cNvSpPr>
            <p:nvPr/>
          </p:nvSpPr>
          <p:spPr bwMode="auto">
            <a:xfrm>
              <a:off x="1856" y="3092"/>
              <a:ext cx="1215" cy="591"/>
            </a:xfrm>
            <a:custGeom>
              <a:avLst/>
              <a:gdLst>
                <a:gd name="T0" fmla="*/ 0 w 1215"/>
                <a:gd name="T1" fmla="*/ 591 h 591"/>
                <a:gd name="T2" fmla="*/ 950 w 1215"/>
                <a:gd name="T3" fmla="*/ 591 h 591"/>
                <a:gd name="T4" fmla="*/ 1215 w 1215"/>
                <a:gd name="T5" fmla="*/ 0 h 591"/>
                <a:gd name="T6" fmla="*/ 265 w 1215"/>
                <a:gd name="T7" fmla="*/ 0 h 591"/>
                <a:gd name="T8" fmla="*/ 0 w 1215"/>
                <a:gd name="T9" fmla="*/ 591 h 591"/>
              </a:gdLst>
              <a:ahLst/>
              <a:cxnLst>
                <a:cxn ang="0">
                  <a:pos x="T0" y="T1"/>
                </a:cxn>
                <a:cxn ang="0">
                  <a:pos x="T2" y="T3"/>
                </a:cxn>
                <a:cxn ang="0">
                  <a:pos x="T4" y="T5"/>
                </a:cxn>
                <a:cxn ang="0">
                  <a:pos x="T6" y="T7"/>
                </a:cxn>
                <a:cxn ang="0">
                  <a:pos x="T8" y="T9"/>
                </a:cxn>
              </a:cxnLst>
              <a:rect l="0" t="0" r="r" b="b"/>
              <a:pathLst>
                <a:path w="1215" h="591">
                  <a:moveTo>
                    <a:pt x="0" y="591"/>
                  </a:moveTo>
                  <a:lnTo>
                    <a:pt x="950" y="591"/>
                  </a:lnTo>
                  <a:lnTo>
                    <a:pt x="1215" y="0"/>
                  </a:lnTo>
                  <a:lnTo>
                    <a:pt x="265" y="0"/>
                  </a:lnTo>
                  <a:lnTo>
                    <a:pt x="0" y="591"/>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66" name="Rectangle 64"/>
            <p:cNvSpPr>
              <a:spLocks noChangeArrowheads="1"/>
            </p:cNvSpPr>
            <p:nvPr/>
          </p:nvSpPr>
          <p:spPr bwMode="auto">
            <a:xfrm>
              <a:off x="2216" y="3134"/>
              <a:ext cx="246"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PG non</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67" name="Rectangle 65"/>
            <p:cNvSpPr>
              <a:spLocks noChangeArrowheads="1"/>
            </p:cNvSpPr>
            <p:nvPr/>
          </p:nvSpPr>
          <p:spPr bwMode="auto">
            <a:xfrm>
              <a:off x="2477" y="3134"/>
              <a:ext cx="2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68" name="Rectangle 66"/>
            <p:cNvSpPr>
              <a:spLocks noChangeArrowheads="1"/>
            </p:cNvSpPr>
            <p:nvPr/>
          </p:nvSpPr>
          <p:spPr bwMode="auto">
            <a:xfrm>
              <a:off x="2499" y="3134"/>
              <a:ext cx="22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DEER </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69" name="Rectangle 67"/>
            <p:cNvSpPr>
              <a:spLocks noChangeArrowheads="1"/>
            </p:cNvSpPr>
            <p:nvPr/>
          </p:nvSpPr>
          <p:spPr bwMode="auto">
            <a:xfrm>
              <a:off x="2262" y="3235"/>
              <a:ext cx="39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measure list</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70" name="Rectangle 68"/>
            <p:cNvSpPr>
              <a:spLocks noChangeArrowheads="1"/>
            </p:cNvSpPr>
            <p:nvPr/>
          </p:nvSpPr>
          <p:spPr bwMode="auto">
            <a:xfrm>
              <a:off x="2211" y="3336"/>
              <a:ext cx="2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71" name="Rectangle 69"/>
            <p:cNvSpPr>
              <a:spLocks noChangeArrowheads="1"/>
            </p:cNvSpPr>
            <p:nvPr/>
          </p:nvSpPr>
          <p:spPr bwMode="auto">
            <a:xfrm>
              <a:off x="2233" y="3336"/>
              <a:ext cx="4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&gt;</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72" name="Rectangle 70"/>
            <p:cNvSpPr>
              <a:spLocks noChangeArrowheads="1"/>
            </p:cNvSpPr>
            <p:nvPr/>
          </p:nvSpPr>
          <p:spPr bwMode="auto">
            <a:xfrm>
              <a:off x="2279" y="3336"/>
              <a:ext cx="4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7</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73" name="Rectangle 71"/>
            <p:cNvSpPr>
              <a:spLocks noChangeArrowheads="1"/>
            </p:cNvSpPr>
            <p:nvPr/>
          </p:nvSpPr>
          <p:spPr bwMode="auto">
            <a:xfrm>
              <a:off x="2324" y="3336"/>
              <a:ext cx="2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74" name="Rectangle 72"/>
            <p:cNvSpPr>
              <a:spLocks noChangeArrowheads="1"/>
            </p:cNvSpPr>
            <p:nvPr/>
          </p:nvSpPr>
          <p:spPr bwMode="auto">
            <a:xfrm>
              <a:off x="2341" y="3336"/>
              <a:ext cx="14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000 </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75" name="Rectangle 73"/>
            <p:cNvSpPr>
              <a:spLocks noChangeArrowheads="1"/>
            </p:cNvSpPr>
            <p:nvPr/>
          </p:nvSpPr>
          <p:spPr bwMode="auto">
            <a:xfrm>
              <a:off x="2488" y="3336"/>
              <a:ext cx="23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unique </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76" name="Rectangle 74"/>
            <p:cNvSpPr>
              <a:spLocks noChangeArrowheads="1"/>
            </p:cNvSpPr>
            <p:nvPr/>
          </p:nvSpPr>
          <p:spPr bwMode="auto">
            <a:xfrm>
              <a:off x="2335" y="3437"/>
              <a:ext cx="27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claimed </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77" name="Rectangle 75"/>
            <p:cNvSpPr>
              <a:spLocks noChangeArrowheads="1"/>
            </p:cNvSpPr>
            <p:nvPr/>
          </p:nvSpPr>
          <p:spPr bwMode="auto">
            <a:xfrm>
              <a:off x="2296" y="3538"/>
              <a:ext cx="31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measures</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78" name="Freeform 76"/>
            <p:cNvSpPr>
              <a:spLocks/>
            </p:cNvSpPr>
            <p:nvPr/>
          </p:nvSpPr>
          <p:spPr bwMode="auto">
            <a:xfrm>
              <a:off x="3271" y="1645"/>
              <a:ext cx="1018" cy="2456"/>
            </a:xfrm>
            <a:custGeom>
              <a:avLst/>
              <a:gdLst>
                <a:gd name="T0" fmla="*/ 0 w 2880"/>
                <a:gd name="T1" fmla="*/ 5904 h 6224"/>
                <a:gd name="T2" fmla="*/ 0 w 2880"/>
                <a:gd name="T3" fmla="*/ 0 h 6224"/>
                <a:gd name="T4" fmla="*/ 2880 w 2880"/>
                <a:gd name="T5" fmla="*/ 0 h 6224"/>
                <a:gd name="T6" fmla="*/ 2880 w 2880"/>
                <a:gd name="T7" fmla="*/ 5904 h 6224"/>
                <a:gd name="T8" fmla="*/ 1440 w 2880"/>
                <a:gd name="T9" fmla="*/ 5904 h 6224"/>
                <a:gd name="T10" fmla="*/ 0 w 2880"/>
                <a:gd name="T11" fmla="*/ 5904 h 6224"/>
              </a:gdLst>
              <a:ahLst/>
              <a:cxnLst>
                <a:cxn ang="0">
                  <a:pos x="T0" y="T1"/>
                </a:cxn>
                <a:cxn ang="0">
                  <a:pos x="T2" y="T3"/>
                </a:cxn>
                <a:cxn ang="0">
                  <a:pos x="T4" y="T5"/>
                </a:cxn>
                <a:cxn ang="0">
                  <a:pos x="T6" y="T7"/>
                </a:cxn>
                <a:cxn ang="0">
                  <a:pos x="T8" y="T9"/>
                </a:cxn>
                <a:cxn ang="0">
                  <a:pos x="T10" y="T11"/>
                </a:cxn>
              </a:cxnLst>
              <a:rect l="0" t="0" r="r" b="b"/>
              <a:pathLst>
                <a:path w="2880" h="6224">
                  <a:moveTo>
                    <a:pt x="0" y="5904"/>
                  </a:moveTo>
                  <a:lnTo>
                    <a:pt x="0" y="0"/>
                  </a:lnTo>
                  <a:lnTo>
                    <a:pt x="2880" y="0"/>
                  </a:lnTo>
                  <a:lnTo>
                    <a:pt x="2880" y="5904"/>
                  </a:lnTo>
                  <a:cubicBezTo>
                    <a:pt x="2453" y="5584"/>
                    <a:pt x="1866" y="5584"/>
                    <a:pt x="1440" y="5904"/>
                  </a:cubicBezTo>
                  <a:cubicBezTo>
                    <a:pt x="1013" y="6224"/>
                    <a:pt x="426" y="6224"/>
                    <a:pt x="0" y="5904"/>
                  </a:cubicBez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79" name="Rectangle 77"/>
            <p:cNvSpPr>
              <a:spLocks noChangeArrowheads="1"/>
            </p:cNvSpPr>
            <p:nvPr/>
          </p:nvSpPr>
          <p:spPr bwMode="auto">
            <a:xfrm>
              <a:off x="3387" y="1713"/>
              <a:ext cx="26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SPTdb  </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80" name="Rectangle 78"/>
            <p:cNvSpPr>
              <a:spLocks noChangeArrowheads="1"/>
            </p:cNvSpPr>
            <p:nvPr/>
          </p:nvSpPr>
          <p:spPr bwMode="auto">
            <a:xfrm>
              <a:off x="3659" y="1713"/>
              <a:ext cx="4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0</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81" name="Rectangle 79"/>
            <p:cNvSpPr>
              <a:spLocks noChangeArrowheads="1"/>
            </p:cNvSpPr>
            <p:nvPr/>
          </p:nvSpPr>
          <p:spPr bwMode="auto">
            <a:xfrm>
              <a:off x="3704" y="1713"/>
              <a:ext cx="2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82" name="Rectangle 80"/>
            <p:cNvSpPr>
              <a:spLocks noChangeArrowheads="1"/>
            </p:cNvSpPr>
            <p:nvPr/>
          </p:nvSpPr>
          <p:spPr bwMode="auto">
            <a:xfrm>
              <a:off x="3721" y="1713"/>
              <a:ext cx="10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98 </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83" name="Rectangle 81"/>
            <p:cNvSpPr>
              <a:spLocks noChangeArrowheads="1"/>
            </p:cNvSpPr>
            <p:nvPr/>
          </p:nvSpPr>
          <p:spPr bwMode="auto">
            <a:xfrm>
              <a:off x="3828" y="1713"/>
              <a:ext cx="33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Document</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84" name="Freeform 82"/>
            <p:cNvSpPr>
              <a:spLocks noEditPoints="1"/>
            </p:cNvSpPr>
            <p:nvPr/>
          </p:nvSpPr>
          <p:spPr bwMode="auto">
            <a:xfrm>
              <a:off x="1717" y="2125"/>
              <a:ext cx="333" cy="505"/>
            </a:xfrm>
            <a:custGeom>
              <a:avLst/>
              <a:gdLst>
                <a:gd name="T0" fmla="*/ 333 w 333"/>
                <a:gd name="T1" fmla="*/ 267 h 505"/>
                <a:gd name="T2" fmla="*/ 146 w 333"/>
                <a:gd name="T3" fmla="*/ 267 h 505"/>
                <a:gd name="T4" fmla="*/ 146 w 333"/>
                <a:gd name="T5" fmla="*/ 267 h 505"/>
                <a:gd name="T6" fmla="*/ 146 w 333"/>
                <a:gd name="T7" fmla="*/ 0 h 505"/>
                <a:gd name="T8" fmla="*/ 10 w 333"/>
                <a:gd name="T9" fmla="*/ 0 h 505"/>
                <a:gd name="T10" fmla="*/ 146 w 333"/>
                <a:gd name="T11" fmla="*/ 267 h 505"/>
                <a:gd name="T12" fmla="*/ 146 w 333"/>
                <a:gd name="T13" fmla="*/ 505 h 505"/>
                <a:gd name="T14" fmla="*/ 0 w 333"/>
                <a:gd name="T15" fmla="*/ 505 h 50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3" h="505">
                  <a:moveTo>
                    <a:pt x="333" y="267"/>
                  </a:moveTo>
                  <a:lnTo>
                    <a:pt x="146" y="267"/>
                  </a:lnTo>
                  <a:moveTo>
                    <a:pt x="146" y="267"/>
                  </a:moveTo>
                  <a:lnTo>
                    <a:pt x="146" y="0"/>
                  </a:lnTo>
                  <a:lnTo>
                    <a:pt x="10" y="0"/>
                  </a:lnTo>
                  <a:moveTo>
                    <a:pt x="146" y="267"/>
                  </a:moveTo>
                  <a:lnTo>
                    <a:pt x="146" y="505"/>
                  </a:lnTo>
                  <a:lnTo>
                    <a:pt x="0" y="505"/>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85" name="Freeform 83"/>
            <p:cNvSpPr>
              <a:spLocks/>
            </p:cNvSpPr>
            <p:nvPr/>
          </p:nvSpPr>
          <p:spPr bwMode="auto">
            <a:xfrm>
              <a:off x="2008" y="2369"/>
              <a:ext cx="42" cy="46"/>
            </a:xfrm>
            <a:custGeom>
              <a:avLst/>
              <a:gdLst>
                <a:gd name="T0" fmla="*/ 0 w 42"/>
                <a:gd name="T1" fmla="*/ 46 h 46"/>
                <a:gd name="T2" fmla="*/ 42 w 42"/>
                <a:gd name="T3" fmla="*/ 23 h 46"/>
                <a:gd name="T4" fmla="*/ 0 w 42"/>
                <a:gd name="T5" fmla="*/ 0 h 46"/>
              </a:gdLst>
              <a:ahLst/>
              <a:cxnLst>
                <a:cxn ang="0">
                  <a:pos x="T0" y="T1"/>
                </a:cxn>
                <a:cxn ang="0">
                  <a:pos x="T2" y="T3"/>
                </a:cxn>
                <a:cxn ang="0">
                  <a:pos x="T4" y="T5"/>
                </a:cxn>
              </a:cxnLst>
              <a:rect l="0" t="0" r="r" b="b"/>
              <a:pathLst>
                <a:path w="42" h="46">
                  <a:moveTo>
                    <a:pt x="0" y="46"/>
                  </a:moveTo>
                  <a:lnTo>
                    <a:pt x="42" y="23"/>
                  </a:lnTo>
                  <a:lnTo>
                    <a:pt x="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86" name="Freeform 84"/>
            <p:cNvSpPr>
              <a:spLocks/>
            </p:cNvSpPr>
            <p:nvPr/>
          </p:nvSpPr>
          <p:spPr bwMode="auto">
            <a:xfrm>
              <a:off x="1842" y="2346"/>
              <a:ext cx="42" cy="46"/>
            </a:xfrm>
            <a:custGeom>
              <a:avLst/>
              <a:gdLst>
                <a:gd name="T0" fmla="*/ 0 w 42"/>
                <a:gd name="T1" fmla="*/ 0 h 46"/>
                <a:gd name="T2" fmla="*/ 21 w 42"/>
                <a:gd name="T3" fmla="*/ 46 h 46"/>
                <a:gd name="T4" fmla="*/ 42 w 42"/>
                <a:gd name="T5" fmla="*/ 0 h 46"/>
              </a:gdLst>
              <a:ahLst/>
              <a:cxnLst>
                <a:cxn ang="0">
                  <a:pos x="T0" y="T1"/>
                </a:cxn>
                <a:cxn ang="0">
                  <a:pos x="T2" y="T3"/>
                </a:cxn>
                <a:cxn ang="0">
                  <a:pos x="T4" y="T5"/>
                </a:cxn>
              </a:cxnLst>
              <a:rect l="0" t="0" r="r" b="b"/>
              <a:pathLst>
                <a:path w="42" h="46">
                  <a:moveTo>
                    <a:pt x="0" y="0"/>
                  </a:moveTo>
                  <a:lnTo>
                    <a:pt x="21" y="46"/>
                  </a:lnTo>
                  <a:lnTo>
                    <a:pt x="42"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87" name="Freeform 85"/>
            <p:cNvSpPr>
              <a:spLocks/>
            </p:cNvSpPr>
            <p:nvPr/>
          </p:nvSpPr>
          <p:spPr bwMode="auto">
            <a:xfrm>
              <a:off x="1842" y="2392"/>
              <a:ext cx="42" cy="46"/>
            </a:xfrm>
            <a:custGeom>
              <a:avLst/>
              <a:gdLst>
                <a:gd name="T0" fmla="*/ 42 w 42"/>
                <a:gd name="T1" fmla="*/ 46 h 46"/>
                <a:gd name="T2" fmla="*/ 21 w 42"/>
                <a:gd name="T3" fmla="*/ 0 h 46"/>
                <a:gd name="T4" fmla="*/ 0 w 42"/>
                <a:gd name="T5" fmla="*/ 46 h 46"/>
              </a:gdLst>
              <a:ahLst/>
              <a:cxnLst>
                <a:cxn ang="0">
                  <a:pos x="T0" y="T1"/>
                </a:cxn>
                <a:cxn ang="0">
                  <a:pos x="T2" y="T3"/>
                </a:cxn>
                <a:cxn ang="0">
                  <a:pos x="T4" y="T5"/>
                </a:cxn>
              </a:cxnLst>
              <a:rect l="0" t="0" r="r" b="b"/>
              <a:pathLst>
                <a:path w="42" h="46">
                  <a:moveTo>
                    <a:pt x="42" y="46"/>
                  </a:moveTo>
                  <a:lnTo>
                    <a:pt x="21" y="0"/>
                  </a:lnTo>
                  <a:lnTo>
                    <a:pt x="0" y="46"/>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88" name="Freeform 86"/>
            <p:cNvSpPr>
              <a:spLocks noEditPoints="1"/>
            </p:cNvSpPr>
            <p:nvPr/>
          </p:nvSpPr>
          <p:spPr bwMode="auto">
            <a:xfrm>
              <a:off x="1390" y="3156"/>
              <a:ext cx="598" cy="550"/>
            </a:xfrm>
            <a:custGeom>
              <a:avLst/>
              <a:gdLst>
                <a:gd name="T0" fmla="*/ 598 w 598"/>
                <a:gd name="T1" fmla="*/ 232 h 550"/>
                <a:gd name="T2" fmla="*/ 402 w 598"/>
                <a:gd name="T3" fmla="*/ 232 h 550"/>
                <a:gd name="T4" fmla="*/ 402 w 598"/>
                <a:gd name="T5" fmla="*/ 232 h 550"/>
                <a:gd name="T6" fmla="*/ 402 w 598"/>
                <a:gd name="T7" fmla="*/ 0 h 550"/>
                <a:gd name="T8" fmla="*/ 327 w 598"/>
                <a:gd name="T9" fmla="*/ 0 h 550"/>
                <a:gd name="T10" fmla="*/ 402 w 598"/>
                <a:gd name="T11" fmla="*/ 232 h 550"/>
                <a:gd name="T12" fmla="*/ 402 w 598"/>
                <a:gd name="T13" fmla="*/ 550 h 550"/>
                <a:gd name="T14" fmla="*/ 0 w 598"/>
                <a:gd name="T15" fmla="*/ 550 h 55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98" h="550">
                  <a:moveTo>
                    <a:pt x="598" y="232"/>
                  </a:moveTo>
                  <a:lnTo>
                    <a:pt x="402" y="232"/>
                  </a:lnTo>
                  <a:moveTo>
                    <a:pt x="402" y="232"/>
                  </a:moveTo>
                  <a:lnTo>
                    <a:pt x="402" y="0"/>
                  </a:lnTo>
                  <a:lnTo>
                    <a:pt x="327" y="0"/>
                  </a:lnTo>
                  <a:moveTo>
                    <a:pt x="402" y="232"/>
                  </a:moveTo>
                  <a:lnTo>
                    <a:pt x="402" y="550"/>
                  </a:lnTo>
                  <a:lnTo>
                    <a:pt x="0" y="55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89" name="Freeform 87"/>
            <p:cNvSpPr>
              <a:spLocks/>
            </p:cNvSpPr>
            <p:nvPr/>
          </p:nvSpPr>
          <p:spPr bwMode="auto">
            <a:xfrm>
              <a:off x="1947" y="3365"/>
              <a:ext cx="41" cy="46"/>
            </a:xfrm>
            <a:custGeom>
              <a:avLst/>
              <a:gdLst>
                <a:gd name="T0" fmla="*/ 0 w 41"/>
                <a:gd name="T1" fmla="*/ 46 h 46"/>
                <a:gd name="T2" fmla="*/ 41 w 41"/>
                <a:gd name="T3" fmla="*/ 23 h 46"/>
                <a:gd name="T4" fmla="*/ 0 w 41"/>
                <a:gd name="T5" fmla="*/ 0 h 46"/>
              </a:gdLst>
              <a:ahLst/>
              <a:cxnLst>
                <a:cxn ang="0">
                  <a:pos x="T0" y="T1"/>
                </a:cxn>
                <a:cxn ang="0">
                  <a:pos x="T2" y="T3"/>
                </a:cxn>
                <a:cxn ang="0">
                  <a:pos x="T4" y="T5"/>
                </a:cxn>
              </a:cxnLst>
              <a:rect l="0" t="0" r="r" b="b"/>
              <a:pathLst>
                <a:path w="41" h="46">
                  <a:moveTo>
                    <a:pt x="0" y="46"/>
                  </a:moveTo>
                  <a:lnTo>
                    <a:pt x="41" y="23"/>
                  </a:lnTo>
                  <a:lnTo>
                    <a:pt x="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90" name="Freeform 88"/>
            <p:cNvSpPr>
              <a:spLocks/>
            </p:cNvSpPr>
            <p:nvPr/>
          </p:nvSpPr>
          <p:spPr bwMode="auto">
            <a:xfrm>
              <a:off x="1771" y="3341"/>
              <a:ext cx="41" cy="47"/>
            </a:xfrm>
            <a:custGeom>
              <a:avLst/>
              <a:gdLst>
                <a:gd name="T0" fmla="*/ 0 w 41"/>
                <a:gd name="T1" fmla="*/ 0 h 47"/>
                <a:gd name="T2" fmla="*/ 21 w 41"/>
                <a:gd name="T3" fmla="*/ 47 h 47"/>
                <a:gd name="T4" fmla="*/ 41 w 41"/>
                <a:gd name="T5" fmla="*/ 0 h 47"/>
              </a:gdLst>
              <a:ahLst/>
              <a:cxnLst>
                <a:cxn ang="0">
                  <a:pos x="T0" y="T1"/>
                </a:cxn>
                <a:cxn ang="0">
                  <a:pos x="T2" y="T3"/>
                </a:cxn>
                <a:cxn ang="0">
                  <a:pos x="T4" y="T5"/>
                </a:cxn>
              </a:cxnLst>
              <a:rect l="0" t="0" r="r" b="b"/>
              <a:pathLst>
                <a:path w="41" h="47">
                  <a:moveTo>
                    <a:pt x="0" y="0"/>
                  </a:moveTo>
                  <a:lnTo>
                    <a:pt x="21" y="47"/>
                  </a:lnTo>
                  <a:lnTo>
                    <a:pt x="41"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91" name="Freeform 89"/>
            <p:cNvSpPr>
              <a:spLocks/>
            </p:cNvSpPr>
            <p:nvPr/>
          </p:nvSpPr>
          <p:spPr bwMode="auto">
            <a:xfrm>
              <a:off x="1771" y="3388"/>
              <a:ext cx="41" cy="46"/>
            </a:xfrm>
            <a:custGeom>
              <a:avLst/>
              <a:gdLst>
                <a:gd name="T0" fmla="*/ 41 w 41"/>
                <a:gd name="T1" fmla="*/ 46 h 46"/>
                <a:gd name="T2" fmla="*/ 21 w 41"/>
                <a:gd name="T3" fmla="*/ 0 h 46"/>
                <a:gd name="T4" fmla="*/ 0 w 41"/>
                <a:gd name="T5" fmla="*/ 46 h 46"/>
              </a:gdLst>
              <a:ahLst/>
              <a:cxnLst>
                <a:cxn ang="0">
                  <a:pos x="T0" y="T1"/>
                </a:cxn>
                <a:cxn ang="0">
                  <a:pos x="T2" y="T3"/>
                </a:cxn>
                <a:cxn ang="0">
                  <a:pos x="T4" y="T5"/>
                </a:cxn>
              </a:cxnLst>
              <a:rect l="0" t="0" r="r" b="b"/>
              <a:pathLst>
                <a:path w="41" h="46">
                  <a:moveTo>
                    <a:pt x="41" y="46"/>
                  </a:moveTo>
                  <a:lnTo>
                    <a:pt x="21" y="0"/>
                  </a:lnTo>
                  <a:lnTo>
                    <a:pt x="0" y="46"/>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92" name="Rectangle 90"/>
            <p:cNvSpPr>
              <a:spLocks noChangeArrowheads="1"/>
            </p:cNvSpPr>
            <p:nvPr/>
          </p:nvSpPr>
          <p:spPr bwMode="auto">
            <a:xfrm>
              <a:off x="3373" y="1886"/>
              <a:ext cx="814" cy="1013"/>
            </a:xfrm>
            <a:prstGeom prst="rect">
              <a:avLst/>
            </a:prstGeom>
            <a:solidFill>
              <a:schemeClr val="accent5">
                <a:lumMod val="60000"/>
                <a:lumOff val="40000"/>
                <a:alpha val="5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93" name="Rectangle 91"/>
            <p:cNvSpPr>
              <a:spLocks noChangeArrowheads="1"/>
            </p:cNvSpPr>
            <p:nvPr/>
          </p:nvSpPr>
          <p:spPr bwMode="auto">
            <a:xfrm>
              <a:off x="3373" y="1886"/>
              <a:ext cx="814" cy="1013"/>
            </a:xfrm>
            <a:prstGeom prst="rect">
              <a:avLst/>
            </a:prstGeom>
            <a:solidFill>
              <a:schemeClr val="accent5">
                <a:lumMod val="20000"/>
                <a:lumOff val="80000"/>
              </a:schemeClr>
            </a:solidFill>
            <a:ln w="3175"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94" name="Rectangle 92"/>
            <p:cNvSpPr>
              <a:spLocks noChangeArrowheads="1"/>
            </p:cNvSpPr>
            <p:nvPr/>
          </p:nvSpPr>
          <p:spPr bwMode="auto">
            <a:xfrm>
              <a:off x="3563" y="1934"/>
              <a:ext cx="28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Mapped </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95" name="Rectangle 93"/>
            <p:cNvSpPr>
              <a:spLocks noChangeArrowheads="1"/>
            </p:cNvSpPr>
            <p:nvPr/>
          </p:nvSpPr>
          <p:spPr bwMode="auto">
            <a:xfrm>
              <a:off x="3851" y="1934"/>
              <a:ext cx="4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0</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96" name="Rectangle 94"/>
            <p:cNvSpPr>
              <a:spLocks noChangeArrowheads="1"/>
            </p:cNvSpPr>
            <p:nvPr/>
          </p:nvSpPr>
          <p:spPr bwMode="auto">
            <a:xfrm>
              <a:off x="3896" y="1934"/>
              <a:ext cx="2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97" name="Rectangle 95"/>
            <p:cNvSpPr>
              <a:spLocks noChangeArrowheads="1"/>
            </p:cNvSpPr>
            <p:nvPr/>
          </p:nvSpPr>
          <p:spPr bwMode="auto">
            <a:xfrm>
              <a:off x="3919" y="1934"/>
              <a:ext cx="10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98 </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98" name="Rectangle 96"/>
            <p:cNvSpPr>
              <a:spLocks noChangeArrowheads="1"/>
            </p:cNvSpPr>
            <p:nvPr/>
          </p:nvSpPr>
          <p:spPr bwMode="auto">
            <a:xfrm>
              <a:off x="3444" y="2035"/>
              <a:ext cx="666"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Document tech type </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99" name="Rectangle 97"/>
            <p:cNvSpPr>
              <a:spLocks noChangeArrowheads="1"/>
            </p:cNvSpPr>
            <p:nvPr/>
          </p:nvSpPr>
          <p:spPr bwMode="auto">
            <a:xfrm>
              <a:off x="3387" y="2136"/>
              <a:ext cx="77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definitions to PG DEER </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100" name="Rectangle 98"/>
            <p:cNvSpPr>
              <a:spLocks noChangeArrowheads="1"/>
            </p:cNvSpPr>
            <p:nvPr/>
          </p:nvSpPr>
          <p:spPr bwMode="auto">
            <a:xfrm>
              <a:off x="3495" y="2237"/>
              <a:ext cx="39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measure list</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101" name="Rectangle 99"/>
            <p:cNvSpPr>
              <a:spLocks noChangeArrowheads="1"/>
            </p:cNvSpPr>
            <p:nvPr/>
          </p:nvSpPr>
          <p:spPr bwMode="auto">
            <a:xfrm>
              <a:off x="3902" y="2237"/>
              <a:ext cx="4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 </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102" name="Rectangle 100"/>
            <p:cNvSpPr>
              <a:spLocks noChangeArrowheads="1"/>
            </p:cNvSpPr>
            <p:nvPr/>
          </p:nvSpPr>
          <p:spPr bwMode="auto">
            <a:xfrm>
              <a:off x="3941" y="2237"/>
              <a:ext cx="14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and </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103" name="Rectangle 101"/>
            <p:cNvSpPr>
              <a:spLocks noChangeArrowheads="1"/>
            </p:cNvSpPr>
            <p:nvPr/>
          </p:nvSpPr>
          <p:spPr bwMode="auto">
            <a:xfrm>
              <a:off x="3410" y="2338"/>
              <a:ext cx="73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aggregated PG DEER </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104" name="Rectangle 102"/>
            <p:cNvSpPr>
              <a:spLocks noChangeArrowheads="1"/>
            </p:cNvSpPr>
            <p:nvPr/>
          </p:nvSpPr>
          <p:spPr bwMode="auto">
            <a:xfrm>
              <a:off x="3444" y="2439"/>
              <a:ext cx="666"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measure installation </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105" name="Rectangle 103"/>
            <p:cNvSpPr>
              <a:spLocks noChangeArrowheads="1"/>
            </p:cNvSpPr>
            <p:nvPr/>
          </p:nvSpPr>
          <p:spPr bwMode="auto">
            <a:xfrm>
              <a:off x="3455" y="2540"/>
              <a:ext cx="646"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definitions to define </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106" name="Rectangle 104"/>
            <p:cNvSpPr>
              <a:spLocks noChangeArrowheads="1"/>
            </p:cNvSpPr>
            <p:nvPr/>
          </p:nvSpPr>
          <p:spPr bwMode="auto">
            <a:xfrm>
              <a:off x="3449" y="2641"/>
              <a:ext cx="66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tech type by climate </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107" name="Rectangle 105"/>
            <p:cNvSpPr>
              <a:spLocks noChangeArrowheads="1"/>
            </p:cNvSpPr>
            <p:nvPr/>
          </p:nvSpPr>
          <p:spPr bwMode="auto">
            <a:xfrm>
              <a:off x="3404" y="2742"/>
              <a:ext cx="72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zone and building type</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108" name="Rectangle 106"/>
            <p:cNvSpPr>
              <a:spLocks noChangeArrowheads="1"/>
            </p:cNvSpPr>
            <p:nvPr/>
          </p:nvSpPr>
          <p:spPr bwMode="auto">
            <a:xfrm>
              <a:off x="3373" y="3003"/>
              <a:ext cx="814" cy="77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109" name="Rectangle 107"/>
            <p:cNvSpPr>
              <a:spLocks noChangeArrowheads="1"/>
            </p:cNvSpPr>
            <p:nvPr/>
          </p:nvSpPr>
          <p:spPr bwMode="auto">
            <a:xfrm>
              <a:off x="3373" y="3003"/>
              <a:ext cx="814" cy="770"/>
            </a:xfrm>
            <a:prstGeom prst="rect">
              <a:avLst/>
            </a:prstGeom>
            <a:solidFill>
              <a:schemeClr val="accent5">
                <a:lumMod val="20000"/>
                <a:lumOff val="80000"/>
              </a:schemeClr>
            </a:solidFill>
            <a:ln w="3175"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110" name="Rectangle 108"/>
            <p:cNvSpPr>
              <a:spLocks noChangeArrowheads="1"/>
            </p:cNvSpPr>
            <p:nvPr/>
          </p:nvSpPr>
          <p:spPr bwMode="auto">
            <a:xfrm>
              <a:off x="3563" y="3033"/>
              <a:ext cx="28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Mapped </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111" name="Rectangle 109"/>
            <p:cNvSpPr>
              <a:spLocks noChangeArrowheads="1"/>
            </p:cNvSpPr>
            <p:nvPr/>
          </p:nvSpPr>
          <p:spPr bwMode="auto">
            <a:xfrm>
              <a:off x="3851" y="3033"/>
              <a:ext cx="4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0</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112" name="Rectangle 110"/>
            <p:cNvSpPr>
              <a:spLocks noChangeArrowheads="1"/>
            </p:cNvSpPr>
            <p:nvPr/>
          </p:nvSpPr>
          <p:spPr bwMode="auto">
            <a:xfrm>
              <a:off x="3896" y="3033"/>
              <a:ext cx="2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113" name="Rectangle 111"/>
            <p:cNvSpPr>
              <a:spLocks noChangeArrowheads="1"/>
            </p:cNvSpPr>
            <p:nvPr/>
          </p:nvSpPr>
          <p:spPr bwMode="auto">
            <a:xfrm>
              <a:off x="3919" y="3033"/>
              <a:ext cx="10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98 </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114" name="Rectangle 112"/>
            <p:cNvSpPr>
              <a:spLocks noChangeArrowheads="1"/>
            </p:cNvSpPr>
            <p:nvPr/>
          </p:nvSpPr>
          <p:spPr bwMode="auto">
            <a:xfrm>
              <a:off x="3444" y="3134"/>
              <a:ext cx="666"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Document tech type </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115" name="Rectangle 113"/>
            <p:cNvSpPr>
              <a:spLocks noChangeArrowheads="1"/>
            </p:cNvSpPr>
            <p:nvPr/>
          </p:nvSpPr>
          <p:spPr bwMode="auto">
            <a:xfrm>
              <a:off x="3415" y="3235"/>
              <a:ext cx="67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definitions to PG non</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116" name="Rectangle 114"/>
            <p:cNvSpPr>
              <a:spLocks noChangeArrowheads="1"/>
            </p:cNvSpPr>
            <p:nvPr/>
          </p:nvSpPr>
          <p:spPr bwMode="auto">
            <a:xfrm>
              <a:off x="4117" y="3235"/>
              <a:ext cx="2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117" name="Rectangle 115"/>
            <p:cNvSpPr>
              <a:spLocks noChangeArrowheads="1"/>
            </p:cNvSpPr>
            <p:nvPr/>
          </p:nvSpPr>
          <p:spPr bwMode="auto">
            <a:xfrm>
              <a:off x="3421" y="3336"/>
              <a:ext cx="71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DEER measure list to </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118" name="Rectangle 116"/>
            <p:cNvSpPr>
              <a:spLocks noChangeArrowheads="1"/>
            </p:cNvSpPr>
            <p:nvPr/>
          </p:nvSpPr>
          <p:spPr bwMode="auto">
            <a:xfrm>
              <a:off x="3461" y="3437"/>
              <a:ext cx="63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define tech type by </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119" name="Rectangle 117"/>
            <p:cNvSpPr>
              <a:spLocks noChangeArrowheads="1"/>
            </p:cNvSpPr>
            <p:nvPr/>
          </p:nvSpPr>
          <p:spPr bwMode="auto">
            <a:xfrm>
              <a:off x="3495" y="3538"/>
              <a:ext cx="57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climate zone and </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120" name="Rectangle 118"/>
            <p:cNvSpPr>
              <a:spLocks noChangeArrowheads="1"/>
            </p:cNvSpPr>
            <p:nvPr/>
          </p:nvSpPr>
          <p:spPr bwMode="auto">
            <a:xfrm>
              <a:off x="3568" y="3639"/>
              <a:ext cx="40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building type</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121" name="Freeform 119"/>
            <p:cNvSpPr>
              <a:spLocks noEditPoints="1"/>
            </p:cNvSpPr>
            <p:nvPr/>
          </p:nvSpPr>
          <p:spPr bwMode="auto">
            <a:xfrm>
              <a:off x="4187" y="2392"/>
              <a:ext cx="408" cy="996"/>
            </a:xfrm>
            <a:custGeom>
              <a:avLst/>
              <a:gdLst>
                <a:gd name="T0" fmla="*/ 408 w 408"/>
                <a:gd name="T1" fmla="*/ 466 h 996"/>
                <a:gd name="T2" fmla="*/ 248 w 408"/>
                <a:gd name="T3" fmla="*/ 466 h 996"/>
                <a:gd name="T4" fmla="*/ 248 w 408"/>
                <a:gd name="T5" fmla="*/ 466 h 996"/>
                <a:gd name="T6" fmla="*/ 248 w 408"/>
                <a:gd name="T7" fmla="*/ 0 h 996"/>
                <a:gd name="T8" fmla="*/ 0 w 408"/>
                <a:gd name="T9" fmla="*/ 0 h 996"/>
                <a:gd name="T10" fmla="*/ 248 w 408"/>
                <a:gd name="T11" fmla="*/ 466 h 996"/>
                <a:gd name="T12" fmla="*/ 248 w 408"/>
                <a:gd name="T13" fmla="*/ 996 h 996"/>
                <a:gd name="T14" fmla="*/ 0 w 408"/>
                <a:gd name="T15" fmla="*/ 996 h 9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08" h="996">
                  <a:moveTo>
                    <a:pt x="408" y="466"/>
                  </a:moveTo>
                  <a:lnTo>
                    <a:pt x="248" y="466"/>
                  </a:lnTo>
                  <a:moveTo>
                    <a:pt x="248" y="466"/>
                  </a:moveTo>
                  <a:lnTo>
                    <a:pt x="248" y="0"/>
                  </a:lnTo>
                  <a:lnTo>
                    <a:pt x="0" y="0"/>
                  </a:lnTo>
                  <a:moveTo>
                    <a:pt x="248" y="466"/>
                  </a:moveTo>
                  <a:lnTo>
                    <a:pt x="248" y="996"/>
                  </a:lnTo>
                  <a:lnTo>
                    <a:pt x="0" y="996"/>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122" name="Freeform 120"/>
            <p:cNvSpPr>
              <a:spLocks/>
            </p:cNvSpPr>
            <p:nvPr/>
          </p:nvSpPr>
          <p:spPr bwMode="auto">
            <a:xfrm>
              <a:off x="4553" y="2834"/>
              <a:ext cx="42" cy="47"/>
            </a:xfrm>
            <a:custGeom>
              <a:avLst/>
              <a:gdLst>
                <a:gd name="T0" fmla="*/ 0 w 42"/>
                <a:gd name="T1" fmla="*/ 47 h 47"/>
                <a:gd name="T2" fmla="*/ 42 w 42"/>
                <a:gd name="T3" fmla="*/ 24 h 47"/>
                <a:gd name="T4" fmla="*/ 0 w 42"/>
                <a:gd name="T5" fmla="*/ 0 h 47"/>
              </a:gdLst>
              <a:ahLst/>
              <a:cxnLst>
                <a:cxn ang="0">
                  <a:pos x="T0" y="T1"/>
                </a:cxn>
                <a:cxn ang="0">
                  <a:pos x="T2" y="T3"/>
                </a:cxn>
                <a:cxn ang="0">
                  <a:pos x="T4" y="T5"/>
                </a:cxn>
              </a:cxnLst>
              <a:rect l="0" t="0" r="r" b="b"/>
              <a:pathLst>
                <a:path w="42" h="47">
                  <a:moveTo>
                    <a:pt x="0" y="47"/>
                  </a:moveTo>
                  <a:lnTo>
                    <a:pt x="42" y="24"/>
                  </a:lnTo>
                  <a:lnTo>
                    <a:pt x="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123" name="Freeform 121"/>
            <p:cNvSpPr>
              <a:spLocks/>
            </p:cNvSpPr>
            <p:nvPr/>
          </p:nvSpPr>
          <p:spPr bwMode="auto">
            <a:xfrm>
              <a:off x="4414" y="2811"/>
              <a:ext cx="42" cy="47"/>
            </a:xfrm>
            <a:custGeom>
              <a:avLst/>
              <a:gdLst>
                <a:gd name="T0" fmla="*/ 0 w 42"/>
                <a:gd name="T1" fmla="*/ 0 h 47"/>
                <a:gd name="T2" fmla="*/ 21 w 42"/>
                <a:gd name="T3" fmla="*/ 47 h 47"/>
                <a:gd name="T4" fmla="*/ 42 w 42"/>
                <a:gd name="T5" fmla="*/ 0 h 47"/>
              </a:gdLst>
              <a:ahLst/>
              <a:cxnLst>
                <a:cxn ang="0">
                  <a:pos x="T0" y="T1"/>
                </a:cxn>
                <a:cxn ang="0">
                  <a:pos x="T2" y="T3"/>
                </a:cxn>
                <a:cxn ang="0">
                  <a:pos x="T4" y="T5"/>
                </a:cxn>
              </a:cxnLst>
              <a:rect l="0" t="0" r="r" b="b"/>
              <a:pathLst>
                <a:path w="42" h="47">
                  <a:moveTo>
                    <a:pt x="0" y="0"/>
                  </a:moveTo>
                  <a:lnTo>
                    <a:pt x="21" y="47"/>
                  </a:lnTo>
                  <a:lnTo>
                    <a:pt x="42"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124" name="Freeform 122"/>
            <p:cNvSpPr>
              <a:spLocks/>
            </p:cNvSpPr>
            <p:nvPr/>
          </p:nvSpPr>
          <p:spPr bwMode="auto">
            <a:xfrm>
              <a:off x="4414" y="2858"/>
              <a:ext cx="42" cy="46"/>
            </a:xfrm>
            <a:custGeom>
              <a:avLst/>
              <a:gdLst>
                <a:gd name="T0" fmla="*/ 42 w 42"/>
                <a:gd name="T1" fmla="*/ 46 h 46"/>
                <a:gd name="T2" fmla="*/ 21 w 42"/>
                <a:gd name="T3" fmla="*/ 0 h 46"/>
                <a:gd name="T4" fmla="*/ 0 w 42"/>
                <a:gd name="T5" fmla="*/ 46 h 46"/>
              </a:gdLst>
              <a:ahLst/>
              <a:cxnLst>
                <a:cxn ang="0">
                  <a:pos x="T0" y="T1"/>
                </a:cxn>
                <a:cxn ang="0">
                  <a:pos x="T2" y="T3"/>
                </a:cxn>
                <a:cxn ang="0">
                  <a:pos x="T4" y="T5"/>
                </a:cxn>
              </a:cxnLst>
              <a:rect l="0" t="0" r="r" b="b"/>
              <a:pathLst>
                <a:path w="42" h="46">
                  <a:moveTo>
                    <a:pt x="42" y="46"/>
                  </a:moveTo>
                  <a:lnTo>
                    <a:pt x="21" y="0"/>
                  </a:lnTo>
                  <a:lnTo>
                    <a:pt x="0" y="46"/>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125" name="Rectangle 123"/>
            <p:cNvSpPr>
              <a:spLocks noChangeArrowheads="1"/>
            </p:cNvSpPr>
            <p:nvPr/>
          </p:nvSpPr>
          <p:spPr bwMode="auto">
            <a:xfrm>
              <a:off x="4595" y="2249"/>
              <a:ext cx="848" cy="1217"/>
            </a:xfrm>
            <a:prstGeom prst="rect">
              <a:avLst/>
            </a:prstGeom>
            <a:solidFill>
              <a:schemeClr val="accent5">
                <a:lumMod val="60000"/>
                <a:lumOff val="40000"/>
                <a:alpha val="5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126" name="Rectangle 124"/>
            <p:cNvSpPr>
              <a:spLocks noChangeArrowheads="1"/>
            </p:cNvSpPr>
            <p:nvPr/>
          </p:nvSpPr>
          <p:spPr bwMode="auto">
            <a:xfrm>
              <a:off x="4595" y="2249"/>
              <a:ext cx="848" cy="1217"/>
            </a:xfrm>
            <a:prstGeom prst="rect">
              <a:avLst/>
            </a:prstGeom>
            <a:solidFill>
              <a:schemeClr val="accent5">
                <a:lumMod val="20000"/>
                <a:lumOff val="80000"/>
              </a:schemeClr>
            </a:solidFill>
            <a:ln w="3175"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127" name="Rectangle 125"/>
            <p:cNvSpPr>
              <a:spLocks noChangeArrowheads="1"/>
            </p:cNvSpPr>
            <p:nvPr/>
          </p:nvSpPr>
          <p:spPr bwMode="auto">
            <a:xfrm>
              <a:off x="4660" y="2301"/>
              <a:ext cx="71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Combined DEER and </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128" name="Rectangle 126"/>
            <p:cNvSpPr>
              <a:spLocks noChangeArrowheads="1"/>
            </p:cNvSpPr>
            <p:nvPr/>
          </p:nvSpPr>
          <p:spPr bwMode="auto">
            <a:xfrm>
              <a:off x="4682" y="2402"/>
              <a:ext cx="12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non</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129" name="Rectangle 127"/>
            <p:cNvSpPr>
              <a:spLocks noChangeArrowheads="1"/>
            </p:cNvSpPr>
            <p:nvPr/>
          </p:nvSpPr>
          <p:spPr bwMode="auto">
            <a:xfrm>
              <a:off x="4807" y="2402"/>
              <a:ext cx="2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130" name="Rectangle 128"/>
            <p:cNvSpPr>
              <a:spLocks noChangeArrowheads="1"/>
            </p:cNvSpPr>
            <p:nvPr/>
          </p:nvSpPr>
          <p:spPr bwMode="auto">
            <a:xfrm>
              <a:off x="4829" y="2402"/>
              <a:ext cx="52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DEER measure </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131" name="Rectangle 129"/>
            <p:cNvSpPr>
              <a:spLocks noChangeArrowheads="1"/>
            </p:cNvSpPr>
            <p:nvPr/>
          </p:nvSpPr>
          <p:spPr bwMode="auto">
            <a:xfrm>
              <a:off x="4614" y="2503"/>
              <a:ext cx="64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lists into a common </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132" name="Rectangle 130"/>
            <p:cNvSpPr>
              <a:spLocks noChangeArrowheads="1"/>
            </p:cNvSpPr>
            <p:nvPr/>
          </p:nvSpPr>
          <p:spPr bwMode="auto">
            <a:xfrm>
              <a:off x="5276" y="2503"/>
              <a:ext cx="4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0</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133" name="Rectangle 131"/>
            <p:cNvSpPr>
              <a:spLocks noChangeArrowheads="1"/>
            </p:cNvSpPr>
            <p:nvPr/>
          </p:nvSpPr>
          <p:spPr bwMode="auto">
            <a:xfrm>
              <a:off x="5321" y="2503"/>
              <a:ext cx="2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134" name="Rectangle 132"/>
            <p:cNvSpPr>
              <a:spLocks noChangeArrowheads="1"/>
            </p:cNvSpPr>
            <p:nvPr/>
          </p:nvSpPr>
          <p:spPr bwMode="auto">
            <a:xfrm>
              <a:off x="5344" y="2503"/>
              <a:ext cx="10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98 </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135" name="Rectangle 133"/>
            <p:cNvSpPr>
              <a:spLocks noChangeArrowheads="1"/>
            </p:cNvSpPr>
            <p:nvPr/>
          </p:nvSpPr>
          <p:spPr bwMode="auto">
            <a:xfrm>
              <a:off x="4694" y="2604"/>
              <a:ext cx="646"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Documents defined </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136" name="Rectangle 134"/>
            <p:cNvSpPr>
              <a:spLocks noChangeArrowheads="1"/>
            </p:cNvSpPr>
            <p:nvPr/>
          </p:nvSpPr>
          <p:spPr bwMode="auto">
            <a:xfrm>
              <a:off x="4660" y="2705"/>
              <a:ext cx="71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measure data system </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137" name="Rectangle 135"/>
            <p:cNvSpPr>
              <a:spLocks noChangeArrowheads="1"/>
            </p:cNvSpPr>
            <p:nvPr/>
          </p:nvSpPr>
          <p:spPr bwMode="auto">
            <a:xfrm>
              <a:off x="4654" y="2806"/>
              <a:ext cx="30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including </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138" name="Rectangle 136"/>
            <p:cNvSpPr>
              <a:spLocks noChangeArrowheads="1"/>
            </p:cNvSpPr>
            <p:nvPr/>
          </p:nvSpPr>
          <p:spPr bwMode="auto">
            <a:xfrm>
              <a:off x="4976" y="2806"/>
              <a:ext cx="41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tech type by </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139" name="Rectangle 137"/>
            <p:cNvSpPr>
              <a:spLocks noChangeArrowheads="1"/>
            </p:cNvSpPr>
            <p:nvPr/>
          </p:nvSpPr>
          <p:spPr bwMode="auto">
            <a:xfrm>
              <a:off x="4733" y="2907"/>
              <a:ext cx="570" cy="107"/>
            </a:xfrm>
            <a:prstGeom prst="rect">
              <a:avLst/>
            </a:prstGeom>
            <a:solidFill>
              <a:schemeClr val="accent5">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Arial Narrow" panose="020B0606020202030204" pitchFamily="34" charset="0"/>
                </a:rPr>
                <a:t>climate zone and </a:t>
              </a:r>
              <a:endParaRPr kumimoji="0" lang="en-US" altLang="en-US" sz="1100" b="0" i="0" u="none" strike="noStrike" cap="none" normalizeH="0" baseline="0" dirty="0" smtClean="0">
                <a:ln>
                  <a:noFill/>
                </a:ln>
                <a:solidFill>
                  <a:schemeClr val="tx1"/>
                </a:solidFill>
                <a:effectLst/>
                <a:latin typeface="Arial Narrow" panose="020B0606020202030204" pitchFamily="34" charset="0"/>
              </a:endParaRPr>
            </a:p>
          </p:txBody>
        </p:sp>
        <p:sp>
          <p:nvSpPr>
            <p:cNvPr id="140" name="Rectangle 138"/>
            <p:cNvSpPr>
              <a:spLocks noChangeArrowheads="1"/>
            </p:cNvSpPr>
            <p:nvPr/>
          </p:nvSpPr>
          <p:spPr bwMode="auto">
            <a:xfrm>
              <a:off x="4795" y="3008"/>
              <a:ext cx="40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building type</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141" name="Rectangle 139"/>
            <p:cNvSpPr>
              <a:spLocks noChangeArrowheads="1"/>
            </p:cNvSpPr>
            <p:nvPr/>
          </p:nvSpPr>
          <p:spPr bwMode="auto">
            <a:xfrm>
              <a:off x="5220" y="3008"/>
              <a:ext cx="2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142" name="Rectangle 140"/>
            <p:cNvSpPr>
              <a:spLocks noChangeArrowheads="1"/>
            </p:cNvSpPr>
            <p:nvPr/>
          </p:nvSpPr>
          <p:spPr bwMode="auto">
            <a:xfrm>
              <a:off x="4682" y="3109"/>
              <a:ext cx="2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143" name="Rectangle 141"/>
            <p:cNvSpPr>
              <a:spLocks noChangeArrowheads="1"/>
            </p:cNvSpPr>
            <p:nvPr/>
          </p:nvSpPr>
          <p:spPr bwMode="auto">
            <a:xfrm>
              <a:off x="4711" y="3109"/>
              <a:ext cx="14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126 </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144" name="Rectangle 142"/>
            <p:cNvSpPr>
              <a:spLocks noChangeArrowheads="1"/>
            </p:cNvSpPr>
            <p:nvPr/>
          </p:nvSpPr>
          <p:spPr bwMode="auto">
            <a:xfrm>
              <a:off x="4858" y="3109"/>
              <a:ext cx="50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tech types with </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145" name="Rectangle 143"/>
            <p:cNvSpPr>
              <a:spLocks noChangeArrowheads="1"/>
            </p:cNvSpPr>
            <p:nvPr/>
          </p:nvSpPr>
          <p:spPr bwMode="auto">
            <a:xfrm>
              <a:off x="4716" y="3210"/>
              <a:ext cx="42" cy="107"/>
            </a:xfrm>
            <a:prstGeom prst="rect">
              <a:avLst/>
            </a:prstGeom>
            <a:solidFill>
              <a:schemeClr val="accent5">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Arial Narrow" panose="020B0606020202030204" pitchFamily="34" charset="0"/>
                </a:rPr>
                <a:t>&gt;</a:t>
              </a:r>
              <a:endParaRPr kumimoji="0" lang="en-US" altLang="en-US" sz="1100" b="0" i="0" u="none" strike="noStrike" cap="none" normalizeH="0" baseline="0" dirty="0" smtClean="0">
                <a:ln>
                  <a:noFill/>
                </a:ln>
                <a:solidFill>
                  <a:schemeClr val="tx1"/>
                </a:solidFill>
                <a:effectLst/>
                <a:latin typeface="Arial Narrow" panose="020B0606020202030204" pitchFamily="34" charset="0"/>
              </a:endParaRPr>
            </a:p>
          </p:txBody>
        </p:sp>
        <p:sp>
          <p:nvSpPr>
            <p:cNvPr id="146" name="Rectangle 144"/>
            <p:cNvSpPr>
              <a:spLocks noChangeArrowheads="1"/>
            </p:cNvSpPr>
            <p:nvPr/>
          </p:nvSpPr>
          <p:spPr bwMode="auto">
            <a:xfrm>
              <a:off x="4762" y="3210"/>
              <a:ext cx="81" cy="107"/>
            </a:xfrm>
            <a:prstGeom prst="rect">
              <a:avLst/>
            </a:prstGeom>
            <a:solidFill>
              <a:schemeClr val="accent5">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Arial Narrow" panose="020B0606020202030204" pitchFamily="34" charset="0"/>
                </a:rPr>
                <a:t>60</a:t>
              </a:r>
              <a:endParaRPr kumimoji="0" lang="en-US" altLang="en-US" sz="1100" b="0" i="0" u="none" strike="noStrike" cap="none" normalizeH="0" baseline="0" dirty="0" smtClean="0">
                <a:ln>
                  <a:noFill/>
                </a:ln>
                <a:solidFill>
                  <a:schemeClr val="tx1"/>
                </a:solidFill>
                <a:effectLst/>
                <a:latin typeface="Arial Narrow" panose="020B0606020202030204" pitchFamily="34" charset="0"/>
              </a:endParaRPr>
            </a:p>
          </p:txBody>
        </p:sp>
        <p:sp>
          <p:nvSpPr>
            <p:cNvPr id="147" name="Rectangle 145"/>
            <p:cNvSpPr>
              <a:spLocks noChangeArrowheads="1"/>
            </p:cNvSpPr>
            <p:nvPr/>
          </p:nvSpPr>
          <p:spPr bwMode="auto">
            <a:xfrm>
              <a:off x="4846" y="3210"/>
              <a:ext cx="2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148" name="Rectangle 146"/>
            <p:cNvSpPr>
              <a:spLocks noChangeArrowheads="1"/>
            </p:cNvSpPr>
            <p:nvPr/>
          </p:nvSpPr>
          <p:spPr bwMode="auto">
            <a:xfrm>
              <a:off x="4869" y="3210"/>
              <a:ext cx="14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000 </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149" name="Rectangle 147"/>
            <p:cNvSpPr>
              <a:spLocks noChangeArrowheads="1"/>
            </p:cNvSpPr>
            <p:nvPr/>
          </p:nvSpPr>
          <p:spPr bwMode="auto">
            <a:xfrm>
              <a:off x="5016" y="3210"/>
              <a:ext cx="31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tech type </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150" name="Rectangle 148"/>
            <p:cNvSpPr>
              <a:spLocks noChangeArrowheads="1"/>
            </p:cNvSpPr>
            <p:nvPr/>
          </p:nvSpPr>
          <p:spPr bwMode="auto">
            <a:xfrm>
              <a:off x="4648" y="3311"/>
              <a:ext cx="6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installation definitions</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151" name="Rectangle 149"/>
            <p:cNvSpPr>
              <a:spLocks noChangeArrowheads="1"/>
            </p:cNvSpPr>
            <p:nvPr/>
          </p:nvSpPr>
          <p:spPr bwMode="auto">
            <a:xfrm>
              <a:off x="5367" y="3311"/>
              <a:ext cx="2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152" name="Line 150"/>
            <p:cNvSpPr>
              <a:spLocks noChangeShapeType="1"/>
            </p:cNvSpPr>
            <p:nvPr/>
          </p:nvSpPr>
          <p:spPr bwMode="auto">
            <a:xfrm>
              <a:off x="3006" y="3464"/>
              <a:ext cx="435" cy="0"/>
            </a:xfrm>
            <a:prstGeom prst="line">
              <a:avLst/>
            </a:prstGeom>
            <a:noFill/>
            <a:ln w="3175" cap="rnd">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153" name="Freeform 151"/>
            <p:cNvSpPr>
              <a:spLocks/>
            </p:cNvSpPr>
            <p:nvPr/>
          </p:nvSpPr>
          <p:spPr bwMode="auto">
            <a:xfrm>
              <a:off x="3399" y="3440"/>
              <a:ext cx="42" cy="47"/>
            </a:xfrm>
            <a:custGeom>
              <a:avLst/>
              <a:gdLst>
                <a:gd name="T0" fmla="*/ 0 w 42"/>
                <a:gd name="T1" fmla="*/ 47 h 47"/>
                <a:gd name="T2" fmla="*/ 42 w 42"/>
                <a:gd name="T3" fmla="*/ 24 h 47"/>
                <a:gd name="T4" fmla="*/ 0 w 42"/>
                <a:gd name="T5" fmla="*/ 0 h 47"/>
              </a:gdLst>
              <a:ahLst/>
              <a:cxnLst>
                <a:cxn ang="0">
                  <a:pos x="T0" y="T1"/>
                </a:cxn>
                <a:cxn ang="0">
                  <a:pos x="T2" y="T3"/>
                </a:cxn>
                <a:cxn ang="0">
                  <a:pos x="T4" y="T5"/>
                </a:cxn>
              </a:cxnLst>
              <a:rect l="0" t="0" r="r" b="b"/>
              <a:pathLst>
                <a:path w="42" h="47">
                  <a:moveTo>
                    <a:pt x="0" y="47"/>
                  </a:moveTo>
                  <a:lnTo>
                    <a:pt x="42" y="24"/>
                  </a:lnTo>
                  <a:lnTo>
                    <a:pt x="0" y="0"/>
                  </a:lnTo>
                </a:path>
              </a:pathLst>
            </a:custGeom>
            <a:noFill/>
            <a:ln w="3175" cap="rnd">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154" name="Line 152"/>
            <p:cNvSpPr>
              <a:spLocks noChangeShapeType="1"/>
            </p:cNvSpPr>
            <p:nvPr/>
          </p:nvSpPr>
          <p:spPr bwMode="auto">
            <a:xfrm>
              <a:off x="2939" y="3388"/>
              <a:ext cx="434"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155" name="Freeform 153"/>
            <p:cNvSpPr>
              <a:spLocks/>
            </p:cNvSpPr>
            <p:nvPr/>
          </p:nvSpPr>
          <p:spPr bwMode="auto">
            <a:xfrm>
              <a:off x="3331" y="3365"/>
              <a:ext cx="42" cy="46"/>
            </a:xfrm>
            <a:custGeom>
              <a:avLst/>
              <a:gdLst>
                <a:gd name="T0" fmla="*/ 0 w 42"/>
                <a:gd name="T1" fmla="*/ 46 h 46"/>
                <a:gd name="T2" fmla="*/ 42 w 42"/>
                <a:gd name="T3" fmla="*/ 23 h 46"/>
                <a:gd name="T4" fmla="*/ 0 w 42"/>
                <a:gd name="T5" fmla="*/ 0 h 46"/>
              </a:gdLst>
              <a:ahLst/>
              <a:cxnLst>
                <a:cxn ang="0">
                  <a:pos x="T0" y="T1"/>
                </a:cxn>
                <a:cxn ang="0">
                  <a:pos x="T2" y="T3"/>
                </a:cxn>
                <a:cxn ang="0">
                  <a:pos x="T4" y="T5"/>
                </a:cxn>
              </a:cxnLst>
              <a:rect l="0" t="0" r="r" b="b"/>
              <a:pathLst>
                <a:path w="42" h="46">
                  <a:moveTo>
                    <a:pt x="0" y="46"/>
                  </a:moveTo>
                  <a:lnTo>
                    <a:pt x="42" y="23"/>
                  </a:lnTo>
                  <a:lnTo>
                    <a:pt x="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156" name="Freeform 154"/>
            <p:cNvSpPr>
              <a:spLocks/>
            </p:cNvSpPr>
            <p:nvPr/>
          </p:nvSpPr>
          <p:spPr bwMode="auto">
            <a:xfrm>
              <a:off x="421" y="1304"/>
              <a:ext cx="2715" cy="228"/>
            </a:xfrm>
            <a:custGeom>
              <a:avLst/>
              <a:gdLst>
                <a:gd name="T0" fmla="*/ 0 w 7680"/>
                <a:gd name="T1" fmla="*/ 576 h 576"/>
                <a:gd name="T2" fmla="*/ 0 w 7680"/>
                <a:gd name="T3" fmla="*/ 384 h 576"/>
                <a:gd name="T4" fmla="*/ 192 w 7680"/>
                <a:gd name="T5" fmla="*/ 192 h 576"/>
                <a:gd name="T6" fmla="*/ 192 w 7680"/>
                <a:gd name="T7" fmla="*/ 192 h 576"/>
                <a:gd name="T8" fmla="*/ 192 w 7680"/>
                <a:gd name="T9" fmla="*/ 192 h 576"/>
                <a:gd name="T10" fmla="*/ 3648 w 7680"/>
                <a:gd name="T11" fmla="*/ 192 h 576"/>
                <a:gd name="T12" fmla="*/ 3840 w 7680"/>
                <a:gd name="T13" fmla="*/ 0 h 576"/>
                <a:gd name="T14" fmla="*/ 3840 w 7680"/>
                <a:gd name="T15" fmla="*/ 0 h 576"/>
                <a:gd name="T16" fmla="*/ 4032 w 7680"/>
                <a:gd name="T17" fmla="*/ 192 h 576"/>
                <a:gd name="T18" fmla="*/ 4032 w 7680"/>
                <a:gd name="T19" fmla="*/ 192 h 576"/>
                <a:gd name="T20" fmla="*/ 7488 w 7680"/>
                <a:gd name="T21" fmla="*/ 192 h 576"/>
                <a:gd name="T22" fmla="*/ 7680 w 7680"/>
                <a:gd name="T23" fmla="*/ 384 h 576"/>
                <a:gd name="T24" fmla="*/ 7680 w 7680"/>
                <a:gd name="T25" fmla="*/ 384 h 576"/>
                <a:gd name="T26" fmla="*/ 7680 w 7680"/>
                <a:gd name="T27" fmla="*/ 384 h 576"/>
                <a:gd name="T28" fmla="*/ 7680 w 7680"/>
                <a:gd name="T29" fmla="*/ 576 h 5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680" h="576">
                  <a:moveTo>
                    <a:pt x="0" y="576"/>
                  </a:moveTo>
                  <a:lnTo>
                    <a:pt x="0" y="384"/>
                  </a:lnTo>
                  <a:cubicBezTo>
                    <a:pt x="0" y="278"/>
                    <a:pt x="86" y="192"/>
                    <a:pt x="192" y="192"/>
                  </a:cubicBezTo>
                  <a:cubicBezTo>
                    <a:pt x="192" y="192"/>
                    <a:pt x="192" y="192"/>
                    <a:pt x="192" y="192"/>
                  </a:cubicBezTo>
                  <a:lnTo>
                    <a:pt x="192" y="192"/>
                  </a:lnTo>
                  <a:lnTo>
                    <a:pt x="3648" y="192"/>
                  </a:lnTo>
                  <a:cubicBezTo>
                    <a:pt x="3754" y="192"/>
                    <a:pt x="3840" y="106"/>
                    <a:pt x="3840" y="0"/>
                  </a:cubicBezTo>
                  <a:cubicBezTo>
                    <a:pt x="3840" y="0"/>
                    <a:pt x="3840" y="0"/>
                    <a:pt x="3840" y="0"/>
                  </a:cubicBezTo>
                  <a:cubicBezTo>
                    <a:pt x="3840" y="106"/>
                    <a:pt x="3926" y="192"/>
                    <a:pt x="4032" y="192"/>
                  </a:cubicBezTo>
                  <a:cubicBezTo>
                    <a:pt x="4032" y="192"/>
                    <a:pt x="4032" y="192"/>
                    <a:pt x="4032" y="192"/>
                  </a:cubicBezTo>
                  <a:lnTo>
                    <a:pt x="7488" y="192"/>
                  </a:lnTo>
                  <a:cubicBezTo>
                    <a:pt x="7594" y="192"/>
                    <a:pt x="7680" y="278"/>
                    <a:pt x="7680" y="384"/>
                  </a:cubicBezTo>
                  <a:cubicBezTo>
                    <a:pt x="7680" y="384"/>
                    <a:pt x="7680" y="384"/>
                    <a:pt x="7680" y="384"/>
                  </a:cubicBezTo>
                  <a:lnTo>
                    <a:pt x="7680" y="384"/>
                  </a:lnTo>
                  <a:lnTo>
                    <a:pt x="7680" y="576"/>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157" name="Rectangle 155"/>
            <p:cNvSpPr>
              <a:spLocks noChangeArrowheads="1"/>
            </p:cNvSpPr>
            <p:nvPr/>
          </p:nvSpPr>
          <p:spPr bwMode="auto">
            <a:xfrm>
              <a:off x="980" y="1035"/>
              <a:ext cx="1597" cy="23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100" b="1" dirty="0">
                <a:latin typeface="Arial Narrow" panose="020B0606020202030204" pitchFamily="34" charset="0"/>
              </a:endParaRPr>
            </a:p>
          </p:txBody>
        </p:sp>
        <p:sp>
          <p:nvSpPr>
            <p:cNvPr id="158" name="Rectangle 156"/>
            <p:cNvSpPr>
              <a:spLocks noChangeArrowheads="1"/>
            </p:cNvSpPr>
            <p:nvPr/>
          </p:nvSpPr>
          <p:spPr bwMode="auto">
            <a:xfrm>
              <a:off x="1668" y="1051"/>
              <a:ext cx="17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smtClean="0">
                  <a:ln>
                    <a:noFill/>
                  </a:ln>
                  <a:solidFill>
                    <a:srgbClr val="000000"/>
                  </a:solidFill>
                  <a:effectLst/>
                  <a:latin typeface="Arial Narrow" panose="020B0606020202030204" pitchFamily="34" charset="0"/>
                </a:rPr>
                <a:t>Step </a:t>
              </a:r>
              <a:endParaRPr kumimoji="0" lang="en-US" altLang="en-US" sz="1100" b="1" i="0" u="none" strike="noStrike" cap="none" normalizeH="0" baseline="0" dirty="0" smtClean="0">
                <a:ln>
                  <a:noFill/>
                </a:ln>
                <a:solidFill>
                  <a:schemeClr val="tx1"/>
                </a:solidFill>
                <a:effectLst/>
                <a:latin typeface="Arial Narrow" panose="020B0606020202030204" pitchFamily="34" charset="0"/>
              </a:endParaRPr>
            </a:p>
          </p:txBody>
        </p:sp>
        <p:sp>
          <p:nvSpPr>
            <p:cNvPr id="159" name="Rectangle 157"/>
            <p:cNvSpPr>
              <a:spLocks noChangeArrowheads="1"/>
            </p:cNvSpPr>
            <p:nvPr/>
          </p:nvSpPr>
          <p:spPr bwMode="auto">
            <a:xfrm>
              <a:off x="1843" y="1051"/>
              <a:ext cx="4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smtClean="0">
                  <a:ln>
                    <a:noFill/>
                  </a:ln>
                  <a:solidFill>
                    <a:srgbClr val="000000"/>
                  </a:solidFill>
                  <a:effectLst/>
                  <a:latin typeface="Arial Narrow" panose="020B0606020202030204" pitchFamily="34" charset="0"/>
                </a:rPr>
                <a:t>1</a:t>
              </a:r>
              <a:endParaRPr kumimoji="0" lang="en-US" altLang="en-US" sz="1100" b="1" i="0" u="none" strike="noStrike" cap="none" normalizeH="0" baseline="0" dirty="0" smtClean="0">
                <a:ln>
                  <a:noFill/>
                </a:ln>
                <a:solidFill>
                  <a:schemeClr val="tx1"/>
                </a:solidFill>
                <a:effectLst/>
                <a:latin typeface="Arial Narrow" panose="020B0606020202030204" pitchFamily="34" charset="0"/>
              </a:endParaRPr>
            </a:p>
          </p:txBody>
        </p:sp>
        <p:sp>
          <p:nvSpPr>
            <p:cNvPr id="160" name="Rectangle 158"/>
            <p:cNvSpPr>
              <a:spLocks noChangeArrowheads="1"/>
            </p:cNvSpPr>
            <p:nvPr/>
          </p:nvSpPr>
          <p:spPr bwMode="auto">
            <a:xfrm>
              <a:off x="978" y="1164"/>
              <a:ext cx="164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smtClean="0">
                  <a:ln>
                    <a:noFill/>
                  </a:ln>
                  <a:solidFill>
                    <a:srgbClr val="000000"/>
                  </a:solidFill>
                  <a:effectLst/>
                  <a:latin typeface="Arial Narrow" panose="020B0606020202030204" pitchFamily="34" charset="0"/>
                </a:rPr>
                <a:t>Define measure data sources and measure lists</a:t>
              </a:r>
              <a:endParaRPr kumimoji="0" lang="en-US" altLang="en-US" sz="1100" b="1" i="0" u="none" strike="noStrike" cap="none" normalizeH="0" baseline="0" dirty="0" smtClean="0">
                <a:ln>
                  <a:noFill/>
                </a:ln>
                <a:solidFill>
                  <a:schemeClr val="tx1"/>
                </a:solidFill>
                <a:effectLst/>
                <a:latin typeface="Arial Narrow" panose="020B0606020202030204" pitchFamily="34" charset="0"/>
              </a:endParaRPr>
            </a:p>
          </p:txBody>
        </p:sp>
        <p:sp>
          <p:nvSpPr>
            <p:cNvPr id="161" name="Freeform 159"/>
            <p:cNvSpPr>
              <a:spLocks/>
            </p:cNvSpPr>
            <p:nvPr/>
          </p:nvSpPr>
          <p:spPr bwMode="auto">
            <a:xfrm>
              <a:off x="3237" y="1304"/>
              <a:ext cx="1052" cy="228"/>
            </a:xfrm>
            <a:custGeom>
              <a:avLst/>
              <a:gdLst>
                <a:gd name="T0" fmla="*/ 0 w 2976"/>
                <a:gd name="T1" fmla="*/ 576 h 576"/>
                <a:gd name="T2" fmla="*/ 0 w 2976"/>
                <a:gd name="T3" fmla="*/ 384 h 576"/>
                <a:gd name="T4" fmla="*/ 192 w 2976"/>
                <a:gd name="T5" fmla="*/ 192 h 576"/>
                <a:gd name="T6" fmla="*/ 192 w 2976"/>
                <a:gd name="T7" fmla="*/ 192 h 576"/>
                <a:gd name="T8" fmla="*/ 192 w 2976"/>
                <a:gd name="T9" fmla="*/ 192 h 576"/>
                <a:gd name="T10" fmla="*/ 1296 w 2976"/>
                <a:gd name="T11" fmla="*/ 192 h 576"/>
                <a:gd name="T12" fmla="*/ 1488 w 2976"/>
                <a:gd name="T13" fmla="*/ 0 h 576"/>
                <a:gd name="T14" fmla="*/ 1488 w 2976"/>
                <a:gd name="T15" fmla="*/ 0 h 576"/>
                <a:gd name="T16" fmla="*/ 1680 w 2976"/>
                <a:gd name="T17" fmla="*/ 192 h 576"/>
                <a:gd name="T18" fmla="*/ 1680 w 2976"/>
                <a:gd name="T19" fmla="*/ 192 h 576"/>
                <a:gd name="T20" fmla="*/ 1680 w 2976"/>
                <a:gd name="T21" fmla="*/ 192 h 576"/>
                <a:gd name="T22" fmla="*/ 2784 w 2976"/>
                <a:gd name="T23" fmla="*/ 192 h 576"/>
                <a:gd name="T24" fmla="*/ 2976 w 2976"/>
                <a:gd name="T25" fmla="*/ 384 h 576"/>
                <a:gd name="T26" fmla="*/ 2976 w 2976"/>
                <a:gd name="T27" fmla="*/ 384 h 576"/>
                <a:gd name="T28" fmla="*/ 2976 w 2976"/>
                <a:gd name="T29" fmla="*/ 576 h 5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76" h="576">
                  <a:moveTo>
                    <a:pt x="0" y="576"/>
                  </a:moveTo>
                  <a:lnTo>
                    <a:pt x="0" y="384"/>
                  </a:lnTo>
                  <a:cubicBezTo>
                    <a:pt x="0" y="278"/>
                    <a:pt x="86" y="192"/>
                    <a:pt x="192" y="192"/>
                  </a:cubicBezTo>
                  <a:cubicBezTo>
                    <a:pt x="192" y="192"/>
                    <a:pt x="192" y="192"/>
                    <a:pt x="192" y="192"/>
                  </a:cubicBezTo>
                  <a:lnTo>
                    <a:pt x="192" y="192"/>
                  </a:lnTo>
                  <a:lnTo>
                    <a:pt x="1296" y="192"/>
                  </a:lnTo>
                  <a:cubicBezTo>
                    <a:pt x="1402" y="192"/>
                    <a:pt x="1488" y="106"/>
                    <a:pt x="1488" y="0"/>
                  </a:cubicBezTo>
                  <a:cubicBezTo>
                    <a:pt x="1488" y="0"/>
                    <a:pt x="1488" y="0"/>
                    <a:pt x="1488" y="0"/>
                  </a:cubicBezTo>
                  <a:cubicBezTo>
                    <a:pt x="1488" y="106"/>
                    <a:pt x="1574" y="192"/>
                    <a:pt x="1680" y="192"/>
                  </a:cubicBezTo>
                  <a:cubicBezTo>
                    <a:pt x="1680" y="192"/>
                    <a:pt x="1680" y="192"/>
                    <a:pt x="1680" y="192"/>
                  </a:cubicBezTo>
                  <a:lnTo>
                    <a:pt x="1680" y="192"/>
                  </a:lnTo>
                  <a:lnTo>
                    <a:pt x="2784" y="192"/>
                  </a:lnTo>
                  <a:cubicBezTo>
                    <a:pt x="2890" y="192"/>
                    <a:pt x="2976" y="278"/>
                    <a:pt x="2976" y="384"/>
                  </a:cubicBezTo>
                  <a:cubicBezTo>
                    <a:pt x="2976" y="384"/>
                    <a:pt x="2976" y="384"/>
                    <a:pt x="2976" y="384"/>
                  </a:cubicBezTo>
                  <a:lnTo>
                    <a:pt x="2976" y="576"/>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162" name="Rectangle 160"/>
            <p:cNvSpPr>
              <a:spLocks noChangeArrowheads="1"/>
            </p:cNvSpPr>
            <p:nvPr/>
          </p:nvSpPr>
          <p:spPr bwMode="auto">
            <a:xfrm>
              <a:off x="3132" y="681"/>
              <a:ext cx="1262" cy="59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100" b="1" dirty="0">
                <a:latin typeface="Arial Narrow" panose="020B0606020202030204" pitchFamily="34" charset="0"/>
              </a:endParaRPr>
            </a:p>
          </p:txBody>
        </p:sp>
        <p:sp>
          <p:nvSpPr>
            <p:cNvPr id="163" name="Rectangle 161"/>
            <p:cNvSpPr>
              <a:spLocks noChangeArrowheads="1"/>
            </p:cNvSpPr>
            <p:nvPr/>
          </p:nvSpPr>
          <p:spPr bwMode="auto">
            <a:xfrm>
              <a:off x="3653" y="697"/>
              <a:ext cx="17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smtClean="0">
                  <a:ln>
                    <a:noFill/>
                  </a:ln>
                  <a:solidFill>
                    <a:srgbClr val="000000"/>
                  </a:solidFill>
                  <a:effectLst/>
                  <a:latin typeface="Arial Narrow" panose="020B0606020202030204" pitchFamily="34" charset="0"/>
                </a:rPr>
                <a:t>Step </a:t>
              </a:r>
              <a:endParaRPr kumimoji="0" lang="en-US" altLang="en-US" sz="1100" b="1" i="0" u="none" strike="noStrike" cap="none" normalizeH="0" baseline="0" dirty="0" smtClean="0">
                <a:ln>
                  <a:noFill/>
                </a:ln>
                <a:solidFill>
                  <a:schemeClr val="tx1"/>
                </a:solidFill>
                <a:effectLst/>
                <a:latin typeface="Arial Narrow" panose="020B0606020202030204" pitchFamily="34" charset="0"/>
              </a:endParaRPr>
            </a:p>
          </p:txBody>
        </p:sp>
        <p:sp>
          <p:nvSpPr>
            <p:cNvPr id="164" name="Rectangle 162"/>
            <p:cNvSpPr>
              <a:spLocks noChangeArrowheads="1"/>
            </p:cNvSpPr>
            <p:nvPr/>
          </p:nvSpPr>
          <p:spPr bwMode="auto">
            <a:xfrm>
              <a:off x="3828" y="697"/>
              <a:ext cx="4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smtClean="0">
                  <a:ln>
                    <a:noFill/>
                  </a:ln>
                  <a:solidFill>
                    <a:srgbClr val="000000"/>
                  </a:solidFill>
                  <a:effectLst/>
                  <a:latin typeface="Arial Narrow" panose="020B0606020202030204" pitchFamily="34" charset="0"/>
                </a:rPr>
                <a:t>2</a:t>
              </a:r>
              <a:endParaRPr kumimoji="0" lang="en-US" altLang="en-US" sz="1100" b="1" i="0" u="none" strike="noStrike" cap="none" normalizeH="0" baseline="0" dirty="0" smtClean="0">
                <a:ln>
                  <a:noFill/>
                </a:ln>
                <a:solidFill>
                  <a:schemeClr val="tx1"/>
                </a:solidFill>
                <a:effectLst/>
                <a:latin typeface="Arial Narrow" panose="020B0606020202030204" pitchFamily="34" charset="0"/>
              </a:endParaRPr>
            </a:p>
          </p:txBody>
        </p:sp>
        <p:sp>
          <p:nvSpPr>
            <p:cNvPr id="165" name="Rectangle 163"/>
            <p:cNvSpPr>
              <a:spLocks noChangeArrowheads="1"/>
            </p:cNvSpPr>
            <p:nvPr/>
          </p:nvSpPr>
          <p:spPr bwMode="auto">
            <a:xfrm>
              <a:off x="3167" y="811"/>
              <a:ext cx="125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smtClean="0">
                  <a:ln>
                    <a:noFill/>
                  </a:ln>
                  <a:solidFill>
                    <a:srgbClr val="000000"/>
                  </a:solidFill>
                  <a:effectLst/>
                  <a:latin typeface="Arial Narrow" panose="020B0606020202030204" pitchFamily="34" charset="0"/>
                </a:rPr>
                <a:t>Apply common naming conventions</a:t>
              </a:r>
              <a:endParaRPr kumimoji="0" lang="en-US" altLang="en-US" sz="1100" b="1" i="0" u="none" strike="noStrike" cap="none" normalizeH="0" baseline="0" dirty="0" smtClean="0">
                <a:ln>
                  <a:noFill/>
                </a:ln>
                <a:solidFill>
                  <a:schemeClr val="tx1"/>
                </a:solidFill>
                <a:effectLst/>
                <a:latin typeface="Arial Narrow" panose="020B0606020202030204" pitchFamily="34" charset="0"/>
              </a:endParaRPr>
            </a:p>
          </p:txBody>
        </p:sp>
        <p:sp>
          <p:nvSpPr>
            <p:cNvPr id="166" name="Rectangle 164"/>
            <p:cNvSpPr>
              <a:spLocks noChangeArrowheads="1"/>
            </p:cNvSpPr>
            <p:nvPr/>
          </p:nvSpPr>
          <p:spPr bwMode="auto">
            <a:xfrm>
              <a:off x="3155" y="931"/>
              <a:ext cx="130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smtClean="0">
                  <a:ln>
                    <a:noFill/>
                  </a:ln>
                  <a:solidFill>
                    <a:srgbClr val="000000"/>
                  </a:solidFill>
                  <a:effectLst/>
                  <a:latin typeface="Arial Narrow" panose="020B0606020202030204" pitchFamily="34" charset="0"/>
                </a:rPr>
                <a:t>to measure lists and group measures </a:t>
              </a:r>
              <a:endParaRPr kumimoji="0" lang="en-US" altLang="en-US" sz="1100" b="1" i="0" u="none" strike="noStrike" cap="none" normalizeH="0" baseline="0" dirty="0" smtClean="0">
                <a:ln>
                  <a:noFill/>
                </a:ln>
                <a:solidFill>
                  <a:schemeClr val="tx1"/>
                </a:solidFill>
                <a:effectLst/>
                <a:latin typeface="Arial Narrow" panose="020B0606020202030204" pitchFamily="34" charset="0"/>
              </a:endParaRPr>
            </a:p>
          </p:txBody>
        </p:sp>
        <p:sp>
          <p:nvSpPr>
            <p:cNvPr id="167" name="Rectangle 165"/>
            <p:cNvSpPr>
              <a:spLocks noChangeArrowheads="1"/>
            </p:cNvSpPr>
            <p:nvPr/>
          </p:nvSpPr>
          <p:spPr bwMode="auto">
            <a:xfrm>
              <a:off x="3517" y="1044"/>
              <a:ext cx="53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smtClean="0">
                  <a:ln>
                    <a:noFill/>
                  </a:ln>
                  <a:solidFill>
                    <a:srgbClr val="000000"/>
                  </a:solidFill>
                  <a:effectLst/>
                  <a:latin typeface="Arial Narrow" panose="020B0606020202030204" pitchFamily="34" charset="0"/>
                </a:rPr>
                <a:t>into tech types </a:t>
              </a:r>
              <a:endParaRPr kumimoji="0" lang="en-US" altLang="en-US" sz="1100" b="1" i="0" u="none" strike="noStrike" cap="none" normalizeH="0" baseline="0" dirty="0" smtClean="0">
                <a:ln>
                  <a:noFill/>
                </a:ln>
                <a:solidFill>
                  <a:schemeClr val="tx1"/>
                </a:solidFill>
                <a:effectLst/>
                <a:latin typeface="Arial Narrow" panose="020B0606020202030204" pitchFamily="34" charset="0"/>
              </a:endParaRPr>
            </a:p>
          </p:txBody>
        </p:sp>
        <p:sp>
          <p:nvSpPr>
            <p:cNvPr id="168" name="Freeform 166"/>
            <p:cNvSpPr>
              <a:spLocks/>
            </p:cNvSpPr>
            <p:nvPr/>
          </p:nvSpPr>
          <p:spPr bwMode="auto">
            <a:xfrm>
              <a:off x="4561" y="1304"/>
              <a:ext cx="950" cy="228"/>
            </a:xfrm>
            <a:custGeom>
              <a:avLst/>
              <a:gdLst>
                <a:gd name="T0" fmla="*/ 0 w 2688"/>
                <a:gd name="T1" fmla="*/ 576 h 576"/>
                <a:gd name="T2" fmla="*/ 0 w 2688"/>
                <a:gd name="T3" fmla="*/ 384 h 576"/>
                <a:gd name="T4" fmla="*/ 192 w 2688"/>
                <a:gd name="T5" fmla="*/ 192 h 576"/>
                <a:gd name="T6" fmla="*/ 192 w 2688"/>
                <a:gd name="T7" fmla="*/ 192 h 576"/>
                <a:gd name="T8" fmla="*/ 192 w 2688"/>
                <a:gd name="T9" fmla="*/ 192 h 576"/>
                <a:gd name="T10" fmla="*/ 1152 w 2688"/>
                <a:gd name="T11" fmla="*/ 192 h 576"/>
                <a:gd name="T12" fmla="*/ 1344 w 2688"/>
                <a:gd name="T13" fmla="*/ 0 h 576"/>
                <a:gd name="T14" fmla="*/ 1344 w 2688"/>
                <a:gd name="T15" fmla="*/ 0 h 576"/>
                <a:gd name="T16" fmla="*/ 1536 w 2688"/>
                <a:gd name="T17" fmla="*/ 192 h 576"/>
                <a:gd name="T18" fmla="*/ 1536 w 2688"/>
                <a:gd name="T19" fmla="*/ 192 h 576"/>
                <a:gd name="T20" fmla="*/ 1536 w 2688"/>
                <a:gd name="T21" fmla="*/ 192 h 576"/>
                <a:gd name="T22" fmla="*/ 2496 w 2688"/>
                <a:gd name="T23" fmla="*/ 192 h 576"/>
                <a:gd name="T24" fmla="*/ 2688 w 2688"/>
                <a:gd name="T25" fmla="*/ 384 h 576"/>
                <a:gd name="T26" fmla="*/ 2688 w 2688"/>
                <a:gd name="T27" fmla="*/ 384 h 576"/>
                <a:gd name="T28" fmla="*/ 2688 w 2688"/>
                <a:gd name="T29" fmla="*/ 576 h 5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688" h="576">
                  <a:moveTo>
                    <a:pt x="0" y="576"/>
                  </a:moveTo>
                  <a:lnTo>
                    <a:pt x="0" y="384"/>
                  </a:lnTo>
                  <a:cubicBezTo>
                    <a:pt x="0" y="278"/>
                    <a:pt x="86" y="192"/>
                    <a:pt x="192" y="192"/>
                  </a:cubicBezTo>
                  <a:cubicBezTo>
                    <a:pt x="192" y="192"/>
                    <a:pt x="192" y="192"/>
                    <a:pt x="192" y="192"/>
                  </a:cubicBezTo>
                  <a:lnTo>
                    <a:pt x="192" y="192"/>
                  </a:lnTo>
                  <a:lnTo>
                    <a:pt x="1152" y="192"/>
                  </a:lnTo>
                  <a:cubicBezTo>
                    <a:pt x="1258" y="192"/>
                    <a:pt x="1344" y="106"/>
                    <a:pt x="1344" y="0"/>
                  </a:cubicBezTo>
                  <a:cubicBezTo>
                    <a:pt x="1344" y="0"/>
                    <a:pt x="1344" y="0"/>
                    <a:pt x="1344" y="0"/>
                  </a:cubicBezTo>
                  <a:cubicBezTo>
                    <a:pt x="1344" y="106"/>
                    <a:pt x="1430" y="192"/>
                    <a:pt x="1536" y="192"/>
                  </a:cubicBezTo>
                  <a:cubicBezTo>
                    <a:pt x="1536" y="192"/>
                    <a:pt x="1536" y="192"/>
                    <a:pt x="1536" y="192"/>
                  </a:cubicBezTo>
                  <a:lnTo>
                    <a:pt x="1536" y="192"/>
                  </a:lnTo>
                  <a:lnTo>
                    <a:pt x="2496" y="192"/>
                  </a:lnTo>
                  <a:cubicBezTo>
                    <a:pt x="2602" y="192"/>
                    <a:pt x="2688" y="278"/>
                    <a:pt x="2688" y="384"/>
                  </a:cubicBezTo>
                  <a:cubicBezTo>
                    <a:pt x="2688" y="384"/>
                    <a:pt x="2688" y="384"/>
                    <a:pt x="2688" y="384"/>
                  </a:cubicBezTo>
                  <a:lnTo>
                    <a:pt x="2688" y="576"/>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100">
                <a:latin typeface="Arial Narrow" panose="020B0606020202030204" pitchFamily="34" charset="0"/>
              </a:endParaRPr>
            </a:p>
          </p:txBody>
        </p:sp>
        <p:sp>
          <p:nvSpPr>
            <p:cNvPr id="169" name="Rectangle 167"/>
            <p:cNvSpPr>
              <a:spLocks noChangeArrowheads="1"/>
            </p:cNvSpPr>
            <p:nvPr/>
          </p:nvSpPr>
          <p:spPr bwMode="auto">
            <a:xfrm>
              <a:off x="4699" y="799"/>
              <a:ext cx="671" cy="47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100" b="1" dirty="0">
                <a:latin typeface="Arial Narrow" panose="020B0606020202030204" pitchFamily="34" charset="0"/>
              </a:endParaRPr>
            </a:p>
          </p:txBody>
        </p:sp>
        <p:sp>
          <p:nvSpPr>
            <p:cNvPr id="170" name="Rectangle 168"/>
            <p:cNvSpPr>
              <a:spLocks noChangeArrowheads="1"/>
            </p:cNvSpPr>
            <p:nvPr/>
          </p:nvSpPr>
          <p:spPr bwMode="auto">
            <a:xfrm>
              <a:off x="4926" y="811"/>
              <a:ext cx="17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smtClean="0">
                  <a:ln>
                    <a:noFill/>
                  </a:ln>
                  <a:solidFill>
                    <a:srgbClr val="000000"/>
                  </a:solidFill>
                  <a:effectLst/>
                  <a:latin typeface="Arial Narrow" panose="020B0606020202030204" pitchFamily="34" charset="0"/>
                </a:rPr>
                <a:t>Step</a:t>
              </a:r>
              <a:r>
                <a:rPr kumimoji="0" lang="en-US" altLang="en-US" sz="1100" b="0" i="0" u="none" strike="noStrike" cap="none" normalizeH="0" baseline="0" dirty="0" smtClean="0">
                  <a:ln>
                    <a:noFill/>
                  </a:ln>
                  <a:solidFill>
                    <a:srgbClr val="000000"/>
                  </a:solidFill>
                  <a:effectLst/>
                  <a:latin typeface="Arial Narrow" panose="020B0606020202030204" pitchFamily="34" charset="0"/>
                </a:rPr>
                <a:t> </a:t>
              </a:r>
              <a:endParaRPr kumimoji="0" lang="en-US" altLang="en-US" sz="1100" b="0" i="0" u="none" strike="noStrike" cap="none" normalizeH="0" baseline="0" dirty="0" smtClean="0">
                <a:ln>
                  <a:noFill/>
                </a:ln>
                <a:solidFill>
                  <a:schemeClr val="tx1"/>
                </a:solidFill>
                <a:effectLst/>
                <a:latin typeface="Arial Narrow" panose="020B0606020202030204" pitchFamily="34" charset="0"/>
              </a:endParaRPr>
            </a:p>
          </p:txBody>
        </p:sp>
        <p:sp>
          <p:nvSpPr>
            <p:cNvPr id="171" name="Rectangle 169"/>
            <p:cNvSpPr>
              <a:spLocks noChangeArrowheads="1"/>
            </p:cNvSpPr>
            <p:nvPr/>
          </p:nvSpPr>
          <p:spPr bwMode="auto">
            <a:xfrm>
              <a:off x="5101" y="811"/>
              <a:ext cx="4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smtClean="0">
                  <a:ln>
                    <a:noFill/>
                  </a:ln>
                  <a:solidFill>
                    <a:srgbClr val="000000"/>
                  </a:solidFill>
                  <a:effectLst/>
                  <a:latin typeface="Arial Narrow" panose="020B0606020202030204" pitchFamily="34" charset="0"/>
                </a:rPr>
                <a:t>3</a:t>
              </a:r>
              <a:endParaRPr kumimoji="0" lang="en-US" altLang="en-US" sz="1100" b="1" i="0" u="none" strike="noStrike" cap="none" normalizeH="0" baseline="0" dirty="0" smtClean="0">
                <a:ln>
                  <a:noFill/>
                </a:ln>
                <a:solidFill>
                  <a:schemeClr val="tx1"/>
                </a:solidFill>
                <a:effectLst/>
                <a:latin typeface="Arial Narrow" panose="020B0606020202030204" pitchFamily="34" charset="0"/>
              </a:endParaRPr>
            </a:p>
          </p:txBody>
        </p:sp>
        <p:sp>
          <p:nvSpPr>
            <p:cNvPr id="172" name="Rectangle 170"/>
            <p:cNvSpPr>
              <a:spLocks noChangeArrowheads="1"/>
            </p:cNvSpPr>
            <p:nvPr/>
          </p:nvSpPr>
          <p:spPr bwMode="auto">
            <a:xfrm>
              <a:off x="4711" y="931"/>
              <a:ext cx="6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smtClean="0">
                  <a:ln>
                    <a:noFill/>
                  </a:ln>
                  <a:solidFill>
                    <a:srgbClr val="000000"/>
                  </a:solidFill>
                  <a:effectLst/>
                  <a:latin typeface="Arial Narrow" panose="020B0606020202030204" pitchFamily="34" charset="0"/>
                </a:rPr>
                <a:t>Combine measures </a:t>
              </a:r>
              <a:endParaRPr kumimoji="0" lang="en-US" altLang="en-US" sz="1100" b="1" i="0" u="none" strike="noStrike" cap="none" normalizeH="0" baseline="0" dirty="0" smtClean="0">
                <a:ln>
                  <a:noFill/>
                </a:ln>
                <a:solidFill>
                  <a:schemeClr val="tx1"/>
                </a:solidFill>
                <a:effectLst/>
                <a:latin typeface="Arial Narrow" panose="020B0606020202030204" pitchFamily="34" charset="0"/>
              </a:endParaRPr>
            </a:p>
          </p:txBody>
        </p:sp>
        <p:sp>
          <p:nvSpPr>
            <p:cNvPr id="173" name="Rectangle 171"/>
            <p:cNvSpPr>
              <a:spLocks noChangeArrowheads="1"/>
            </p:cNvSpPr>
            <p:nvPr/>
          </p:nvSpPr>
          <p:spPr bwMode="auto">
            <a:xfrm>
              <a:off x="4699" y="1044"/>
              <a:ext cx="71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smtClean="0">
                  <a:ln>
                    <a:noFill/>
                  </a:ln>
                  <a:solidFill>
                    <a:srgbClr val="000000"/>
                  </a:solidFill>
                  <a:effectLst/>
                  <a:latin typeface="Arial Narrow" panose="020B0606020202030204" pitchFamily="34" charset="0"/>
                </a:rPr>
                <a:t>lists by </a:t>
              </a:r>
              <a:r>
                <a:rPr kumimoji="0" lang="en-US" altLang="en-US" sz="1100" b="1" i="0" u="none" strike="noStrike" cap="none" normalizeH="0" baseline="0" dirty="0" err="1" smtClean="0">
                  <a:ln>
                    <a:noFill/>
                  </a:ln>
                  <a:solidFill>
                    <a:srgbClr val="000000"/>
                  </a:solidFill>
                  <a:effectLst/>
                  <a:latin typeface="Arial Narrow" panose="020B0606020202030204" pitchFamily="34" charset="0"/>
                </a:rPr>
                <a:t>TechType</a:t>
              </a:r>
              <a:r>
                <a:rPr kumimoji="0" lang="en-US" altLang="en-US" sz="1100" b="1" i="0" u="none" strike="noStrike" cap="none" normalizeH="0" baseline="0" dirty="0" smtClean="0">
                  <a:ln>
                    <a:noFill/>
                  </a:ln>
                  <a:solidFill>
                    <a:srgbClr val="000000"/>
                  </a:solidFill>
                  <a:effectLst/>
                  <a:latin typeface="Arial Narrow" panose="020B0606020202030204" pitchFamily="34" charset="0"/>
                </a:rPr>
                <a:t> to </a:t>
              </a:r>
              <a:endParaRPr kumimoji="0" lang="en-US" altLang="en-US" sz="1100" b="1" i="0" u="none" strike="noStrike" cap="none" normalizeH="0" baseline="0" dirty="0" smtClean="0">
                <a:ln>
                  <a:noFill/>
                </a:ln>
                <a:solidFill>
                  <a:schemeClr val="tx1"/>
                </a:solidFill>
                <a:effectLst/>
                <a:latin typeface="Arial Narrow" panose="020B0606020202030204" pitchFamily="34" charset="0"/>
              </a:endParaRPr>
            </a:p>
          </p:txBody>
        </p:sp>
        <p:sp>
          <p:nvSpPr>
            <p:cNvPr id="174" name="Rectangle 172"/>
            <p:cNvSpPr>
              <a:spLocks noChangeArrowheads="1"/>
            </p:cNvSpPr>
            <p:nvPr/>
          </p:nvSpPr>
          <p:spPr bwMode="auto">
            <a:xfrm>
              <a:off x="4705" y="1164"/>
              <a:ext cx="37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smtClean="0">
                  <a:ln>
                    <a:noFill/>
                  </a:ln>
                  <a:solidFill>
                    <a:srgbClr val="000000"/>
                  </a:solidFill>
                  <a:effectLst/>
                  <a:latin typeface="Arial Narrow" panose="020B0606020202030204" pitchFamily="34" charset="0"/>
                </a:rPr>
                <a:t>allow meta</a:t>
              </a:r>
              <a:endParaRPr kumimoji="0" lang="en-US" altLang="en-US" sz="1100" b="1" i="0" u="none" strike="noStrike" cap="none" normalizeH="0" baseline="0" dirty="0" smtClean="0">
                <a:ln>
                  <a:noFill/>
                </a:ln>
                <a:solidFill>
                  <a:schemeClr val="tx1"/>
                </a:solidFill>
                <a:effectLst/>
                <a:latin typeface="Arial Narrow" panose="020B0606020202030204" pitchFamily="34" charset="0"/>
              </a:endParaRPr>
            </a:p>
          </p:txBody>
        </p:sp>
        <p:sp>
          <p:nvSpPr>
            <p:cNvPr id="175" name="Rectangle 173"/>
            <p:cNvSpPr>
              <a:spLocks noChangeArrowheads="1"/>
            </p:cNvSpPr>
            <p:nvPr/>
          </p:nvSpPr>
          <p:spPr bwMode="auto">
            <a:xfrm>
              <a:off x="5067" y="1164"/>
              <a:ext cx="2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Narrow" panose="020B0606020202030204" pitchFamily="34" charset="0"/>
                </a:rPr>
                <a:t>-</a:t>
              </a:r>
              <a:endParaRPr kumimoji="0" lang="en-US" altLang="en-US" sz="1100" b="0" i="0" u="none" strike="noStrike" cap="none" normalizeH="0" baseline="0" smtClean="0">
                <a:ln>
                  <a:noFill/>
                </a:ln>
                <a:solidFill>
                  <a:schemeClr val="tx1"/>
                </a:solidFill>
                <a:effectLst/>
                <a:latin typeface="Arial Narrow" panose="020B0606020202030204" pitchFamily="34" charset="0"/>
              </a:endParaRPr>
            </a:p>
          </p:txBody>
        </p:sp>
        <p:sp>
          <p:nvSpPr>
            <p:cNvPr id="176" name="Rectangle 174"/>
            <p:cNvSpPr>
              <a:spLocks noChangeArrowheads="1"/>
            </p:cNvSpPr>
            <p:nvPr/>
          </p:nvSpPr>
          <p:spPr bwMode="auto">
            <a:xfrm>
              <a:off x="5090" y="1164"/>
              <a:ext cx="30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smtClean="0">
                  <a:ln>
                    <a:noFill/>
                  </a:ln>
                  <a:solidFill>
                    <a:srgbClr val="000000"/>
                  </a:solidFill>
                  <a:effectLst/>
                  <a:latin typeface="Arial Narrow" panose="020B0606020202030204" pitchFamily="34" charset="0"/>
                </a:rPr>
                <a:t>analysis </a:t>
              </a:r>
              <a:endParaRPr kumimoji="0" lang="en-US" altLang="en-US" sz="1100" b="1" i="0" u="none" strike="noStrike" cap="none" normalizeH="0" baseline="0" dirty="0" smtClean="0">
                <a:ln>
                  <a:noFill/>
                </a:ln>
                <a:solidFill>
                  <a:schemeClr val="tx1"/>
                </a:solidFill>
                <a:effectLst/>
                <a:latin typeface="Arial Narrow" panose="020B0606020202030204" pitchFamily="34" charset="0"/>
              </a:endParaRPr>
            </a:p>
          </p:txBody>
        </p:sp>
      </p:grpSp>
    </p:spTree>
    <p:extLst>
      <p:ext uri="{BB962C8B-B14F-4D97-AF65-F5344CB8AC3E}">
        <p14:creationId xmlns:p14="http://schemas.microsoft.com/office/powerpoint/2010/main" val="25058537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304800" y="457200"/>
            <a:ext cx="8507104" cy="609600"/>
          </a:xfrm>
          <a:prstGeom prst="roundRect">
            <a:avLst/>
          </a:prstGeom>
          <a:solidFill>
            <a:schemeClr val="accent4">
              <a:alpha val="25000"/>
            </a:schemeClr>
          </a:solidFill>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400" dirty="0" smtClean="0"/>
          </a:p>
        </p:txBody>
      </p:sp>
      <p:sp>
        <p:nvSpPr>
          <p:cNvPr id="6" name="Text Placeholder 5"/>
          <p:cNvSpPr>
            <a:spLocks noGrp="1"/>
          </p:cNvSpPr>
          <p:nvPr>
            <p:ph type="body" sz="quarter" idx="11"/>
          </p:nvPr>
        </p:nvSpPr>
        <p:spPr/>
        <p:txBody>
          <a:bodyPr/>
          <a:lstStyle/>
          <a:p>
            <a:r>
              <a:rPr lang="en-US" dirty="0" smtClean="0"/>
              <a:t>DEER and approved IOU workpapers are key MICS inputs.</a:t>
            </a:r>
            <a:endParaRPr lang="en-US" dirty="0"/>
          </a:p>
        </p:txBody>
      </p:sp>
      <p:sp>
        <p:nvSpPr>
          <p:cNvPr id="4" name="Title 3"/>
          <p:cNvSpPr>
            <a:spLocks noGrp="1"/>
          </p:cNvSpPr>
          <p:nvPr>
            <p:ph type="title"/>
          </p:nvPr>
        </p:nvSpPr>
        <p:spPr/>
        <p:txBody>
          <a:bodyPr/>
          <a:lstStyle/>
          <a:p>
            <a:r>
              <a:rPr lang="en-US" dirty="0"/>
              <a:t>2015 California Potential and Goals Study » </a:t>
            </a:r>
            <a:r>
              <a:rPr lang="en-US" dirty="0" smtClean="0"/>
              <a:t>MICS</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407558140"/>
              </p:ext>
            </p:extLst>
          </p:nvPr>
        </p:nvGraphicFramePr>
        <p:xfrm>
          <a:off x="1371600" y="2997200"/>
          <a:ext cx="6324600" cy="3327400"/>
        </p:xfrm>
        <a:graphic>
          <a:graphicData uri="http://schemas.openxmlformats.org/drawingml/2006/table">
            <a:tbl>
              <a:tblPr firstRow="1" bandRow="1">
                <a:tableStyleId>{1E171933-4619-4E11-9A3F-F7608DF75F80}</a:tableStyleId>
              </a:tblPr>
              <a:tblGrid>
                <a:gridCol w="1600200"/>
                <a:gridCol w="1371600"/>
                <a:gridCol w="1676400"/>
                <a:gridCol w="1676400"/>
              </a:tblGrid>
              <a:tr h="665480">
                <a:tc>
                  <a:txBody>
                    <a:bodyPr/>
                    <a:lstStyle/>
                    <a:p>
                      <a:r>
                        <a:rPr lang="en-US" sz="1800" dirty="0" smtClean="0"/>
                        <a:t>Sector</a:t>
                      </a:r>
                      <a:endParaRPr lang="en-US" sz="1800" dirty="0"/>
                    </a:p>
                  </a:txBody>
                  <a:tcPr anchor="b"/>
                </a:tc>
                <a:tc>
                  <a:txBody>
                    <a:bodyPr/>
                    <a:lstStyle/>
                    <a:p>
                      <a:pPr algn="r"/>
                      <a:r>
                        <a:rPr lang="en-US" sz="1800" dirty="0" smtClean="0"/>
                        <a:t>Fuel Type</a:t>
                      </a:r>
                      <a:endParaRPr lang="en-US" sz="1800" dirty="0"/>
                    </a:p>
                  </a:txBody>
                  <a:tcPr anchor="b"/>
                </a:tc>
                <a:tc>
                  <a:txBody>
                    <a:bodyPr/>
                    <a:lstStyle/>
                    <a:p>
                      <a:pPr algn="ctr"/>
                      <a:r>
                        <a:rPr lang="en-US" sz="1800" dirty="0" smtClean="0"/>
                        <a:t>DEER</a:t>
                      </a:r>
                      <a:endParaRPr lang="en-US" sz="1800" dirty="0"/>
                    </a:p>
                  </a:txBody>
                  <a:tcPr anchor="b"/>
                </a:tc>
                <a:tc>
                  <a:txBody>
                    <a:bodyPr/>
                    <a:lstStyle/>
                    <a:p>
                      <a:pPr algn="ctr"/>
                      <a:r>
                        <a:rPr lang="en-US" sz="1800" dirty="0" smtClean="0"/>
                        <a:t>IOU WP</a:t>
                      </a:r>
                      <a:endParaRPr lang="en-US" sz="1800" dirty="0"/>
                    </a:p>
                  </a:txBody>
                  <a:tcPr anchor="b"/>
                </a:tc>
              </a:tr>
              <a:tr h="665480">
                <a:tc rowSpan="2">
                  <a:txBody>
                    <a:bodyPr/>
                    <a:lstStyle/>
                    <a:p>
                      <a:r>
                        <a:rPr lang="en-US" sz="1800" dirty="0" smtClean="0"/>
                        <a:t>Commercial</a:t>
                      </a:r>
                      <a:endParaRPr lang="en-US" sz="1800" dirty="0"/>
                    </a:p>
                  </a:txBody>
                  <a:tcPr anchor="ctr"/>
                </a:tc>
                <a:tc>
                  <a:txBody>
                    <a:bodyPr/>
                    <a:lstStyle/>
                    <a:p>
                      <a:pPr algn="r"/>
                      <a:r>
                        <a:rPr lang="en-US" sz="1800" dirty="0" smtClean="0"/>
                        <a:t>Electric</a:t>
                      </a:r>
                      <a:endParaRPr lang="en-US" sz="1800" dirty="0"/>
                    </a:p>
                  </a:txBody>
                  <a:tcPr anchor="ctr"/>
                </a:tc>
                <a:tc>
                  <a:txBody>
                    <a:bodyPr/>
                    <a:lstStyle/>
                    <a:p>
                      <a:pPr algn="ctr"/>
                      <a:r>
                        <a:rPr lang="en-US" sz="1800" dirty="0" smtClean="0"/>
                        <a:t>37</a:t>
                      </a:r>
                      <a:endParaRPr lang="en-US" sz="1800" dirty="0"/>
                    </a:p>
                  </a:txBody>
                  <a:tcPr anchor="ctr"/>
                </a:tc>
                <a:tc>
                  <a:txBody>
                    <a:bodyPr/>
                    <a:lstStyle/>
                    <a:p>
                      <a:pPr algn="ctr"/>
                      <a:r>
                        <a:rPr lang="en-US" sz="1800" dirty="0" smtClean="0"/>
                        <a:t>52</a:t>
                      </a:r>
                      <a:endParaRPr lang="en-US" sz="1800" dirty="0"/>
                    </a:p>
                  </a:txBody>
                  <a:tcPr anchor="ctr"/>
                </a:tc>
              </a:tr>
              <a:tr h="665480">
                <a:tc vMerge="1">
                  <a:txBody>
                    <a:bodyPr/>
                    <a:lstStyle/>
                    <a:p>
                      <a:endParaRPr lang="en-US" sz="1600" dirty="0"/>
                    </a:p>
                  </a:txBody>
                  <a:tcPr/>
                </a:tc>
                <a:tc>
                  <a:txBody>
                    <a:bodyPr/>
                    <a:lstStyle/>
                    <a:p>
                      <a:pPr algn="r"/>
                      <a:r>
                        <a:rPr lang="en-US" sz="1800" dirty="0" smtClean="0"/>
                        <a:t>Gas</a:t>
                      </a:r>
                      <a:endParaRPr lang="en-US" sz="1800" dirty="0"/>
                    </a:p>
                  </a:txBody>
                  <a:tcPr anchor="ctr"/>
                </a:tc>
                <a:tc>
                  <a:txBody>
                    <a:bodyPr/>
                    <a:lstStyle/>
                    <a:p>
                      <a:pPr algn="ctr"/>
                      <a:r>
                        <a:rPr lang="en-US" sz="1800" dirty="0" smtClean="0"/>
                        <a:t>8</a:t>
                      </a:r>
                      <a:endParaRPr lang="en-US" sz="1800" dirty="0"/>
                    </a:p>
                  </a:txBody>
                  <a:tcPr anchor="ctr"/>
                </a:tc>
                <a:tc>
                  <a:txBody>
                    <a:bodyPr/>
                    <a:lstStyle/>
                    <a:p>
                      <a:pPr algn="ctr"/>
                      <a:r>
                        <a:rPr lang="en-US" sz="1800" dirty="0" smtClean="0"/>
                        <a:t>6</a:t>
                      </a:r>
                      <a:endParaRPr lang="en-US" sz="1800" dirty="0"/>
                    </a:p>
                  </a:txBody>
                  <a:tcPr anchor="ctr"/>
                </a:tc>
              </a:tr>
              <a:tr h="665480">
                <a:tc rowSpan="2">
                  <a:txBody>
                    <a:bodyPr/>
                    <a:lstStyle/>
                    <a:p>
                      <a:r>
                        <a:rPr lang="en-US" sz="1800" dirty="0" smtClean="0"/>
                        <a:t>Residential</a:t>
                      </a:r>
                      <a:endParaRPr lang="en-US" sz="1800" dirty="0"/>
                    </a:p>
                  </a:txBody>
                  <a:tcPr anchor="ctr"/>
                </a:tc>
                <a:tc>
                  <a:txBody>
                    <a:bodyPr/>
                    <a:lstStyle/>
                    <a:p>
                      <a:pPr algn="r"/>
                      <a:r>
                        <a:rPr lang="en-US" sz="1800" dirty="0" smtClean="0"/>
                        <a:t>Electric</a:t>
                      </a:r>
                      <a:endParaRPr lang="en-US" sz="1800" dirty="0"/>
                    </a:p>
                  </a:txBody>
                  <a:tcPr anchor="ctr"/>
                </a:tc>
                <a:tc>
                  <a:txBody>
                    <a:bodyPr/>
                    <a:lstStyle/>
                    <a:p>
                      <a:pPr algn="ctr"/>
                      <a:r>
                        <a:rPr lang="en-US" sz="1800" dirty="0" smtClean="0"/>
                        <a:t>22</a:t>
                      </a:r>
                      <a:endParaRPr lang="en-US" sz="1800" dirty="0"/>
                    </a:p>
                  </a:txBody>
                  <a:tcPr anchor="ctr"/>
                </a:tc>
                <a:tc>
                  <a:txBody>
                    <a:bodyPr/>
                    <a:lstStyle/>
                    <a:p>
                      <a:pPr algn="ctr"/>
                      <a:r>
                        <a:rPr lang="en-US" sz="1800" dirty="0" smtClean="0"/>
                        <a:t>33</a:t>
                      </a:r>
                      <a:endParaRPr lang="en-US" sz="1800" dirty="0"/>
                    </a:p>
                  </a:txBody>
                  <a:tcPr anchor="ctr"/>
                </a:tc>
              </a:tr>
              <a:tr h="665480">
                <a:tc vMerge="1">
                  <a:txBody>
                    <a:bodyPr/>
                    <a:lstStyle/>
                    <a:p>
                      <a:endParaRPr lang="en-US" sz="1600" dirty="0"/>
                    </a:p>
                  </a:txBody>
                  <a:tcPr/>
                </a:tc>
                <a:tc>
                  <a:txBody>
                    <a:bodyPr/>
                    <a:lstStyle/>
                    <a:p>
                      <a:pPr algn="r"/>
                      <a:r>
                        <a:rPr lang="en-US" sz="1800" dirty="0" smtClean="0"/>
                        <a:t>Gas</a:t>
                      </a:r>
                      <a:endParaRPr lang="en-US" sz="1800" dirty="0"/>
                    </a:p>
                  </a:txBody>
                  <a:tcPr anchor="ctr"/>
                </a:tc>
                <a:tc>
                  <a:txBody>
                    <a:bodyPr/>
                    <a:lstStyle/>
                    <a:p>
                      <a:pPr algn="ctr"/>
                      <a:r>
                        <a:rPr lang="en-US" sz="1800" dirty="0" smtClean="0"/>
                        <a:t>5</a:t>
                      </a:r>
                      <a:endParaRPr lang="en-US" sz="1800" dirty="0"/>
                    </a:p>
                  </a:txBody>
                  <a:tcPr anchor="ctr"/>
                </a:tc>
                <a:tc>
                  <a:txBody>
                    <a:bodyPr/>
                    <a:lstStyle/>
                    <a:p>
                      <a:pPr algn="ctr"/>
                      <a:r>
                        <a:rPr lang="en-US" sz="1800" dirty="0" smtClean="0"/>
                        <a:t>6</a:t>
                      </a:r>
                      <a:endParaRPr lang="en-US" sz="1800" dirty="0"/>
                    </a:p>
                  </a:txBody>
                  <a:tcPr anchor="ctr"/>
                </a:tc>
              </a:tr>
            </a:tbl>
          </a:graphicData>
        </a:graphic>
      </p:graphicFrame>
      <p:sp>
        <p:nvSpPr>
          <p:cNvPr id="10" name="Content Placeholder 4"/>
          <p:cNvSpPr>
            <a:spLocks noGrp="1"/>
          </p:cNvSpPr>
          <p:nvPr>
            <p:ph sz="quarter" idx="10"/>
          </p:nvPr>
        </p:nvSpPr>
        <p:spPr>
          <a:xfrm>
            <a:off x="304800" y="1219200"/>
            <a:ext cx="8534400" cy="1600200"/>
          </a:xfrm>
        </p:spPr>
        <p:txBody>
          <a:bodyPr/>
          <a:lstStyle/>
          <a:p>
            <a:r>
              <a:rPr lang="en-US" sz="2000" b="1" dirty="0" smtClean="0"/>
              <a:t>Both sources are represented in the Residential and Commercial “conventional” MICS measures.</a:t>
            </a:r>
          </a:p>
          <a:p>
            <a:pPr lvl="1"/>
            <a:r>
              <a:rPr lang="en-US" sz="1800" dirty="0" smtClean="0"/>
              <a:t>DEER MICS measures are often aggregated from several DEER measures (e.g., averaging across a range of efficiencies for HVAC units)</a:t>
            </a:r>
          </a:p>
          <a:p>
            <a:pPr lvl="1"/>
            <a:r>
              <a:rPr lang="en-US" sz="1800" dirty="0" smtClean="0"/>
              <a:t>Approved workpaper MICS measures are generally one-to-one</a:t>
            </a:r>
          </a:p>
        </p:txBody>
      </p:sp>
    </p:spTree>
    <p:extLst>
      <p:ext uri="{BB962C8B-B14F-4D97-AF65-F5344CB8AC3E}">
        <p14:creationId xmlns:p14="http://schemas.microsoft.com/office/powerpoint/2010/main" val="17529075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2015 California Potential and Goals Study »  </a:t>
            </a:r>
            <a:r>
              <a:rPr lang="en-US" dirty="0" smtClean="0"/>
              <a:t>Agenda</a:t>
            </a:r>
            <a:endParaRPr lang="en-US" dirty="0"/>
          </a:p>
        </p:txBody>
      </p:sp>
      <p:grpSp>
        <p:nvGrpSpPr>
          <p:cNvPr id="4" name="Group 3"/>
          <p:cNvGrpSpPr/>
          <p:nvPr/>
        </p:nvGrpSpPr>
        <p:grpSpPr>
          <a:xfrm>
            <a:off x="625475" y="2514600"/>
            <a:ext cx="7796213" cy="546100"/>
            <a:chOff x="625475" y="1447800"/>
            <a:chExt cx="7796213" cy="546100"/>
          </a:xfrm>
        </p:grpSpPr>
        <p:grpSp>
          <p:nvGrpSpPr>
            <p:cNvPr id="5" name="Group 4"/>
            <p:cNvGrpSpPr/>
            <p:nvPr/>
          </p:nvGrpSpPr>
          <p:grpSpPr>
            <a:xfrm>
              <a:off x="625475" y="1511300"/>
              <a:ext cx="7796213" cy="476250"/>
              <a:chOff x="625475" y="1511300"/>
              <a:chExt cx="7796213" cy="476250"/>
            </a:xfrm>
          </p:grpSpPr>
          <p:sp>
            <p:nvSpPr>
              <p:cNvPr id="7" name="Rectangle 11"/>
              <p:cNvSpPr>
                <a:spLocks noChangeArrowheads="1"/>
              </p:cNvSpPr>
              <p:nvPr/>
            </p:nvSpPr>
            <p:spPr bwMode="auto">
              <a:xfrm>
                <a:off x="644525" y="1511300"/>
                <a:ext cx="7777163" cy="476250"/>
              </a:xfrm>
              <a:prstGeom prst="rect">
                <a:avLst/>
              </a:prstGeom>
              <a:solidFill>
                <a:schemeClr val="bg2">
                  <a:lumMod val="40000"/>
                  <a:lumOff val="60000"/>
                </a:schemeClr>
              </a:solidFill>
              <a:ln w="9525">
                <a:noFill/>
                <a:miter lim="800000"/>
                <a:headEnd/>
                <a:tailEnd/>
              </a:ln>
            </p:spPr>
            <p:txBody>
              <a:bodyPr wrap="none" anchor="ctr"/>
              <a:lstStyle/>
              <a:p>
                <a:endParaRPr lang="en-US" dirty="0"/>
              </a:p>
            </p:txBody>
          </p:sp>
          <p:sp>
            <p:nvSpPr>
              <p:cNvPr id="8" name="Rectangle 12"/>
              <p:cNvSpPr>
                <a:spLocks noChangeArrowheads="1"/>
              </p:cNvSpPr>
              <p:nvPr/>
            </p:nvSpPr>
            <p:spPr bwMode="auto">
              <a:xfrm>
                <a:off x="625475" y="1512062"/>
                <a:ext cx="547688" cy="475488"/>
              </a:xfrm>
              <a:prstGeom prst="rect">
                <a:avLst/>
              </a:prstGeom>
              <a:solidFill>
                <a:srgbClr val="EEB110"/>
              </a:solidFill>
              <a:ln w="9525">
                <a:noFill/>
                <a:miter lim="800000"/>
                <a:headEnd/>
                <a:tailEnd/>
              </a:ln>
            </p:spPr>
            <p:txBody>
              <a:bodyPr wrap="none" tIns="0" bIns="137160" anchor="ctr"/>
              <a:lstStyle/>
              <a:p>
                <a:pPr>
                  <a:defRPr/>
                </a:pPr>
                <a:r>
                  <a:rPr lang="en-US" sz="4800" dirty="0" smtClean="0">
                    <a:solidFill>
                      <a:schemeClr val="bg1"/>
                    </a:solidFill>
                  </a:rPr>
                  <a:t>»</a:t>
                </a:r>
                <a:endParaRPr lang="en-US" sz="4800" dirty="0">
                  <a:solidFill>
                    <a:schemeClr val="bg1"/>
                  </a:solidFill>
                </a:endParaRPr>
              </a:p>
            </p:txBody>
          </p:sp>
        </p:grpSp>
        <p:sp>
          <p:nvSpPr>
            <p:cNvPr id="6" name="Line 10"/>
            <p:cNvSpPr>
              <a:spLocks noChangeShapeType="1"/>
            </p:cNvSpPr>
            <p:nvPr/>
          </p:nvSpPr>
          <p:spPr bwMode="auto">
            <a:xfrm>
              <a:off x="1173163" y="1447800"/>
              <a:ext cx="0" cy="546100"/>
            </a:xfrm>
            <a:prstGeom prst="line">
              <a:avLst/>
            </a:prstGeom>
            <a:noFill/>
            <a:ln w="57150">
              <a:solidFill>
                <a:schemeClr val="bg1"/>
              </a:solidFill>
              <a:round/>
              <a:headEnd/>
              <a:tailEnd/>
            </a:ln>
          </p:spPr>
          <p:txBody>
            <a:bodyPr/>
            <a:lstStyle/>
            <a:p>
              <a:endParaRPr lang="en-US" dirty="0"/>
            </a:p>
          </p:txBody>
        </p:sp>
      </p:grpSp>
      <p:sp>
        <p:nvSpPr>
          <p:cNvPr id="9" name="Line 10"/>
          <p:cNvSpPr>
            <a:spLocks noChangeShapeType="1"/>
          </p:cNvSpPr>
          <p:nvPr/>
        </p:nvSpPr>
        <p:spPr bwMode="auto">
          <a:xfrm>
            <a:off x="1173163" y="1447800"/>
            <a:ext cx="0" cy="546100"/>
          </a:xfrm>
          <a:prstGeom prst="line">
            <a:avLst/>
          </a:prstGeom>
          <a:noFill/>
          <a:ln w="57150">
            <a:solidFill>
              <a:schemeClr val="bg1"/>
            </a:solidFill>
            <a:round/>
            <a:headEnd/>
            <a:tailEnd/>
          </a:ln>
        </p:spPr>
        <p:txBody>
          <a:bodyPr/>
          <a:lstStyle/>
          <a:p>
            <a:endParaRPr lang="en-US" dirty="0"/>
          </a:p>
        </p:txBody>
      </p:sp>
      <p:sp>
        <p:nvSpPr>
          <p:cNvPr id="10" name="Line 10"/>
          <p:cNvSpPr>
            <a:spLocks noChangeShapeType="1"/>
          </p:cNvSpPr>
          <p:nvPr/>
        </p:nvSpPr>
        <p:spPr bwMode="auto">
          <a:xfrm>
            <a:off x="1173163" y="1447800"/>
            <a:ext cx="0" cy="546100"/>
          </a:xfrm>
          <a:prstGeom prst="line">
            <a:avLst/>
          </a:prstGeom>
          <a:noFill/>
          <a:ln w="57150">
            <a:solidFill>
              <a:schemeClr val="bg1"/>
            </a:solidFill>
            <a:round/>
            <a:headEnd/>
            <a:tailEnd/>
          </a:ln>
        </p:spPr>
        <p:txBody>
          <a:bodyPr/>
          <a:lstStyle/>
          <a:p>
            <a:endParaRPr lang="en-US" dirty="0"/>
          </a:p>
        </p:txBody>
      </p:sp>
      <p:sp>
        <p:nvSpPr>
          <p:cNvPr id="11" name="Text Box 3"/>
          <p:cNvSpPr txBox="1">
            <a:spLocks noChangeArrowheads="1"/>
          </p:cNvSpPr>
          <p:nvPr/>
        </p:nvSpPr>
        <p:spPr bwMode="auto">
          <a:xfrm>
            <a:off x="1322388" y="1066800"/>
            <a:ext cx="7516812" cy="4893647"/>
          </a:xfrm>
          <a:prstGeom prst="rect">
            <a:avLst/>
          </a:prstGeom>
          <a:noFill/>
          <a:ln w="9525">
            <a:noFill/>
            <a:miter lim="800000"/>
            <a:headEnd/>
            <a:tailEnd/>
          </a:ln>
        </p:spPr>
        <p:txBody>
          <a:bodyPr wrap="square">
            <a:spAutoFit/>
          </a:bodyPr>
          <a:lstStyle/>
          <a:p>
            <a:pPr marL="342900" indent="-342900">
              <a:lnSpc>
                <a:spcPct val="200000"/>
              </a:lnSpc>
              <a:spcBef>
                <a:spcPts val="600"/>
              </a:spcBef>
              <a:spcAft>
                <a:spcPts val="600"/>
              </a:spcAft>
              <a:buFontTx/>
              <a:buAutoNum type="arabicPlain"/>
              <a:tabLst>
                <a:tab pos="285750" algn="l"/>
                <a:tab pos="628650" algn="l"/>
              </a:tabLst>
              <a:defRPr/>
            </a:pPr>
            <a:r>
              <a:rPr lang="en-US" dirty="0" smtClean="0"/>
              <a:t>»</a:t>
            </a:r>
            <a:r>
              <a:rPr lang="en-US" dirty="0"/>
              <a:t>	</a:t>
            </a:r>
            <a:r>
              <a:rPr lang="en-US" dirty="0" smtClean="0"/>
              <a:t>Scope and Schedule Highlights</a:t>
            </a:r>
            <a:endParaRPr lang="en-US" dirty="0"/>
          </a:p>
          <a:p>
            <a:pPr marL="342900" indent="-342900">
              <a:lnSpc>
                <a:spcPct val="200000"/>
              </a:lnSpc>
              <a:spcBef>
                <a:spcPts val="600"/>
              </a:spcBef>
              <a:spcAft>
                <a:spcPts val="600"/>
              </a:spcAft>
              <a:buFontTx/>
              <a:buAutoNum type="arabicPlain"/>
              <a:tabLst>
                <a:tab pos="285750" algn="l"/>
                <a:tab pos="628650" algn="l"/>
              </a:tabLst>
              <a:defRPr/>
            </a:pPr>
            <a:r>
              <a:rPr lang="en-US" dirty="0" smtClean="0"/>
              <a:t>»</a:t>
            </a:r>
            <a:r>
              <a:rPr lang="en-US" dirty="0"/>
              <a:t>	</a:t>
            </a:r>
            <a:r>
              <a:rPr lang="en-US" dirty="0" smtClean="0"/>
              <a:t>Introduction to the Measure Input Characterization System</a:t>
            </a:r>
          </a:p>
          <a:p>
            <a:pPr marL="342900" indent="-342900">
              <a:lnSpc>
                <a:spcPct val="200000"/>
              </a:lnSpc>
              <a:spcBef>
                <a:spcPts val="600"/>
              </a:spcBef>
              <a:spcAft>
                <a:spcPts val="600"/>
              </a:spcAft>
              <a:buFontTx/>
              <a:buAutoNum type="arabicPlain"/>
              <a:tabLst>
                <a:tab pos="285750" algn="l"/>
                <a:tab pos="628650" algn="l"/>
              </a:tabLst>
              <a:defRPr/>
            </a:pPr>
            <a:r>
              <a:rPr lang="en-US" b="1" dirty="0" smtClean="0"/>
              <a:t>»</a:t>
            </a:r>
            <a:r>
              <a:rPr lang="en-US" b="1" dirty="0"/>
              <a:t>	</a:t>
            </a:r>
            <a:r>
              <a:rPr lang="en-US" b="1" dirty="0" smtClean="0"/>
              <a:t>Residential/Commercial Measure Updates: DEER</a:t>
            </a:r>
          </a:p>
          <a:p>
            <a:pPr marL="342900" indent="-342900">
              <a:lnSpc>
                <a:spcPct val="200000"/>
              </a:lnSpc>
              <a:spcBef>
                <a:spcPts val="600"/>
              </a:spcBef>
              <a:spcAft>
                <a:spcPts val="600"/>
              </a:spcAft>
              <a:buFontTx/>
              <a:buAutoNum type="arabicPlain"/>
              <a:tabLst>
                <a:tab pos="285750" algn="l"/>
                <a:tab pos="628650" algn="l"/>
              </a:tabLst>
              <a:defRPr/>
            </a:pPr>
            <a:r>
              <a:rPr lang="en-US" dirty="0"/>
              <a:t>»	</a:t>
            </a:r>
            <a:r>
              <a:rPr lang="en-US" dirty="0" smtClean="0"/>
              <a:t>Residential/Commercial Measure Updates: 10-12 EM&amp;V Results</a:t>
            </a:r>
            <a:endParaRPr lang="en-US" dirty="0"/>
          </a:p>
          <a:p>
            <a:pPr marL="342900" indent="-342900">
              <a:lnSpc>
                <a:spcPct val="200000"/>
              </a:lnSpc>
              <a:spcBef>
                <a:spcPts val="600"/>
              </a:spcBef>
              <a:spcAft>
                <a:spcPts val="600"/>
              </a:spcAft>
              <a:buFontTx/>
              <a:buAutoNum type="arabicPlain"/>
              <a:tabLst>
                <a:tab pos="285750" algn="l"/>
                <a:tab pos="628650" algn="l"/>
              </a:tabLst>
              <a:defRPr/>
            </a:pPr>
            <a:r>
              <a:rPr lang="en-US" dirty="0" smtClean="0"/>
              <a:t>»</a:t>
            </a:r>
            <a:r>
              <a:rPr lang="en-US" dirty="0"/>
              <a:t>	</a:t>
            </a:r>
            <a:r>
              <a:rPr lang="en-US" dirty="0" smtClean="0"/>
              <a:t>Emerging Technology and Whole Building Bundles</a:t>
            </a:r>
          </a:p>
          <a:p>
            <a:pPr marL="342900" indent="-342900">
              <a:lnSpc>
                <a:spcPct val="200000"/>
              </a:lnSpc>
              <a:spcBef>
                <a:spcPts val="600"/>
              </a:spcBef>
              <a:spcAft>
                <a:spcPts val="600"/>
              </a:spcAft>
              <a:buFontTx/>
              <a:buAutoNum type="arabicPlain"/>
              <a:tabLst>
                <a:tab pos="285750" algn="l"/>
                <a:tab pos="628650" algn="l"/>
              </a:tabLst>
              <a:defRPr/>
            </a:pPr>
            <a:r>
              <a:rPr lang="en-US" dirty="0"/>
              <a:t>» 	</a:t>
            </a:r>
            <a:r>
              <a:rPr lang="en-US" dirty="0" smtClean="0"/>
              <a:t>2016 and Beyond Update</a:t>
            </a:r>
            <a:endParaRPr lang="en-US" dirty="0"/>
          </a:p>
          <a:p>
            <a:pPr marL="342900" indent="-342900">
              <a:lnSpc>
                <a:spcPct val="200000"/>
              </a:lnSpc>
              <a:spcBef>
                <a:spcPts val="600"/>
              </a:spcBef>
              <a:spcAft>
                <a:spcPts val="600"/>
              </a:spcAft>
              <a:buFontTx/>
              <a:buAutoNum type="arabicPlain"/>
              <a:tabLst>
                <a:tab pos="285750" algn="l"/>
                <a:tab pos="628650" algn="l"/>
              </a:tabLst>
              <a:defRPr/>
            </a:pPr>
            <a:r>
              <a:rPr lang="en-US" dirty="0"/>
              <a:t>»	</a:t>
            </a:r>
            <a:r>
              <a:rPr lang="en-US" dirty="0" smtClean="0"/>
              <a:t>Q&amp;A, Summary, and Conclusion</a:t>
            </a:r>
          </a:p>
        </p:txBody>
      </p:sp>
    </p:spTree>
    <p:extLst>
      <p:ext uri="{BB962C8B-B14F-4D97-AF65-F5344CB8AC3E}">
        <p14:creationId xmlns:p14="http://schemas.microsoft.com/office/powerpoint/2010/main" val="27320152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304800" y="457200"/>
            <a:ext cx="8507104" cy="609600"/>
          </a:xfrm>
          <a:prstGeom prst="roundRect">
            <a:avLst/>
          </a:prstGeom>
          <a:solidFill>
            <a:schemeClr val="accent4">
              <a:alpha val="25000"/>
            </a:schemeClr>
          </a:solidFill>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400" dirty="0" smtClean="0"/>
          </a:p>
        </p:txBody>
      </p:sp>
      <p:sp>
        <p:nvSpPr>
          <p:cNvPr id="5" name="Content Placeholder 4"/>
          <p:cNvSpPr>
            <a:spLocks noGrp="1"/>
          </p:cNvSpPr>
          <p:nvPr>
            <p:ph sz="quarter" idx="10"/>
          </p:nvPr>
        </p:nvSpPr>
        <p:spPr/>
        <p:txBody>
          <a:bodyPr/>
          <a:lstStyle/>
          <a:p>
            <a:r>
              <a:rPr lang="en-US" sz="2000" b="1" dirty="0" smtClean="0"/>
              <a:t>The 2013 Study relied on DEER 2011 v4.00 as the foundation for unit energy savings, NTG, and EUL/RUL data</a:t>
            </a:r>
          </a:p>
          <a:p>
            <a:endParaRPr lang="en-US" sz="2000" b="1" dirty="0"/>
          </a:p>
          <a:p>
            <a:r>
              <a:rPr lang="en-US" sz="2000" b="1" dirty="0" smtClean="0"/>
              <a:t>DEER 2014 and 2015 were updates to DEER 2011 driven by Codes and Standards requirements</a:t>
            </a:r>
          </a:p>
          <a:p>
            <a:pPr lvl="1"/>
            <a:r>
              <a:rPr lang="en-US" sz="1800" dirty="0" smtClean="0"/>
              <a:t>DEER 2014 affected weather-sensitive measures, lighting equivalent full load hours, and direct expansion cooling systems</a:t>
            </a:r>
          </a:p>
          <a:p>
            <a:pPr lvl="1"/>
            <a:r>
              <a:rPr lang="en-US" sz="1800" dirty="0" smtClean="0"/>
              <a:t>DEER 2015 affected the following technology groups:</a:t>
            </a:r>
          </a:p>
          <a:p>
            <a:pPr lvl="2"/>
            <a:r>
              <a:rPr lang="en-US" sz="1600" dirty="0" smtClean="0"/>
              <a:t>Refrigerator/Freezer &amp; Freezer</a:t>
            </a:r>
          </a:p>
          <a:p>
            <a:pPr lvl="2"/>
            <a:r>
              <a:rPr lang="en-US" sz="1600" dirty="0" smtClean="0"/>
              <a:t>Split and Packaged air conditioning equipment</a:t>
            </a:r>
          </a:p>
          <a:p>
            <a:pPr lvl="2"/>
            <a:r>
              <a:rPr lang="en-US" sz="1600" dirty="0" smtClean="0"/>
              <a:t>Water Heaters: Small Gas and Electric Storage, Small Gas and Electric Instantaneous</a:t>
            </a:r>
          </a:p>
          <a:p>
            <a:pPr lvl="2"/>
            <a:r>
              <a:rPr lang="en-US" sz="1600" dirty="0" smtClean="0"/>
              <a:t>Gas Furnaces (Weatherized)</a:t>
            </a:r>
          </a:p>
          <a:p>
            <a:pPr marL="574675" lvl="2" indent="0">
              <a:buNone/>
            </a:pPr>
            <a:endParaRPr lang="en-US" sz="1600" dirty="0"/>
          </a:p>
        </p:txBody>
      </p:sp>
      <p:sp>
        <p:nvSpPr>
          <p:cNvPr id="6" name="Text Placeholder 5"/>
          <p:cNvSpPr>
            <a:spLocks noGrp="1"/>
          </p:cNvSpPr>
          <p:nvPr>
            <p:ph type="body" sz="quarter" idx="11"/>
          </p:nvPr>
        </p:nvSpPr>
        <p:spPr/>
        <p:txBody>
          <a:bodyPr/>
          <a:lstStyle/>
          <a:p>
            <a:r>
              <a:rPr lang="en-US" dirty="0"/>
              <a:t>Since the 2013 Study, DEER updated in 2014 and 2015</a:t>
            </a:r>
            <a:r>
              <a:rPr lang="en-US" dirty="0" smtClean="0"/>
              <a:t>.</a:t>
            </a:r>
            <a:endParaRPr lang="en-US" dirty="0"/>
          </a:p>
        </p:txBody>
      </p:sp>
      <p:sp>
        <p:nvSpPr>
          <p:cNvPr id="4" name="Title 3"/>
          <p:cNvSpPr>
            <a:spLocks noGrp="1"/>
          </p:cNvSpPr>
          <p:nvPr>
            <p:ph type="title"/>
          </p:nvPr>
        </p:nvSpPr>
        <p:spPr/>
        <p:txBody>
          <a:bodyPr/>
          <a:lstStyle/>
          <a:p>
            <a:r>
              <a:rPr lang="en-US" dirty="0"/>
              <a:t>2015 California Potential and Goals Study » </a:t>
            </a:r>
            <a:r>
              <a:rPr lang="en-US" dirty="0" smtClean="0"/>
              <a:t>DEER Integration</a:t>
            </a:r>
            <a:endParaRPr lang="en-US" dirty="0"/>
          </a:p>
        </p:txBody>
      </p:sp>
    </p:spTree>
    <p:extLst>
      <p:ext uri="{BB962C8B-B14F-4D97-AF65-F5344CB8AC3E}">
        <p14:creationId xmlns:p14="http://schemas.microsoft.com/office/powerpoint/2010/main" val="13461375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304800" y="457200"/>
            <a:ext cx="8507104" cy="609600"/>
          </a:xfrm>
          <a:prstGeom prst="roundRect">
            <a:avLst/>
          </a:prstGeom>
          <a:solidFill>
            <a:schemeClr val="accent4">
              <a:alpha val="25000"/>
            </a:schemeClr>
          </a:solidFill>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400" dirty="0" smtClean="0"/>
          </a:p>
        </p:txBody>
      </p:sp>
      <p:sp>
        <p:nvSpPr>
          <p:cNvPr id="5" name="Content Placeholder 4"/>
          <p:cNvSpPr>
            <a:spLocks noGrp="1"/>
          </p:cNvSpPr>
          <p:nvPr>
            <p:ph sz="quarter" idx="10"/>
          </p:nvPr>
        </p:nvSpPr>
        <p:spPr/>
        <p:txBody>
          <a:bodyPr/>
          <a:lstStyle/>
          <a:p>
            <a:r>
              <a:rPr lang="en-US" sz="2000" b="1" dirty="0" smtClean="0"/>
              <a:t>Navigant </a:t>
            </a:r>
            <a:r>
              <a:rPr lang="en-US" sz="2000" b="1" dirty="0"/>
              <a:t>collaborated with the Ex Ante team to fully understand the updates and coordinate aggregation of the </a:t>
            </a:r>
            <a:r>
              <a:rPr lang="en-US" sz="2000" b="1" dirty="0" smtClean="0"/>
              <a:t>2014/2015 data</a:t>
            </a:r>
          </a:p>
          <a:p>
            <a:endParaRPr lang="en-US" sz="2000" b="1" dirty="0"/>
          </a:p>
          <a:p>
            <a:r>
              <a:rPr lang="en-US" sz="2000" b="1" dirty="0" smtClean="0"/>
              <a:t>Generally, the changes to MICS measures resulted in relatively minor unit energy savings changes</a:t>
            </a:r>
          </a:p>
          <a:p>
            <a:pPr lvl="1"/>
            <a:r>
              <a:rPr lang="en-US" sz="1800" dirty="0" smtClean="0"/>
              <a:t>The full impacts of the measures updates will be seen through the modeling process</a:t>
            </a:r>
            <a:endParaRPr lang="en-US" sz="1800" dirty="0"/>
          </a:p>
          <a:p>
            <a:endParaRPr lang="en-US" sz="2000" b="1" dirty="0" smtClean="0"/>
          </a:p>
          <a:p>
            <a:endParaRPr lang="en-US" sz="2000" b="1" dirty="0"/>
          </a:p>
          <a:p>
            <a:endParaRPr lang="en-US" sz="2000" b="1" dirty="0" smtClean="0"/>
          </a:p>
        </p:txBody>
      </p:sp>
      <p:sp>
        <p:nvSpPr>
          <p:cNvPr id="6" name="Text Placeholder 5"/>
          <p:cNvSpPr>
            <a:spLocks noGrp="1"/>
          </p:cNvSpPr>
          <p:nvPr>
            <p:ph type="body" sz="quarter" idx="11"/>
          </p:nvPr>
        </p:nvSpPr>
        <p:spPr/>
        <p:txBody>
          <a:bodyPr/>
          <a:lstStyle/>
          <a:p>
            <a:r>
              <a:rPr lang="en-US" dirty="0"/>
              <a:t>Navigant collaborated with the Ex Ante team to fully understand the updates and coordinate aggregation of the 2014/2015 </a:t>
            </a:r>
            <a:r>
              <a:rPr lang="en-US" dirty="0" smtClean="0"/>
              <a:t>data.</a:t>
            </a:r>
            <a:endParaRPr lang="en-US" dirty="0"/>
          </a:p>
        </p:txBody>
      </p:sp>
      <p:sp>
        <p:nvSpPr>
          <p:cNvPr id="4" name="Title 3"/>
          <p:cNvSpPr>
            <a:spLocks noGrp="1"/>
          </p:cNvSpPr>
          <p:nvPr>
            <p:ph type="title"/>
          </p:nvPr>
        </p:nvSpPr>
        <p:spPr/>
        <p:txBody>
          <a:bodyPr/>
          <a:lstStyle/>
          <a:p>
            <a:r>
              <a:rPr lang="en-US" dirty="0"/>
              <a:t>2015 California Potential and Goals Study » </a:t>
            </a:r>
            <a:r>
              <a:rPr lang="en-US" dirty="0" smtClean="0"/>
              <a:t>DEER Integration</a:t>
            </a:r>
            <a:endParaRPr lang="en-US" dirty="0"/>
          </a:p>
        </p:txBody>
      </p:sp>
    </p:spTree>
    <p:extLst>
      <p:ext uri="{BB962C8B-B14F-4D97-AF65-F5344CB8AC3E}">
        <p14:creationId xmlns:p14="http://schemas.microsoft.com/office/powerpoint/2010/main" val="37067932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2015 California Potential and Goals Study</a:t>
            </a:r>
            <a:endParaRPr lang="en-US" dirty="0"/>
          </a:p>
        </p:txBody>
      </p:sp>
      <p:sp>
        <p:nvSpPr>
          <p:cNvPr id="16" name="Text Box 10"/>
          <p:cNvSpPr txBox="1">
            <a:spLocks noChangeArrowheads="1"/>
          </p:cNvSpPr>
          <p:nvPr/>
        </p:nvSpPr>
        <p:spPr bwMode="auto">
          <a:xfrm>
            <a:off x="304800" y="1219200"/>
            <a:ext cx="8534400" cy="4264309"/>
          </a:xfrm>
          <a:prstGeom prst="rect">
            <a:avLst/>
          </a:prstGeom>
          <a:noFill/>
          <a:ln w="12700">
            <a:noFill/>
            <a:miter lim="800000"/>
            <a:headEnd/>
            <a:tailEnd/>
          </a:ln>
        </p:spPr>
        <p:txBody>
          <a:bodyPr wrap="square">
            <a:spAutoFit/>
          </a:bodyPr>
          <a:lstStyle/>
          <a:p>
            <a:pPr>
              <a:lnSpc>
                <a:spcPct val="120000"/>
              </a:lnSpc>
              <a:spcAft>
                <a:spcPts val="1200"/>
              </a:spcAft>
            </a:pPr>
            <a:r>
              <a:rPr lang="en-US" sz="1400" b="1" dirty="0"/>
              <a:t>Content of Report</a:t>
            </a:r>
          </a:p>
          <a:p>
            <a:pPr>
              <a:lnSpc>
                <a:spcPct val="120000"/>
              </a:lnSpc>
              <a:spcAft>
                <a:spcPts val="1200"/>
              </a:spcAft>
            </a:pPr>
            <a:r>
              <a:rPr lang="en-US" sz="1400" dirty="0"/>
              <a:t>This presentation was prepared by Navigant Consulting, Inc. </a:t>
            </a:r>
            <a:r>
              <a:rPr lang="en-US" sz="1400" b="1" dirty="0"/>
              <a:t>exclusively for the benefit and internal use of</a:t>
            </a:r>
            <a:r>
              <a:rPr lang="en-US" sz="1400" dirty="0"/>
              <a:t> </a:t>
            </a:r>
            <a:r>
              <a:rPr lang="en-US" sz="1400" dirty="0">
                <a:solidFill>
                  <a:srgbClr val="000000"/>
                </a:solidFill>
              </a:rPr>
              <a:t>the California Public Utilities Commission </a:t>
            </a:r>
            <a:r>
              <a:rPr lang="en-US" sz="1400" dirty="0"/>
              <a:t>and/or its affiliates or subsidiaries.  No part of it may be circulated, quoted, or reproduced for distribution outside these organization(s) without prior written approval from Navigant Consulting, Inc. </a:t>
            </a:r>
            <a:r>
              <a:rPr lang="en-US" sz="1400" dirty="0">
                <a:solidFill>
                  <a:srgbClr val="000000"/>
                </a:solidFill>
              </a:rPr>
              <a:t>The work presented in this report represents our best efforts and judgments based on the information available at the time this report was prepared. Navigant Consulting, Inc. is not responsible for the reader’s use of, or reliance upon, the report, nor any decisions based on the report. </a:t>
            </a:r>
          </a:p>
          <a:p>
            <a:pPr>
              <a:lnSpc>
                <a:spcPct val="120000"/>
              </a:lnSpc>
              <a:spcAft>
                <a:spcPts val="1200"/>
              </a:spcAft>
            </a:pPr>
            <a:r>
              <a:rPr lang="en-US" sz="1400" dirty="0">
                <a:solidFill>
                  <a:srgbClr val="000000"/>
                </a:solidFill>
              </a:rPr>
              <a:t>NAVIGANT CONSULTING, INC. MAKES NO REPRESENTATIONS OR WARRANTIES, EXPRESSED OR IMPLIED.</a:t>
            </a:r>
          </a:p>
          <a:p>
            <a:pPr>
              <a:lnSpc>
                <a:spcPct val="120000"/>
              </a:lnSpc>
            </a:pPr>
            <a:r>
              <a:rPr lang="en-US" sz="1400" dirty="0">
                <a:solidFill>
                  <a:srgbClr val="000000"/>
                </a:solidFill>
              </a:rPr>
              <a:t>Readers of the report are advised that they assume all liabilities incurred by them, or third parties, as a result of their reliance on the report, or the data, information, findings and opinions contained in the report.</a:t>
            </a:r>
          </a:p>
          <a:p>
            <a:pPr>
              <a:lnSpc>
                <a:spcPct val="120000"/>
              </a:lnSpc>
              <a:spcBef>
                <a:spcPct val="50000"/>
              </a:spcBef>
            </a:pPr>
            <a:r>
              <a:rPr lang="en-US" sz="1400" dirty="0" smtClean="0"/>
              <a:t>January 30, 2015</a:t>
            </a:r>
            <a:endParaRPr lang="en-US" sz="1400" dirty="0"/>
          </a:p>
        </p:txBody>
      </p:sp>
      <p:sp>
        <p:nvSpPr>
          <p:cNvPr id="17" name="Text Box 14"/>
          <p:cNvSpPr txBox="1">
            <a:spLocks noChangeArrowheads="1"/>
          </p:cNvSpPr>
          <p:nvPr/>
        </p:nvSpPr>
        <p:spPr bwMode="auto">
          <a:xfrm>
            <a:off x="304800" y="5638800"/>
            <a:ext cx="7543800" cy="461665"/>
          </a:xfrm>
          <a:prstGeom prst="rect">
            <a:avLst/>
          </a:prstGeom>
          <a:noFill/>
          <a:ln w="9525">
            <a:noFill/>
            <a:miter lim="800000"/>
            <a:headEnd/>
            <a:tailEnd/>
          </a:ln>
        </p:spPr>
        <p:txBody>
          <a:bodyPr wrap="square">
            <a:spAutoFit/>
          </a:bodyPr>
          <a:lstStyle/>
          <a:p>
            <a:r>
              <a:rPr lang="en-US" sz="800" dirty="0" smtClean="0">
                <a:solidFill>
                  <a:srgbClr val="6F6754"/>
                </a:solidFill>
                <a:latin typeface="Arial" pitchFamily="34" charset="0"/>
                <a:cs typeface="Arial" pitchFamily="34" charset="0"/>
              </a:rPr>
              <a:t>©2015 Navigant Consulting, Inc.  All rights reserved.  Navigant Consulting is not a certified public accounting firm and does not provide audit, attest, or public accounting services. See </a:t>
            </a:r>
            <a:r>
              <a:rPr lang="en-US" sz="800" u="sng" dirty="0" smtClean="0">
                <a:solidFill>
                  <a:srgbClr val="6F6754"/>
                </a:solidFill>
                <a:latin typeface="Arial" pitchFamily="34" charset="0"/>
                <a:cs typeface="Arial" pitchFamily="34" charset="0"/>
                <a:hlinkClick r:id="rId3"/>
              </a:rPr>
              <a:t>navigantconsulting.com/licensing</a:t>
            </a:r>
            <a:r>
              <a:rPr lang="en-US" sz="800" dirty="0" smtClean="0">
                <a:solidFill>
                  <a:srgbClr val="6F6754"/>
                </a:solidFill>
                <a:latin typeface="Arial" pitchFamily="34" charset="0"/>
                <a:cs typeface="Arial" pitchFamily="34" charset="0"/>
              </a:rPr>
              <a:t> for a complete listing of private investigator licenses.  Investment banking, private placement, merger, acquisition and divestiture services offered through Navigant Capital Advisors, LLC., Member FINRA/SIPC.</a:t>
            </a:r>
            <a:endParaRPr lang="en-US" sz="800" dirty="0">
              <a:solidFill>
                <a:srgbClr val="6F6754"/>
              </a:solidFill>
              <a:latin typeface="Arial" pitchFamily="34" charset="0"/>
              <a:cs typeface="Arial" pitchFamily="34" charset="0"/>
            </a:endParaRPr>
          </a:p>
        </p:txBody>
      </p:sp>
    </p:spTree>
    <p:extLst>
      <p:ext uri="{BB962C8B-B14F-4D97-AF65-F5344CB8AC3E}">
        <p14:creationId xmlns:p14="http://schemas.microsoft.com/office/powerpoint/2010/main" val="35073381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304800" y="457200"/>
            <a:ext cx="8507104" cy="609600"/>
          </a:xfrm>
          <a:prstGeom prst="roundRect">
            <a:avLst/>
          </a:prstGeom>
          <a:solidFill>
            <a:schemeClr val="accent4">
              <a:alpha val="25000"/>
            </a:schemeClr>
          </a:solidFill>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400" dirty="0" smtClean="0"/>
          </a:p>
        </p:txBody>
      </p:sp>
      <p:sp>
        <p:nvSpPr>
          <p:cNvPr id="5" name="Content Placeholder 4"/>
          <p:cNvSpPr>
            <a:spLocks noGrp="1"/>
          </p:cNvSpPr>
          <p:nvPr>
            <p:ph sz="quarter" idx="10"/>
          </p:nvPr>
        </p:nvSpPr>
        <p:spPr>
          <a:xfrm>
            <a:off x="304800" y="1219200"/>
            <a:ext cx="8534400" cy="4876800"/>
          </a:xfrm>
        </p:spPr>
        <p:txBody>
          <a:bodyPr/>
          <a:lstStyle/>
          <a:p>
            <a:r>
              <a:rPr lang="en-US" sz="2000" b="1" dirty="0" smtClean="0"/>
              <a:t>Residential Water Heaters</a:t>
            </a:r>
          </a:p>
          <a:p>
            <a:pPr lvl="1"/>
            <a:r>
              <a:rPr lang="en-US" sz="1800" dirty="0" smtClean="0"/>
              <a:t>DEER 2015 energy consumption and savings data used</a:t>
            </a:r>
          </a:p>
          <a:p>
            <a:pPr lvl="1"/>
            <a:r>
              <a:rPr lang="en-US" sz="1800" dirty="0" smtClean="0"/>
              <a:t>Average measure energy factor increased from 0.82 to 0.875 (instantaneous); 0.62 to 0.75 (storage)</a:t>
            </a:r>
          </a:p>
          <a:p>
            <a:pPr lvl="1"/>
            <a:r>
              <a:rPr lang="en-US" sz="1800" dirty="0" smtClean="0"/>
              <a:t>Base case sizes increased from 40 to 75 gallons (instantaneous)</a:t>
            </a:r>
          </a:p>
          <a:p>
            <a:pPr lvl="1"/>
            <a:r>
              <a:rPr lang="en-US" sz="1800" dirty="0" smtClean="0"/>
              <a:t>Measure cost updated from the Itron Measure Cost Study</a:t>
            </a:r>
          </a:p>
          <a:p>
            <a:r>
              <a:rPr lang="en-US" sz="2000" b="1" dirty="0" smtClean="0"/>
              <a:t>Res/Com HVAC Measures</a:t>
            </a:r>
          </a:p>
          <a:p>
            <a:pPr lvl="1"/>
            <a:r>
              <a:rPr lang="en-US" sz="1800" dirty="0"/>
              <a:t>DEER 2015 energy consumption and savings data </a:t>
            </a:r>
            <a:r>
              <a:rPr lang="en-US" sz="1800" dirty="0" smtClean="0"/>
              <a:t>used</a:t>
            </a:r>
          </a:p>
          <a:p>
            <a:pPr lvl="1"/>
            <a:r>
              <a:rPr lang="en-US" sz="1800" dirty="0" smtClean="0"/>
              <a:t>Measure costs updated to </a:t>
            </a:r>
            <a:r>
              <a:rPr lang="en-US" sz="1800" dirty="0" err="1" smtClean="0"/>
              <a:t>kBtuh</a:t>
            </a:r>
            <a:r>
              <a:rPr lang="en-US" sz="1800" dirty="0" smtClean="0"/>
              <a:t>/1000 </a:t>
            </a:r>
            <a:r>
              <a:rPr lang="en-US" sz="1800" dirty="0" err="1" smtClean="0"/>
              <a:t>sqft</a:t>
            </a:r>
            <a:r>
              <a:rPr lang="en-US" sz="1800" dirty="0" smtClean="0"/>
              <a:t> per DEER 2015 prototypes</a:t>
            </a:r>
          </a:p>
          <a:p>
            <a:pPr lvl="1"/>
            <a:r>
              <a:rPr lang="en-US" sz="1800" dirty="0" smtClean="0"/>
              <a:t>Densities updated based on DEER 2015 prototypes</a:t>
            </a:r>
          </a:p>
          <a:p>
            <a:r>
              <a:rPr lang="en-US" sz="2000" b="1" dirty="0" smtClean="0"/>
              <a:t>Commercial Lighting</a:t>
            </a:r>
          </a:p>
          <a:p>
            <a:pPr lvl="1"/>
            <a:r>
              <a:rPr lang="en-US" sz="1800" dirty="0" smtClean="0"/>
              <a:t>DEER 2015 energy savings data used</a:t>
            </a:r>
          </a:p>
          <a:p>
            <a:pPr lvl="1"/>
            <a:r>
              <a:rPr lang="en-US" sz="1800" dirty="0" smtClean="0"/>
              <a:t>Measure costs updated</a:t>
            </a:r>
          </a:p>
          <a:p>
            <a:pPr lvl="1"/>
            <a:r>
              <a:rPr lang="en-US" sz="1800" dirty="0" smtClean="0"/>
              <a:t>CSS used to update fixture definitions (e.g., market-weighted averages, average fixtures/lamp, etc.)</a:t>
            </a:r>
            <a:endParaRPr lang="en-US" sz="1800" dirty="0"/>
          </a:p>
          <a:p>
            <a:endParaRPr lang="en-US" sz="2000" dirty="0"/>
          </a:p>
          <a:p>
            <a:pPr lvl="1"/>
            <a:endParaRPr lang="en-US" sz="1800" b="1" dirty="0" smtClean="0"/>
          </a:p>
          <a:p>
            <a:endParaRPr lang="en-US" sz="2000" b="1" dirty="0"/>
          </a:p>
        </p:txBody>
      </p:sp>
      <p:sp>
        <p:nvSpPr>
          <p:cNvPr id="6" name="Text Placeholder 5"/>
          <p:cNvSpPr>
            <a:spLocks noGrp="1"/>
          </p:cNvSpPr>
          <p:nvPr>
            <p:ph type="body" sz="quarter" idx="11"/>
          </p:nvPr>
        </p:nvSpPr>
        <p:spPr/>
        <p:txBody>
          <a:bodyPr/>
          <a:lstStyle/>
          <a:p>
            <a:r>
              <a:rPr lang="en-US" dirty="0" smtClean="0"/>
              <a:t>Several key measure categories were updated based on DEER 2014 and DEER 2015.</a:t>
            </a:r>
            <a:endParaRPr lang="en-US" dirty="0"/>
          </a:p>
        </p:txBody>
      </p:sp>
      <p:sp>
        <p:nvSpPr>
          <p:cNvPr id="4" name="Title 3"/>
          <p:cNvSpPr>
            <a:spLocks noGrp="1"/>
          </p:cNvSpPr>
          <p:nvPr>
            <p:ph type="title"/>
          </p:nvPr>
        </p:nvSpPr>
        <p:spPr/>
        <p:txBody>
          <a:bodyPr/>
          <a:lstStyle/>
          <a:p>
            <a:r>
              <a:rPr lang="en-US" dirty="0"/>
              <a:t>2015 California Potential and Goals Study » </a:t>
            </a:r>
            <a:r>
              <a:rPr lang="en-US" dirty="0" smtClean="0"/>
              <a:t>DEER Integration</a:t>
            </a:r>
            <a:endParaRPr lang="en-US" dirty="0"/>
          </a:p>
        </p:txBody>
      </p:sp>
    </p:spTree>
    <p:extLst>
      <p:ext uri="{BB962C8B-B14F-4D97-AF65-F5344CB8AC3E}">
        <p14:creationId xmlns:p14="http://schemas.microsoft.com/office/powerpoint/2010/main" val="16124046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304800" y="457200"/>
            <a:ext cx="8507104" cy="609600"/>
          </a:xfrm>
          <a:prstGeom prst="roundRect">
            <a:avLst/>
          </a:prstGeom>
          <a:solidFill>
            <a:schemeClr val="accent4">
              <a:alpha val="25000"/>
            </a:schemeClr>
          </a:solidFill>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400" dirty="0" smtClean="0"/>
          </a:p>
        </p:txBody>
      </p:sp>
      <p:sp>
        <p:nvSpPr>
          <p:cNvPr id="6" name="Text Placeholder 5"/>
          <p:cNvSpPr>
            <a:spLocks noGrp="1"/>
          </p:cNvSpPr>
          <p:nvPr>
            <p:ph type="body" sz="quarter" idx="11"/>
          </p:nvPr>
        </p:nvSpPr>
        <p:spPr/>
        <p:txBody>
          <a:bodyPr/>
          <a:lstStyle/>
          <a:p>
            <a:r>
              <a:rPr lang="en-US" dirty="0" smtClean="0"/>
              <a:t>DEER-based Commercial lighting unit energy savings data were updated.</a:t>
            </a:r>
            <a:endParaRPr lang="en-US" dirty="0"/>
          </a:p>
        </p:txBody>
      </p:sp>
      <p:sp>
        <p:nvSpPr>
          <p:cNvPr id="4" name="Title 3"/>
          <p:cNvSpPr>
            <a:spLocks noGrp="1"/>
          </p:cNvSpPr>
          <p:nvPr>
            <p:ph type="title"/>
          </p:nvPr>
        </p:nvSpPr>
        <p:spPr/>
        <p:txBody>
          <a:bodyPr/>
          <a:lstStyle/>
          <a:p>
            <a:r>
              <a:rPr lang="en-US" dirty="0"/>
              <a:t>2015 California Potential and Goals Study » </a:t>
            </a:r>
            <a:r>
              <a:rPr lang="en-US" dirty="0" smtClean="0"/>
              <a:t>DEER Integration</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186401817"/>
              </p:ext>
            </p:extLst>
          </p:nvPr>
        </p:nvGraphicFramePr>
        <p:xfrm>
          <a:off x="457200" y="1186467"/>
          <a:ext cx="8153398" cy="4147533"/>
        </p:xfrm>
        <a:graphic>
          <a:graphicData uri="http://schemas.openxmlformats.org/drawingml/2006/table">
            <a:tbl>
              <a:tblPr firstRow="1" bandRow="1">
                <a:tableStyleId>{EB9631B5-78F2-41C9-869B-9F39066F8104}</a:tableStyleId>
              </a:tblPr>
              <a:tblGrid>
                <a:gridCol w="6583868"/>
                <a:gridCol w="1569530"/>
              </a:tblGrid>
              <a:tr h="460837">
                <a:tc>
                  <a:txBody>
                    <a:bodyPr/>
                    <a:lstStyle/>
                    <a:p>
                      <a:r>
                        <a:rPr lang="en-US" sz="1600" dirty="0" smtClean="0">
                          <a:latin typeface="+mj-lt"/>
                        </a:rPr>
                        <a:t>MICS</a:t>
                      </a:r>
                      <a:r>
                        <a:rPr lang="en-US" sz="1600" baseline="0" dirty="0" smtClean="0">
                          <a:latin typeface="+mj-lt"/>
                        </a:rPr>
                        <a:t> Measure Name</a:t>
                      </a:r>
                      <a:endParaRPr lang="en-US" sz="1600" dirty="0">
                        <a:latin typeface="+mj-lt"/>
                      </a:endParaRPr>
                    </a:p>
                  </a:txBody>
                  <a:tcPr/>
                </a:tc>
                <a:tc>
                  <a:txBody>
                    <a:bodyPr/>
                    <a:lstStyle/>
                    <a:p>
                      <a:endParaRPr lang="en-US" sz="1600" dirty="0">
                        <a:latin typeface="+mj-lt"/>
                      </a:endParaRPr>
                    </a:p>
                  </a:txBody>
                  <a:tcPr/>
                </a:tc>
              </a:tr>
              <a:tr h="460837">
                <a:tc>
                  <a:txBody>
                    <a:bodyPr/>
                    <a:lstStyle/>
                    <a:p>
                      <a:pPr algn="l" fontAlgn="b"/>
                      <a:r>
                        <a:rPr lang="en-US" sz="1600" b="0" i="0" u="none" strike="noStrike" dirty="0">
                          <a:solidFill>
                            <a:srgbClr val="000000"/>
                          </a:solidFill>
                          <a:effectLst/>
                          <a:latin typeface="+mj-lt"/>
                        </a:rPr>
                        <a:t>Lighting - Compact Fluorescent Lamp (Basic High - Indoor)</a:t>
                      </a:r>
                    </a:p>
                  </a:txBody>
                  <a:tcPr marL="0" marR="0" marT="0" marB="0" anchor="ctr"/>
                </a:tc>
                <a:tc>
                  <a:txBody>
                    <a:bodyPr/>
                    <a:lstStyle/>
                    <a:p>
                      <a:endParaRPr lang="en-US" sz="1600">
                        <a:latin typeface="+mj-lt"/>
                      </a:endParaRPr>
                    </a:p>
                  </a:txBody>
                  <a:tcPr anchor="ctr"/>
                </a:tc>
              </a:tr>
              <a:tr h="460837">
                <a:tc>
                  <a:txBody>
                    <a:bodyPr/>
                    <a:lstStyle/>
                    <a:p>
                      <a:pPr algn="l" fontAlgn="b"/>
                      <a:r>
                        <a:rPr lang="en-US" sz="1600" b="0" i="0" u="none" strike="noStrike" dirty="0">
                          <a:solidFill>
                            <a:srgbClr val="000000"/>
                          </a:solidFill>
                          <a:effectLst/>
                          <a:latin typeface="+mj-lt"/>
                        </a:rPr>
                        <a:t>Lighting - Compact Fluorescent Fixture (Indoor)</a:t>
                      </a:r>
                    </a:p>
                  </a:txBody>
                  <a:tcPr marL="0" marR="0" marT="0" marB="0" anchor="ctr"/>
                </a:tc>
                <a:tc>
                  <a:txBody>
                    <a:bodyPr/>
                    <a:lstStyle/>
                    <a:p>
                      <a:endParaRPr lang="en-US" sz="1600">
                        <a:latin typeface="+mj-lt"/>
                      </a:endParaRPr>
                    </a:p>
                  </a:txBody>
                  <a:tcPr anchor="ctr"/>
                </a:tc>
              </a:tr>
              <a:tr h="460837">
                <a:tc>
                  <a:txBody>
                    <a:bodyPr/>
                    <a:lstStyle/>
                    <a:p>
                      <a:pPr algn="l" fontAlgn="b"/>
                      <a:r>
                        <a:rPr lang="en-US" sz="1600" b="0" i="0" u="none" strike="noStrike" dirty="0">
                          <a:solidFill>
                            <a:srgbClr val="000000"/>
                          </a:solidFill>
                          <a:effectLst/>
                          <a:latin typeface="+mj-lt"/>
                        </a:rPr>
                        <a:t>Lighting - Compact Fluorescent Lamp (Basic Low - Indoor)</a:t>
                      </a:r>
                    </a:p>
                  </a:txBody>
                  <a:tcPr marL="0" marR="0" marT="0" marB="0" anchor="ctr"/>
                </a:tc>
                <a:tc>
                  <a:txBody>
                    <a:bodyPr/>
                    <a:lstStyle/>
                    <a:p>
                      <a:endParaRPr lang="en-US" sz="1600">
                        <a:latin typeface="+mj-lt"/>
                      </a:endParaRPr>
                    </a:p>
                  </a:txBody>
                  <a:tcPr anchor="ctr"/>
                </a:tc>
              </a:tr>
              <a:tr h="460837">
                <a:tc>
                  <a:txBody>
                    <a:bodyPr/>
                    <a:lstStyle/>
                    <a:p>
                      <a:pPr algn="l" fontAlgn="b"/>
                      <a:r>
                        <a:rPr lang="en-US" sz="1600" b="0" i="0" u="none" strike="noStrike" dirty="0">
                          <a:solidFill>
                            <a:srgbClr val="000000"/>
                          </a:solidFill>
                          <a:effectLst/>
                          <a:latin typeface="+mj-lt"/>
                        </a:rPr>
                        <a:t>Lighting - Linear Fluorescent Fixture (T8)</a:t>
                      </a:r>
                    </a:p>
                  </a:txBody>
                  <a:tcPr marL="0" marR="0" marT="0" marB="0" anchor="ctr"/>
                </a:tc>
                <a:tc>
                  <a:txBody>
                    <a:bodyPr/>
                    <a:lstStyle/>
                    <a:p>
                      <a:endParaRPr lang="en-US" sz="1600">
                        <a:latin typeface="+mj-lt"/>
                      </a:endParaRPr>
                    </a:p>
                  </a:txBody>
                  <a:tcPr anchor="ctr"/>
                </a:tc>
              </a:tr>
              <a:tr h="460837">
                <a:tc>
                  <a:txBody>
                    <a:bodyPr/>
                    <a:lstStyle/>
                    <a:p>
                      <a:pPr algn="l" fontAlgn="b"/>
                      <a:r>
                        <a:rPr lang="en-US" sz="1600" b="0" i="0" u="none" strike="noStrike" dirty="0">
                          <a:solidFill>
                            <a:srgbClr val="000000"/>
                          </a:solidFill>
                          <a:effectLst/>
                          <a:latin typeface="+mj-lt"/>
                        </a:rPr>
                        <a:t>Lighting - Linear Fluorescent Fixture (Low Wattage T8)</a:t>
                      </a:r>
                    </a:p>
                  </a:txBody>
                  <a:tcPr marL="0" marR="0" marT="0" marB="0" anchor="ctr"/>
                </a:tc>
                <a:tc>
                  <a:txBody>
                    <a:bodyPr/>
                    <a:lstStyle/>
                    <a:p>
                      <a:endParaRPr lang="en-US" sz="1600">
                        <a:latin typeface="+mj-lt"/>
                      </a:endParaRPr>
                    </a:p>
                  </a:txBody>
                  <a:tcPr anchor="ctr"/>
                </a:tc>
              </a:tr>
              <a:tr h="460837">
                <a:tc>
                  <a:txBody>
                    <a:bodyPr/>
                    <a:lstStyle/>
                    <a:p>
                      <a:pPr algn="l" fontAlgn="b"/>
                      <a:r>
                        <a:rPr lang="en-US" sz="1600" b="0" i="0" u="none" strike="noStrike" dirty="0">
                          <a:solidFill>
                            <a:srgbClr val="000000"/>
                          </a:solidFill>
                          <a:effectLst/>
                          <a:latin typeface="+mj-lt"/>
                        </a:rPr>
                        <a:t>Lighting - High Bay HID to T5</a:t>
                      </a:r>
                    </a:p>
                  </a:txBody>
                  <a:tcPr marL="0" marR="0" marT="0" marB="0" anchor="ctr"/>
                </a:tc>
                <a:tc>
                  <a:txBody>
                    <a:bodyPr/>
                    <a:lstStyle/>
                    <a:p>
                      <a:endParaRPr lang="en-US" sz="1600">
                        <a:latin typeface="+mj-lt"/>
                      </a:endParaRPr>
                    </a:p>
                  </a:txBody>
                  <a:tcPr anchor="ctr"/>
                </a:tc>
              </a:tr>
              <a:tr h="460837">
                <a:tc>
                  <a:txBody>
                    <a:bodyPr/>
                    <a:lstStyle/>
                    <a:p>
                      <a:pPr algn="l" fontAlgn="b"/>
                      <a:r>
                        <a:rPr lang="en-US" sz="1600" b="0" i="0" u="none" strike="noStrike" dirty="0">
                          <a:solidFill>
                            <a:srgbClr val="000000"/>
                          </a:solidFill>
                          <a:effectLst/>
                          <a:latin typeface="+mj-lt"/>
                        </a:rPr>
                        <a:t>Lighting - Occupancy Sensor</a:t>
                      </a:r>
                    </a:p>
                  </a:txBody>
                  <a:tcPr marL="0" marR="0" marT="0" marB="0" anchor="ctr"/>
                </a:tc>
                <a:tc>
                  <a:txBody>
                    <a:bodyPr/>
                    <a:lstStyle/>
                    <a:p>
                      <a:endParaRPr lang="en-US" sz="1600">
                        <a:latin typeface="+mj-lt"/>
                      </a:endParaRPr>
                    </a:p>
                  </a:txBody>
                  <a:tcPr anchor="ctr"/>
                </a:tc>
              </a:tr>
              <a:tr h="460837">
                <a:tc>
                  <a:txBody>
                    <a:bodyPr/>
                    <a:lstStyle/>
                    <a:p>
                      <a:pPr algn="l" fontAlgn="b"/>
                      <a:r>
                        <a:rPr lang="en-US" sz="1600" b="0" i="0" u="none" strike="noStrike" dirty="0">
                          <a:solidFill>
                            <a:srgbClr val="000000"/>
                          </a:solidFill>
                          <a:effectLst/>
                          <a:latin typeface="+mj-lt"/>
                        </a:rPr>
                        <a:t>Lighting - Low Bay HID to T5</a:t>
                      </a:r>
                    </a:p>
                  </a:txBody>
                  <a:tcPr marL="0" marR="0" marT="0" marB="0" anchor="ctr"/>
                </a:tc>
                <a:tc>
                  <a:txBody>
                    <a:bodyPr/>
                    <a:lstStyle/>
                    <a:p>
                      <a:endParaRPr lang="en-US" sz="1600" dirty="0">
                        <a:latin typeface="+mj-lt"/>
                      </a:endParaRPr>
                    </a:p>
                  </a:txBody>
                  <a:tcPr anchor="ctr"/>
                </a:tc>
              </a:tr>
            </a:tbl>
          </a:graphicData>
        </a:graphic>
      </p:graphicFrame>
    </p:spTree>
    <p:extLst>
      <p:ext uri="{BB962C8B-B14F-4D97-AF65-F5344CB8AC3E}">
        <p14:creationId xmlns:p14="http://schemas.microsoft.com/office/powerpoint/2010/main" val="19588384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304800" y="457200"/>
            <a:ext cx="8507104" cy="609600"/>
          </a:xfrm>
          <a:prstGeom prst="roundRect">
            <a:avLst/>
          </a:prstGeom>
          <a:solidFill>
            <a:schemeClr val="accent4">
              <a:alpha val="25000"/>
            </a:schemeClr>
          </a:solidFill>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400" dirty="0" smtClean="0"/>
          </a:p>
        </p:txBody>
      </p:sp>
      <p:sp>
        <p:nvSpPr>
          <p:cNvPr id="6" name="Text Placeholder 5"/>
          <p:cNvSpPr>
            <a:spLocks noGrp="1"/>
          </p:cNvSpPr>
          <p:nvPr>
            <p:ph type="body" sz="quarter" idx="11"/>
          </p:nvPr>
        </p:nvSpPr>
        <p:spPr/>
        <p:txBody>
          <a:bodyPr/>
          <a:lstStyle/>
          <a:p>
            <a:r>
              <a:rPr lang="en-US" dirty="0" smtClean="0"/>
              <a:t>Both electric and gas DEER-based Commercial HVAC measures were updated.</a:t>
            </a:r>
            <a:endParaRPr lang="en-US" dirty="0"/>
          </a:p>
        </p:txBody>
      </p:sp>
      <p:sp>
        <p:nvSpPr>
          <p:cNvPr id="4" name="Title 3"/>
          <p:cNvSpPr>
            <a:spLocks noGrp="1"/>
          </p:cNvSpPr>
          <p:nvPr>
            <p:ph type="title"/>
          </p:nvPr>
        </p:nvSpPr>
        <p:spPr/>
        <p:txBody>
          <a:bodyPr/>
          <a:lstStyle/>
          <a:p>
            <a:r>
              <a:rPr lang="en-US" dirty="0"/>
              <a:t>2015 California Potential and Goals Study » </a:t>
            </a:r>
            <a:r>
              <a:rPr lang="en-US" dirty="0" smtClean="0"/>
              <a:t>DEER Integration</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619806000"/>
              </p:ext>
            </p:extLst>
          </p:nvPr>
        </p:nvGraphicFramePr>
        <p:xfrm>
          <a:off x="457200" y="1186463"/>
          <a:ext cx="8153398" cy="4818099"/>
        </p:xfrm>
        <a:graphic>
          <a:graphicData uri="http://schemas.openxmlformats.org/drawingml/2006/table">
            <a:tbl>
              <a:tblPr firstRow="1" bandRow="1">
                <a:tableStyleId>{EB9631B5-78F2-41C9-869B-9F39066F8104}</a:tableStyleId>
              </a:tblPr>
              <a:tblGrid>
                <a:gridCol w="6583868"/>
                <a:gridCol w="1569530"/>
              </a:tblGrid>
              <a:tr h="438009">
                <a:tc>
                  <a:txBody>
                    <a:bodyPr/>
                    <a:lstStyle/>
                    <a:p>
                      <a:r>
                        <a:rPr lang="en-US" sz="1600" dirty="0" smtClean="0">
                          <a:latin typeface="+mj-lt"/>
                        </a:rPr>
                        <a:t>MICS</a:t>
                      </a:r>
                      <a:r>
                        <a:rPr lang="en-US" sz="1600" baseline="0" dirty="0" smtClean="0">
                          <a:latin typeface="+mj-lt"/>
                        </a:rPr>
                        <a:t> Measure Name</a:t>
                      </a:r>
                      <a:endParaRPr lang="en-US" sz="1600" dirty="0">
                        <a:latin typeface="+mj-lt"/>
                      </a:endParaRPr>
                    </a:p>
                  </a:txBody>
                  <a:tcPr/>
                </a:tc>
                <a:tc>
                  <a:txBody>
                    <a:bodyPr/>
                    <a:lstStyle/>
                    <a:p>
                      <a:r>
                        <a:rPr lang="en-US" sz="1600" dirty="0" smtClean="0">
                          <a:latin typeface="+mj-lt"/>
                        </a:rPr>
                        <a:t>Fuel Type</a:t>
                      </a:r>
                      <a:endParaRPr lang="en-US" sz="1600" dirty="0">
                        <a:latin typeface="+mj-lt"/>
                      </a:endParaRPr>
                    </a:p>
                  </a:txBody>
                  <a:tcPr/>
                </a:tc>
              </a:tr>
              <a:tr h="438009">
                <a:tc>
                  <a:txBody>
                    <a:bodyPr/>
                    <a:lstStyle/>
                    <a:p>
                      <a:pPr algn="l" fontAlgn="b"/>
                      <a:r>
                        <a:rPr lang="en-US" sz="1600" u="none" strike="noStrike" dirty="0">
                          <a:effectLst/>
                          <a:latin typeface="+mj-lt"/>
                        </a:rPr>
                        <a:t>HVAC - Chiller (Reciprocating)</a:t>
                      </a:r>
                      <a:endParaRPr lang="en-US" sz="1600" b="0" i="0" u="none" strike="noStrike" dirty="0">
                        <a:solidFill>
                          <a:srgbClr val="000000"/>
                        </a:solidFill>
                        <a:effectLst/>
                        <a:latin typeface="+mj-lt"/>
                      </a:endParaRPr>
                    </a:p>
                  </a:txBody>
                  <a:tcPr marL="0" marR="0" marT="0" marB="0" anchor="ctr"/>
                </a:tc>
                <a:tc>
                  <a:txBody>
                    <a:bodyPr/>
                    <a:lstStyle/>
                    <a:p>
                      <a:pPr algn="l"/>
                      <a:r>
                        <a:rPr lang="en-US" sz="1600" dirty="0" smtClean="0">
                          <a:latin typeface="+mj-lt"/>
                        </a:rPr>
                        <a:t>Electric</a:t>
                      </a:r>
                      <a:endParaRPr lang="en-US" sz="1600" dirty="0">
                        <a:latin typeface="+mj-lt"/>
                      </a:endParaRPr>
                    </a:p>
                  </a:txBody>
                  <a:tcPr anchor="ctr"/>
                </a:tc>
              </a:tr>
              <a:tr h="438009">
                <a:tc>
                  <a:txBody>
                    <a:bodyPr/>
                    <a:lstStyle/>
                    <a:p>
                      <a:pPr algn="l" fontAlgn="b"/>
                      <a:r>
                        <a:rPr lang="en-US" sz="1600" u="none" strike="noStrike" dirty="0">
                          <a:effectLst/>
                          <a:latin typeface="+mj-lt"/>
                        </a:rPr>
                        <a:t>HVAC - Chiller (Screw) </a:t>
                      </a:r>
                      <a:endParaRPr lang="en-US" sz="1600" b="0" i="0" u="none" strike="noStrike" dirty="0">
                        <a:solidFill>
                          <a:srgbClr val="000000"/>
                        </a:solidFill>
                        <a:effectLst/>
                        <a:latin typeface="+mj-lt"/>
                      </a:endParaRPr>
                    </a:p>
                  </a:txBody>
                  <a:tcPr marL="0" marR="0" marT="0" marB="0" anchor="ctr"/>
                </a:tc>
                <a:tc>
                  <a:txBody>
                    <a:bodyPr/>
                    <a:lstStyle/>
                    <a:p>
                      <a:pPr algn="l"/>
                      <a:r>
                        <a:rPr lang="en-US" sz="1600" kern="1200" dirty="0" smtClean="0">
                          <a:solidFill>
                            <a:schemeClr val="dk1"/>
                          </a:solidFill>
                          <a:latin typeface="+mn-lt"/>
                          <a:ea typeface="+mn-ea"/>
                          <a:cs typeface="+mn-cs"/>
                        </a:rPr>
                        <a:t>Electric</a:t>
                      </a:r>
                      <a:endParaRPr lang="en-US" sz="1600" dirty="0">
                        <a:latin typeface="+mj-lt"/>
                      </a:endParaRPr>
                    </a:p>
                  </a:txBody>
                  <a:tcPr anchor="ctr"/>
                </a:tc>
              </a:tr>
              <a:tr h="438009">
                <a:tc>
                  <a:txBody>
                    <a:bodyPr/>
                    <a:lstStyle/>
                    <a:p>
                      <a:pPr algn="l" fontAlgn="b"/>
                      <a:r>
                        <a:rPr lang="en-US" sz="1600" u="none" strike="noStrike" dirty="0">
                          <a:effectLst/>
                          <a:latin typeface="+mj-lt"/>
                        </a:rPr>
                        <a:t>HVAC - Chiller (Centrifugal)</a:t>
                      </a:r>
                      <a:endParaRPr lang="en-US" sz="1600" b="0" i="0" u="none" strike="noStrike" dirty="0">
                        <a:solidFill>
                          <a:srgbClr val="000000"/>
                        </a:solidFill>
                        <a:effectLst/>
                        <a:latin typeface="+mj-lt"/>
                      </a:endParaRPr>
                    </a:p>
                  </a:txBody>
                  <a:tcPr marL="0" marR="0" marT="0" marB="0" anchor="ctr"/>
                </a:tc>
                <a:tc>
                  <a:txBody>
                    <a:bodyPr/>
                    <a:lstStyle/>
                    <a:p>
                      <a:pPr algn="l"/>
                      <a:r>
                        <a:rPr lang="en-US" sz="1600" kern="1200" dirty="0" smtClean="0">
                          <a:solidFill>
                            <a:schemeClr val="dk1"/>
                          </a:solidFill>
                          <a:latin typeface="+mn-lt"/>
                          <a:ea typeface="+mn-ea"/>
                          <a:cs typeface="+mn-cs"/>
                        </a:rPr>
                        <a:t>Electric</a:t>
                      </a:r>
                      <a:endParaRPr lang="en-US" sz="1600" dirty="0">
                        <a:latin typeface="+mj-lt"/>
                      </a:endParaRPr>
                    </a:p>
                  </a:txBody>
                  <a:tcPr anchor="ctr"/>
                </a:tc>
              </a:tr>
              <a:tr h="438009">
                <a:tc>
                  <a:txBody>
                    <a:bodyPr/>
                    <a:lstStyle/>
                    <a:p>
                      <a:pPr algn="l" fontAlgn="b"/>
                      <a:r>
                        <a:rPr lang="en-US" sz="1600" u="none" strike="noStrike" dirty="0">
                          <a:effectLst/>
                          <a:latin typeface="+mj-lt"/>
                        </a:rPr>
                        <a:t>HVAC - SEER Rated Package Rooftop </a:t>
                      </a:r>
                      <a:r>
                        <a:rPr lang="en-US" sz="1600" u="none" strike="noStrike" dirty="0" smtClean="0">
                          <a:effectLst/>
                          <a:latin typeface="+mj-lt"/>
                        </a:rPr>
                        <a:t>HP</a:t>
                      </a:r>
                      <a:endParaRPr lang="en-US" sz="1600" b="0" i="0" u="none" strike="noStrike" dirty="0">
                        <a:solidFill>
                          <a:srgbClr val="000000"/>
                        </a:solidFill>
                        <a:effectLst/>
                        <a:latin typeface="+mj-lt"/>
                      </a:endParaRPr>
                    </a:p>
                  </a:txBody>
                  <a:tcPr marL="0" marR="0" marT="0" marB="0" anchor="ctr"/>
                </a:tc>
                <a:tc>
                  <a:txBody>
                    <a:bodyPr/>
                    <a:lstStyle/>
                    <a:p>
                      <a:pPr algn="l"/>
                      <a:r>
                        <a:rPr lang="en-US" sz="1600" kern="1200" dirty="0" smtClean="0">
                          <a:solidFill>
                            <a:schemeClr val="dk1"/>
                          </a:solidFill>
                          <a:latin typeface="+mn-lt"/>
                          <a:ea typeface="+mn-ea"/>
                          <a:cs typeface="+mn-cs"/>
                        </a:rPr>
                        <a:t>Electric</a:t>
                      </a:r>
                      <a:endParaRPr lang="en-US" sz="1600" dirty="0">
                        <a:latin typeface="+mj-lt"/>
                      </a:endParaRPr>
                    </a:p>
                  </a:txBody>
                  <a:tcPr anchor="ctr"/>
                </a:tc>
              </a:tr>
              <a:tr h="438009">
                <a:tc>
                  <a:txBody>
                    <a:bodyPr/>
                    <a:lstStyle/>
                    <a:p>
                      <a:pPr algn="l" fontAlgn="b"/>
                      <a:r>
                        <a:rPr lang="en-US" sz="1600" u="none" strike="noStrike" dirty="0">
                          <a:effectLst/>
                          <a:latin typeface="+mj-lt"/>
                        </a:rPr>
                        <a:t>HVAC - EER Rated Package Rooftop </a:t>
                      </a:r>
                      <a:r>
                        <a:rPr lang="en-US" sz="1600" u="none" strike="noStrike" dirty="0" smtClean="0">
                          <a:effectLst/>
                          <a:latin typeface="+mj-lt"/>
                        </a:rPr>
                        <a:t>HP</a:t>
                      </a:r>
                      <a:endParaRPr lang="en-US" sz="1600" b="0" i="0" u="none" strike="noStrike" dirty="0">
                        <a:solidFill>
                          <a:srgbClr val="000000"/>
                        </a:solidFill>
                        <a:effectLst/>
                        <a:latin typeface="+mj-lt"/>
                      </a:endParaRPr>
                    </a:p>
                  </a:txBody>
                  <a:tcPr marL="0" marR="0" marT="0" marB="0" anchor="ctr"/>
                </a:tc>
                <a:tc>
                  <a:txBody>
                    <a:bodyPr/>
                    <a:lstStyle/>
                    <a:p>
                      <a:pPr algn="l"/>
                      <a:r>
                        <a:rPr lang="en-US" sz="1600" kern="1200" dirty="0" smtClean="0">
                          <a:solidFill>
                            <a:schemeClr val="dk1"/>
                          </a:solidFill>
                          <a:latin typeface="+mn-lt"/>
                          <a:ea typeface="+mn-ea"/>
                          <a:cs typeface="+mn-cs"/>
                        </a:rPr>
                        <a:t>Electric</a:t>
                      </a:r>
                      <a:endParaRPr lang="en-US" sz="1600" dirty="0">
                        <a:latin typeface="+mj-lt"/>
                      </a:endParaRPr>
                    </a:p>
                  </a:txBody>
                  <a:tcPr anchor="ctr"/>
                </a:tc>
              </a:tr>
              <a:tr h="438009">
                <a:tc>
                  <a:txBody>
                    <a:bodyPr/>
                    <a:lstStyle/>
                    <a:p>
                      <a:pPr algn="l" fontAlgn="b"/>
                      <a:r>
                        <a:rPr lang="en-US" sz="1600" u="none" strike="noStrike" dirty="0">
                          <a:effectLst/>
                          <a:latin typeface="+mj-lt"/>
                        </a:rPr>
                        <a:t>HVAC - ET Rated Boiler (High)</a:t>
                      </a:r>
                      <a:endParaRPr lang="en-US" sz="1600" b="0" i="0" u="none" strike="noStrike" dirty="0">
                        <a:solidFill>
                          <a:srgbClr val="000000"/>
                        </a:solidFill>
                        <a:effectLst/>
                        <a:latin typeface="+mj-lt"/>
                      </a:endParaRPr>
                    </a:p>
                  </a:txBody>
                  <a:tcPr marL="0" marR="0" marT="0" marB="0" anchor="ctr"/>
                </a:tc>
                <a:tc>
                  <a:txBody>
                    <a:bodyPr/>
                    <a:lstStyle/>
                    <a:p>
                      <a:pPr algn="l"/>
                      <a:r>
                        <a:rPr lang="en-US" sz="1600" dirty="0" smtClean="0">
                          <a:latin typeface="+mj-lt"/>
                        </a:rPr>
                        <a:t>Gas</a:t>
                      </a:r>
                      <a:endParaRPr lang="en-US" sz="1600" dirty="0">
                        <a:latin typeface="+mj-lt"/>
                      </a:endParaRPr>
                    </a:p>
                  </a:txBody>
                  <a:tcPr anchor="ctr"/>
                </a:tc>
              </a:tr>
              <a:tr h="438009">
                <a:tc>
                  <a:txBody>
                    <a:bodyPr/>
                    <a:lstStyle/>
                    <a:p>
                      <a:pPr algn="l" fontAlgn="b"/>
                      <a:r>
                        <a:rPr lang="en-US" sz="1600" u="none" strike="noStrike" dirty="0">
                          <a:effectLst/>
                          <a:latin typeface="+mj-lt"/>
                        </a:rPr>
                        <a:t>HVAC - AFUE Rated Boiler (High)</a:t>
                      </a:r>
                      <a:endParaRPr lang="en-US" sz="1600" b="0" i="0" u="none" strike="noStrike" dirty="0">
                        <a:solidFill>
                          <a:srgbClr val="000000"/>
                        </a:solidFill>
                        <a:effectLst/>
                        <a:latin typeface="+mj-lt"/>
                      </a:endParaRPr>
                    </a:p>
                  </a:txBody>
                  <a:tcPr marL="0" marR="0" marT="0" marB="0" anchor="ctr"/>
                </a:tc>
                <a:tc>
                  <a:txBody>
                    <a:bodyPr/>
                    <a:lstStyle/>
                    <a:p>
                      <a:pPr algn="l"/>
                      <a:r>
                        <a:rPr lang="en-US" sz="1600" dirty="0" smtClean="0">
                          <a:latin typeface="+mj-lt"/>
                        </a:rPr>
                        <a:t>Gas</a:t>
                      </a:r>
                      <a:endParaRPr lang="en-US" sz="1600" dirty="0">
                        <a:latin typeface="+mj-lt"/>
                      </a:endParaRPr>
                    </a:p>
                  </a:txBody>
                  <a:tcPr anchor="ctr"/>
                </a:tc>
              </a:tr>
              <a:tr h="438009">
                <a:tc>
                  <a:txBody>
                    <a:bodyPr/>
                    <a:lstStyle/>
                    <a:p>
                      <a:pPr algn="l" fontAlgn="b"/>
                      <a:r>
                        <a:rPr lang="en-US" sz="1600" u="none" strike="noStrike" dirty="0">
                          <a:effectLst/>
                          <a:latin typeface="+mj-lt"/>
                        </a:rPr>
                        <a:t>HVAC - ET Rated Boiler (Standard)</a:t>
                      </a:r>
                      <a:endParaRPr lang="en-US" sz="1600" b="0" i="0" u="none" strike="noStrike" dirty="0">
                        <a:solidFill>
                          <a:srgbClr val="000000"/>
                        </a:solidFill>
                        <a:effectLst/>
                        <a:latin typeface="+mj-lt"/>
                      </a:endParaRPr>
                    </a:p>
                  </a:txBody>
                  <a:tcPr marL="0" marR="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Gas</a:t>
                      </a:r>
                    </a:p>
                  </a:txBody>
                  <a:tcPr anchor="ctr"/>
                </a:tc>
              </a:tr>
              <a:tr h="438009">
                <a:tc>
                  <a:txBody>
                    <a:bodyPr/>
                    <a:lstStyle/>
                    <a:p>
                      <a:pPr algn="l" fontAlgn="b"/>
                      <a:r>
                        <a:rPr lang="en-US" sz="1600" u="none" strike="noStrike" dirty="0">
                          <a:effectLst/>
                          <a:latin typeface="+mj-lt"/>
                        </a:rPr>
                        <a:t>HVAC - AFUE Rated Boiler (Standard)</a:t>
                      </a:r>
                      <a:endParaRPr lang="en-US" sz="1600" b="0" i="0" u="none" strike="noStrike" dirty="0">
                        <a:solidFill>
                          <a:srgbClr val="000000"/>
                        </a:solidFill>
                        <a:effectLst/>
                        <a:latin typeface="+mj-lt"/>
                      </a:endParaRPr>
                    </a:p>
                  </a:txBody>
                  <a:tcPr marL="0" marR="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Gas</a:t>
                      </a:r>
                    </a:p>
                  </a:txBody>
                  <a:tcPr anchor="ctr"/>
                </a:tc>
              </a:tr>
              <a:tr h="438009">
                <a:tc>
                  <a:txBody>
                    <a:bodyPr/>
                    <a:lstStyle/>
                    <a:p>
                      <a:pPr algn="l" fontAlgn="b"/>
                      <a:r>
                        <a:rPr lang="en-US" sz="1600" u="none" strike="noStrike" dirty="0">
                          <a:effectLst/>
                          <a:latin typeface="+mj-lt"/>
                        </a:rPr>
                        <a:t>HVAC - Gas Furnace</a:t>
                      </a:r>
                      <a:endParaRPr lang="en-US" sz="1600" b="0" i="0" u="none" strike="noStrike" dirty="0">
                        <a:solidFill>
                          <a:srgbClr val="000000"/>
                        </a:solidFill>
                        <a:effectLst/>
                        <a:latin typeface="+mj-lt"/>
                      </a:endParaRPr>
                    </a:p>
                  </a:txBody>
                  <a:tcPr marL="0" marR="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Gas</a:t>
                      </a:r>
                    </a:p>
                  </a:txBody>
                  <a:tcPr anchor="ctr"/>
                </a:tc>
              </a:tr>
            </a:tbl>
          </a:graphicData>
        </a:graphic>
      </p:graphicFrame>
    </p:spTree>
    <p:extLst>
      <p:ext uri="{BB962C8B-B14F-4D97-AF65-F5344CB8AC3E}">
        <p14:creationId xmlns:p14="http://schemas.microsoft.com/office/powerpoint/2010/main" val="15706859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2015 California Potential and Goals Study »  </a:t>
            </a:r>
            <a:r>
              <a:rPr lang="en-US" dirty="0" smtClean="0"/>
              <a:t>Agenda</a:t>
            </a:r>
            <a:endParaRPr lang="en-US" dirty="0"/>
          </a:p>
        </p:txBody>
      </p:sp>
      <p:grpSp>
        <p:nvGrpSpPr>
          <p:cNvPr id="4" name="Group 3"/>
          <p:cNvGrpSpPr/>
          <p:nvPr/>
        </p:nvGrpSpPr>
        <p:grpSpPr>
          <a:xfrm>
            <a:off x="625475" y="3263900"/>
            <a:ext cx="8186429" cy="546100"/>
            <a:chOff x="625475" y="1447800"/>
            <a:chExt cx="7796213" cy="546100"/>
          </a:xfrm>
        </p:grpSpPr>
        <p:grpSp>
          <p:nvGrpSpPr>
            <p:cNvPr id="5" name="Group 4"/>
            <p:cNvGrpSpPr/>
            <p:nvPr/>
          </p:nvGrpSpPr>
          <p:grpSpPr>
            <a:xfrm>
              <a:off x="625475" y="1511300"/>
              <a:ext cx="7796213" cy="476250"/>
              <a:chOff x="625475" y="1511300"/>
              <a:chExt cx="7796213" cy="476250"/>
            </a:xfrm>
          </p:grpSpPr>
          <p:sp>
            <p:nvSpPr>
              <p:cNvPr id="7" name="Rectangle 11"/>
              <p:cNvSpPr>
                <a:spLocks noChangeArrowheads="1"/>
              </p:cNvSpPr>
              <p:nvPr/>
            </p:nvSpPr>
            <p:spPr bwMode="auto">
              <a:xfrm>
                <a:off x="644525" y="1511300"/>
                <a:ext cx="7777163" cy="476250"/>
              </a:xfrm>
              <a:prstGeom prst="rect">
                <a:avLst/>
              </a:prstGeom>
              <a:solidFill>
                <a:schemeClr val="bg2">
                  <a:lumMod val="40000"/>
                  <a:lumOff val="60000"/>
                </a:schemeClr>
              </a:solidFill>
              <a:ln w="9525">
                <a:noFill/>
                <a:miter lim="800000"/>
                <a:headEnd/>
                <a:tailEnd/>
              </a:ln>
            </p:spPr>
            <p:txBody>
              <a:bodyPr wrap="none" anchor="ctr"/>
              <a:lstStyle/>
              <a:p>
                <a:endParaRPr lang="en-US" dirty="0"/>
              </a:p>
            </p:txBody>
          </p:sp>
          <p:sp>
            <p:nvSpPr>
              <p:cNvPr id="8" name="Rectangle 12"/>
              <p:cNvSpPr>
                <a:spLocks noChangeArrowheads="1"/>
              </p:cNvSpPr>
              <p:nvPr/>
            </p:nvSpPr>
            <p:spPr bwMode="auto">
              <a:xfrm>
                <a:off x="625475" y="1512062"/>
                <a:ext cx="547688" cy="475488"/>
              </a:xfrm>
              <a:prstGeom prst="rect">
                <a:avLst/>
              </a:prstGeom>
              <a:solidFill>
                <a:srgbClr val="EEB110"/>
              </a:solidFill>
              <a:ln w="9525">
                <a:noFill/>
                <a:miter lim="800000"/>
                <a:headEnd/>
                <a:tailEnd/>
              </a:ln>
            </p:spPr>
            <p:txBody>
              <a:bodyPr wrap="none" tIns="0" bIns="137160" anchor="ctr"/>
              <a:lstStyle/>
              <a:p>
                <a:pPr>
                  <a:defRPr/>
                </a:pPr>
                <a:r>
                  <a:rPr lang="en-US" sz="4800" dirty="0" smtClean="0">
                    <a:solidFill>
                      <a:schemeClr val="bg1"/>
                    </a:solidFill>
                  </a:rPr>
                  <a:t>»</a:t>
                </a:r>
                <a:endParaRPr lang="en-US" sz="4800" dirty="0">
                  <a:solidFill>
                    <a:schemeClr val="bg1"/>
                  </a:solidFill>
                </a:endParaRPr>
              </a:p>
            </p:txBody>
          </p:sp>
        </p:grpSp>
        <p:sp>
          <p:nvSpPr>
            <p:cNvPr id="6" name="Line 10"/>
            <p:cNvSpPr>
              <a:spLocks noChangeShapeType="1"/>
            </p:cNvSpPr>
            <p:nvPr/>
          </p:nvSpPr>
          <p:spPr bwMode="auto">
            <a:xfrm>
              <a:off x="1173163" y="1447800"/>
              <a:ext cx="0" cy="546100"/>
            </a:xfrm>
            <a:prstGeom prst="line">
              <a:avLst/>
            </a:prstGeom>
            <a:noFill/>
            <a:ln w="57150">
              <a:solidFill>
                <a:schemeClr val="bg1"/>
              </a:solidFill>
              <a:round/>
              <a:headEnd/>
              <a:tailEnd/>
            </a:ln>
          </p:spPr>
          <p:txBody>
            <a:bodyPr/>
            <a:lstStyle/>
            <a:p>
              <a:endParaRPr lang="en-US" dirty="0"/>
            </a:p>
          </p:txBody>
        </p:sp>
      </p:grpSp>
      <p:sp>
        <p:nvSpPr>
          <p:cNvPr id="9" name="Line 10"/>
          <p:cNvSpPr>
            <a:spLocks noChangeShapeType="1"/>
          </p:cNvSpPr>
          <p:nvPr/>
        </p:nvSpPr>
        <p:spPr bwMode="auto">
          <a:xfrm>
            <a:off x="1173163" y="1447800"/>
            <a:ext cx="0" cy="546100"/>
          </a:xfrm>
          <a:prstGeom prst="line">
            <a:avLst/>
          </a:prstGeom>
          <a:noFill/>
          <a:ln w="57150">
            <a:solidFill>
              <a:schemeClr val="bg1"/>
            </a:solidFill>
            <a:round/>
            <a:headEnd/>
            <a:tailEnd/>
          </a:ln>
        </p:spPr>
        <p:txBody>
          <a:bodyPr/>
          <a:lstStyle/>
          <a:p>
            <a:endParaRPr lang="en-US" dirty="0"/>
          </a:p>
        </p:txBody>
      </p:sp>
      <p:sp>
        <p:nvSpPr>
          <p:cNvPr id="10" name="Line 10"/>
          <p:cNvSpPr>
            <a:spLocks noChangeShapeType="1"/>
          </p:cNvSpPr>
          <p:nvPr/>
        </p:nvSpPr>
        <p:spPr bwMode="auto">
          <a:xfrm>
            <a:off x="1173163" y="1447800"/>
            <a:ext cx="0" cy="546100"/>
          </a:xfrm>
          <a:prstGeom prst="line">
            <a:avLst/>
          </a:prstGeom>
          <a:noFill/>
          <a:ln w="57150">
            <a:solidFill>
              <a:schemeClr val="bg1"/>
            </a:solidFill>
            <a:round/>
            <a:headEnd/>
            <a:tailEnd/>
          </a:ln>
        </p:spPr>
        <p:txBody>
          <a:bodyPr/>
          <a:lstStyle/>
          <a:p>
            <a:endParaRPr lang="en-US" dirty="0"/>
          </a:p>
        </p:txBody>
      </p:sp>
      <p:sp>
        <p:nvSpPr>
          <p:cNvPr id="11" name="Text Box 3"/>
          <p:cNvSpPr txBox="1">
            <a:spLocks noChangeArrowheads="1"/>
          </p:cNvSpPr>
          <p:nvPr/>
        </p:nvSpPr>
        <p:spPr bwMode="auto">
          <a:xfrm>
            <a:off x="1322388" y="1066800"/>
            <a:ext cx="7516812" cy="4893647"/>
          </a:xfrm>
          <a:prstGeom prst="rect">
            <a:avLst/>
          </a:prstGeom>
          <a:noFill/>
          <a:ln w="9525">
            <a:noFill/>
            <a:miter lim="800000"/>
            <a:headEnd/>
            <a:tailEnd/>
          </a:ln>
        </p:spPr>
        <p:txBody>
          <a:bodyPr wrap="square">
            <a:spAutoFit/>
          </a:bodyPr>
          <a:lstStyle/>
          <a:p>
            <a:pPr marL="342900" indent="-342900">
              <a:lnSpc>
                <a:spcPct val="200000"/>
              </a:lnSpc>
              <a:spcBef>
                <a:spcPts val="600"/>
              </a:spcBef>
              <a:spcAft>
                <a:spcPts val="600"/>
              </a:spcAft>
              <a:buFontTx/>
              <a:buAutoNum type="arabicPlain"/>
              <a:tabLst>
                <a:tab pos="285750" algn="l"/>
                <a:tab pos="628650" algn="l"/>
              </a:tabLst>
              <a:defRPr/>
            </a:pPr>
            <a:r>
              <a:rPr lang="en-US" dirty="0" smtClean="0"/>
              <a:t>»</a:t>
            </a:r>
            <a:r>
              <a:rPr lang="en-US" dirty="0"/>
              <a:t>	</a:t>
            </a:r>
            <a:r>
              <a:rPr lang="en-US" dirty="0" smtClean="0"/>
              <a:t>Scope and Schedule Highlights</a:t>
            </a:r>
            <a:endParaRPr lang="en-US" dirty="0"/>
          </a:p>
          <a:p>
            <a:pPr marL="342900" indent="-342900">
              <a:lnSpc>
                <a:spcPct val="200000"/>
              </a:lnSpc>
              <a:spcBef>
                <a:spcPts val="600"/>
              </a:spcBef>
              <a:spcAft>
                <a:spcPts val="600"/>
              </a:spcAft>
              <a:buFontTx/>
              <a:buAutoNum type="arabicPlain"/>
              <a:tabLst>
                <a:tab pos="285750" algn="l"/>
                <a:tab pos="628650" algn="l"/>
              </a:tabLst>
              <a:defRPr/>
            </a:pPr>
            <a:r>
              <a:rPr lang="en-US" dirty="0" smtClean="0"/>
              <a:t>»</a:t>
            </a:r>
            <a:r>
              <a:rPr lang="en-US" dirty="0"/>
              <a:t>	</a:t>
            </a:r>
            <a:r>
              <a:rPr lang="en-US" dirty="0" smtClean="0"/>
              <a:t>Introduction to the Measure Input Characterization System</a:t>
            </a:r>
          </a:p>
          <a:p>
            <a:pPr marL="342900" indent="-342900">
              <a:lnSpc>
                <a:spcPct val="200000"/>
              </a:lnSpc>
              <a:spcBef>
                <a:spcPts val="600"/>
              </a:spcBef>
              <a:spcAft>
                <a:spcPts val="600"/>
              </a:spcAft>
              <a:buFontTx/>
              <a:buAutoNum type="arabicPlain"/>
              <a:tabLst>
                <a:tab pos="285750" algn="l"/>
                <a:tab pos="628650" algn="l"/>
              </a:tabLst>
              <a:defRPr/>
            </a:pPr>
            <a:r>
              <a:rPr lang="en-US" dirty="0" smtClean="0"/>
              <a:t>»</a:t>
            </a:r>
            <a:r>
              <a:rPr lang="en-US" dirty="0"/>
              <a:t>	</a:t>
            </a:r>
            <a:r>
              <a:rPr lang="en-US" dirty="0" smtClean="0"/>
              <a:t>Residential/Commercial Measure Updates: DEER</a:t>
            </a:r>
          </a:p>
          <a:p>
            <a:pPr marL="342900" indent="-342900">
              <a:lnSpc>
                <a:spcPct val="200000"/>
              </a:lnSpc>
              <a:spcBef>
                <a:spcPts val="600"/>
              </a:spcBef>
              <a:spcAft>
                <a:spcPts val="600"/>
              </a:spcAft>
              <a:buFontTx/>
              <a:buAutoNum type="arabicPlain"/>
              <a:tabLst>
                <a:tab pos="285750" algn="l"/>
                <a:tab pos="628650" algn="l"/>
              </a:tabLst>
              <a:defRPr/>
            </a:pPr>
            <a:r>
              <a:rPr lang="en-US" b="1" dirty="0"/>
              <a:t>»	</a:t>
            </a:r>
            <a:r>
              <a:rPr lang="en-US" b="1" dirty="0" smtClean="0"/>
              <a:t>Residential/Commercial Measure Updates: 10-12 EM&amp;V Results</a:t>
            </a:r>
            <a:endParaRPr lang="en-US" b="1" dirty="0"/>
          </a:p>
          <a:p>
            <a:pPr marL="342900" indent="-342900">
              <a:lnSpc>
                <a:spcPct val="200000"/>
              </a:lnSpc>
              <a:spcBef>
                <a:spcPts val="600"/>
              </a:spcBef>
              <a:spcAft>
                <a:spcPts val="600"/>
              </a:spcAft>
              <a:buFontTx/>
              <a:buAutoNum type="arabicPlain"/>
              <a:tabLst>
                <a:tab pos="285750" algn="l"/>
                <a:tab pos="628650" algn="l"/>
              </a:tabLst>
              <a:defRPr/>
            </a:pPr>
            <a:r>
              <a:rPr lang="en-US" dirty="0" smtClean="0"/>
              <a:t>»</a:t>
            </a:r>
            <a:r>
              <a:rPr lang="en-US" dirty="0"/>
              <a:t>	</a:t>
            </a:r>
            <a:r>
              <a:rPr lang="en-US" dirty="0" smtClean="0"/>
              <a:t>Emerging Technology and Whole Building Bundles</a:t>
            </a:r>
          </a:p>
          <a:p>
            <a:pPr marL="342900" indent="-342900">
              <a:lnSpc>
                <a:spcPct val="200000"/>
              </a:lnSpc>
              <a:spcBef>
                <a:spcPts val="600"/>
              </a:spcBef>
              <a:spcAft>
                <a:spcPts val="600"/>
              </a:spcAft>
              <a:buFontTx/>
              <a:buAutoNum type="arabicPlain"/>
              <a:tabLst>
                <a:tab pos="285750" algn="l"/>
                <a:tab pos="628650" algn="l"/>
              </a:tabLst>
              <a:defRPr/>
            </a:pPr>
            <a:r>
              <a:rPr lang="en-US" dirty="0"/>
              <a:t>» 	</a:t>
            </a:r>
            <a:r>
              <a:rPr lang="en-US" dirty="0" smtClean="0"/>
              <a:t>2016 and Beyond Update</a:t>
            </a:r>
            <a:endParaRPr lang="en-US" dirty="0"/>
          </a:p>
          <a:p>
            <a:pPr marL="342900" indent="-342900">
              <a:lnSpc>
                <a:spcPct val="200000"/>
              </a:lnSpc>
              <a:spcBef>
                <a:spcPts val="600"/>
              </a:spcBef>
              <a:spcAft>
                <a:spcPts val="600"/>
              </a:spcAft>
              <a:buFontTx/>
              <a:buAutoNum type="arabicPlain"/>
              <a:tabLst>
                <a:tab pos="285750" algn="l"/>
                <a:tab pos="628650" algn="l"/>
              </a:tabLst>
              <a:defRPr/>
            </a:pPr>
            <a:r>
              <a:rPr lang="en-US" dirty="0"/>
              <a:t>»	</a:t>
            </a:r>
            <a:r>
              <a:rPr lang="en-US" dirty="0" smtClean="0"/>
              <a:t>Q&amp;A, Summary, and Conclusion</a:t>
            </a:r>
          </a:p>
        </p:txBody>
      </p:sp>
    </p:spTree>
    <p:extLst>
      <p:ext uri="{BB962C8B-B14F-4D97-AF65-F5344CB8AC3E}">
        <p14:creationId xmlns:p14="http://schemas.microsoft.com/office/powerpoint/2010/main" val="41688581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304800" y="457200"/>
            <a:ext cx="8507104" cy="609600"/>
          </a:xfrm>
          <a:prstGeom prst="roundRect">
            <a:avLst/>
          </a:prstGeom>
          <a:solidFill>
            <a:schemeClr val="accent4">
              <a:alpha val="25000"/>
            </a:schemeClr>
          </a:solidFill>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400" dirty="0" smtClean="0"/>
          </a:p>
        </p:txBody>
      </p:sp>
      <p:sp>
        <p:nvSpPr>
          <p:cNvPr id="5" name="Content Placeholder 4"/>
          <p:cNvSpPr>
            <a:spLocks noGrp="1"/>
          </p:cNvSpPr>
          <p:nvPr>
            <p:ph sz="quarter" idx="10"/>
          </p:nvPr>
        </p:nvSpPr>
        <p:spPr/>
        <p:txBody>
          <a:bodyPr/>
          <a:lstStyle/>
          <a:p>
            <a:r>
              <a:rPr lang="en-US" sz="2000" b="1" dirty="0" smtClean="0"/>
              <a:t>Navigant used two approaches to update MICS measures based on EM&amp;V data:</a:t>
            </a:r>
          </a:p>
          <a:p>
            <a:pPr marL="457200" indent="-457200">
              <a:buFont typeface="+mj-lt"/>
              <a:buAutoNum type="arabicPeriod"/>
            </a:pPr>
            <a:r>
              <a:rPr lang="en-US" sz="2000" b="1" dirty="0" smtClean="0"/>
              <a:t>Available published literature and data:</a:t>
            </a:r>
          </a:p>
          <a:p>
            <a:pPr lvl="1"/>
            <a:r>
              <a:rPr lang="en-US" sz="1800" dirty="0" smtClean="0"/>
              <a:t>California Lighting and Appliance Saturation Survey (DNV GL 2014)</a:t>
            </a:r>
          </a:p>
          <a:p>
            <a:pPr lvl="1"/>
            <a:r>
              <a:rPr lang="en-US" sz="1800" dirty="0" smtClean="0"/>
              <a:t>California Commercial Saturation Survey (Itron 2014)</a:t>
            </a:r>
          </a:p>
          <a:p>
            <a:pPr lvl="1"/>
            <a:r>
              <a:rPr lang="en-US" sz="1800" dirty="0" smtClean="0"/>
              <a:t>Ex Ante Measure Cost Study (Itron 2014)</a:t>
            </a:r>
          </a:p>
          <a:p>
            <a:pPr marL="457200" indent="-457200">
              <a:buFont typeface="+mj-lt"/>
              <a:buAutoNum type="arabicPeriod"/>
            </a:pPr>
            <a:r>
              <a:rPr lang="en-US" sz="2000" b="1" dirty="0" smtClean="0"/>
              <a:t>Relevant 10-12 EM&amp;V reports:</a:t>
            </a:r>
          </a:p>
          <a:p>
            <a:pPr lvl="1"/>
            <a:r>
              <a:rPr lang="en-US" sz="1800" dirty="0" smtClean="0"/>
              <a:t>Lighting Programs Process Evaluation and Market Characterization (DNV GL)</a:t>
            </a:r>
          </a:p>
          <a:p>
            <a:pPr lvl="1"/>
            <a:r>
              <a:rPr lang="en-US" sz="1800" dirty="0" smtClean="0"/>
              <a:t>Residential and Small Commercial HVAC (DNV GL)</a:t>
            </a:r>
          </a:p>
          <a:p>
            <a:pPr lvl="1"/>
            <a:r>
              <a:rPr lang="en-US" sz="1800" dirty="0" smtClean="0"/>
              <a:t>Residential Appliance Recycle Refrigerator and Freezer (DNV GL)</a:t>
            </a:r>
          </a:p>
          <a:p>
            <a:pPr lvl="1"/>
            <a:r>
              <a:rPr lang="en-US" sz="1800" dirty="0" smtClean="0"/>
              <a:t>Consumer Electronics and Plug Load (DNV GL)</a:t>
            </a:r>
          </a:p>
          <a:p>
            <a:pPr lvl="1"/>
            <a:r>
              <a:rPr lang="en-US" sz="1800" dirty="0" smtClean="0"/>
              <a:t>Nonresidential Downstream Lighting Impact Evaluation Report (Itron)</a:t>
            </a:r>
          </a:p>
          <a:p>
            <a:pPr lvl="1"/>
            <a:r>
              <a:rPr lang="en-US" sz="1800" dirty="0" smtClean="0"/>
              <a:t>HVAC Interactive Effects (Itron)</a:t>
            </a:r>
          </a:p>
        </p:txBody>
      </p:sp>
      <p:sp>
        <p:nvSpPr>
          <p:cNvPr id="6" name="Text Placeholder 5"/>
          <p:cNvSpPr>
            <a:spLocks noGrp="1"/>
          </p:cNvSpPr>
          <p:nvPr>
            <p:ph type="body" sz="quarter" idx="11"/>
          </p:nvPr>
        </p:nvSpPr>
        <p:spPr/>
        <p:txBody>
          <a:bodyPr/>
          <a:lstStyle/>
          <a:p>
            <a:r>
              <a:rPr lang="en-US" dirty="0" smtClean="0"/>
              <a:t>Navigant sourced several recent EM&amp;V studies and market reports for the 2015 Study.</a:t>
            </a:r>
            <a:endParaRPr lang="en-US" dirty="0"/>
          </a:p>
        </p:txBody>
      </p:sp>
      <p:sp>
        <p:nvSpPr>
          <p:cNvPr id="4" name="Title 3"/>
          <p:cNvSpPr>
            <a:spLocks noGrp="1"/>
          </p:cNvSpPr>
          <p:nvPr>
            <p:ph type="title"/>
          </p:nvPr>
        </p:nvSpPr>
        <p:spPr/>
        <p:txBody>
          <a:bodyPr/>
          <a:lstStyle/>
          <a:p>
            <a:r>
              <a:rPr lang="en-US" dirty="0"/>
              <a:t>2015 California Potential and Goals Study » </a:t>
            </a:r>
            <a:r>
              <a:rPr lang="en-US" dirty="0" smtClean="0"/>
              <a:t>EM&amp;V Results Integration</a:t>
            </a:r>
            <a:endParaRPr lang="en-US" dirty="0"/>
          </a:p>
        </p:txBody>
      </p:sp>
    </p:spTree>
    <p:extLst>
      <p:ext uri="{BB962C8B-B14F-4D97-AF65-F5344CB8AC3E}">
        <p14:creationId xmlns:p14="http://schemas.microsoft.com/office/powerpoint/2010/main" val="37005079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304800" y="457200"/>
            <a:ext cx="8507104" cy="609600"/>
          </a:xfrm>
          <a:prstGeom prst="roundRect">
            <a:avLst/>
          </a:prstGeom>
          <a:solidFill>
            <a:schemeClr val="accent4">
              <a:alpha val="25000"/>
            </a:schemeClr>
          </a:solidFill>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400" dirty="0" smtClean="0"/>
          </a:p>
        </p:txBody>
      </p:sp>
      <p:sp>
        <p:nvSpPr>
          <p:cNvPr id="5" name="Content Placeholder 4"/>
          <p:cNvSpPr>
            <a:spLocks noGrp="1"/>
          </p:cNvSpPr>
          <p:nvPr>
            <p:ph sz="quarter" idx="10"/>
          </p:nvPr>
        </p:nvSpPr>
        <p:spPr>
          <a:xfrm>
            <a:off x="304800" y="1219199"/>
            <a:ext cx="8534400" cy="1303763"/>
          </a:xfrm>
        </p:spPr>
        <p:txBody>
          <a:bodyPr/>
          <a:lstStyle/>
          <a:p>
            <a:r>
              <a:rPr lang="en-US" sz="2000" b="1" dirty="0" smtClean="0"/>
              <a:t>In 2013, Residential CFL lighting measures were based on approved IOU workpapers</a:t>
            </a:r>
          </a:p>
          <a:p>
            <a:r>
              <a:rPr lang="en-US" sz="2000" b="1" dirty="0" smtClean="0"/>
              <a:t>In 2015, the measures were updated based on DEER and EM&amp;V data</a:t>
            </a:r>
          </a:p>
          <a:p>
            <a:endParaRPr lang="en-US" sz="2000" dirty="0" smtClean="0"/>
          </a:p>
        </p:txBody>
      </p:sp>
      <p:sp>
        <p:nvSpPr>
          <p:cNvPr id="6" name="Text Placeholder 5"/>
          <p:cNvSpPr>
            <a:spLocks noGrp="1"/>
          </p:cNvSpPr>
          <p:nvPr>
            <p:ph type="body" sz="quarter" idx="11"/>
          </p:nvPr>
        </p:nvSpPr>
        <p:spPr/>
        <p:txBody>
          <a:bodyPr/>
          <a:lstStyle/>
          <a:p>
            <a:r>
              <a:rPr lang="en-US" dirty="0" smtClean="0"/>
              <a:t>Key Impacted Measure: Residential CFL Lighting</a:t>
            </a:r>
            <a:endParaRPr lang="en-US" dirty="0"/>
          </a:p>
        </p:txBody>
      </p:sp>
      <p:sp>
        <p:nvSpPr>
          <p:cNvPr id="4" name="Title 3"/>
          <p:cNvSpPr>
            <a:spLocks noGrp="1"/>
          </p:cNvSpPr>
          <p:nvPr>
            <p:ph type="title"/>
          </p:nvPr>
        </p:nvSpPr>
        <p:spPr/>
        <p:txBody>
          <a:bodyPr/>
          <a:lstStyle/>
          <a:p>
            <a:r>
              <a:rPr lang="en-US" dirty="0"/>
              <a:t>2015 California Potential and Goals Study » </a:t>
            </a:r>
            <a:r>
              <a:rPr lang="en-US" dirty="0" smtClean="0"/>
              <a:t>EM&amp;V Results Integration</a:t>
            </a:r>
            <a:endParaRPr lang="en-US" dirty="0"/>
          </a:p>
        </p:txBody>
      </p:sp>
      <p:sp>
        <p:nvSpPr>
          <p:cNvPr id="9" name="Rounded Rectangle 8"/>
          <p:cNvSpPr/>
          <p:nvPr/>
        </p:nvSpPr>
        <p:spPr>
          <a:xfrm>
            <a:off x="1257300" y="2522963"/>
            <a:ext cx="1295400" cy="3657600"/>
          </a:xfrm>
          <a:prstGeom prst="roundRect">
            <a:avLst/>
          </a:prstGeom>
          <a:solidFill>
            <a:schemeClr val="tx1">
              <a:lumMod val="50000"/>
              <a:lumOff val="50000"/>
            </a:schemeClr>
          </a:solidFill>
          <a:ln>
            <a:solidFill>
              <a:schemeClr val="tx1"/>
            </a:solidFill>
          </a:ln>
        </p:spPr>
        <p:style>
          <a:lnRef idx="2">
            <a:schemeClr val="accent1"/>
          </a:lnRef>
          <a:fillRef idx="1">
            <a:schemeClr val="lt1"/>
          </a:fillRef>
          <a:effectRef idx="0">
            <a:schemeClr val="accent1"/>
          </a:effectRef>
          <a:fontRef idx="minor">
            <a:schemeClr val="dk1"/>
          </a:fontRef>
        </p:style>
        <p:txBody>
          <a:bodyPr tIns="91440" bIns="91440" rtlCol="0" anchor="ctr"/>
          <a:lstStyle/>
          <a:p>
            <a:pPr algn="ctr"/>
            <a:r>
              <a:rPr lang="en-US" b="1" dirty="0" smtClean="0">
                <a:solidFill>
                  <a:schemeClr val="bg1"/>
                </a:solidFill>
              </a:rPr>
              <a:t>2013 MICS:</a:t>
            </a:r>
          </a:p>
          <a:p>
            <a:pPr algn="ctr"/>
            <a:r>
              <a:rPr lang="en-US" b="1" dirty="0" smtClean="0">
                <a:solidFill>
                  <a:schemeClr val="bg1"/>
                </a:solidFill>
              </a:rPr>
              <a:t>Res CFL Lighting</a:t>
            </a:r>
          </a:p>
        </p:txBody>
      </p:sp>
      <p:sp>
        <p:nvSpPr>
          <p:cNvPr id="13" name="Rounded Rectangle 12"/>
          <p:cNvSpPr/>
          <p:nvPr/>
        </p:nvSpPr>
        <p:spPr>
          <a:xfrm>
            <a:off x="6629400" y="2522963"/>
            <a:ext cx="1295400" cy="3657600"/>
          </a:xfrm>
          <a:prstGeom prst="roundRect">
            <a:avLst/>
          </a:prstGeom>
          <a:solidFill>
            <a:srgbClr val="2D9F97"/>
          </a:solidFill>
          <a:ln>
            <a:solidFill>
              <a:schemeClr val="accent4"/>
            </a:solidFill>
          </a:ln>
        </p:spPr>
        <p:style>
          <a:lnRef idx="2">
            <a:schemeClr val="accent1"/>
          </a:lnRef>
          <a:fillRef idx="1">
            <a:schemeClr val="lt1"/>
          </a:fillRef>
          <a:effectRef idx="0">
            <a:schemeClr val="accent1"/>
          </a:effectRef>
          <a:fontRef idx="minor">
            <a:schemeClr val="dk1"/>
          </a:fontRef>
        </p:style>
        <p:txBody>
          <a:bodyPr tIns="91440" bIns="91440" rtlCol="0" anchor="ctr"/>
          <a:lstStyle/>
          <a:p>
            <a:pPr algn="ctr"/>
            <a:r>
              <a:rPr lang="en-US" b="1" dirty="0" smtClean="0">
                <a:solidFill>
                  <a:schemeClr val="bg1"/>
                </a:solidFill>
              </a:rPr>
              <a:t>2015 MICS Measure</a:t>
            </a:r>
          </a:p>
        </p:txBody>
      </p:sp>
      <p:sp>
        <p:nvSpPr>
          <p:cNvPr id="14" name="Right Arrow 13"/>
          <p:cNvSpPr/>
          <p:nvPr/>
        </p:nvSpPr>
        <p:spPr>
          <a:xfrm>
            <a:off x="2781300" y="2514600"/>
            <a:ext cx="3771900" cy="1156706"/>
          </a:xfrm>
          <a:prstGeom prst="rightArrow">
            <a:avLst/>
          </a:prstGeom>
          <a:solidFill>
            <a:srgbClr val="5B7FB5"/>
          </a:solidFill>
          <a:ln>
            <a:solidFill>
              <a:schemeClr val="accent4"/>
            </a:solid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r>
              <a:rPr lang="en-US" dirty="0">
                <a:solidFill>
                  <a:schemeClr val="bg1"/>
                </a:solidFill>
              </a:rPr>
              <a:t>10-12 EM&amp;V: </a:t>
            </a:r>
          </a:p>
          <a:p>
            <a:pPr algn="ctr"/>
            <a:r>
              <a:rPr lang="en-US" dirty="0">
                <a:solidFill>
                  <a:schemeClr val="bg1"/>
                </a:solidFill>
              </a:rPr>
              <a:t>HOU and average wattages</a:t>
            </a:r>
          </a:p>
        </p:txBody>
      </p:sp>
      <p:sp>
        <p:nvSpPr>
          <p:cNvPr id="15" name="Right Arrow 14"/>
          <p:cNvSpPr/>
          <p:nvPr/>
        </p:nvSpPr>
        <p:spPr>
          <a:xfrm>
            <a:off x="2781300" y="3742163"/>
            <a:ext cx="3771900" cy="1162050"/>
          </a:xfrm>
          <a:prstGeom prst="rightArrow">
            <a:avLst/>
          </a:prstGeom>
          <a:solidFill>
            <a:srgbClr val="5B7FB5"/>
          </a:solidFill>
          <a:ln>
            <a:solidFill>
              <a:schemeClr val="accent4"/>
            </a:solid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r>
              <a:rPr lang="en-US" dirty="0">
                <a:solidFill>
                  <a:schemeClr val="bg1"/>
                </a:solidFill>
              </a:rPr>
              <a:t>DEER 14/15: Interactive </a:t>
            </a:r>
            <a:r>
              <a:rPr lang="en-US" dirty="0" smtClean="0">
                <a:solidFill>
                  <a:schemeClr val="bg1"/>
                </a:solidFill>
              </a:rPr>
              <a:t>effects</a:t>
            </a:r>
            <a:endParaRPr lang="en-US" dirty="0">
              <a:solidFill>
                <a:schemeClr val="bg1"/>
              </a:solidFill>
            </a:endParaRPr>
          </a:p>
        </p:txBody>
      </p:sp>
      <p:sp>
        <p:nvSpPr>
          <p:cNvPr id="16" name="Right Arrow 15"/>
          <p:cNvSpPr/>
          <p:nvPr/>
        </p:nvSpPr>
        <p:spPr>
          <a:xfrm>
            <a:off x="2781300" y="4999463"/>
            <a:ext cx="3771900" cy="1181100"/>
          </a:xfrm>
          <a:prstGeom prst="rightArrow">
            <a:avLst/>
          </a:prstGeom>
          <a:solidFill>
            <a:srgbClr val="5B7FB5"/>
          </a:solidFill>
          <a:ln>
            <a:solidFill>
              <a:schemeClr val="accent4"/>
            </a:solid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r>
              <a:rPr lang="en-US" dirty="0">
                <a:solidFill>
                  <a:schemeClr val="bg1"/>
                </a:solidFill>
              </a:rPr>
              <a:t>MCS:</a:t>
            </a:r>
          </a:p>
          <a:p>
            <a:pPr algn="ctr"/>
            <a:r>
              <a:rPr lang="en-US" dirty="0">
                <a:solidFill>
                  <a:schemeClr val="bg1"/>
                </a:solidFill>
              </a:rPr>
              <a:t>Measure cost updated</a:t>
            </a:r>
          </a:p>
        </p:txBody>
      </p:sp>
    </p:spTree>
    <p:extLst>
      <p:ext uri="{BB962C8B-B14F-4D97-AF65-F5344CB8AC3E}">
        <p14:creationId xmlns:p14="http://schemas.microsoft.com/office/powerpoint/2010/main" val="31991797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304800" y="457200"/>
            <a:ext cx="8507104" cy="609600"/>
          </a:xfrm>
          <a:prstGeom prst="roundRect">
            <a:avLst/>
          </a:prstGeom>
          <a:solidFill>
            <a:schemeClr val="accent4">
              <a:alpha val="25000"/>
            </a:schemeClr>
          </a:solidFill>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400" dirty="0" smtClean="0"/>
          </a:p>
        </p:txBody>
      </p:sp>
      <p:sp>
        <p:nvSpPr>
          <p:cNvPr id="5" name="Content Placeholder 4"/>
          <p:cNvSpPr>
            <a:spLocks noGrp="1"/>
          </p:cNvSpPr>
          <p:nvPr>
            <p:ph sz="quarter" idx="10"/>
          </p:nvPr>
        </p:nvSpPr>
        <p:spPr>
          <a:xfrm>
            <a:off x="304800" y="1219200"/>
            <a:ext cx="8534400" cy="838200"/>
          </a:xfrm>
        </p:spPr>
        <p:txBody>
          <a:bodyPr/>
          <a:lstStyle/>
          <a:p>
            <a:r>
              <a:rPr lang="en-US" sz="2000" b="1" dirty="0" smtClean="0"/>
              <a:t>In 2013, Refrigerator Recycling was based on an approved IOU workpaper</a:t>
            </a:r>
          </a:p>
          <a:p>
            <a:r>
              <a:rPr lang="en-US" sz="2000" b="1" dirty="0" smtClean="0"/>
              <a:t>In 2015, the measure was updated to reflect its inclusion in DEER and results of 10-12 EM&amp;V studies</a:t>
            </a:r>
          </a:p>
          <a:p>
            <a:endParaRPr lang="en-US" sz="2000" dirty="0" smtClean="0"/>
          </a:p>
        </p:txBody>
      </p:sp>
      <p:sp>
        <p:nvSpPr>
          <p:cNvPr id="6" name="Text Placeholder 5"/>
          <p:cNvSpPr>
            <a:spLocks noGrp="1"/>
          </p:cNvSpPr>
          <p:nvPr>
            <p:ph type="body" sz="quarter" idx="11"/>
          </p:nvPr>
        </p:nvSpPr>
        <p:spPr/>
        <p:txBody>
          <a:bodyPr/>
          <a:lstStyle/>
          <a:p>
            <a:r>
              <a:rPr lang="en-US" dirty="0" smtClean="0"/>
              <a:t>Key Impacted Measure</a:t>
            </a:r>
            <a:r>
              <a:rPr lang="en-US" dirty="0"/>
              <a:t>: Refrigerator Recycling</a:t>
            </a:r>
          </a:p>
        </p:txBody>
      </p:sp>
      <p:sp>
        <p:nvSpPr>
          <p:cNvPr id="4" name="Title 3"/>
          <p:cNvSpPr>
            <a:spLocks noGrp="1"/>
          </p:cNvSpPr>
          <p:nvPr>
            <p:ph type="title"/>
          </p:nvPr>
        </p:nvSpPr>
        <p:spPr/>
        <p:txBody>
          <a:bodyPr/>
          <a:lstStyle/>
          <a:p>
            <a:r>
              <a:rPr lang="en-US" dirty="0"/>
              <a:t>2015 California Potential and Goals Study » </a:t>
            </a:r>
            <a:r>
              <a:rPr lang="en-US" dirty="0" smtClean="0"/>
              <a:t>EM&amp;V Results Integration</a:t>
            </a:r>
            <a:endParaRPr lang="en-US" dirty="0"/>
          </a:p>
        </p:txBody>
      </p:sp>
      <p:sp>
        <p:nvSpPr>
          <p:cNvPr id="9" name="Rounded Rectangle 8"/>
          <p:cNvSpPr/>
          <p:nvPr/>
        </p:nvSpPr>
        <p:spPr>
          <a:xfrm>
            <a:off x="1257300" y="2743200"/>
            <a:ext cx="1295400" cy="3657600"/>
          </a:xfrm>
          <a:prstGeom prst="roundRect">
            <a:avLst/>
          </a:prstGeom>
          <a:solidFill>
            <a:schemeClr val="tx1">
              <a:lumMod val="50000"/>
              <a:lumOff val="50000"/>
            </a:schemeClr>
          </a:solidFill>
          <a:ln>
            <a:solidFill>
              <a:schemeClr val="tx1"/>
            </a:solidFill>
          </a:ln>
        </p:spPr>
        <p:style>
          <a:lnRef idx="2">
            <a:schemeClr val="accent1"/>
          </a:lnRef>
          <a:fillRef idx="1">
            <a:schemeClr val="lt1"/>
          </a:fillRef>
          <a:effectRef idx="0">
            <a:schemeClr val="accent1"/>
          </a:effectRef>
          <a:fontRef idx="minor">
            <a:schemeClr val="dk1"/>
          </a:fontRef>
        </p:style>
        <p:txBody>
          <a:bodyPr tIns="91440" bIns="91440" rtlCol="0" anchor="ctr"/>
          <a:lstStyle/>
          <a:p>
            <a:pPr algn="ctr"/>
            <a:r>
              <a:rPr lang="en-US" b="1" dirty="0" smtClean="0">
                <a:solidFill>
                  <a:schemeClr val="bg1"/>
                </a:solidFill>
              </a:rPr>
              <a:t>2013 MICS:</a:t>
            </a:r>
          </a:p>
          <a:p>
            <a:pPr algn="ctr"/>
            <a:r>
              <a:rPr lang="en-US" b="1" dirty="0" err="1" smtClean="0">
                <a:solidFill>
                  <a:schemeClr val="bg1"/>
                </a:solidFill>
              </a:rPr>
              <a:t>Refrig</a:t>
            </a:r>
            <a:r>
              <a:rPr lang="en-US" b="1" dirty="0" smtClean="0">
                <a:solidFill>
                  <a:schemeClr val="bg1"/>
                </a:solidFill>
              </a:rPr>
              <a:t>. Recycle</a:t>
            </a:r>
          </a:p>
        </p:txBody>
      </p:sp>
      <p:sp>
        <p:nvSpPr>
          <p:cNvPr id="13" name="Rounded Rectangle 12"/>
          <p:cNvSpPr/>
          <p:nvPr/>
        </p:nvSpPr>
        <p:spPr>
          <a:xfrm>
            <a:off x="6629400" y="2743200"/>
            <a:ext cx="1295400" cy="3657600"/>
          </a:xfrm>
          <a:prstGeom prst="roundRect">
            <a:avLst/>
          </a:prstGeom>
          <a:solidFill>
            <a:srgbClr val="2D9F97"/>
          </a:solidFill>
          <a:ln>
            <a:solidFill>
              <a:schemeClr val="accent4"/>
            </a:solidFill>
          </a:ln>
        </p:spPr>
        <p:style>
          <a:lnRef idx="2">
            <a:schemeClr val="accent1"/>
          </a:lnRef>
          <a:fillRef idx="1">
            <a:schemeClr val="lt1"/>
          </a:fillRef>
          <a:effectRef idx="0">
            <a:schemeClr val="accent1"/>
          </a:effectRef>
          <a:fontRef idx="minor">
            <a:schemeClr val="dk1"/>
          </a:fontRef>
        </p:style>
        <p:txBody>
          <a:bodyPr tIns="91440" bIns="91440" rtlCol="0" anchor="ctr"/>
          <a:lstStyle/>
          <a:p>
            <a:pPr algn="ctr"/>
            <a:r>
              <a:rPr lang="en-US" b="1" dirty="0" smtClean="0">
                <a:solidFill>
                  <a:schemeClr val="bg1"/>
                </a:solidFill>
              </a:rPr>
              <a:t>2015 MICS: </a:t>
            </a:r>
            <a:r>
              <a:rPr lang="en-US" b="1" dirty="0" err="1" smtClean="0">
                <a:solidFill>
                  <a:schemeClr val="bg1"/>
                </a:solidFill>
              </a:rPr>
              <a:t>Refrig</a:t>
            </a:r>
            <a:r>
              <a:rPr lang="en-US" b="1" dirty="0" smtClean="0">
                <a:solidFill>
                  <a:schemeClr val="bg1"/>
                </a:solidFill>
              </a:rPr>
              <a:t>. Recycle</a:t>
            </a:r>
          </a:p>
        </p:txBody>
      </p:sp>
      <p:sp>
        <p:nvSpPr>
          <p:cNvPr id="14" name="Right Arrow 13"/>
          <p:cNvSpPr/>
          <p:nvPr/>
        </p:nvSpPr>
        <p:spPr>
          <a:xfrm>
            <a:off x="2781300" y="3193547"/>
            <a:ext cx="3771900" cy="1156706"/>
          </a:xfrm>
          <a:prstGeom prst="rightArrow">
            <a:avLst/>
          </a:prstGeom>
          <a:solidFill>
            <a:srgbClr val="5B7FB5"/>
          </a:solidFill>
          <a:ln>
            <a:solidFill>
              <a:schemeClr val="accent4"/>
            </a:solid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r>
              <a:rPr lang="en-US" dirty="0" smtClean="0">
                <a:solidFill>
                  <a:schemeClr val="bg1"/>
                </a:solidFill>
              </a:rPr>
              <a:t>10-12 </a:t>
            </a:r>
            <a:r>
              <a:rPr lang="en-US" dirty="0">
                <a:solidFill>
                  <a:schemeClr val="bg1"/>
                </a:solidFill>
              </a:rPr>
              <a:t>EM&amp;V: </a:t>
            </a:r>
          </a:p>
          <a:p>
            <a:pPr algn="ctr"/>
            <a:r>
              <a:rPr lang="en-US" dirty="0" smtClean="0">
                <a:solidFill>
                  <a:schemeClr val="bg1"/>
                </a:solidFill>
              </a:rPr>
              <a:t>NTG</a:t>
            </a:r>
            <a:endParaRPr lang="en-US" dirty="0">
              <a:solidFill>
                <a:schemeClr val="bg1"/>
              </a:solidFill>
            </a:endParaRPr>
          </a:p>
        </p:txBody>
      </p:sp>
      <p:sp>
        <p:nvSpPr>
          <p:cNvPr id="15" name="Right Arrow 14"/>
          <p:cNvSpPr/>
          <p:nvPr/>
        </p:nvSpPr>
        <p:spPr>
          <a:xfrm>
            <a:off x="2781300" y="4876800"/>
            <a:ext cx="3771900" cy="1162050"/>
          </a:xfrm>
          <a:prstGeom prst="rightArrow">
            <a:avLst/>
          </a:prstGeom>
          <a:solidFill>
            <a:srgbClr val="5B7FB5"/>
          </a:solidFill>
          <a:ln>
            <a:solidFill>
              <a:schemeClr val="accent4"/>
            </a:solid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r>
              <a:rPr lang="en-US" dirty="0">
                <a:solidFill>
                  <a:schemeClr val="bg1"/>
                </a:solidFill>
              </a:rPr>
              <a:t>DEER 14/15: </a:t>
            </a:r>
            <a:r>
              <a:rPr lang="en-US" dirty="0" smtClean="0">
                <a:solidFill>
                  <a:schemeClr val="bg1"/>
                </a:solidFill>
              </a:rPr>
              <a:t>Unit Energy Consumption</a:t>
            </a:r>
            <a:endParaRPr lang="en-US" dirty="0">
              <a:solidFill>
                <a:schemeClr val="bg1"/>
              </a:solidFill>
            </a:endParaRPr>
          </a:p>
        </p:txBody>
      </p:sp>
    </p:spTree>
    <p:extLst>
      <p:ext uri="{BB962C8B-B14F-4D97-AF65-F5344CB8AC3E}">
        <p14:creationId xmlns:p14="http://schemas.microsoft.com/office/powerpoint/2010/main" val="11694976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304800" y="457200"/>
            <a:ext cx="8507104" cy="609600"/>
          </a:xfrm>
          <a:prstGeom prst="roundRect">
            <a:avLst/>
          </a:prstGeom>
          <a:solidFill>
            <a:schemeClr val="accent4">
              <a:alpha val="25000"/>
            </a:schemeClr>
          </a:solidFill>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400" dirty="0" smtClean="0"/>
          </a:p>
        </p:txBody>
      </p:sp>
      <p:sp>
        <p:nvSpPr>
          <p:cNvPr id="5" name="Content Placeholder 4"/>
          <p:cNvSpPr>
            <a:spLocks noGrp="1"/>
          </p:cNvSpPr>
          <p:nvPr>
            <p:ph sz="quarter" idx="10"/>
          </p:nvPr>
        </p:nvSpPr>
        <p:spPr>
          <a:xfrm>
            <a:off x="304800" y="1219200"/>
            <a:ext cx="8534400" cy="838200"/>
          </a:xfrm>
        </p:spPr>
        <p:txBody>
          <a:bodyPr/>
          <a:lstStyle/>
          <a:p>
            <a:r>
              <a:rPr lang="en-US" sz="2000" b="1" dirty="0" smtClean="0"/>
              <a:t>Commercial Linear Fluorescents in MICS are based on DEER data, and updates were </a:t>
            </a:r>
            <a:r>
              <a:rPr lang="en-US" sz="2000" b="1" dirty="0"/>
              <a:t>aggregated from various sources</a:t>
            </a:r>
            <a:endParaRPr lang="en-US" sz="2000" b="1" dirty="0" smtClean="0"/>
          </a:p>
          <a:p>
            <a:endParaRPr lang="en-US" sz="2000" dirty="0" smtClean="0"/>
          </a:p>
        </p:txBody>
      </p:sp>
      <p:sp>
        <p:nvSpPr>
          <p:cNvPr id="6" name="Text Placeholder 5"/>
          <p:cNvSpPr>
            <a:spLocks noGrp="1"/>
          </p:cNvSpPr>
          <p:nvPr>
            <p:ph type="body" sz="quarter" idx="11"/>
          </p:nvPr>
        </p:nvSpPr>
        <p:spPr/>
        <p:txBody>
          <a:bodyPr/>
          <a:lstStyle/>
          <a:p>
            <a:r>
              <a:rPr lang="en-US" dirty="0" smtClean="0"/>
              <a:t>Key Impacted Measure: Commercial Linear Fluorescents</a:t>
            </a:r>
            <a:endParaRPr lang="en-US" dirty="0"/>
          </a:p>
        </p:txBody>
      </p:sp>
      <p:sp>
        <p:nvSpPr>
          <p:cNvPr id="4" name="Title 3"/>
          <p:cNvSpPr>
            <a:spLocks noGrp="1"/>
          </p:cNvSpPr>
          <p:nvPr>
            <p:ph type="title"/>
          </p:nvPr>
        </p:nvSpPr>
        <p:spPr/>
        <p:txBody>
          <a:bodyPr/>
          <a:lstStyle/>
          <a:p>
            <a:r>
              <a:rPr lang="en-US" dirty="0"/>
              <a:t>2015 California Potential and Goals Study » </a:t>
            </a:r>
            <a:r>
              <a:rPr lang="en-US" dirty="0" smtClean="0"/>
              <a:t>EM&amp;V Results Integration</a:t>
            </a:r>
            <a:endParaRPr lang="en-US" dirty="0"/>
          </a:p>
        </p:txBody>
      </p:sp>
      <p:sp>
        <p:nvSpPr>
          <p:cNvPr id="9" name="Rounded Rectangle 8"/>
          <p:cNvSpPr/>
          <p:nvPr/>
        </p:nvSpPr>
        <p:spPr>
          <a:xfrm>
            <a:off x="1257300" y="2133600"/>
            <a:ext cx="1295400" cy="3657600"/>
          </a:xfrm>
          <a:prstGeom prst="roundRect">
            <a:avLst/>
          </a:prstGeom>
          <a:solidFill>
            <a:schemeClr val="tx1">
              <a:lumMod val="50000"/>
              <a:lumOff val="50000"/>
            </a:schemeClr>
          </a:solidFill>
          <a:ln>
            <a:solidFill>
              <a:schemeClr val="tx1"/>
            </a:solidFill>
          </a:ln>
        </p:spPr>
        <p:style>
          <a:lnRef idx="2">
            <a:schemeClr val="accent1"/>
          </a:lnRef>
          <a:fillRef idx="1">
            <a:schemeClr val="lt1"/>
          </a:fillRef>
          <a:effectRef idx="0">
            <a:schemeClr val="accent1"/>
          </a:effectRef>
          <a:fontRef idx="minor">
            <a:schemeClr val="dk1"/>
          </a:fontRef>
        </p:style>
        <p:txBody>
          <a:bodyPr tIns="91440" bIns="91440" rtlCol="0" anchor="ctr"/>
          <a:lstStyle/>
          <a:p>
            <a:pPr algn="ctr"/>
            <a:r>
              <a:rPr lang="en-US" b="1" dirty="0" smtClean="0">
                <a:solidFill>
                  <a:schemeClr val="bg1"/>
                </a:solidFill>
              </a:rPr>
              <a:t>2013 MICS:</a:t>
            </a:r>
          </a:p>
          <a:p>
            <a:pPr algn="ctr"/>
            <a:r>
              <a:rPr lang="en-US" b="1" dirty="0" smtClean="0">
                <a:solidFill>
                  <a:schemeClr val="bg1"/>
                </a:solidFill>
              </a:rPr>
              <a:t>Com Linear Fluor.</a:t>
            </a:r>
          </a:p>
        </p:txBody>
      </p:sp>
      <p:sp>
        <p:nvSpPr>
          <p:cNvPr id="13" name="Rounded Rectangle 12"/>
          <p:cNvSpPr/>
          <p:nvPr/>
        </p:nvSpPr>
        <p:spPr>
          <a:xfrm>
            <a:off x="6629400" y="2133600"/>
            <a:ext cx="1295400" cy="3657600"/>
          </a:xfrm>
          <a:prstGeom prst="roundRect">
            <a:avLst/>
          </a:prstGeom>
          <a:solidFill>
            <a:srgbClr val="2D9F97"/>
          </a:solidFill>
          <a:ln>
            <a:solidFill>
              <a:schemeClr val="accent4"/>
            </a:solidFill>
          </a:ln>
        </p:spPr>
        <p:style>
          <a:lnRef idx="2">
            <a:schemeClr val="accent1"/>
          </a:lnRef>
          <a:fillRef idx="1">
            <a:schemeClr val="lt1"/>
          </a:fillRef>
          <a:effectRef idx="0">
            <a:schemeClr val="accent1"/>
          </a:effectRef>
          <a:fontRef idx="minor">
            <a:schemeClr val="dk1"/>
          </a:fontRef>
        </p:style>
        <p:txBody>
          <a:bodyPr tIns="91440" bIns="91440" rtlCol="0" anchor="ctr"/>
          <a:lstStyle/>
          <a:p>
            <a:pPr algn="ctr"/>
            <a:r>
              <a:rPr lang="en-US" b="1" dirty="0" smtClean="0">
                <a:solidFill>
                  <a:schemeClr val="bg1"/>
                </a:solidFill>
              </a:rPr>
              <a:t>2015 MICS:</a:t>
            </a:r>
          </a:p>
          <a:p>
            <a:pPr algn="ctr"/>
            <a:r>
              <a:rPr lang="en-US" b="1" dirty="0" smtClean="0">
                <a:solidFill>
                  <a:schemeClr val="bg1"/>
                </a:solidFill>
              </a:rPr>
              <a:t>Com Linear Fluor.</a:t>
            </a:r>
          </a:p>
        </p:txBody>
      </p:sp>
      <p:sp>
        <p:nvSpPr>
          <p:cNvPr id="14" name="Right Arrow 13"/>
          <p:cNvSpPr/>
          <p:nvPr/>
        </p:nvSpPr>
        <p:spPr>
          <a:xfrm>
            <a:off x="2781300" y="2125237"/>
            <a:ext cx="3771900" cy="1156706"/>
          </a:xfrm>
          <a:prstGeom prst="rightArrow">
            <a:avLst/>
          </a:prstGeom>
          <a:solidFill>
            <a:srgbClr val="5B7FB5"/>
          </a:solidFill>
          <a:ln>
            <a:solidFill>
              <a:schemeClr val="accent4"/>
            </a:solid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r>
              <a:rPr lang="en-US" dirty="0" smtClean="0">
                <a:solidFill>
                  <a:schemeClr val="bg1"/>
                </a:solidFill>
              </a:rPr>
              <a:t>CSS: </a:t>
            </a:r>
            <a:endParaRPr lang="en-US" dirty="0">
              <a:solidFill>
                <a:schemeClr val="bg1"/>
              </a:solidFill>
            </a:endParaRPr>
          </a:p>
          <a:p>
            <a:pPr algn="ctr"/>
            <a:r>
              <a:rPr lang="en-US" dirty="0" smtClean="0">
                <a:solidFill>
                  <a:schemeClr val="bg1"/>
                </a:solidFill>
              </a:rPr>
              <a:t>Market-weighted wattages</a:t>
            </a:r>
            <a:endParaRPr lang="en-US" dirty="0">
              <a:solidFill>
                <a:schemeClr val="bg1"/>
              </a:solidFill>
            </a:endParaRPr>
          </a:p>
        </p:txBody>
      </p:sp>
      <p:sp>
        <p:nvSpPr>
          <p:cNvPr id="15" name="Right Arrow 14"/>
          <p:cNvSpPr/>
          <p:nvPr/>
        </p:nvSpPr>
        <p:spPr>
          <a:xfrm>
            <a:off x="2781300" y="3352800"/>
            <a:ext cx="3771900" cy="1162050"/>
          </a:xfrm>
          <a:prstGeom prst="rightArrow">
            <a:avLst/>
          </a:prstGeom>
          <a:solidFill>
            <a:srgbClr val="5B7FB5"/>
          </a:solidFill>
          <a:ln>
            <a:solidFill>
              <a:schemeClr val="accent4"/>
            </a:solid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r>
              <a:rPr lang="en-US" dirty="0">
                <a:solidFill>
                  <a:schemeClr val="bg1"/>
                </a:solidFill>
              </a:rPr>
              <a:t>DEER 14/15: </a:t>
            </a:r>
            <a:r>
              <a:rPr lang="en-US" dirty="0" smtClean="0">
                <a:solidFill>
                  <a:schemeClr val="bg1"/>
                </a:solidFill>
              </a:rPr>
              <a:t>HOU and Interactive Effects</a:t>
            </a:r>
            <a:endParaRPr lang="en-US" dirty="0">
              <a:solidFill>
                <a:schemeClr val="bg1"/>
              </a:solidFill>
            </a:endParaRPr>
          </a:p>
        </p:txBody>
      </p:sp>
      <p:sp>
        <p:nvSpPr>
          <p:cNvPr id="16" name="Right Arrow 15"/>
          <p:cNvSpPr/>
          <p:nvPr/>
        </p:nvSpPr>
        <p:spPr>
          <a:xfrm>
            <a:off x="2781300" y="4610100"/>
            <a:ext cx="3771900" cy="1181100"/>
          </a:xfrm>
          <a:prstGeom prst="rightArrow">
            <a:avLst/>
          </a:prstGeom>
          <a:solidFill>
            <a:srgbClr val="5B7FB5"/>
          </a:solidFill>
          <a:ln>
            <a:solidFill>
              <a:schemeClr val="accent4"/>
            </a:solid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r>
              <a:rPr lang="en-US" dirty="0">
                <a:solidFill>
                  <a:schemeClr val="bg1"/>
                </a:solidFill>
              </a:rPr>
              <a:t>MCS:</a:t>
            </a:r>
          </a:p>
          <a:p>
            <a:pPr algn="ctr"/>
            <a:r>
              <a:rPr lang="en-US" dirty="0">
                <a:solidFill>
                  <a:schemeClr val="bg1"/>
                </a:solidFill>
              </a:rPr>
              <a:t>Measure cost updated</a:t>
            </a:r>
          </a:p>
        </p:txBody>
      </p:sp>
    </p:spTree>
    <p:extLst>
      <p:ext uri="{BB962C8B-B14F-4D97-AF65-F5344CB8AC3E}">
        <p14:creationId xmlns:p14="http://schemas.microsoft.com/office/powerpoint/2010/main" val="146259053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304800" y="457200"/>
            <a:ext cx="8507104" cy="609600"/>
          </a:xfrm>
          <a:prstGeom prst="roundRect">
            <a:avLst/>
          </a:prstGeom>
          <a:solidFill>
            <a:schemeClr val="accent4">
              <a:alpha val="25000"/>
            </a:schemeClr>
          </a:solidFill>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400" dirty="0" smtClean="0"/>
          </a:p>
        </p:txBody>
      </p:sp>
      <p:sp>
        <p:nvSpPr>
          <p:cNvPr id="6" name="Text Placeholder 5"/>
          <p:cNvSpPr>
            <a:spLocks noGrp="1"/>
          </p:cNvSpPr>
          <p:nvPr>
            <p:ph type="body" sz="quarter" idx="11"/>
          </p:nvPr>
        </p:nvSpPr>
        <p:spPr/>
        <p:txBody>
          <a:bodyPr/>
          <a:lstStyle/>
          <a:p>
            <a:r>
              <a:rPr lang="en-US" dirty="0" smtClean="0"/>
              <a:t>For Commercial measures, DEER, CSS, and the Itron Measure Cost Study were incorporated into the MICS measures.</a:t>
            </a:r>
            <a:endParaRPr lang="en-US" dirty="0"/>
          </a:p>
        </p:txBody>
      </p:sp>
      <p:sp>
        <p:nvSpPr>
          <p:cNvPr id="4" name="Title 3"/>
          <p:cNvSpPr>
            <a:spLocks noGrp="1"/>
          </p:cNvSpPr>
          <p:nvPr>
            <p:ph type="title"/>
          </p:nvPr>
        </p:nvSpPr>
        <p:spPr/>
        <p:txBody>
          <a:bodyPr/>
          <a:lstStyle/>
          <a:p>
            <a:r>
              <a:rPr lang="en-US" dirty="0"/>
              <a:t>2015 California Potential and Goals Study » </a:t>
            </a:r>
            <a:r>
              <a:rPr lang="en-US" dirty="0" smtClean="0"/>
              <a:t>EM&amp;V Results Integration</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867789747"/>
              </p:ext>
            </p:extLst>
          </p:nvPr>
        </p:nvGraphicFramePr>
        <p:xfrm>
          <a:off x="304800" y="1397000"/>
          <a:ext cx="8507104" cy="3484880"/>
        </p:xfrm>
        <a:graphic>
          <a:graphicData uri="http://schemas.openxmlformats.org/drawingml/2006/table">
            <a:tbl>
              <a:tblPr firstRow="1" bandRow="1">
                <a:tableStyleId>{1E171933-4619-4E11-9A3F-F7608DF75F80}</a:tableStyleId>
              </a:tblPr>
              <a:tblGrid>
                <a:gridCol w="2895600"/>
                <a:gridCol w="5611504"/>
              </a:tblGrid>
              <a:tr h="370840">
                <a:tc>
                  <a:txBody>
                    <a:bodyPr/>
                    <a:lstStyle/>
                    <a:p>
                      <a:r>
                        <a:rPr lang="en-US" dirty="0" smtClean="0"/>
                        <a:t>MICS Measure</a:t>
                      </a:r>
                      <a:r>
                        <a:rPr lang="en-US" baseline="0" dirty="0" smtClean="0"/>
                        <a:t> Category</a:t>
                      </a:r>
                      <a:endParaRPr lang="en-US" dirty="0"/>
                    </a:p>
                  </a:txBody>
                  <a:tcPr/>
                </a:tc>
                <a:tc>
                  <a:txBody>
                    <a:bodyPr/>
                    <a:lstStyle/>
                    <a:p>
                      <a:r>
                        <a:rPr lang="en-US" dirty="0" smtClean="0"/>
                        <a:t>2015 Update Summary</a:t>
                      </a:r>
                      <a:endParaRPr lang="en-US" dirty="0"/>
                    </a:p>
                  </a:txBody>
                  <a:tcPr/>
                </a:tc>
              </a:tr>
              <a:tr h="370840">
                <a:tc>
                  <a:txBody>
                    <a:bodyPr/>
                    <a:lstStyle/>
                    <a:p>
                      <a:r>
                        <a:rPr lang="en-US" dirty="0" smtClean="0"/>
                        <a:t>CFLs</a:t>
                      </a:r>
                      <a:endParaRPr lang="en-US" dirty="0"/>
                    </a:p>
                  </a:txBody>
                  <a:tcPr anchor="ctr"/>
                </a:tc>
                <a:tc>
                  <a:txBody>
                    <a:bodyPr/>
                    <a:lstStyle/>
                    <a:p>
                      <a:pPr marL="285750" indent="-285750">
                        <a:buFont typeface="Arial" panose="020B0604020202020204" pitchFamily="34" charset="0"/>
                        <a:buChar char="•"/>
                      </a:pPr>
                      <a:r>
                        <a:rPr lang="en-US" dirty="0" smtClean="0"/>
                        <a:t>Updated to use market-weighted wattages averages from Itron CSS study</a:t>
                      </a:r>
                      <a:endParaRPr lang="en-US" baseline="0" dirty="0" smtClean="0"/>
                    </a:p>
                    <a:p>
                      <a:pPr marL="285750" indent="-285750">
                        <a:buFont typeface="Arial" panose="020B0604020202020204" pitchFamily="34" charset="0"/>
                        <a:buChar char="•"/>
                      </a:pPr>
                      <a:r>
                        <a:rPr lang="en-US" baseline="0" dirty="0" smtClean="0"/>
                        <a:t>Updated to use n</a:t>
                      </a:r>
                      <a:r>
                        <a:rPr lang="en-US" dirty="0" smtClean="0"/>
                        <a:t>ew hours of use from DEER</a:t>
                      </a:r>
                      <a:endParaRPr lang="en-US" dirty="0"/>
                    </a:p>
                  </a:txBody>
                  <a:tcPr anchor="ctr"/>
                </a:tc>
              </a:tr>
              <a:tr h="370840">
                <a:tc>
                  <a:txBody>
                    <a:bodyPr/>
                    <a:lstStyle/>
                    <a:p>
                      <a:r>
                        <a:rPr lang="en-US" dirty="0" smtClean="0"/>
                        <a:t>Linear</a:t>
                      </a:r>
                      <a:r>
                        <a:rPr lang="en-US" baseline="0" dirty="0" smtClean="0"/>
                        <a:t> Fluorescents</a:t>
                      </a:r>
                      <a:endParaRPr lang="en-US" dirty="0"/>
                    </a:p>
                  </a:txBody>
                  <a:tcPr anchor="ctr"/>
                </a:tc>
                <a:tc>
                  <a:txBody>
                    <a:bodyPr/>
                    <a:lstStyle/>
                    <a:p>
                      <a:pPr marL="285750" indent="-285750">
                        <a:buFont typeface="Arial" panose="020B0604020202020204" pitchFamily="34" charset="0"/>
                        <a:buChar char="•"/>
                      </a:pPr>
                      <a:r>
                        <a:rPr lang="en-US" dirty="0" smtClean="0"/>
                        <a:t>Updated to use market-weighted wattages and lamps/fixture from Itron CSS study</a:t>
                      </a:r>
                      <a:endParaRPr lang="en-US" dirty="0"/>
                    </a:p>
                  </a:txBody>
                  <a:tcPr anchor="ctr"/>
                </a:tc>
              </a:tr>
              <a:tr h="370840">
                <a:tc>
                  <a:txBody>
                    <a:bodyPr/>
                    <a:lstStyle/>
                    <a:p>
                      <a:r>
                        <a:rPr lang="en-US" baseline="0" dirty="0" smtClean="0"/>
                        <a:t>HID to T5</a:t>
                      </a:r>
                      <a:endParaRPr lang="en-US" dirty="0"/>
                    </a:p>
                  </a:txBody>
                  <a:tcPr anchor="ctr"/>
                </a:tc>
                <a:tc>
                  <a:txBody>
                    <a:bodyPr/>
                    <a:lstStyle/>
                    <a:p>
                      <a:pPr marL="285750" indent="-285750">
                        <a:buFont typeface="Arial" panose="020B0604020202020204" pitchFamily="34" charset="0"/>
                        <a:buChar char="•"/>
                      </a:pPr>
                      <a:r>
                        <a:rPr lang="en-US" dirty="0" smtClean="0"/>
                        <a:t>Baseline updated to reflect mix of T5s and PSMHs</a:t>
                      </a:r>
                    </a:p>
                  </a:txBody>
                  <a:tcPr anchor="ctr"/>
                </a:tc>
              </a:tr>
              <a:tr h="370840">
                <a:tc>
                  <a:txBody>
                    <a:bodyPr/>
                    <a:lstStyle/>
                    <a:p>
                      <a:r>
                        <a:rPr lang="en-US" dirty="0" smtClean="0"/>
                        <a:t>HVAC Chillers</a:t>
                      </a:r>
                    </a:p>
                    <a:p>
                      <a:r>
                        <a:rPr lang="en-US" dirty="0" smtClean="0"/>
                        <a:t>HVAC</a:t>
                      </a:r>
                      <a:r>
                        <a:rPr lang="en-US" baseline="0" dirty="0" smtClean="0"/>
                        <a:t> AC/HP</a:t>
                      </a:r>
                    </a:p>
                    <a:p>
                      <a:r>
                        <a:rPr lang="en-US" baseline="0" dirty="0" smtClean="0"/>
                        <a:t>HVAC Boilers</a:t>
                      </a:r>
                      <a:endParaRPr lang="en-US" dirty="0"/>
                    </a:p>
                  </a:txBody>
                  <a:tcPr anchor="ctr"/>
                </a:tc>
                <a:tc>
                  <a:txBody>
                    <a:bodyPr/>
                    <a:lstStyle/>
                    <a:p>
                      <a:pPr marL="285750" indent="-285750">
                        <a:buFont typeface="Arial" panose="020B0604020202020204" pitchFamily="34" charset="0"/>
                        <a:buChar char="•"/>
                      </a:pPr>
                      <a:r>
                        <a:rPr lang="en-US" dirty="0" smtClean="0"/>
                        <a:t>DEER 2015 updates applied for UEC / UES</a:t>
                      </a:r>
                    </a:p>
                    <a:p>
                      <a:pPr marL="285750" indent="-285750">
                        <a:buFont typeface="Arial" panose="020B0604020202020204" pitchFamily="34" charset="0"/>
                        <a:buChar char="•"/>
                      </a:pPr>
                      <a:r>
                        <a:rPr lang="en-US" dirty="0" smtClean="0"/>
                        <a:t>Itron MCS calibrated to DEER 2015 </a:t>
                      </a:r>
                      <a:r>
                        <a:rPr lang="en-US" dirty="0" err="1" smtClean="0"/>
                        <a:t>kBtuh</a:t>
                      </a:r>
                      <a:r>
                        <a:rPr lang="en-US" dirty="0" smtClean="0"/>
                        <a:t>/1000 </a:t>
                      </a:r>
                      <a:r>
                        <a:rPr lang="en-US" dirty="0" err="1" smtClean="0"/>
                        <a:t>sqft</a:t>
                      </a:r>
                      <a:r>
                        <a:rPr lang="en-US" dirty="0" smtClean="0"/>
                        <a:t> per DEER prototypes</a:t>
                      </a:r>
                    </a:p>
                    <a:p>
                      <a:pPr marL="285750" indent="-285750">
                        <a:buFont typeface="Arial" panose="020B0604020202020204" pitchFamily="34" charset="0"/>
                        <a:buChar char="•"/>
                      </a:pPr>
                      <a:r>
                        <a:rPr lang="en-US" dirty="0" smtClean="0"/>
                        <a:t>Densities</a:t>
                      </a:r>
                      <a:r>
                        <a:rPr lang="en-US" baseline="0" dirty="0" smtClean="0"/>
                        <a:t> updated based on DEER 2015 prototypes</a:t>
                      </a:r>
                      <a:endParaRPr lang="en-US" dirty="0"/>
                    </a:p>
                  </a:txBody>
                  <a:tcPr anchor="ctr"/>
                </a:tc>
              </a:tr>
            </a:tbl>
          </a:graphicData>
        </a:graphic>
      </p:graphicFrame>
    </p:spTree>
    <p:extLst>
      <p:ext uri="{BB962C8B-B14F-4D97-AF65-F5344CB8AC3E}">
        <p14:creationId xmlns:p14="http://schemas.microsoft.com/office/powerpoint/2010/main" val="365159498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304800" y="457200"/>
            <a:ext cx="8507104" cy="609600"/>
          </a:xfrm>
          <a:prstGeom prst="roundRect">
            <a:avLst/>
          </a:prstGeom>
          <a:solidFill>
            <a:schemeClr val="accent4">
              <a:alpha val="25000"/>
            </a:schemeClr>
          </a:solidFill>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400" dirty="0" smtClean="0"/>
          </a:p>
        </p:txBody>
      </p:sp>
      <p:sp>
        <p:nvSpPr>
          <p:cNvPr id="6" name="Text Placeholder 5"/>
          <p:cNvSpPr>
            <a:spLocks noGrp="1"/>
          </p:cNvSpPr>
          <p:nvPr>
            <p:ph type="body" sz="quarter" idx="11"/>
          </p:nvPr>
        </p:nvSpPr>
        <p:spPr/>
        <p:txBody>
          <a:bodyPr/>
          <a:lstStyle/>
          <a:p>
            <a:r>
              <a:rPr lang="en-US" dirty="0" smtClean="0"/>
              <a:t>For Residential measures, CLASS and the Itron Measure Cost Study were incorporated into the MICS measures.</a:t>
            </a:r>
            <a:endParaRPr lang="en-US" dirty="0"/>
          </a:p>
        </p:txBody>
      </p:sp>
      <p:sp>
        <p:nvSpPr>
          <p:cNvPr id="4" name="Title 3"/>
          <p:cNvSpPr>
            <a:spLocks noGrp="1"/>
          </p:cNvSpPr>
          <p:nvPr>
            <p:ph type="title"/>
          </p:nvPr>
        </p:nvSpPr>
        <p:spPr/>
        <p:txBody>
          <a:bodyPr/>
          <a:lstStyle/>
          <a:p>
            <a:r>
              <a:rPr lang="en-US" dirty="0"/>
              <a:t>2015 California Potential and Goals Study » </a:t>
            </a:r>
            <a:r>
              <a:rPr lang="en-US" dirty="0" smtClean="0"/>
              <a:t>EM&amp;V Results Integration</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792524246"/>
              </p:ext>
            </p:extLst>
          </p:nvPr>
        </p:nvGraphicFramePr>
        <p:xfrm>
          <a:off x="304800" y="1397000"/>
          <a:ext cx="8507104" cy="4028440"/>
        </p:xfrm>
        <a:graphic>
          <a:graphicData uri="http://schemas.openxmlformats.org/drawingml/2006/table">
            <a:tbl>
              <a:tblPr firstRow="1" bandRow="1">
                <a:tableStyleId>{1E171933-4619-4E11-9A3F-F7608DF75F80}</a:tableStyleId>
              </a:tblPr>
              <a:tblGrid>
                <a:gridCol w="2895600"/>
                <a:gridCol w="5611504"/>
              </a:tblGrid>
              <a:tr h="370840">
                <a:tc>
                  <a:txBody>
                    <a:bodyPr/>
                    <a:lstStyle/>
                    <a:p>
                      <a:r>
                        <a:rPr lang="en-US" dirty="0" smtClean="0"/>
                        <a:t>MICS Measure</a:t>
                      </a:r>
                      <a:r>
                        <a:rPr lang="en-US" baseline="0" dirty="0" smtClean="0"/>
                        <a:t> Category</a:t>
                      </a:r>
                      <a:endParaRPr lang="en-US" dirty="0"/>
                    </a:p>
                  </a:txBody>
                  <a:tcPr/>
                </a:tc>
                <a:tc>
                  <a:txBody>
                    <a:bodyPr/>
                    <a:lstStyle/>
                    <a:p>
                      <a:r>
                        <a:rPr lang="en-US" dirty="0" smtClean="0"/>
                        <a:t>2015 Update Summary</a:t>
                      </a:r>
                      <a:endParaRPr lang="en-US" dirty="0"/>
                    </a:p>
                  </a:txBody>
                  <a:tcPr/>
                </a:tc>
              </a:tr>
              <a:tr h="370840">
                <a:tc>
                  <a:txBody>
                    <a:bodyPr/>
                    <a:lstStyle/>
                    <a:p>
                      <a:r>
                        <a:rPr lang="en-US" dirty="0" smtClean="0"/>
                        <a:t>CFLs</a:t>
                      </a:r>
                      <a:endParaRPr lang="en-US" dirty="0"/>
                    </a:p>
                  </a:txBody>
                  <a:tcPr anchor="ctr"/>
                </a:tc>
                <a:tc>
                  <a:txBody>
                    <a:bodyPr/>
                    <a:lstStyle/>
                    <a:p>
                      <a:pPr marL="285750" indent="-285750">
                        <a:buFont typeface="Arial" panose="020B0604020202020204" pitchFamily="34" charset="0"/>
                        <a:buChar char="•"/>
                      </a:pPr>
                      <a:r>
                        <a:rPr lang="en-US" dirty="0" smtClean="0"/>
                        <a:t>Updated HOU and weighted average fixture wattages from </a:t>
                      </a:r>
                      <a:r>
                        <a:rPr lang="en-US" baseline="0" dirty="0" smtClean="0"/>
                        <a:t>EM&amp;V results</a:t>
                      </a:r>
                      <a:endParaRPr lang="en-US" dirty="0" smtClean="0"/>
                    </a:p>
                    <a:p>
                      <a:pPr marL="285750" indent="-285750">
                        <a:buFont typeface="Arial" panose="020B0604020202020204" pitchFamily="34" charset="0"/>
                        <a:buChar char="•"/>
                      </a:pPr>
                      <a:r>
                        <a:rPr lang="en-US" dirty="0" smtClean="0"/>
                        <a:t>Updated costs based on Itron MCS</a:t>
                      </a:r>
                    </a:p>
                    <a:p>
                      <a:pPr marL="285750" indent="-285750">
                        <a:buFont typeface="Arial" panose="020B0604020202020204" pitchFamily="34" charset="0"/>
                        <a:buChar char="•"/>
                      </a:pPr>
                      <a:r>
                        <a:rPr lang="en-US" dirty="0" smtClean="0"/>
                        <a:t>Updated interactive effects from DEER</a:t>
                      </a:r>
                      <a:endParaRPr lang="en-US" dirty="0"/>
                    </a:p>
                  </a:txBody>
                  <a:tcPr anchor="ctr"/>
                </a:tc>
              </a:tr>
              <a:tr h="370840">
                <a:tc>
                  <a:txBody>
                    <a:bodyPr/>
                    <a:lstStyle/>
                    <a:p>
                      <a:r>
                        <a:rPr lang="en-US" dirty="0" smtClean="0"/>
                        <a:t>HVAC</a:t>
                      </a:r>
                      <a:r>
                        <a:rPr lang="en-US" baseline="0" dirty="0" smtClean="0"/>
                        <a:t> AC/HP</a:t>
                      </a:r>
                    </a:p>
                  </a:txBody>
                  <a:tcPr anchor="ctr"/>
                </a:tc>
                <a:tc>
                  <a:txBody>
                    <a:bodyPr/>
                    <a:lstStyle/>
                    <a:p>
                      <a:pPr marL="285750" indent="-285750">
                        <a:buFont typeface="Arial" panose="020B0604020202020204" pitchFamily="34" charset="0"/>
                        <a:buChar char="•"/>
                      </a:pPr>
                      <a:r>
                        <a:rPr lang="en-US" dirty="0" smtClean="0"/>
                        <a:t>DEER 2015 updates applied for UEC / UES</a:t>
                      </a:r>
                    </a:p>
                    <a:p>
                      <a:pPr marL="285750" indent="-285750">
                        <a:buFont typeface="Arial" panose="020B0604020202020204" pitchFamily="34" charset="0"/>
                        <a:buChar char="•"/>
                      </a:pPr>
                      <a:r>
                        <a:rPr lang="en-US" dirty="0" smtClean="0"/>
                        <a:t>Measure cost updated from the Itron</a:t>
                      </a:r>
                      <a:r>
                        <a:rPr lang="en-US" baseline="0" dirty="0" smtClean="0"/>
                        <a:t> MCS</a:t>
                      </a:r>
                      <a:endParaRPr lang="en-US" dirty="0" smtClean="0"/>
                    </a:p>
                  </a:txBody>
                  <a:tcPr anchor="ctr"/>
                </a:tc>
              </a:tr>
              <a:tr h="370840">
                <a:tc>
                  <a:txBody>
                    <a:bodyPr/>
                    <a:lstStyle/>
                    <a:p>
                      <a:r>
                        <a:rPr lang="en-US" dirty="0" smtClean="0"/>
                        <a:t>Water Heaters</a:t>
                      </a:r>
                      <a:endParaRPr lang="en-US" dirty="0"/>
                    </a:p>
                  </a:txBody>
                  <a:tcPr anchor="ctr"/>
                </a:tc>
                <a:tc>
                  <a:txBody>
                    <a:bodyPr/>
                    <a:lstStyle/>
                    <a:p>
                      <a:pPr marL="285750" indent="-285750">
                        <a:buFont typeface="Arial" panose="020B0604020202020204" pitchFamily="34" charset="0"/>
                        <a:buChar char="•"/>
                      </a:pPr>
                      <a:r>
                        <a:rPr lang="en-US" dirty="0" smtClean="0"/>
                        <a:t>DEER 2015 energy consumption and savings data used</a:t>
                      </a:r>
                    </a:p>
                    <a:p>
                      <a:pPr marL="285750" indent="-285750">
                        <a:buFont typeface="Arial" panose="020B0604020202020204" pitchFamily="34" charset="0"/>
                        <a:buChar char="•"/>
                      </a:pPr>
                      <a:r>
                        <a:rPr lang="en-US" dirty="0" smtClean="0"/>
                        <a:t>Base case sizes increased from 40 to 75 gallons</a:t>
                      </a:r>
                    </a:p>
                    <a:p>
                      <a:pPr marL="285750" indent="-285750">
                        <a:buFont typeface="Arial" panose="020B0604020202020204" pitchFamily="34" charset="0"/>
                        <a:buChar char="•"/>
                      </a:pPr>
                      <a:r>
                        <a:rPr lang="en-US" dirty="0" smtClean="0"/>
                        <a:t>Measure cost updated from the Itron MCS</a:t>
                      </a:r>
                    </a:p>
                  </a:txBody>
                  <a:tcPr anchor="ctr"/>
                </a:tc>
              </a:tr>
              <a:tr h="370840">
                <a:tc>
                  <a:txBody>
                    <a:bodyPr/>
                    <a:lstStyle/>
                    <a:p>
                      <a:r>
                        <a:rPr lang="en-US" dirty="0" smtClean="0"/>
                        <a:t>Gas</a:t>
                      </a:r>
                      <a:r>
                        <a:rPr lang="en-US" baseline="0" dirty="0" smtClean="0"/>
                        <a:t> F</a:t>
                      </a:r>
                      <a:r>
                        <a:rPr lang="en-US" dirty="0" smtClean="0"/>
                        <a:t>urnace</a:t>
                      </a:r>
                      <a:endParaRPr lang="en-US" dirty="0"/>
                    </a:p>
                  </a:txBody>
                  <a:tcPr anchor="ctr"/>
                </a:tc>
                <a:tc>
                  <a:txBody>
                    <a:bodyPr/>
                    <a:lstStyle/>
                    <a:p>
                      <a:pPr marL="285750" indent="-285750">
                        <a:buFont typeface="Arial" panose="020B0604020202020204" pitchFamily="34" charset="0"/>
                        <a:buChar char="•"/>
                      </a:pPr>
                      <a:r>
                        <a:rPr lang="en-US" dirty="0" smtClean="0"/>
                        <a:t>Measure</a:t>
                      </a:r>
                      <a:r>
                        <a:rPr lang="en-US" baseline="0" dirty="0" smtClean="0"/>
                        <a:t> cost updated from the Itron MCS</a:t>
                      </a:r>
                      <a:endParaRPr lang="en-US" dirty="0" smtClean="0"/>
                    </a:p>
                    <a:p>
                      <a:pPr marL="285750" indent="-285750">
                        <a:buFont typeface="Arial" panose="020B0604020202020204" pitchFamily="34" charset="0"/>
                        <a:buChar char="•"/>
                      </a:pPr>
                      <a:r>
                        <a:rPr lang="en-US" dirty="0" smtClean="0"/>
                        <a:t>Density updates from CLASS</a:t>
                      </a:r>
                      <a:r>
                        <a:rPr lang="en-US" baseline="0" dirty="0" smtClean="0"/>
                        <a:t> (</a:t>
                      </a:r>
                      <a:r>
                        <a:rPr lang="en-US" dirty="0" smtClean="0"/>
                        <a:t>furnace/home)</a:t>
                      </a:r>
                      <a:endParaRPr lang="en-US" dirty="0"/>
                    </a:p>
                  </a:txBody>
                  <a:tcPr anchor="ctr"/>
                </a:tc>
              </a:tr>
            </a:tbl>
          </a:graphicData>
        </a:graphic>
      </p:graphicFrame>
    </p:spTree>
    <p:extLst>
      <p:ext uri="{BB962C8B-B14F-4D97-AF65-F5344CB8AC3E}">
        <p14:creationId xmlns:p14="http://schemas.microsoft.com/office/powerpoint/2010/main" val="18830834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2015 California Potential and Goals Study »  </a:t>
            </a:r>
            <a:r>
              <a:rPr lang="en-US" dirty="0" smtClean="0"/>
              <a:t>Agenda</a:t>
            </a:r>
            <a:endParaRPr lang="en-US" dirty="0"/>
          </a:p>
        </p:txBody>
      </p:sp>
      <p:grpSp>
        <p:nvGrpSpPr>
          <p:cNvPr id="4" name="Group 3"/>
          <p:cNvGrpSpPr/>
          <p:nvPr/>
        </p:nvGrpSpPr>
        <p:grpSpPr>
          <a:xfrm>
            <a:off x="625475" y="1166812"/>
            <a:ext cx="7796213" cy="546100"/>
            <a:chOff x="625475" y="1447800"/>
            <a:chExt cx="7796213" cy="546100"/>
          </a:xfrm>
        </p:grpSpPr>
        <p:grpSp>
          <p:nvGrpSpPr>
            <p:cNvPr id="5" name="Group 4"/>
            <p:cNvGrpSpPr/>
            <p:nvPr/>
          </p:nvGrpSpPr>
          <p:grpSpPr>
            <a:xfrm>
              <a:off x="625475" y="1511300"/>
              <a:ext cx="7796213" cy="476250"/>
              <a:chOff x="625475" y="1511300"/>
              <a:chExt cx="7796213" cy="476250"/>
            </a:xfrm>
          </p:grpSpPr>
          <p:sp>
            <p:nvSpPr>
              <p:cNvPr id="7" name="Rectangle 11"/>
              <p:cNvSpPr>
                <a:spLocks noChangeArrowheads="1"/>
              </p:cNvSpPr>
              <p:nvPr/>
            </p:nvSpPr>
            <p:spPr bwMode="auto">
              <a:xfrm>
                <a:off x="644525" y="1511300"/>
                <a:ext cx="7777163" cy="476250"/>
              </a:xfrm>
              <a:prstGeom prst="rect">
                <a:avLst/>
              </a:prstGeom>
              <a:solidFill>
                <a:schemeClr val="bg2">
                  <a:lumMod val="40000"/>
                  <a:lumOff val="60000"/>
                </a:schemeClr>
              </a:solidFill>
              <a:ln w="9525">
                <a:noFill/>
                <a:miter lim="800000"/>
                <a:headEnd/>
                <a:tailEnd/>
              </a:ln>
            </p:spPr>
            <p:txBody>
              <a:bodyPr wrap="none" anchor="ctr"/>
              <a:lstStyle/>
              <a:p>
                <a:endParaRPr lang="en-US" dirty="0"/>
              </a:p>
            </p:txBody>
          </p:sp>
          <p:sp>
            <p:nvSpPr>
              <p:cNvPr id="8" name="Rectangle 12"/>
              <p:cNvSpPr>
                <a:spLocks noChangeArrowheads="1"/>
              </p:cNvSpPr>
              <p:nvPr/>
            </p:nvSpPr>
            <p:spPr bwMode="auto">
              <a:xfrm>
                <a:off x="625475" y="1512062"/>
                <a:ext cx="547688" cy="475488"/>
              </a:xfrm>
              <a:prstGeom prst="rect">
                <a:avLst/>
              </a:prstGeom>
              <a:solidFill>
                <a:srgbClr val="EEB110"/>
              </a:solidFill>
              <a:ln w="9525">
                <a:noFill/>
                <a:miter lim="800000"/>
                <a:headEnd/>
                <a:tailEnd/>
              </a:ln>
            </p:spPr>
            <p:txBody>
              <a:bodyPr wrap="none" tIns="0" bIns="137160" anchor="ctr"/>
              <a:lstStyle/>
              <a:p>
                <a:pPr>
                  <a:defRPr/>
                </a:pPr>
                <a:r>
                  <a:rPr lang="en-US" sz="4800" dirty="0" smtClean="0">
                    <a:solidFill>
                      <a:schemeClr val="bg1"/>
                    </a:solidFill>
                  </a:rPr>
                  <a:t>»</a:t>
                </a:r>
                <a:endParaRPr lang="en-US" sz="4800" dirty="0">
                  <a:solidFill>
                    <a:schemeClr val="bg1"/>
                  </a:solidFill>
                </a:endParaRPr>
              </a:p>
            </p:txBody>
          </p:sp>
        </p:grpSp>
        <p:sp>
          <p:nvSpPr>
            <p:cNvPr id="6" name="Line 10"/>
            <p:cNvSpPr>
              <a:spLocks noChangeShapeType="1"/>
            </p:cNvSpPr>
            <p:nvPr/>
          </p:nvSpPr>
          <p:spPr bwMode="auto">
            <a:xfrm>
              <a:off x="1173163" y="1447800"/>
              <a:ext cx="0" cy="546100"/>
            </a:xfrm>
            <a:prstGeom prst="line">
              <a:avLst/>
            </a:prstGeom>
            <a:noFill/>
            <a:ln w="57150">
              <a:solidFill>
                <a:schemeClr val="bg1"/>
              </a:solidFill>
              <a:round/>
              <a:headEnd/>
              <a:tailEnd/>
            </a:ln>
          </p:spPr>
          <p:txBody>
            <a:bodyPr/>
            <a:lstStyle/>
            <a:p>
              <a:endParaRPr lang="en-US" dirty="0"/>
            </a:p>
          </p:txBody>
        </p:sp>
      </p:grpSp>
      <p:sp>
        <p:nvSpPr>
          <p:cNvPr id="9" name="Line 10"/>
          <p:cNvSpPr>
            <a:spLocks noChangeShapeType="1"/>
          </p:cNvSpPr>
          <p:nvPr/>
        </p:nvSpPr>
        <p:spPr bwMode="auto">
          <a:xfrm>
            <a:off x="1173163" y="1447800"/>
            <a:ext cx="0" cy="546100"/>
          </a:xfrm>
          <a:prstGeom prst="line">
            <a:avLst/>
          </a:prstGeom>
          <a:noFill/>
          <a:ln w="57150">
            <a:solidFill>
              <a:schemeClr val="bg1"/>
            </a:solidFill>
            <a:round/>
            <a:headEnd/>
            <a:tailEnd/>
          </a:ln>
        </p:spPr>
        <p:txBody>
          <a:bodyPr/>
          <a:lstStyle/>
          <a:p>
            <a:endParaRPr lang="en-US" dirty="0"/>
          </a:p>
        </p:txBody>
      </p:sp>
      <p:sp>
        <p:nvSpPr>
          <p:cNvPr id="10" name="Line 10"/>
          <p:cNvSpPr>
            <a:spLocks noChangeShapeType="1"/>
          </p:cNvSpPr>
          <p:nvPr/>
        </p:nvSpPr>
        <p:spPr bwMode="auto">
          <a:xfrm>
            <a:off x="1173163" y="1447800"/>
            <a:ext cx="0" cy="546100"/>
          </a:xfrm>
          <a:prstGeom prst="line">
            <a:avLst/>
          </a:prstGeom>
          <a:noFill/>
          <a:ln w="57150">
            <a:solidFill>
              <a:schemeClr val="bg1"/>
            </a:solidFill>
            <a:round/>
            <a:headEnd/>
            <a:tailEnd/>
          </a:ln>
        </p:spPr>
        <p:txBody>
          <a:bodyPr/>
          <a:lstStyle/>
          <a:p>
            <a:endParaRPr lang="en-US" dirty="0"/>
          </a:p>
        </p:txBody>
      </p:sp>
      <p:sp>
        <p:nvSpPr>
          <p:cNvPr id="11" name="Text Box 3"/>
          <p:cNvSpPr txBox="1">
            <a:spLocks noChangeArrowheads="1"/>
          </p:cNvSpPr>
          <p:nvPr/>
        </p:nvSpPr>
        <p:spPr bwMode="auto">
          <a:xfrm>
            <a:off x="1322388" y="1066800"/>
            <a:ext cx="7516812" cy="4893647"/>
          </a:xfrm>
          <a:prstGeom prst="rect">
            <a:avLst/>
          </a:prstGeom>
          <a:noFill/>
          <a:ln w="9525">
            <a:noFill/>
            <a:miter lim="800000"/>
            <a:headEnd/>
            <a:tailEnd/>
          </a:ln>
        </p:spPr>
        <p:txBody>
          <a:bodyPr wrap="square">
            <a:spAutoFit/>
          </a:bodyPr>
          <a:lstStyle/>
          <a:p>
            <a:pPr marL="342900" indent="-342900">
              <a:lnSpc>
                <a:spcPct val="200000"/>
              </a:lnSpc>
              <a:spcBef>
                <a:spcPts val="600"/>
              </a:spcBef>
              <a:spcAft>
                <a:spcPts val="600"/>
              </a:spcAft>
              <a:buFontTx/>
              <a:buAutoNum type="arabicPlain"/>
              <a:tabLst>
                <a:tab pos="285750" algn="l"/>
                <a:tab pos="628650" algn="l"/>
              </a:tabLst>
              <a:defRPr/>
            </a:pPr>
            <a:r>
              <a:rPr lang="en-US" b="1" dirty="0" smtClean="0"/>
              <a:t>»</a:t>
            </a:r>
            <a:r>
              <a:rPr lang="en-US" b="1" dirty="0"/>
              <a:t>	</a:t>
            </a:r>
            <a:r>
              <a:rPr lang="en-US" b="1" dirty="0" smtClean="0"/>
              <a:t>Scope and Schedule Highlights</a:t>
            </a:r>
            <a:endParaRPr lang="en-US" b="1" dirty="0"/>
          </a:p>
          <a:p>
            <a:pPr marL="342900" indent="-342900">
              <a:lnSpc>
                <a:spcPct val="200000"/>
              </a:lnSpc>
              <a:spcBef>
                <a:spcPts val="600"/>
              </a:spcBef>
              <a:spcAft>
                <a:spcPts val="600"/>
              </a:spcAft>
              <a:buFontTx/>
              <a:buAutoNum type="arabicPlain"/>
              <a:tabLst>
                <a:tab pos="285750" algn="l"/>
                <a:tab pos="628650" algn="l"/>
              </a:tabLst>
              <a:defRPr/>
            </a:pPr>
            <a:r>
              <a:rPr lang="en-US" dirty="0" smtClean="0"/>
              <a:t>»</a:t>
            </a:r>
            <a:r>
              <a:rPr lang="en-US" dirty="0"/>
              <a:t>	</a:t>
            </a:r>
            <a:r>
              <a:rPr lang="en-US" dirty="0" smtClean="0"/>
              <a:t>Introduction to the Measure Input Characterization System</a:t>
            </a:r>
          </a:p>
          <a:p>
            <a:pPr marL="342900" indent="-342900">
              <a:lnSpc>
                <a:spcPct val="200000"/>
              </a:lnSpc>
              <a:spcBef>
                <a:spcPts val="600"/>
              </a:spcBef>
              <a:spcAft>
                <a:spcPts val="600"/>
              </a:spcAft>
              <a:buFontTx/>
              <a:buAutoNum type="arabicPlain"/>
              <a:tabLst>
                <a:tab pos="285750" algn="l"/>
                <a:tab pos="628650" algn="l"/>
              </a:tabLst>
              <a:defRPr/>
            </a:pPr>
            <a:r>
              <a:rPr lang="en-US" dirty="0" smtClean="0"/>
              <a:t>»</a:t>
            </a:r>
            <a:r>
              <a:rPr lang="en-US" dirty="0"/>
              <a:t>	</a:t>
            </a:r>
            <a:r>
              <a:rPr lang="en-US" dirty="0" smtClean="0"/>
              <a:t>Residential/Commercial Measure Updates: DEER</a:t>
            </a:r>
          </a:p>
          <a:p>
            <a:pPr marL="342900" indent="-342900">
              <a:lnSpc>
                <a:spcPct val="200000"/>
              </a:lnSpc>
              <a:spcBef>
                <a:spcPts val="600"/>
              </a:spcBef>
              <a:spcAft>
                <a:spcPts val="600"/>
              </a:spcAft>
              <a:buFontTx/>
              <a:buAutoNum type="arabicPlain"/>
              <a:tabLst>
                <a:tab pos="285750" algn="l"/>
                <a:tab pos="628650" algn="l"/>
              </a:tabLst>
              <a:defRPr/>
            </a:pPr>
            <a:r>
              <a:rPr lang="en-US" dirty="0"/>
              <a:t>»	</a:t>
            </a:r>
            <a:r>
              <a:rPr lang="en-US" dirty="0" smtClean="0"/>
              <a:t>Residential/Commercial Measure Updates: 10-12 EM&amp;V Results</a:t>
            </a:r>
            <a:endParaRPr lang="en-US" dirty="0"/>
          </a:p>
          <a:p>
            <a:pPr marL="342900" indent="-342900">
              <a:lnSpc>
                <a:spcPct val="200000"/>
              </a:lnSpc>
              <a:spcBef>
                <a:spcPts val="600"/>
              </a:spcBef>
              <a:spcAft>
                <a:spcPts val="600"/>
              </a:spcAft>
              <a:buFontTx/>
              <a:buAutoNum type="arabicPlain"/>
              <a:tabLst>
                <a:tab pos="285750" algn="l"/>
                <a:tab pos="628650" algn="l"/>
              </a:tabLst>
              <a:defRPr/>
            </a:pPr>
            <a:r>
              <a:rPr lang="en-US" dirty="0" smtClean="0"/>
              <a:t>»</a:t>
            </a:r>
            <a:r>
              <a:rPr lang="en-US" dirty="0"/>
              <a:t>	</a:t>
            </a:r>
            <a:r>
              <a:rPr lang="en-US" dirty="0" smtClean="0"/>
              <a:t>Emerging Technology and Whole Building Bundles</a:t>
            </a:r>
          </a:p>
          <a:p>
            <a:pPr marL="342900" indent="-342900">
              <a:lnSpc>
                <a:spcPct val="200000"/>
              </a:lnSpc>
              <a:spcBef>
                <a:spcPts val="600"/>
              </a:spcBef>
              <a:spcAft>
                <a:spcPts val="600"/>
              </a:spcAft>
              <a:buFontTx/>
              <a:buAutoNum type="arabicPlain"/>
              <a:tabLst>
                <a:tab pos="285750" algn="l"/>
                <a:tab pos="628650" algn="l"/>
              </a:tabLst>
              <a:defRPr/>
            </a:pPr>
            <a:r>
              <a:rPr lang="en-US" dirty="0"/>
              <a:t>» 	</a:t>
            </a:r>
            <a:r>
              <a:rPr lang="en-US" dirty="0" smtClean="0"/>
              <a:t>2016 and Beyond Update</a:t>
            </a:r>
            <a:endParaRPr lang="en-US" dirty="0"/>
          </a:p>
          <a:p>
            <a:pPr marL="342900" indent="-342900">
              <a:lnSpc>
                <a:spcPct val="200000"/>
              </a:lnSpc>
              <a:spcBef>
                <a:spcPts val="600"/>
              </a:spcBef>
              <a:spcAft>
                <a:spcPts val="600"/>
              </a:spcAft>
              <a:buFontTx/>
              <a:buAutoNum type="arabicPlain"/>
              <a:tabLst>
                <a:tab pos="285750" algn="l"/>
                <a:tab pos="628650" algn="l"/>
              </a:tabLst>
              <a:defRPr/>
            </a:pPr>
            <a:r>
              <a:rPr lang="en-US" dirty="0"/>
              <a:t>»	</a:t>
            </a:r>
            <a:r>
              <a:rPr lang="en-US" dirty="0" smtClean="0"/>
              <a:t>Q&amp;A, Summary, and Conclusion</a:t>
            </a:r>
          </a:p>
        </p:txBody>
      </p:sp>
    </p:spTree>
    <p:extLst>
      <p:ext uri="{BB962C8B-B14F-4D97-AF65-F5344CB8AC3E}">
        <p14:creationId xmlns:p14="http://schemas.microsoft.com/office/powerpoint/2010/main" val="21720208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2015 California Potential and Goals Study »  </a:t>
            </a:r>
            <a:r>
              <a:rPr lang="en-US" dirty="0" smtClean="0"/>
              <a:t>Agenda</a:t>
            </a:r>
            <a:endParaRPr lang="en-US" dirty="0"/>
          </a:p>
        </p:txBody>
      </p:sp>
      <p:grpSp>
        <p:nvGrpSpPr>
          <p:cNvPr id="4" name="Group 3"/>
          <p:cNvGrpSpPr/>
          <p:nvPr/>
        </p:nvGrpSpPr>
        <p:grpSpPr>
          <a:xfrm>
            <a:off x="625475" y="3949700"/>
            <a:ext cx="7796213" cy="546100"/>
            <a:chOff x="625475" y="1447800"/>
            <a:chExt cx="7796213" cy="546100"/>
          </a:xfrm>
        </p:grpSpPr>
        <p:grpSp>
          <p:nvGrpSpPr>
            <p:cNvPr id="5" name="Group 4"/>
            <p:cNvGrpSpPr/>
            <p:nvPr/>
          </p:nvGrpSpPr>
          <p:grpSpPr>
            <a:xfrm>
              <a:off x="625475" y="1511300"/>
              <a:ext cx="7796213" cy="476250"/>
              <a:chOff x="625475" y="1511300"/>
              <a:chExt cx="7796213" cy="476250"/>
            </a:xfrm>
          </p:grpSpPr>
          <p:sp>
            <p:nvSpPr>
              <p:cNvPr id="7" name="Rectangle 11"/>
              <p:cNvSpPr>
                <a:spLocks noChangeArrowheads="1"/>
              </p:cNvSpPr>
              <p:nvPr/>
            </p:nvSpPr>
            <p:spPr bwMode="auto">
              <a:xfrm>
                <a:off x="644525" y="1511300"/>
                <a:ext cx="7777163" cy="476250"/>
              </a:xfrm>
              <a:prstGeom prst="rect">
                <a:avLst/>
              </a:prstGeom>
              <a:solidFill>
                <a:schemeClr val="bg2">
                  <a:lumMod val="40000"/>
                  <a:lumOff val="60000"/>
                </a:schemeClr>
              </a:solidFill>
              <a:ln w="9525">
                <a:noFill/>
                <a:miter lim="800000"/>
                <a:headEnd/>
                <a:tailEnd/>
              </a:ln>
            </p:spPr>
            <p:txBody>
              <a:bodyPr wrap="none" anchor="ctr"/>
              <a:lstStyle/>
              <a:p>
                <a:endParaRPr lang="en-US" dirty="0"/>
              </a:p>
            </p:txBody>
          </p:sp>
          <p:sp>
            <p:nvSpPr>
              <p:cNvPr id="8" name="Rectangle 12"/>
              <p:cNvSpPr>
                <a:spLocks noChangeArrowheads="1"/>
              </p:cNvSpPr>
              <p:nvPr/>
            </p:nvSpPr>
            <p:spPr bwMode="auto">
              <a:xfrm>
                <a:off x="625475" y="1512062"/>
                <a:ext cx="547688" cy="475488"/>
              </a:xfrm>
              <a:prstGeom prst="rect">
                <a:avLst/>
              </a:prstGeom>
              <a:solidFill>
                <a:srgbClr val="EEB110"/>
              </a:solidFill>
              <a:ln w="9525">
                <a:noFill/>
                <a:miter lim="800000"/>
                <a:headEnd/>
                <a:tailEnd/>
              </a:ln>
            </p:spPr>
            <p:txBody>
              <a:bodyPr wrap="none" tIns="0" bIns="137160" anchor="ctr"/>
              <a:lstStyle/>
              <a:p>
                <a:pPr>
                  <a:defRPr/>
                </a:pPr>
                <a:r>
                  <a:rPr lang="en-US" sz="4800" dirty="0" smtClean="0">
                    <a:solidFill>
                      <a:schemeClr val="bg1"/>
                    </a:solidFill>
                  </a:rPr>
                  <a:t>»</a:t>
                </a:r>
                <a:endParaRPr lang="en-US" sz="4800" dirty="0">
                  <a:solidFill>
                    <a:schemeClr val="bg1"/>
                  </a:solidFill>
                </a:endParaRPr>
              </a:p>
            </p:txBody>
          </p:sp>
        </p:grpSp>
        <p:sp>
          <p:nvSpPr>
            <p:cNvPr id="6" name="Line 10"/>
            <p:cNvSpPr>
              <a:spLocks noChangeShapeType="1"/>
            </p:cNvSpPr>
            <p:nvPr/>
          </p:nvSpPr>
          <p:spPr bwMode="auto">
            <a:xfrm>
              <a:off x="1173163" y="1447800"/>
              <a:ext cx="0" cy="546100"/>
            </a:xfrm>
            <a:prstGeom prst="line">
              <a:avLst/>
            </a:prstGeom>
            <a:noFill/>
            <a:ln w="57150">
              <a:solidFill>
                <a:schemeClr val="bg1"/>
              </a:solidFill>
              <a:round/>
              <a:headEnd/>
              <a:tailEnd/>
            </a:ln>
          </p:spPr>
          <p:txBody>
            <a:bodyPr/>
            <a:lstStyle/>
            <a:p>
              <a:endParaRPr lang="en-US" dirty="0"/>
            </a:p>
          </p:txBody>
        </p:sp>
      </p:grpSp>
      <p:sp>
        <p:nvSpPr>
          <p:cNvPr id="9" name="Line 10"/>
          <p:cNvSpPr>
            <a:spLocks noChangeShapeType="1"/>
          </p:cNvSpPr>
          <p:nvPr/>
        </p:nvSpPr>
        <p:spPr bwMode="auto">
          <a:xfrm>
            <a:off x="1173163" y="1447800"/>
            <a:ext cx="0" cy="546100"/>
          </a:xfrm>
          <a:prstGeom prst="line">
            <a:avLst/>
          </a:prstGeom>
          <a:noFill/>
          <a:ln w="57150">
            <a:solidFill>
              <a:schemeClr val="bg1"/>
            </a:solidFill>
            <a:round/>
            <a:headEnd/>
            <a:tailEnd/>
          </a:ln>
        </p:spPr>
        <p:txBody>
          <a:bodyPr/>
          <a:lstStyle/>
          <a:p>
            <a:endParaRPr lang="en-US" dirty="0"/>
          </a:p>
        </p:txBody>
      </p:sp>
      <p:sp>
        <p:nvSpPr>
          <p:cNvPr id="10" name="Line 10"/>
          <p:cNvSpPr>
            <a:spLocks noChangeShapeType="1"/>
          </p:cNvSpPr>
          <p:nvPr/>
        </p:nvSpPr>
        <p:spPr bwMode="auto">
          <a:xfrm>
            <a:off x="1173163" y="1447800"/>
            <a:ext cx="0" cy="546100"/>
          </a:xfrm>
          <a:prstGeom prst="line">
            <a:avLst/>
          </a:prstGeom>
          <a:noFill/>
          <a:ln w="57150">
            <a:solidFill>
              <a:schemeClr val="bg1"/>
            </a:solidFill>
            <a:round/>
            <a:headEnd/>
            <a:tailEnd/>
          </a:ln>
        </p:spPr>
        <p:txBody>
          <a:bodyPr/>
          <a:lstStyle/>
          <a:p>
            <a:endParaRPr lang="en-US" dirty="0"/>
          </a:p>
        </p:txBody>
      </p:sp>
      <p:sp>
        <p:nvSpPr>
          <p:cNvPr id="11" name="Text Box 3"/>
          <p:cNvSpPr txBox="1">
            <a:spLocks noChangeArrowheads="1"/>
          </p:cNvSpPr>
          <p:nvPr/>
        </p:nvSpPr>
        <p:spPr bwMode="auto">
          <a:xfrm>
            <a:off x="1322388" y="1066800"/>
            <a:ext cx="7516812" cy="4893647"/>
          </a:xfrm>
          <a:prstGeom prst="rect">
            <a:avLst/>
          </a:prstGeom>
          <a:noFill/>
          <a:ln w="9525">
            <a:noFill/>
            <a:miter lim="800000"/>
            <a:headEnd/>
            <a:tailEnd/>
          </a:ln>
        </p:spPr>
        <p:txBody>
          <a:bodyPr wrap="square">
            <a:spAutoFit/>
          </a:bodyPr>
          <a:lstStyle/>
          <a:p>
            <a:pPr marL="342900" indent="-342900">
              <a:lnSpc>
                <a:spcPct val="200000"/>
              </a:lnSpc>
              <a:spcBef>
                <a:spcPts val="600"/>
              </a:spcBef>
              <a:spcAft>
                <a:spcPts val="600"/>
              </a:spcAft>
              <a:buFontTx/>
              <a:buAutoNum type="arabicPlain"/>
              <a:tabLst>
                <a:tab pos="285750" algn="l"/>
                <a:tab pos="628650" algn="l"/>
              </a:tabLst>
              <a:defRPr/>
            </a:pPr>
            <a:r>
              <a:rPr lang="en-US" dirty="0" smtClean="0"/>
              <a:t>»</a:t>
            </a:r>
            <a:r>
              <a:rPr lang="en-US" dirty="0"/>
              <a:t>	</a:t>
            </a:r>
            <a:r>
              <a:rPr lang="en-US" dirty="0" smtClean="0"/>
              <a:t>Scope and Schedule Highlights</a:t>
            </a:r>
            <a:endParaRPr lang="en-US" dirty="0"/>
          </a:p>
          <a:p>
            <a:pPr marL="342900" indent="-342900">
              <a:lnSpc>
                <a:spcPct val="200000"/>
              </a:lnSpc>
              <a:spcBef>
                <a:spcPts val="600"/>
              </a:spcBef>
              <a:spcAft>
                <a:spcPts val="600"/>
              </a:spcAft>
              <a:buFontTx/>
              <a:buAutoNum type="arabicPlain"/>
              <a:tabLst>
                <a:tab pos="285750" algn="l"/>
                <a:tab pos="628650" algn="l"/>
              </a:tabLst>
              <a:defRPr/>
            </a:pPr>
            <a:r>
              <a:rPr lang="en-US" dirty="0" smtClean="0"/>
              <a:t>»</a:t>
            </a:r>
            <a:r>
              <a:rPr lang="en-US" dirty="0"/>
              <a:t>	</a:t>
            </a:r>
            <a:r>
              <a:rPr lang="en-US" dirty="0" smtClean="0"/>
              <a:t>Introduction to the Measure Input Characterization System</a:t>
            </a:r>
          </a:p>
          <a:p>
            <a:pPr marL="342900" indent="-342900">
              <a:lnSpc>
                <a:spcPct val="200000"/>
              </a:lnSpc>
              <a:spcBef>
                <a:spcPts val="600"/>
              </a:spcBef>
              <a:spcAft>
                <a:spcPts val="600"/>
              </a:spcAft>
              <a:buFontTx/>
              <a:buAutoNum type="arabicPlain"/>
              <a:tabLst>
                <a:tab pos="285750" algn="l"/>
                <a:tab pos="628650" algn="l"/>
              </a:tabLst>
              <a:defRPr/>
            </a:pPr>
            <a:r>
              <a:rPr lang="en-US" dirty="0" smtClean="0"/>
              <a:t>»</a:t>
            </a:r>
            <a:r>
              <a:rPr lang="en-US" dirty="0"/>
              <a:t>	</a:t>
            </a:r>
            <a:r>
              <a:rPr lang="en-US" dirty="0" smtClean="0"/>
              <a:t>Residential/Commercial Measure Updates: DEER</a:t>
            </a:r>
          </a:p>
          <a:p>
            <a:pPr marL="342900" indent="-342900">
              <a:lnSpc>
                <a:spcPct val="200000"/>
              </a:lnSpc>
              <a:spcBef>
                <a:spcPts val="600"/>
              </a:spcBef>
              <a:spcAft>
                <a:spcPts val="600"/>
              </a:spcAft>
              <a:buFontTx/>
              <a:buAutoNum type="arabicPlain"/>
              <a:tabLst>
                <a:tab pos="285750" algn="l"/>
                <a:tab pos="628650" algn="l"/>
              </a:tabLst>
              <a:defRPr/>
            </a:pPr>
            <a:r>
              <a:rPr lang="en-US" dirty="0"/>
              <a:t>»	</a:t>
            </a:r>
            <a:r>
              <a:rPr lang="en-US" dirty="0" smtClean="0"/>
              <a:t>Residential/Commercial Measure Updates: 10-12 EM&amp;V Results</a:t>
            </a:r>
            <a:endParaRPr lang="en-US" dirty="0"/>
          </a:p>
          <a:p>
            <a:pPr marL="342900" indent="-342900">
              <a:lnSpc>
                <a:spcPct val="200000"/>
              </a:lnSpc>
              <a:spcBef>
                <a:spcPts val="600"/>
              </a:spcBef>
              <a:spcAft>
                <a:spcPts val="600"/>
              </a:spcAft>
              <a:buFontTx/>
              <a:buAutoNum type="arabicPlain"/>
              <a:tabLst>
                <a:tab pos="285750" algn="l"/>
                <a:tab pos="628650" algn="l"/>
              </a:tabLst>
              <a:defRPr/>
            </a:pPr>
            <a:r>
              <a:rPr lang="en-US" b="1" dirty="0" smtClean="0"/>
              <a:t>»</a:t>
            </a:r>
            <a:r>
              <a:rPr lang="en-US" b="1" dirty="0"/>
              <a:t>	</a:t>
            </a:r>
            <a:r>
              <a:rPr lang="en-US" b="1" dirty="0" smtClean="0"/>
              <a:t>Emerging Technology and Whole Building Bundles</a:t>
            </a:r>
          </a:p>
          <a:p>
            <a:pPr marL="342900" indent="-342900">
              <a:lnSpc>
                <a:spcPct val="200000"/>
              </a:lnSpc>
              <a:spcBef>
                <a:spcPts val="600"/>
              </a:spcBef>
              <a:spcAft>
                <a:spcPts val="600"/>
              </a:spcAft>
              <a:buFontTx/>
              <a:buAutoNum type="arabicPlain"/>
              <a:tabLst>
                <a:tab pos="285750" algn="l"/>
                <a:tab pos="628650" algn="l"/>
              </a:tabLst>
              <a:defRPr/>
            </a:pPr>
            <a:r>
              <a:rPr lang="en-US" dirty="0"/>
              <a:t>» 	</a:t>
            </a:r>
            <a:r>
              <a:rPr lang="en-US" dirty="0" smtClean="0"/>
              <a:t>2016 and Beyond Update</a:t>
            </a:r>
            <a:endParaRPr lang="en-US" dirty="0"/>
          </a:p>
          <a:p>
            <a:pPr marL="342900" indent="-342900">
              <a:lnSpc>
                <a:spcPct val="200000"/>
              </a:lnSpc>
              <a:spcBef>
                <a:spcPts val="600"/>
              </a:spcBef>
              <a:spcAft>
                <a:spcPts val="600"/>
              </a:spcAft>
              <a:buFontTx/>
              <a:buAutoNum type="arabicPlain"/>
              <a:tabLst>
                <a:tab pos="285750" algn="l"/>
                <a:tab pos="628650" algn="l"/>
              </a:tabLst>
              <a:defRPr/>
            </a:pPr>
            <a:r>
              <a:rPr lang="en-US" dirty="0"/>
              <a:t>»	</a:t>
            </a:r>
            <a:r>
              <a:rPr lang="en-US" dirty="0" smtClean="0"/>
              <a:t>Q&amp;A, Summary, and Conclusion</a:t>
            </a:r>
          </a:p>
        </p:txBody>
      </p:sp>
    </p:spTree>
    <p:extLst>
      <p:ext uri="{BB962C8B-B14F-4D97-AF65-F5344CB8AC3E}">
        <p14:creationId xmlns:p14="http://schemas.microsoft.com/office/powerpoint/2010/main" val="183688110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04800" y="457200"/>
            <a:ext cx="8507104" cy="609600"/>
          </a:xfrm>
          <a:prstGeom prst="roundRect">
            <a:avLst/>
          </a:prstGeom>
          <a:solidFill>
            <a:schemeClr val="accent4">
              <a:alpha val="25000"/>
            </a:schemeClr>
          </a:solidFill>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400" dirty="0" smtClean="0"/>
          </a:p>
        </p:txBody>
      </p:sp>
      <p:sp>
        <p:nvSpPr>
          <p:cNvPr id="2" name="Title 1"/>
          <p:cNvSpPr>
            <a:spLocks noGrp="1"/>
          </p:cNvSpPr>
          <p:nvPr>
            <p:ph type="title"/>
          </p:nvPr>
        </p:nvSpPr>
        <p:spPr/>
        <p:txBody>
          <a:bodyPr/>
          <a:lstStyle/>
          <a:p>
            <a:r>
              <a:rPr lang="en-US" dirty="0"/>
              <a:t>2015 California Potential and Goals Study » </a:t>
            </a:r>
            <a:r>
              <a:rPr lang="en-US" dirty="0" smtClean="0"/>
              <a:t>Emerging Tech and Whole Building</a:t>
            </a:r>
            <a:endParaRPr lang="en-US" dirty="0"/>
          </a:p>
        </p:txBody>
      </p:sp>
      <p:sp>
        <p:nvSpPr>
          <p:cNvPr id="3" name="Text Placeholder 2"/>
          <p:cNvSpPr>
            <a:spLocks noGrp="1"/>
          </p:cNvSpPr>
          <p:nvPr>
            <p:ph type="body" sz="quarter" idx="10"/>
          </p:nvPr>
        </p:nvSpPr>
        <p:spPr/>
        <p:txBody>
          <a:bodyPr/>
          <a:lstStyle/>
          <a:p>
            <a:r>
              <a:rPr lang="en-US" dirty="0" smtClean="0"/>
              <a:t>Emerging Technology and Whole Building measures are often based on Res/Com MICS measures.</a:t>
            </a:r>
            <a:endParaRPr lang="en-US" dirty="0"/>
          </a:p>
        </p:txBody>
      </p:sp>
      <p:pic>
        <p:nvPicPr>
          <p:cNvPr id="5" name="Picture 4"/>
          <p:cNvPicPr>
            <a:picLocks noChangeAspect="1"/>
          </p:cNvPicPr>
          <p:nvPr/>
        </p:nvPicPr>
        <p:blipFill>
          <a:blip r:embed="rId2"/>
          <a:stretch>
            <a:fillRect/>
          </a:stretch>
        </p:blipFill>
        <p:spPr>
          <a:xfrm>
            <a:off x="2177525" y="1217924"/>
            <a:ext cx="4788949" cy="5182876"/>
          </a:xfrm>
          <a:prstGeom prst="rect">
            <a:avLst/>
          </a:prstGeom>
        </p:spPr>
      </p:pic>
    </p:spTree>
    <p:extLst>
      <p:ext uri="{BB962C8B-B14F-4D97-AF65-F5344CB8AC3E}">
        <p14:creationId xmlns:p14="http://schemas.microsoft.com/office/powerpoint/2010/main" val="33100527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304800" y="457200"/>
            <a:ext cx="8507104" cy="609600"/>
          </a:xfrm>
          <a:prstGeom prst="roundRect">
            <a:avLst/>
          </a:prstGeom>
          <a:solidFill>
            <a:schemeClr val="accent4">
              <a:alpha val="25000"/>
            </a:schemeClr>
          </a:solidFill>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400" dirty="0" smtClean="0"/>
          </a:p>
        </p:txBody>
      </p:sp>
      <p:sp>
        <p:nvSpPr>
          <p:cNvPr id="5" name="Content Placeholder 4"/>
          <p:cNvSpPr>
            <a:spLocks noGrp="1"/>
          </p:cNvSpPr>
          <p:nvPr>
            <p:ph sz="quarter" idx="10"/>
          </p:nvPr>
        </p:nvSpPr>
        <p:spPr/>
        <p:txBody>
          <a:bodyPr/>
          <a:lstStyle/>
          <a:p>
            <a:r>
              <a:rPr lang="en-US" sz="2000" b="1" dirty="0" smtClean="0"/>
              <a:t>Emerging Tech</a:t>
            </a:r>
          </a:p>
          <a:p>
            <a:pPr lvl="1"/>
            <a:r>
              <a:rPr lang="en-US" sz="1800" dirty="0" smtClean="0"/>
              <a:t>Measure list did not change in Stage 1; Stage 2 will reconsider measure list</a:t>
            </a:r>
          </a:p>
          <a:p>
            <a:pPr lvl="1"/>
            <a:r>
              <a:rPr lang="en-US" sz="1800" dirty="0" smtClean="0"/>
              <a:t>The following key updates were made:</a:t>
            </a:r>
          </a:p>
          <a:p>
            <a:pPr lvl="2"/>
            <a:r>
              <a:rPr lang="en-US" sz="1800" dirty="0" smtClean="0"/>
              <a:t>Residential LED densities incorporated the same data used to update CFLs</a:t>
            </a:r>
            <a:endParaRPr lang="en-US" sz="1800" dirty="0" smtClean="0">
              <a:sym typeface="Wingdings" panose="05000000000000000000" pitchFamily="2" charset="2"/>
            </a:endParaRPr>
          </a:p>
          <a:p>
            <a:pPr lvl="2"/>
            <a:r>
              <a:rPr lang="en-US" sz="1800" dirty="0" smtClean="0"/>
              <a:t>Res/Com Hot Water Heaters </a:t>
            </a:r>
            <a:r>
              <a:rPr lang="en-US" sz="1800" dirty="0" smtClean="0">
                <a:sym typeface="Wingdings" panose="05000000000000000000" pitchFamily="2" charset="2"/>
              </a:rPr>
              <a:t> higher efficiency levels based on saturation data</a:t>
            </a:r>
            <a:endParaRPr lang="en-US" sz="1800" dirty="0" smtClean="0"/>
          </a:p>
          <a:p>
            <a:pPr lvl="2"/>
            <a:r>
              <a:rPr lang="en-US" sz="1800" dirty="0" smtClean="0"/>
              <a:t>Res/Com HVAC Units </a:t>
            </a:r>
            <a:r>
              <a:rPr lang="en-US" sz="1800" dirty="0" smtClean="0">
                <a:sym typeface="Wingdings" panose="05000000000000000000" pitchFamily="2" charset="2"/>
              </a:rPr>
              <a:t> higher efficiency levels based on saturation data</a:t>
            </a:r>
          </a:p>
          <a:p>
            <a:pPr marL="287338" lvl="1" indent="0">
              <a:buNone/>
            </a:pPr>
            <a:endParaRPr lang="en-US" sz="1800" dirty="0" smtClean="0"/>
          </a:p>
          <a:p>
            <a:r>
              <a:rPr lang="en-US" sz="2000" b="1" dirty="0" smtClean="0"/>
              <a:t>Whole Building</a:t>
            </a:r>
          </a:p>
          <a:p>
            <a:pPr lvl="1"/>
            <a:r>
              <a:rPr lang="en-US" sz="1800" dirty="0" smtClean="0"/>
              <a:t>Measures within “bundles” did not change in Stage 1; Stage 2 will reconsider updating the bundle methodology and the bundles</a:t>
            </a:r>
          </a:p>
          <a:p>
            <a:pPr lvl="1"/>
            <a:r>
              <a:rPr lang="en-US" sz="1800" dirty="0" smtClean="0"/>
              <a:t>Measures within bundle changed based on the updates to the Res/Com and ET measures</a:t>
            </a:r>
            <a:endParaRPr lang="en-US" sz="1800" dirty="0"/>
          </a:p>
        </p:txBody>
      </p:sp>
      <p:sp>
        <p:nvSpPr>
          <p:cNvPr id="6" name="Text Placeholder 5"/>
          <p:cNvSpPr>
            <a:spLocks noGrp="1"/>
          </p:cNvSpPr>
          <p:nvPr>
            <p:ph type="body" sz="quarter" idx="11"/>
          </p:nvPr>
        </p:nvSpPr>
        <p:spPr/>
        <p:txBody>
          <a:bodyPr/>
          <a:lstStyle/>
          <a:p>
            <a:r>
              <a:rPr lang="en-US" dirty="0" smtClean="0"/>
              <a:t>For Emerging Tech and Whole Building measures, any Res/Com updates were mirrored in the related measures.</a:t>
            </a:r>
            <a:endParaRPr lang="en-US" dirty="0"/>
          </a:p>
        </p:txBody>
      </p:sp>
      <p:sp>
        <p:nvSpPr>
          <p:cNvPr id="4" name="Title 3"/>
          <p:cNvSpPr>
            <a:spLocks noGrp="1"/>
          </p:cNvSpPr>
          <p:nvPr>
            <p:ph type="title"/>
          </p:nvPr>
        </p:nvSpPr>
        <p:spPr/>
        <p:txBody>
          <a:bodyPr/>
          <a:lstStyle/>
          <a:p>
            <a:r>
              <a:rPr lang="en-US" dirty="0"/>
              <a:t>2015 California Potential and Goals Study » </a:t>
            </a:r>
            <a:r>
              <a:rPr lang="en-US" dirty="0" smtClean="0"/>
              <a:t>Emerging Tech and Whole Building</a:t>
            </a:r>
            <a:endParaRPr lang="en-US" dirty="0"/>
          </a:p>
        </p:txBody>
      </p:sp>
    </p:spTree>
    <p:extLst>
      <p:ext uri="{BB962C8B-B14F-4D97-AF65-F5344CB8AC3E}">
        <p14:creationId xmlns:p14="http://schemas.microsoft.com/office/powerpoint/2010/main" val="232480679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2015 California Potential and Goals Study »  </a:t>
            </a:r>
            <a:r>
              <a:rPr lang="en-US" dirty="0" smtClean="0"/>
              <a:t>Agenda</a:t>
            </a:r>
            <a:endParaRPr lang="en-US" dirty="0"/>
          </a:p>
        </p:txBody>
      </p:sp>
      <p:grpSp>
        <p:nvGrpSpPr>
          <p:cNvPr id="4" name="Group 3"/>
          <p:cNvGrpSpPr/>
          <p:nvPr/>
        </p:nvGrpSpPr>
        <p:grpSpPr>
          <a:xfrm>
            <a:off x="625475" y="4635500"/>
            <a:ext cx="7796213" cy="546100"/>
            <a:chOff x="625475" y="1447800"/>
            <a:chExt cx="7796213" cy="546100"/>
          </a:xfrm>
        </p:grpSpPr>
        <p:grpSp>
          <p:nvGrpSpPr>
            <p:cNvPr id="5" name="Group 4"/>
            <p:cNvGrpSpPr/>
            <p:nvPr/>
          </p:nvGrpSpPr>
          <p:grpSpPr>
            <a:xfrm>
              <a:off x="625475" y="1511300"/>
              <a:ext cx="7796213" cy="476250"/>
              <a:chOff x="625475" y="1511300"/>
              <a:chExt cx="7796213" cy="476250"/>
            </a:xfrm>
          </p:grpSpPr>
          <p:sp>
            <p:nvSpPr>
              <p:cNvPr id="7" name="Rectangle 11"/>
              <p:cNvSpPr>
                <a:spLocks noChangeArrowheads="1"/>
              </p:cNvSpPr>
              <p:nvPr/>
            </p:nvSpPr>
            <p:spPr bwMode="auto">
              <a:xfrm>
                <a:off x="644525" y="1511300"/>
                <a:ext cx="7777163" cy="476250"/>
              </a:xfrm>
              <a:prstGeom prst="rect">
                <a:avLst/>
              </a:prstGeom>
              <a:solidFill>
                <a:schemeClr val="bg2">
                  <a:lumMod val="40000"/>
                  <a:lumOff val="60000"/>
                </a:schemeClr>
              </a:solidFill>
              <a:ln w="9525">
                <a:noFill/>
                <a:miter lim="800000"/>
                <a:headEnd/>
                <a:tailEnd/>
              </a:ln>
            </p:spPr>
            <p:txBody>
              <a:bodyPr wrap="none" anchor="ctr"/>
              <a:lstStyle/>
              <a:p>
                <a:endParaRPr lang="en-US" dirty="0"/>
              </a:p>
            </p:txBody>
          </p:sp>
          <p:sp>
            <p:nvSpPr>
              <p:cNvPr id="8" name="Rectangle 12"/>
              <p:cNvSpPr>
                <a:spLocks noChangeArrowheads="1"/>
              </p:cNvSpPr>
              <p:nvPr/>
            </p:nvSpPr>
            <p:spPr bwMode="auto">
              <a:xfrm>
                <a:off x="625475" y="1512062"/>
                <a:ext cx="547688" cy="475488"/>
              </a:xfrm>
              <a:prstGeom prst="rect">
                <a:avLst/>
              </a:prstGeom>
              <a:solidFill>
                <a:srgbClr val="EEB110"/>
              </a:solidFill>
              <a:ln w="9525">
                <a:noFill/>
                <a:miter lim="800000"/>
                <a:headEnd/>
                <a:tailEnd/>
              </a:ln>
            </p:spPr>
            <p:txBody>
              <a:bodyPr wrap="none" tIns="0" bIns="137160" anchor="ctr"/>
              <a:lstStyle/>
              <a:p>
                <a:pPr>
                  <a:defRPr/>
                </a:pPr>
                <a:r>
                  <a:rPr lang="en-US" sz="4800" dirty="0" smtClean="0">
                    <a:solidFill>
                      <a:schemeClr val="bg1"/>
                    </a:solidFill>
                  </a:rPr>
                  <a:t>»</a:t>
                </a:r>
                <a:endParaRPr lang="en-US" sz="4800" dirty="0">
                  <a:solidFill>
                    <a:schemeClr val="bg1"/>
                  </a:solidFill>
                </a:endParaRPr>
              </a:p>
            </p:txBody>
          </p:sp>
        </p:grpSp>
        <p:sp>
          <p:nvSpPr>
            <p:cNvPr id="6" name="Line 10"/>
            <p:cNvSpPr>
              <a:spLocks noChangeShapeType="1"/>
            </p:cNvSpPr>
            <p:nvPr/>
          </p:nvSpPr>
          <p:spPr bwMode="auto">
            <a:xfrm>
              <a:off x="1173163" y="1447800"/>
              <a:ext cx="0" cy="546100"/>
            </a:xfrm>
            <a:prstGeom prst="line">
              <a:avLst/>
            </a:prstGeom>
            <a:noFill/>
            <a:ln w="57150">
              <a:solidFill>
                <a:schemeClr val="bg1"/>
              </a:solidFill>
              <a:round/>
              <a:headEnd/>
              <a:tailEnd/>
            </a:ln>
          </p:spPr>
          <p:txBody>
            <a:bodyPr/>
            <a:lstStyle/>
            <a:p>
              <a:endParaRPr lang="en-US" dirty="0"/>
            </a:p>
          </p:txBody>
        </p:sp>
      </p:grpSp>
      <p:sp>
        <p:nvSpPr>
          <p:cNvPr id="9" name="Line 10"/>
          <p:cNvSpPr>
            <a:spLocks noChangeShapeType="1"/>
          </p:cNvSpPr>
          <p:nvPr/>
        </p:nvSpPr>
        <p:spPr bwMode="auto">
          <a:xfrm>
            <a:off x="1173163" y="1447800"/>
            <a:ext cx="0" cy="546100"/>
          </a:xfrm>
          <a:prstGeom prst="line">
            <a:avLst/>
          </a:prstGeom>
          <a:noFill/>
          <a:ln w="57150">
            <a:solidFill>
              <a:schemeClr val="bg1"/>
            </a:solidFill>
            <a:round/>
            <a:headEnd/>
            <a:tailEnd/>
          </a:ln>
        </p:spPr>
        <p:txBody>
          <a:bodyPr/>
          <a:lstStyle/>
          <a:p>
            <a:endParaRPr lang="en-US" dirty="0"/>
          </a:p>
        </p:txBody>
      </p:sp>
      <p:sp>
        <p:nvSpPr>
          <p:cNvPr id="10" name="Line 10"/>
          <p:cNvSpPr>
            <a:spLocks noChangeShapeType="1"/>
          </p:cNvSpPr>
          <p:nvPr/>
        </p:nvSpPr>
        <p:spPr bwMode="auto">
          <a:xfrm>
            <a:off x="1173163" y="1447800"/>
            <a:ext cx="0" cy="546100"/>
          </a:xfrm>
          <a:prstGeom prst="line">
            <a:avLst/>
          </a:prstGeom>
          <a:noFill/>
          <a:ln w="57150">
            <a:solidFill>
              <a:schemeClr val="bg1"/>
            </a:solidFill>
            <a:round/>
            <a:headEnd/>
            <a:tailEnd/>
          </a:ln>
        </p:spPr>
        <p:txBody>
          <a:bodyPr/>
          <a:lstStyle/>
          <a:p>
            <a:endParaRPr lang="en-US" dirty="0"/>
          </a:p>
        </p:txBody>
      </p:sp>
      <p:sp>
        <p:nvSpPr>
          <p:cNvPr id="11" name="Text Box 3"/>
          <p:cNvSpPr txBox="1">
            <a:spLocks noChangeArrowheads="1"/>
          </p:cNvSpPr>
          <p:nvPr/>
        </p:nvSpPr>
        <p:spPr bwMode="auto">
          <a:xfrm>
            <a:off x="1322388" y="1066800"/>
            <a:ext cx="7516812" cy="4893647"/>
          </a:xfrm>
          <a:prstGeom prst="rect">
            <a:avLst/>
          </a:prstGeom>
          <a:noFill/>
          <a:ln w="9525">
            <a:noFill/>
            <a:miter lim="800000"/>
            <a:headEnd/>
            <a:tailEnd/>
          </a:ln>
        </p:spPr>
        <p:txBody>
          <a:bodyPr wrap="square">
            <a:spAutoFit/>
          </a:bodyPr>
          <a:lstStyle/>
          <a:p>
            <a:pPr marL="342900" indent="-342900">
              <a:lnSpc>
                <a:spcPct val="200000"/>
              </a:lnSpc>
              <a:spcBef>
                <a:spcPts val="600"/>
              </a:spcBef>
              <a:spcAft>
                <a:spcPts val="600"/>
              </a:spcAft>
              <a:buFontTx/>
              <a:buAutoNum type="arabicPlain"/>
              <a:tabLst>
                <a:tab pos="285750" algn="l"/>
                <a:tab pos="628650" algn="l"/>
              </a:tabLst>
              <a:defRPr/>
            </a:pPr>
            <a:r>
              <a:rPr lang="en-US" dirty="0" smtClean="0"/>
              <a:t>»</a:t>
            </a:r>
            <a:r>
              <a:rPr lang="en-US" dirty="0"/>
              <a:t>	</a:t>
            </a:r>
            <a:r>
              <a:rPr lang="en-US" dirty="0" smtClean="0"/>
              <a:t>Scope and Schedule Highlights</a:t>
            </a:r>
            <a:endParaRPr lang="en-US" dirty="0"/>
          </a:p>
          <a:p>
            <a:pPr marL="342900" indent="-342900">
              <a:lnSpc>
                <a:spcPct val="200000"/>
              </a:lnSpc>
              <a:spcBef>
                <a:spcPts val="600"/>
              </a:spcBef>
              <a:spcAft>
                <a:spcPts val="600"/>
              </a:spcAft>
              <a:buFontTx/>
              <a:buAutoNum type="arabicPlain"/>
              <a:tabLst>
                <a:tab pos="285750" algn="l"/>
                <a:tab pos="628650" algn="l"/>
              </a:tabLst>
              <a:defRPr/>
            </a:pPr>
            <a:r>
              <a:rPr lang="en-US" dirty="0" smtClean="0"/>
              <a:t>»</a:t>
            </a:r>
            <a:r>
              <a:rPr lang="en-US" dirty="0"/>
              <a:t>	</a:t>
            </a:r>
            <a:r>
              <a:rPr lang="en-US" dirty="0" smtClean="0"/>
              <a:t>Introduction to the Measure Input Characterization System</a:t>
            </a:r>
          </a:p>
          <a:p>
            <a:pPr marL="342900" indent="-342900">
              <a:lnSpc>
                <a:spcPct val="200000"/>
              </a:lnSpc>
              <a:spcBef>
                <a:spcPts val="600"/>
              </a:spcBef>
              <a:spcAft>
                <a:spcPts val="600"/>
              </a:spcAft>
              <a:buFontTx/>
              <a:buAutoNum type="arabicPlain"/>
              <a:tabLst>
                <a:tab pos="285750" algn="l"/>
                <a:tab pos="628650" algn="l"/>
              </a:tabLst>
              <a:defRPr/>
            </a:pPr>
            <a:r>
              <a:rPr lang="en-US" dirty="0" smtClean="0"/>
              <a:t>»</a:t>
            </a:r>
            <a:r>
              <a:rPr lang="en-US" dirty="0"/>
              <a:t>	</a:t>
            </a:r>
            <a:r>
              <a:rPr lang="en-US" dirty="0" smtClean="0"/>
              <a:t>Residential/Commercial Measure Updates: DEER</a:t>
            </a:r>
          </a:p>
          <a:p>
            <a:pPr marL="342900" indent="-342900">
              <a:lnSpc>
                <a:spcPct val="200000"/>
              </a:lnSpc>
              <a:spcBef>
                <a:spcPts val="600"/>
              </a:spcBef>
              <a:spcAft>
                <a:spcPts val="600"/>
              </a:spcAft>
              <a:buFontTx/>
              <a:buAutoNum type="arabicPlain"/>
              <a:tabLst>
                <a:tab pos="285750" algn="l"/>
                <a:tab pos="628650" algn="l"/>
              </a:tabLst>
              <a:defRPr/>
            </a:pPr>
            <a:r>
              <a:rPr lang="en-US" dirty="0"/>
              <a:t>»	</a:t>
            </a:r>
            <a:r>
              <a:rPr lang="en-US" dirty="0" smtClean="0"/>
              <a:t>Residential/Commercial Measure Updates: 10-12 EM&amp;V Results</a:t>
            </a:r>
            <a:endParaRPr lang="en-US" dirty="0"/>
          </a:p>
          <a:p>
            <a:pPr marL="342900" indent="-342900">
              <a:lnSpc>
                <a:spcPct val="200000"/>
              </a:lnSpc>
              <a:spcBef>
                <a:spcPts val="600"/>
              </a:spcBef>
              <a:spcAft>
                <a:spcPts val="600"/>
              </a:spcAft>
              <a:buFontTx/>
              <a:buAutoNum type="arabicPlain"/>
              <a:tabLst>
                <a:tab pos="285750" algn="l"/>
                <a:tab pos="628650" algn="l"/>
              </a:tabLst>
              <a:defRPr/>
            </a:pPr>
            <a:r>
              <a:rPr lang="en-US" dirty="0" smtClean="0"/>
              <a:t>»</a:t>
            </a:r>
            <a:r>
              <a:rPr lang="en-US" dirty="0"/>
              <a:t>	</a:t>
            </a:r>
            <a:r>
              <a:rPr lang="en-US" dirty="0" smtClean="0"/>
              <a:t>Emerging Technology and Whole Building Bundles</a:t>
            </a:r>
          </a:p>
          <a:p>
            <a:pPr marL="342900" indent="-342900">
              <a:lnSpc>
                <a:spcPct val="200000"/>
              </a:lnSpc>
              <a:spcBef>
                <a:spcPts val="600"/>
              </a:spcBef>
              <a:spcAft>
                <a:spcPts val="600"/>
              </a:spcAft>
              <a:buFontTx/>
              <a:buAutoNum type="arabicPlain"/>
              <a:tabLst>
                <a:tab pos="285750" algn="l"/>
                <a:tab pos="628650" algn="l"/>
              </a:tabLst>
              <a:defRPr/>
            </a:pPr>
            <a:r>
              <a:rPr lang="en-US" b="1" dirty="0"/>
              <a:t>» 	</a:t>
            </a:r>
            <a:r>
              <a:rPr lang="en-US" b="1" dirty="0" smtClean="0"/>
              <a:t>2016 and Beyond Update</a:t>
            </a:r>
            <a:endParaRPr lang="en-US" b="1" dirty="0"/>
          </a:p>
          <a:p>
            <a:pPr marL="342900" indent="-342900">
              <a:lnSpc>
                <a:spcPct val="200000"/>
              </a:lnSpc>
              <a:spcBef>
                <a:spcPts val="600"/>
              </a:spcBef>
              <a:spcAft>
                <a:spcPts val="600"/>
              </a:spcAft>
              <a:buFontTx/>
              <a:buAutoNum type="arabicPlain"/>
              <a:tabLst>
                <a:tab pos="285750" algn="l"/>
                <a:tab pos="628650" algn="l"/>
              </a:tabLst>
              <a:defRPr/>
            </a:pPr>
            <a:r>
              <a:rPr lang="en-US" dirty="0"/>
              <a:t>»	</a:t>
            </a:r>
            <a:r>
              <a:rPr lang="en-US" dirty="0" smtClean="0"/>
              <a:t>Q&amp;A, Summary, and Conclusion</a:t>
            </a:r>
          </a:p>
        </p:txBody>
      </p:sp>
    </p:spTree>
    <p:extLst>
      <p:ext uri="{BB962C8B-B14F-4D97-AF65-F5344CB8AC3E}">
        <p14:creationId xmlns:p14="http://schemas.microsoft.com/office/powerpoint/2010/main" val="157371587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304800" y="457200"/>
            <a:ext cx="8507104" cy="609600"/>
          </a:xfrm>
          <a:prstGeom prst="roundRect">
            <a:avLst/>
          </a:prstGeom>
          <a:solidFill>
            <a:schemeClr val="accent4">
              <a:alpha val="25000"/>
            </a:schemeClr>
          </a:solidFill>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400" dirty="0" smtClean="0"/>
          </a:p>
        </p:txBody>
      </p:sp>
      <p:sp>
        <p:nvSpPr>
          <p:cNvPr id="6" name="Text Placeholder 5"/>
          <p:cNvSpPr>
            <a:spLocks noGrp="1"/>
          </p:cNvSpPr>
          <p:nvPr>
            <p:ph type="body" sz="quarter" idx="11"/>
          </p:nvPr>
        </p:nvSpPr>
        <p:spPr/>
        <p:txBody>
          <a:bodyPr/>
          <a:lstStyle/>
          <a:p>
            <a:r>
              <a:rPr lang="en-US" dirty="0" smtClean="0"/>
              <a:t>Navigant anticipates comprehensive updates for the 2016 Study update.</a:t>
            </a:r>
            <a:endParaRPr lang="en-US" dirty="0"/>
          </a:p>
        </p:txBody>
      </p:sp>
      <p:sp>
        <p:nvSpPr>
          <p:cNvPr id="4" name="Title 3"/>
          <p:cNvSpPr>
            <a:spLocks noGrp="1"/>
          </p:cNvSpPr>
          <p:nvPr>
            <p:ph type="title"/>
          </p:nvPr>
        </p:nvSpPr>
        <p:spPr/>
        <p:txBody>
          <a:bodyPr/>
          <a:lstStyle/>
          <a:p>
            <a:r>
              <a:rPr lang="en-US" dirty="0"/>
              <a:t>2015 California Potential and Goals Study » </a:t>
            </a:r>
            <a:r>
              <a:rPr lang="en-US" dirty="0" smtClean="0"/>
              <a:t>2016 and Beyond Update</a:t>
            </a:r>
            <a:endParaRPr lang="en-US" dirty="0"/>
          </a:p>
        </p:txBody>
      </p:sp>
      <p:graphicFrame>
        <p:nvGraphicFramePr>
          <p:cNvPr id="2" name="Diagram 1"/>
          <p:cNvGraphicFramePr/>
          <p:nvPr>
            <p:extLst>
              <p:ext uri="{D42A27DB-BD31-4B8C-83A1-F6EECF244321}">
                <p14:modId xmlns:p14="http://schemas.microsoft.com/office/powerpoint/2010/main" val="3725936745"/>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2743200" y="5791200"/>
            <a:ext cx="5943600" cy="609600"/>
          </a:xfrm>
          <a:prstGeom prst="rect">
            <a:avLst/>
          </a:prstGeom>
          <a:noFill/>
        </p:spPr>
        <p:txBody>
          <a:bodyPr wrap="square" tIns="91440" bIns="91440" rtlCol="0">
            <a:noAutofit/>
          </a:bodyPr>
          <a:lstStyle/>
          <a:p>
            <a:pPr marL="0" indent="0">
              <a:buFont typeface="Arial" pitchFamily="34" charset="0"/>
              <a:buNone/>
            </a:pPr>
            <a:r>
              <a:rPr lang="en-US" sz="1400" dirty="0" smtClean="0"/>
              <a:t>* Pending further guidance from the CPUC.</a:t>
            </a:r>
          </a:p>
        </p:txBody>
      </p:sp>
    </p:spTree>
    <p:extLst>
      <p:ext uri="{BB962C8B-B14F-4D97-AF65-F5344CB8AC3E}">
        <p14:creationId xmlns:p14="http://schemas.microsoft.com/office/powerpoint/2010/main" val="292464691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2015 California Potential and Goals Study »  </a:t>
            </a:r>
            <a:r>
              <a:rPr lang="en-US" dirty="0" smtClean="0"/>
              <a:t>Agenda</a:t>
            </a:r>
            <a:endParaRPr lang="en-US" dirty="0"/>
          </a:p>
        </p:txBody>
      </p:sp>
      <p:grpSp>
        <p:nvGrpSpPr>
          <p:cNvPr id="4" name="Group 3"/>
          <p:cNvGrpSpPr/>
          <p:nvPr/>
        </p:nvGrpSpPr>
        <p:grpSpPr>
          <a:xfrm>
            <a:off x="625475" y="5321300"/>
            <a:ext cx="7796213" cy="546100"/>
            <a:chOff x="625475" y="1447800"/>
            <a:chExt cx="7796213" cy="546100"/>
          </a:xfrm>
        </p:grpSpPr>
        <p:grpSp>
          <p:nvGrpSpPr>
            <p:cNvPr id="5" name="Group 4"/>
            <p:cNvGrpSpPr/>
            <p:nvPr/>
          </p:nvGrpSpPr>
          <p:grpSpPr>
            <a:xfrm>
              <a:off x="625475" y="1511300"/>
              <a:ext cx="7796213" cy="476250"/>
              <a:chOff x="625475" y="1511300"/>
              <a:chExt cx="7796213" cy="476250"/>
            </a:xfrm>
          </p:grpSpPr>
          <p:sp>
            <p:nvSpPr>
              <p:cNvPr id="7" name="Rectangle 11"/>
              <p:cNvSpPr>
                <a:spLocks noChangeArrowheads="1"/>
              </p:cNvSpPr>
              <p:nvPr/>
            </p:nvSpPr>
            <p:spPr bwMode="auto">
              <a:xfrm>
                <a:off x="644525" y="1511300"/>
                <a:ext cx="7777163" cy="476250"/>
              </a:xfrm>
              <a:prstGeom prst="rect">
                <a:avLst/>
              </a:prstGeom>
              <a:solidFill>
                <a:schemeClr val="bg2">
                  <a:lumMod val="40000"/>
                  <a:lumOff val="60000"/>
                </a:schemeClr>
              </a:solidFill>
              <a:ln w="9525">
                <a:noFill/>
                <a:miter lim="800000"/>
                <a:headEnd/>
                <a:tailEnd/>
              </a:ln>
            </p:spPr>
            <p:txBody>
              <a:bodyPr wrap="none" anchor="ctr"/>
              <a:lstStyle/>
              <a:p>
                <a:endParaRPr lang="en-US" dirty="0"/>
              </a:p>
            </p:txBody>
          </p:sp>
          <p:sp>
            <p:nvSpPr>
              <p:cNvPr id="8" name="Rectangle 12"/>
              <p:cNvSpPr>
                <a:spLocks noChangeArrowheads="1"/>
              </p:cNvSpPr>
              <p:nvPr/>
            </p:nvSpPr>
            <p:spPr bwMode="auto">
              <a:xfrm>
                <a:off x="625475" y="1512062"/>
                <a:ext cx="547688" cy="475488"/>
              </a:xfrm>
              <a:prstGeom prst="rect">
                <a:avLst/>
              </a:prstGeom>
              <a:solidFill>
                <a:srgbClr val="EEB110"/>
              </a:solidFill>
              <a:ln w="9525">
                <a:noFill/>
                <a:miter lim="800000"/>
                <a:headEnd/>
                <a:tailEnd/>
              </a:ln>
            </p:spPr>
            <p:txBody>
              <a:bodyPr wrap="none" tIns="0" bIns="137160" anchor="ctr"/>
              <a:lstStyle/>
              <a:p>
                <a:pPr>
                  <a:defRPr/>
                </a:pPr>
                <a:r>
                  <a:rPr lang="en-US" sz="4800" dirty="0" smtClean="0">
                    <a:solidFill>
                      <a:schemeClr val="bg1"/>
                    </a:solidFill>
                  </a:rPr>
                  <a:t>»</a:t>
                </a:r>
                <a:endParaRPr lang="en-US" sz="4800" dirty="0">
                  <a:solidFill>
                    <a:schemeClr val="bg1"/>
                  </a:solidFill>
                </a:endParaRPr>
              </a:p>
            </p:txBody>
          </p:sp>
        </p:grpSp>
        <p:sp>
          <p:nvSpPr>
            <p:cNvPr id="6" name="Line 10"/>
            <p:cNvSpPr>
              <a:spLocks noChangeShapeType="1"/>
            </p:cNvSpPr>
            <p:nvPr/>
          </p:nvSpPr>
          <p:spPr bwMode="auto">
            <a:xfrm>
              <a:off x="1173163" y="1447800"/>
              <a:ext cx="0" cy="546100"/>
            </a:xfrm>
            <a:prstGeom prst="line">
              <a:avLst/>
            </a:prstGeom>
            <a:noFill/>
            <a:ln w="57150">
              <a:solidFill>
                <a:schemeClr val="bg1"/>
              </a:solidFill>
              <a:round/>
              <a:headEnd/>
              <a:tailEnd/>
            </a:ln>
          </p:spPr>
          <p:txBody>
            <a:bodyPr/>
            <a:lstStyle/>
            <a:p>
              <a:endParaRPr lang="en-US" dirty="0"/>
            </a:p>
          </p:txBody>
        </p:sp>
      </p:grpSp>
      <p:sp>
        <p:nvSpPr>
          <p:cNvPr id="9" name="Line 10"/>
          <p:cNvSpPr>
            <a:spLocks noChangeShapeType="1"/>
          </p:cNvSpPr>
          <p:nvPr/>
        </p:nvSpPr>
        <p:spPr bwMode="auto">
          <a:xfrm>
            <a:off x="1173163" y="1447800"/>
            <a:ext cx="0" cy="546100"/>
          </a:xfrm>
          <a:prstGeom prst="line">
            <a:avLst/>
          </a:prstGeom>
          <a:noFill/>
          <a:ln w="57150">
            <a:solidFill>
              <a:schemeClr val="bg1"/>
            </a:solidFill>
            <a:round/>
            <a:headEnd/>
            <a:tailEnd/>
          </a:ln>
        </p:spPr>
        <p:txBody>
          <a:bodyPr/>
          <a:lstStyle/>
          <a:p>
            <a:endParaRPr lang="en-US" dirty="0"/>
          </a:p>
        </p:txBody>
      </p:sp>
      <p:sp>
        <p:nvSpPr>
          <p:cNvPr id="10" name="Line 10"/>
          <p:cNvSpPr>
            <a:spLocks noChangeShapeType="1"/>
          </p:cNvSpPr>
          <p:nvPr/>
        </p:nvSpPr>
        <p:spPr bwMode="auto">
          <a:xfrm>
            <a:off x="1173163" y="1447800"/>
            <a:ext cx="0" cy="546100"/>
          </a:xfrm>
          <a:prstGeom prst="line">
            <a:avLst/>
          </a:prstGeom>
          <a:noFill/>
          <a:ln w="57150">
            <a:solidFill>
              <a:schemeClr val="bg1"/>
            </a:solidFill>
            <a:round/>
            <a:headEnd/>
            <a:tailEnd/>
          </a:ln>
        </p:spPr>
        <p:txBody>
          <a:bodyPr/>
          <a:lstStyle/>
          <a:p>
            <a:endParaRPr lang="en-US" dirty="0"/>
          </a:p>
        </p:txBody>
      </p:sp>
      <p:sp>
        <p:nvSpPr>
          <p:cNvPr id="11" name="Text Box 3"/>
          <p:cNvSpPr txBox="1">
            <a:spLocks noChangeArrowheads="1"/>
          </p:cNvSpPr>
          <p:nvPr/>
        </p:nvSpPr>
        <p:spPr bwMode="auto">
          <a:xfrm>
            <a:off x="1322388" y="1066800"/>
            <a:ext cx="7516812" cy="4893647"/>
          </a:xfrm>
          <a:prstGeom prst="rect">
            <a:avLst/>
          </a:prstGeom>
          <a:noFill/>
          <a:ln w="9525">
            <a:noFill/>
            <a:miter lim="800000"/>
            <a:headEnd/>
            <a:tailEnd/>
          </a:ln>
        </p:spPr>
        <p:txBody>
          <a:bodyPr wrap="square">
            <a:spAutoFit/>
          </a:bodyPr>
          <a:lstStyle/>
          <a:p>
            <a:pPr marL="342900" indent="-342900">
              <a:lnSpc>
                <a:spcPct val="200000"/>
              </a:lnSpc>
              <a:spcBef>
                <a:spcPts val="600"/>
              </a:spcBef>
              <a:spcAft>
                <a:spcPts val="600"/>
              </a:spcAft>
              <a:buFontTx/>
              <a:buAutoNum type="arabicPlain"/>
              <a:tabLst>
                <a:tab pos="285750" algn="l"/>
                <a:tab pos="628650" algn="l"/>
              </a:tabLst>
              <a:defRPr/>
            </a:pPr>
            <a:r>
              <a:rPr lang="en-US" dirty="0" smtClean="0"/>
              <a:t>»</a:t>
            </a:r>
            <a:r>
              <a:rPr lang="en-US" dirty="0"/>
              <a:t>	</a:t>
            </a:r>
            <a:r>
              <a:rPr lang="en-US" dirty="0" smtClean="0"/>
              <a:t>Scope and Schedule Highlights</a:t>
            </a:r>
            <a:endParaRPr lang="en-US" dirty="0"/>
          </a:p>
          <a:p>
            <a:pPr marL="342900" indent="-342900">
              <a:lnSpc>
                <a:spcPct val="200000"/>
              </a:lnSpc>
              <a:spcBef>
                <a:spcPts val="600"/>
              </a:spcBef>
              <a:spcAft>
                <a:spcPts val="600"/>
              </a:spcAft>
              <a:buFontTx/>
              <a:buAutoNum type="arabicPlain"/>
              <a:tabLst>
                <a:tab pos="285750" algn="l"/>
                <a:tab pos="628650" algn="l"/>
              </a:tabLst>
              <a:defRPr/>
            </a:pPr>
            <a:r>
              <a:rPr lang="en-US" dirty="0" smtClean="0"/>
              <a:t>»</a:t>
            </a:r>
            <a:r>
              <a:rPr lang="en-US" dirty="0"/>
              <a:t>	</a:t>
            </a:r>
            <a:r>
              <a:rPr lang="en-US" dirty="0" smtClean="0"/>
              <a:t>Introduction to the Measure Input Characterization System</a:t>
            </a:r>
          </a:p>
          <a:p>
            <a:pPr marL="342900" indent="-342900">
              <a:lnSpc>
                <a:spcPct val="200000"/>
              </a:lnSpc>
              <a:spcBef>
                <a:spcPts val="600"/>
              </a:spcBef>
              <a:spcAft>
                <a:spcPts val="600"/>
              </a:spcAft>
              <a:buFontTx/>
              <a:buAutoNum type="arabicPlain"/>
              <a:tabLst>
                <a:tab pos="285750" algn="l"/>
                <a:tab pos="628650" algn="l"/>
              </a:tabLst>
              <a:defRPr/>
            </a:pPr>
            <a:r>
              <a:rPr lang="en-US" dirty="0" smtClean="0"/>
              <a:t>»</a:t>
            </a:r>
            <a:r>
              <a:rPr lang="en-US" dirty="0"/>
              <a:t>	</a:t>
            </a:r>
            <a:r>
              <a:rPr lang="en-US" dirty="0" smtClean="0"/>
              <a:t>Residential/Commercial Measure Updates: DEER</a:t>
            </a:r>
          </a:p>
          <a:p>
            <a:pPr marL="342900" indent="-342900">
              <a:lnSpc>
                <a:spcPct val="200000"/>
              </a:lnSpc>
              <a:spcBef>
                <a:spcPts val="600"/>
              </a:spcBef>
              <a:spcAft>
                <a:spcPts val="600"/>
              </a:spcAft>
              <a:buFontTx/>
              <a:buAutoNum type="arabicPlain"/>
              <a:tabLst>
                <a:tab pos="285750" algn="l"/>
                <a:tab pos="628650" algn="l"/>
              </a:tabLst>
              <a:defRPr/>
            </a:pPr>
            <a:r>
              <a:rPr lang="en-US" dirty="0"/>
              <a:t>»	</a:t>
            </a:r>
            <a:r>
              <a:rPr lang="en-US" dirty="0" smtClean="0"/>
              <a:t>Residential/Commercial Measure Updates: 10-12 EM&amp;V Results</a:t>
            </a:r>
            <a:endParaRPr lang="en-US" dirty="0"/>
          </a:p>
          <a:p>
            <a:pPr marL="342900" indent="-342900">
              <a:lnSpc>
                <a:spcPct val="200000"/>
              </a:lnSpc>
              <a:spcBef>
                <a:spcPts val="600"/>
              </a:spcBef>
              <a:spcAft>
                <a:spcPts val="600"/>
              </a:spcAft>
              <a:buFontTx/>
              <a:buAutoNum type="arabicPlain"/>
              <a:tabLst>
                <a:tab pos="285750" algn="l"/>
                <a:tab pos="628650" algn="l"/>
              </a:tabLst>
              <a:defRPr/>
            </a:pPr>
            <a:r>
              <a:rPr lang="en-US" dirty="0" smtClean="0"/>
              <a:t>»</a:t>
            </a:r>
            <a:r>
              <a:rPr lang="en-US" dirty="0"/>
              <a:t>	</a:t>
            </a:r>
            <a:r>
              <a:rPr lang="en-US" dirty="0" smtClean="0"/>
              <a:t>Emerging Technology and Whole Building Bundles</a:t>
            </a:r>
          </a:p>
          <a:p>
            <a:pPr marL="342900" indent="-342900">
              <a:lnSpc>
                <a:spcPct val="200000"/>
              </a:lnSpc>
              <a:spcBef>
                <a:spcPts val="600"/>
              </a:spcBef>
              <a:spcAft>
                <a:spcPts val="600"/>
              </a:spcAft>
              <a:buFontTx/>
              <a:buAutoNum type="arabicPlain"/>
              <a:tabLst>
                <a:tab pos="285750" algn="l"/>
                <a:tab pos="628650" algn="l"/>
              </a:tabLst>
              <a:defRPr/>
            </a:pPr>
            <a:r>
              <a:rPr lang="en-US" dirty="0"/>
              <a:t>» 	</a:t>
            </a:r>
            <a:r>
              <a:rPr lang="en-US" dirty="0" smtClean="0"/>
              <a:t>2016 and Beyond Update</a:t>
            </a:r>
            <a:endParaRPr lang="en-US" dirty="0"/>
          </a:p>
          <a:p>
            <a:pPr marL="342900" indent="-342900">
              <a:lnSpc>
                <a:spcPct val="200000"/>
              </a:lnSpc>
              <a:spcBef>
                <a:spcPts val="600"/>
              </a:spcBef>
              <a:spcAft>
                <a:spcPts val="600"/>
              </a:spcAft>
              <a:buFontTx/>
              <a:buAutoNum type="arabicPlain"/>
              <a:tabLst>
                <a:tab pos="285750" algn="l"/>
                <a:tab pos="628650" algn="l"/>
              </a:tabLst>
              <a:defRPr/>
            </a:pPr>
            <a:r>
              <a:rPr lang="en-US" b="1" dirty="0"/>
              <a:t>»	</a:t>
            </a:r>
            <a:r>
              <a:rPr lang="en-US" b="1" dirty="0" smtClean="0"/>
              <a:t>Q&amp;A, Summary, and Conclusion</a:t>
            </a:r>
          </a:p>
        </p:txBody>
      </p:sp>
    </p:spTree>
    <p:extLst>
      <p:ext uri="{BB962C8B-B14F-4D97-AF65-F5344CB8AC3E}">
        <p14:creationId xmlns:p14="http://schemas.microsoft.com/office/powerpoint/2010/main" val="380306613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5"/>
          <p:cNvSpPr>
            <a:spLocks noChangeArrowheads="1"/>
          </p:cNvSpPr>
          <p:nvPr/>
        </p:nvSpPr>
        <p:spPr bwMode="auto">
          <a:xfrm>
            <a:off x="4572000" y="228600"/>
            <a:ext cx="3048000" cy="5867400"/>
          </a:xfrm>
          <a:prstGeom prst="foldedCorner">
            <a:avLst>
              <a:gd name="adj" fmla="val 0"/>
            </a:avLst>
          </a:prstGeom>
          <a:solidFill>
            <a:schemeClr val="bg1"/>
          </a:solidFill>
          <a:ln w="12700">
            <a:solidFill>
              <a:srgbClr val="EEB110"/>
            </a:solidFill>
            <a:round/>
            <a:headEnd/>
            <a:tailEnd/>
          </a:ln>
          <a:effectLst>
            <a:outerShdw blurRad="50800" dist="38100" dir="2700000" algn="tl" rotWithShape="0">
              <a:schemeClr val="tx1">
                <a:alpha val="40000"/>
              </a:schemeClr>
            </a:outerShdw>
          </a:effectLst>
        </p:spPr>
        <p:txBody>
          <a:bodyPr/>
          <a:lstStyle/>
          <a:p>
            <a:pPr marL="114300" algn="ctr"/>
            <a:endParaRPr lang="en-US" sz="1200" b="1" dirty="0" smtClean="0"/>
          </a:p>
          <a:p>
            <a:pPr marL="114300"/>
            <a:r>
              <a:rPr lang="en-US" sz="1200" b="1" dirty="0" smtClean="0"/>
              <a:t>Greg Wikler, </a:t>
            </a:r>
            <a:r>
              <a:rPr lang="en-US" sz="1200" dirty="0" smtClean="0"/>
              <a:t>Director-in-Charge</a:t>
            </a:r>
          </a:p>
          <a:p>
            <a:pPr marL="114300"/>
            <a:r>
              <a:rPr lang="en-US" sz="1200" dirty="0" smtClean="0"/>
              <a:t>Navigant - Director</a:t>
            </a:r>
          </a:p>
          <a:p>
            <a:pPr marL="114300"/>
            <a:r>
              <a:rPr lang="en-US" sz="1200" dirty="0"/>
              <a:t>San Francisco, CA</a:t>
            </a:r>
          </a:p>
          <a:p>
            <a:pPr marL="114300"/>
            <a:r>
              <a:rPr lang="en-US" sz="1200" dirty="0"/>
              <a:t>(415) </a:t>
            </a:r>
            <a:r>
              <a:rPr lang="en-US" sz="1200" dirty="0" smtClean="0"/>
              <a:t>399-2109</a:t>
            </a:r>
          </a:p>
          <a:p>
            <a:pPr marL="114300"/>
            <a:r>
              <a:rPr lang="en-US" sz="1200" dirty="0" smtClean="0">
                <a:hlinkClick r:id="rId2"/>
              </a:rPr>
              <a:t>Greg.wikler@navigant.com</a:t>
            </a:r>
            <a:r>
              <a:rPr lang="en-US" sz="1200" dirty="0" smtClean="0"/>
              <a:t> </a:t>
            </a:r>
            <a:endParaRPr lang="en-US" sz="1200" dirty="0"/>
          </a:p>
          <a:p>
            <a:pPr marL="114300"/>
            <a:endParaRPr lang="en-US" sz="1200" b="1" dirty="0" smtClean="0"/>
          </a:p>
          <a:p>
            <a:pPr marL="114300"/>
            <a:r>
              <a:rPr lang="en-US" sz="1200" b="1" dirty="0" smtClean="0"/>
              <a:t>Amul Sathe, </a:t>
            </a:r>
            <a:r>
              <a:rPr lang="en-US" sz="1200" dirty="0" smtClean="0"/>
              <a:t>Project Manger</a:t>
            </a:r>
          </a:p>
          <a:p>
            <a:pPr marL="114300"/>
            <a:r>
              <a:rPr lang="en-US" sz="1200" dirty="0" smtClean="0"/>
              <a:t>Navigant - Associate Director</a:t>
            </a:r>
          </a:p>
          <a:p>
            <a:pPr marL="114300"/>
            <a:r>
              <a:rPr lang="en-US" sz="1200" dirty="0" smtClean="0"/>
              <a:t>San Francisco, CA</a:t>
            </a:r>
          </a:p>
          <a:p>
            <a:pPr marL="114300"/>
            <a:r>
              <a:rPr lang="en-US" sz="1200" dirty="0" smtClean="0"/>
              <a:t>(415) 399-2180</a:t>
            </a:r>
          </a:p>
          <a:p>
            <a:pPr marL="114300"/>
            <a:r>
              <a:rPr lang="en-US" sz="1200" dirty="0" smtClean="0">
                <a:hlinkClick r:id="rId3"/>
              </a:rPr>
              <a:t>Amul.sathe@navigant.com</a:t>
            </a:r>
            <a:r>
              <a:rPr lang="en-US" sz="1200" dirty="0" smtClean="0"/>
              <a:t> </a:t>
            </a:r>
          </a:p>
          <a:p>
            <a:pPr marL="114300"/>
            <a:endParaRPr lang="en-US" sz="1200" dirty="0"/>
          </a:p>
          <a:p>
            <a:pPr marL="114300"/>
            <a:r>
              <a:rPr lang="en-US" sz="1200" b="1" dirty="0" smtClean="0"/>
              <a:t>Michael Noreika, </a:t>
            </a:r>
            <a:r>
              <a:rPr lang="en-US" sz="1200" dirty="0" smtClean="0"/>
              <a:t>MICS Lead</a:t>
            </a:r>
            <a:endParaRPr lang="en-US" sz="1200" dirty="0"/>
          </a:p>
          <a:p>
            <a:pPr marL="114300"/>
            <a:r>
              <a:rPr lang="en-US" sz="1200" dirty="0"/>
              <a:t>Navigant - Managing Consultant</a:t>
            </a:r>
          </a:p>
          <a:p>
            <a:pPr marL="114300"/>
            <a:r>
              <a:rPr lang="en-US" sz="1200" dirty="0" smtClean="0"/>
              <a:t>Seattle, WA</a:t>
            </a:r>
          </a:p>
          <a:p>
            <a:pPr marL="114300"/>
            <a:r>
              <a:rPr lang="en-US" sz="1200" dirty="0"/>
              <a:t>(206) 302-4016</a:t>
            </a:r>
          </a:p>
          <a:p>
            <a:pPr marL="114300"/>
            <a:r>
              <a:rPr lang="en-US" sz="1200" dirty="0" smtClean="0">
                <a:hlinkClick r:id="rId4"/>
              </a:rPr>
              <a:t>Michael.Noreika@navigant.com</a:t>
            </a:r>
            <a:r>
              <a:rPr lang="en-US" sz="1200" dirty="0" smtClean="0"/>
              <a:t> </a:t>
            </a:r>
            <a:endParaRPr lang="en-US" sz="1200" dirty="0"/>
          </a:p>
          <a:p>
            <a:pPr marL="114300"/>
            <a:endParaRPr lang="en-US" sz="1200" dirty="0" smtClean="0"/>
          </a:p>
          <a:p>
            <a:pPr marL="114300"/>
            <a:endParaRPr lang="en-US" sz="1200" dirty="0">
              <a:solidFill>
                <a:srgbClr val="FF0000"/>
              </a:solidFill>
            </a:endParaRPr>
          </a:p>
          <a:p>
            <a:pPr marL="114300"/>
            <a:endParaRPr lang="en-US" sz="1200" dirty="0" smtClean="0"/>
          </a:p>
          <a:p>
            <a:pPr marL="114300"/>
            <a:endParaRPr lang="en-US" sz="1200" dirty="0" smtClean="0"/>
          </a:p>
          <a:p>
            <a:pPr marL="114300"/>
            <a:endParaRPr lang="en-US" sz="1200" dirty="0" smtClean="0"/>
          </a:p>
        </p:txBody>
      </p:sp>
    </p:spTree>
    <p:extLst>
      <p:ext uri="{BB962C8B-B14F-4D97-AF65-F5344CB8AC3E}">
        <p14:creationId xmlns:p14="http://schemas.microsoft.com/office/powerpoint/2010/main" val="24243569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304800" y="457200"/>
            <a:ext cx="8507104" cy="609600"/>
          </a:xfrm>
          <a:prstGeom prst="roundRect">
            <a:avLst/>
          </a:prstGeom>
          <a:solidFill>
            <a:schemeClr val="accent4">
              <a:alpha val="25000"/>
            </a:schemeClr>
          </a:solidFill>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400" dirty="0" smtClean="0"/>
          </a:p>
        </p:txBody>
      </p:sp>
      <p:sp>
        <p:nvSpPr>
          <p:cNvPr id="5" name="Content Placeholder 4"/>
          <p:cNvSpPr>
            <a:spLocks noGrp="1"/>
          </p:cNvSpPr>
          <p:nvPr>
            <p:ph sz="quarter" idx="10"/>
          </p:nvPr>
        </p:nvSpPr>
        <p:spPr>
          <a:xfrm>
            <a:off x="304800" y="1219200"/>
            <a:ext cx="8534400" cy="5105400"/>
          </a:xfrm>
        </p:spPr>
        <p:txBody>
          <a:bodyPr/>
          <a:lstStyle/>
          <a:p>
            <a:pPr>
              <a:spcBef>
                <a:spcPts val="0"/>
              </a:spcBef>
            </a:pPr>
            <a:r>
              <a:rPr lang="en-US" sz="2000" b="1" dirty="0" smtClean="0"/>
              <a:t>The task and it’s role in the context of the study</a:t>
            </a:r>
          </a:p>
          <a:p>
            <a:pPr>
              <a:spcBef>
                <a:spcPts val="0"/>
              </a:spcBef>
            </a:pPr>
            <a:endParaRPr lang="en-US" sz="2000" b="1" dirty="0" smtClean="0"/>
          </a:p>
          <a:p>
            <a:pPr>
              <a:spcBef>
                <a:spcPts val="0"/>
              </a:spcBef>
            </a:pPr>
            <a:r>
              <a:rPr lang="en-US" sz="2000" b="1" dirty="0" smtClean="0"/>
              <a:t>The initial development of measure-level data in 2013</a:t>
            </a:r>
          </a:p>
          <a:p>
            <a:pPr lvl="1">
              <a:spcBef>
                <a:spcPts val="0"/>
              </a:spcBef>
            </a:pPr>
            <a:r>
              <a:rPr lang="en-US" sz="1800" dirty="0" smtClean="0"/>
              <a:t>What were the key data sources for the 2013 study?</a:t>
            </a:r>
          </a:p>
          <a:p>
            <a:pPr lvl="1">
              <a:spcBef>
                <a:spcPts val="0"/>
              </a:spcBef>
            </a:pPr>
            <a:endParaRPr lang="en-US" sz="1800" dirty="0" smtClean="0"/>
          </a:p>
          <a:p>
            <a:pPr>
              <a:spcBef>
                <a:spcPts val="0"/>
              </a:spcBef>
            </a:pPr>
            <a:r>
              <a:rPr lang="en-US" sz="2000" b="1" dirty="0" smtClean="0"/>
              <a:t>The integration of 2014 and 2015 DEER data</a:t>
            </a:r>
          </a:p>
          <a:p>
            <a:pPr>
              <a:spcBef>
                <a:spcPts val="0"/>
              </a:spcBef>
            </a:pPr>
            <a:endParaRPr lang="en-US" sz="2000" b="1" dirty="0" smtClean="0"/>
          </a:p>
          <a:p>
            <a:pPr>
              <a:spcBef>
                <a:spcPts val="0"/>
              </a:spcBef>
            </a:pPr>
            <a:r>
              <a:rPr lang="en-US" sz="2000" b="1" dirty="0" smtClean="0"/>
              <a:t>The integration of 2010-12 EM&amp;V results</a:t>
            </a:r>
          </a:p>
          <a:p>
            <a:pPr lvl="1">
              <a:spcBef>
                <a:spcPts val="0"/>
              </a:spcBef>
            </a:pPr>
            <a:r>
              <a:rPr lang="en-US" sz="1800" dirty="0" smtClean="0"/>
              <a:t>What are the key data sources for the 2015 study? </a:t>
            </a:r>
          </a:p>
          <a:p>
            <a:pPr lvl="1">
              <a:spcBef>
                <a:spcPts val="0"/>
              </a:spcBef>
            </a:pPr>
            <a:endParaRPr lang="en-US" sz="1800" dirty="0" smtClean="0"/>
          </a:p>
          <a:p>
            <a:pPr>
              <a:spcBef>
                <a:spcPts val="0"/>
              </a:spcBef>
            </a:pPr>
            <a:r>
              <a:rPr lang="en-US" sz="2000" b="1" dirty="0"/>
              <a:t>How </a:t>
            </a:r>
            <a:r>
              <a:rPr lang="en-US" sz="2000" b="1" dirty="0" smtClean="0"/>
              <a:t>the EM&amp;V </a:t>
            </a:r>
            <a:r>
              <a:rPr lang="en-US" sz="2000" b="1" dirty="0"/>
              <a:t>updates </a:t>
            </a:r>
            <a:r>
              <a:rPr lang="en-US" sz="2000" b="1" dirty="0" smtClean="0"/>
              <a:t>affect Emerging Tech and Whole Building measures</a:t>
            </a:r>
          </a:p>
          <a:p>
            <a:pPr>
              <a:spcBef>
                <a:spcPts val="0"/>
              </a:spcBef>
            </a:pPr>
            <a:endParaRPr lang="en-US" sz="1800" dirty="0"/>
          </a:p>
          <a:p>
            <a:pPr>
              <a:spcBef>
                <a:spcPts val="0"/>
              </a:spcBef>
            </a:pPr>
            <a:r>
              <a:rPr lang="en-US" sz="2000" b="1" dirty="0" smtClean="0"/>
              <a:t>The scope, schedule, and planned EM&amp;V updates for the 2016 and Beyond Study</a:t>
            </a:r>
            <a:endParaRPr lang="en-US" sz="2400" b="1" dirty="0" smtClean="0"/>
          </a:p>
        </p:txBody>
      </p:sp>
      <p:sp>
        <p:nvSpPr>
          <p:cNvPr id="6" name="Text Placeholder 5"/>
          <p:cNvSpPr>
            <a:spLocks noGrp="1"/>
          </p:cNvSpPr>
          <p:nvPr>
            <p:ph type="body" sz="quarter" idx="11"/>
          </p:nvPr>
        </p:nvSpPr>
        <p:spPr/>
        <p:txBody>
          <a:bodyPr/>
          <a:lstStyle/>
          <a:p>
            <a:r>
              <a:rPr lang="en-US" dirty="0" smtClean="0"/>
              <a:t>After this presentation, participants should understand:</a:t>
            </a:r>
            <a:endParaRPr lang="en-US" dirty="0"/>
          </a:p>
        </p:txBody>
      </p:sp>
      <p:sp>
        <p:nvSpPr>
          <p:cNvPr id="4" name="Title 3"/>
          <p:cNvSpPr>
            <a:spLocks noGrp="1"/>
          </p:cNvSpPr>
          <p:nvPr>
            <p:ph type="title"/>
          </p:nvPr>
        </p:nvSpPr>
        <p:spPr/>
        <p:txBody>
          <a:bodyPr/>
          <a:lstStyle/>
          <a:p>
            <a:r>
              <a:rPr lang="en-US" dirty="0"/>
              <a:t>2015 California Potential and Goals Study » </a:t>
            </a:r>
            <a:r>
              <a:rPr lang="en-US" dirty="0" smtClean="0"/>
              <a:t>Goals for the Meeting</a:t>
            </a:r>
            <a:endParaRPr lang="en-US" dirty="0"/>
          </a:p>
        </p:txBody>
      </p:sp>
    </p:spTree>
    <p:extLst>
      <p:ext uri="{BB962C8B-B14F-4D97-AF65-F5344CB8AC3E}">
        <p14:creationId xmlns:p14="http://schemas.microsoft.com/office/powerpoint/2010/main" val="2251650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0"/>
          </p:nvPr>
        </p:nvSpPr>
        <p:spPr/>
        <p:txBody>
          <a:bodyPr/>
          <a:lstStyle/>
          <a:p>
            <a:r>
              <a:rPr lang="en-US" sz="2000" b="1" dirty="0"/>
              <a:t>Task </a:t>
            </a:r>
            <a:r>
              <a:rPr lang="en-US" sz="2000" b="1" dirty="0" smtClean="0"/>
              <a:t>1: </a:t>
            </a:r>
            <a:r>
              <a:rPr lang="en-US" sz="2000" b="1" dirty="0"/>
              <a:t>Potential and Goals Study </a:t>
            </a:r>
            <a:r>
              <a:rPr lang="en-US" sz="2000" b="1" dirty="0" smtClean="0"/>
              <a:t>Update</a:t>
            </a:r>
          </a:p>
          <a:p>
            <a:pPr lvl="1"/>
            <a:r>
              <a:rPr lang="en-US" sz="1800" dirty="0"/>
              <a:t>Inform IOU goals</a:t>
            </a:r>
          </a:p>
          <a:p>
            <a:endParaRPr lang="en-US" sz="2000" b="1" dirty="0" smtClean="0"/>
          </a:p>
          <a:p>
            <a:r>
              <a:rPr lang="en-US" sz="2000" b="1" dirty="0" smtClean="0"/>
              <a:t>Task 2: Additional Achievable Energy Efficiency (AAEE) Savings Forecast</a:t>
            </a:r>
          </a:p>
          <a:p>
            <a:pPr lvl="1"/>
            <a:r>
              <a:rPr lang="en-US" sz="1800" dirty="0" smtClean="0"/>
              <a:t>Inform planning </a:t>
            </a:r>
            <a:r>
              <a:rPr lang="en-US" sz="1800" dirty="0"/>
              <a:t>efforts of the CPUC, CEC, and </a:t>
            </a:r>
            <a:r>
              <a:rPr lang="en-US" sz="1800" dirty="0" smtClean="0"/>
              <a:t>CAISO</a:t>
            </a:r>
          </a:p>
          <a:p>
            <a:pPr lvl="1"/>
            <a:endParaRPr lang="en-US" sz="1800" b="1" dirty="0" smtClean="0"/>
          </a:p>
          <a:p>
            <a:r>
              <a:rPr lang="en-US" sz="2000" b="1" dirty="0" smtClean="0"/>
              <a:t>Task </a:t>
            </a:r>
            <a:r>
              <a:rPr lang="en-US" sz="2000" b="1" dirty="0"/>
              <a:t>3: Energy Efficiency Targets for Greenhouse Gas </a:t>
            </a:r>
            <a:r>
              <a:rPr lang="en-US" sz="2000" b="1" dirty="0" smtClean="0"/>
              <a:t>Reductions</a:t>
            </a:r>
          </a:p>
          <a:p>
            <a:pPr lvl="1"/>
            <a:r>
              <a:rPr lang="en-US" sz="1800" dirty="0" smtClean="0"/>
              <a:t>How can IOU </a:t>
            </a:r>
            <a:r>
              <a:rPr lang="en-US" sz="1800" dirty="0"/>
              <a:t>programs and energy efficiency can help meet AB32 </a:t>
            </a:r>
            <a:r>
              <a:rPr lang="en-US" sz="1800" dirty="0" smtClean="0"/>
              <a:t>goals?</a:t>
            </a:r>
          </a:p>
          <a:p>
            <a:pPr lvl="1"/>
            <a:endParaRPr lang="en-US" sz="1800" b="1" dirty="0" smtClean="0"/>
          </a:p>
          <a:p>
            <a:r>
              <a:rPr lang="en-US" sz="2000" b="1" dirty="0" smtClean="0"/>
              <a:t>Task </a:t>
            </a:r>
            <a:r>
              <a:rPr lang="en-US" sz="2000" b="1" dirty="0"/>
              <a:t>4: Metrics to Support the Strategic Plan </a:t>
            </a:r>
            <a:r>
              <a:rPr lang="en-US" sz="2000" b="1" dirty="0" smtClean="0"/>
              <a:t>Update</a:t>
            </a:r>
            <a:endParaRPr lang="en-US" sz="2000" dirty="0" smtClean="0"/>
          </a:p>
          <a:p>
            <a:pPr lvl="1"/>
            <a:r>
              <a:rPr lang="en-US" sz="1800" dirty="0" smtClean="0"/>
              <a:t>Support development of strategic plan by providing potential analysis</a:t>
            </a:r>
            <a:endParaRPr lang="en-US" sz="1800" dirty="0"/>
          </a:p>
        </p:txBody>
      </p:sp>
      <p:sp>
        <p:nvSpPr>
          <p:cNvPr id="6" name="Text Placeholder 5"/>
          <p:cNvSpPr>
            <a:spLocks noGrp="1"/>
          </p:cNvSpPr>
          <p:nvPr>
            <p:ph type="body" sz="quarter" idx="11"/>
          </p:nvPr>
        </p:nvSpPr>
        <p:spPr/>
        <p:txBody>
          <a:bodyPr/>
          <a:lstStyle/>
          <a:p>
            <a:r>
              <a:rPr lang="en-US" dirty="0"/>
              <a:t>Four primary uses of the 2015 </a:t>
            </a:r>
            <a:r>
              <a:rPr lang="en-US" dirty="0" smtClean="0"/>
              <a:t>and Beyond Potential Study </a:t>
            </a:r>
            <a:r>
              <a:rPr lang="en-US" dirty="0"/>
              <a:t>correspond to the four </a:t>
            </a:r>
            <a:r>
              <a:rPr lang="en-US" dirty="0" smtClean="0"/>
              <a:t>task descriptions that will be used throughout the project.</a:t>
            </a:r>
            <a:endParaRPr lang="en-US" dirty="0"/>
          </a:p>
        </p:txBody>
      </p:sp>
      <p:sp>
        <p:nvSpPr>
          <p:cNvPr id="4" name="Title 3"/>
          <p:cNvSpPr>
            <a:spLocks noGrp="1"/>
          </p:cNvSpPr>
          <p:nvPr>
            <p:ph type="title"/>
          </p:nvPr>
        </p:nvSpPr>
        <p:spPr/>
        <p:txBody>
          <a:bodyPr/>
          <a:lstStyle/>
          <a:p>
            <a:r>
              <a:rPr lang="en-US" dirty="0"/>
              <a:t>2015 California Potential and Goals Study » Task </a:t>
            </a:r>
            <a:r>
              <a:rPr lang="en-US" dirty="0" smtClean="0"/>
              <a:t>Overview</a:t>
            </a:r>
            <a:endParaRPr lang="en-US" dirty="0"/>
          </a:p>
        </p:txBody>
      </p:sp>
      <p:sp>
        <p:nvSpPr>
          <p:cNvPr id="7" name="Rounded Rectangle 6"/>
          <p:cNvSpPr/>
          <p:nvPr/>
        </p:nvSpPr>
        <p:spPr>
          <a:xfrm>
            <a:off x="304800" y="457200"/>
            <a:ext cx="8507104" cy="609600"/>
          </a:xfrm>
          <a:prstGeom prst="roundRect">
            <a:avLst/>
          </a:prstGeom>
          <a:solidFill>
            <a:schemeClr val="accent4">
              <a:alpha val="25000"/>
            </a:schemeClr>
          </a:solidFill>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400" dirty="0" smtClean="0"/>
          </a:p>
        </p:txBody>
      </p:sp>
    </p:spTree>
    <p:extLst>
      <p:ext uri="{BB962C8B-B14F-4D97-AF65-F5344CB8AC3E}">
        <p14:creationId xmlns:p14="http://schemas.microsoft.com/office/powerpoint/2010/main" val="17395734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304800" y="457200"/>
            <a:ext cx="8507104" cy="609600"/>
          </a:xfrm>
          <a:prstGeom prst="roundRect">
            <a:avLst/>
          </a:prstGeom>
          <a:solidFill>
            <a:schemeClr val="accent4">
              <a:alpha val="25000"/>
            </a:schemeClr>
          </a:solidFill>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400" dirty="0" smtClean="0"/>
          </a:p>
        </p:txBody>
      </p:sp>
      <p:sp>
        <p:nvSpPr>
          <p:cNvPr id="5" name="Content Placeholder 4"/>
          <p:cNvSpPr>
            <a:spLocks noGrp="1"/>
          </p:cNvSpPr>
          <p:nvPr>
            <p:ph sz="quarter" idx="10"/>
          </p:nvPr>
        </p:nvSpPr>
        <p:spPr/>
        <p:txBody>
          <a:bodyPr/>
          <a:lstStyle/>
          <a:p>
            <a:r>
              <a:rPr lang="en-US" sz="2000" b="1" dirty="0"/>
              <a:t>Task </a:t>
            </a:r>
            <a:r>
              <a:rPr lang="en-US" sz="2000" b="1" dirty="0" smtClean="0"/>
              <a:t>1: </a:t>
            </a:r>
            <a:r>
              <a:rPr lang="en-US" sz="2000" b="1" dirty="0"/>
              <a:t>Potential and Goals Study </a:t>
            </a:r>
            <a:r>
              <a:rPr lang="en-US" sz="2000" b="1" dirty="0" smtClean="0"/>
              <a:t>Update</a:t>
            </a:r>
          </a:p>
        </p:txBody>
      </p:sp>
      <p:sp>
        <p:nvSpPr>
          <p:cNvPr id="6" name="Text Placeholder 5"/>
          <p:cNvSpPr>
            <a:spLocks noGrp="1"/>
          </p:cNvSpPr>
          <p:nvPr>
            <p:ph type="body" sz="quarter" idx="11"/>
          </p:nvPr>
        </p:nvSpPr>
        <p:spPr/>
        <p:txBody>
          <a:bodyPr/>
          <a:lstStyle/>
          <a:p>
            <a:r>
              <a:rPr lang="en-US" dirty="0" smtClean="0"/>
              <a:t>Integrating EM&amp;V results falls under Task 1 (Potential and Goals Study Update).</a:t>
            </a:r>
            <a:endParaRPr lang="en-US" dirty="0"/>
          </a:p>
        </p:txBody>
      </p:sp>
      <p:sp>
        <p:nvSpPr>
          <p:cNvPr id="4" name="Title 3"/>
          <p:cNvSpPr>
            <a:spLocks noGrp="1"/>
          </p:cNvSpPr>
          <p:nvPr>
            <p:ph type="title"/>
          </p:nvPr>
        </p:nvSpPr>
        <p:spPr/>
        <p:txBody>
          <a:bodyPr/>
          <a:lstStyle/>
          <a:p>
            <a:r>
              <a:rPr lang="en-US" dirty="0"/>
              <a:t>2015 California Potential and Goals Study » Task </a:t>
            </a:r>
            <a:r>
              <a:rPr lang="en-US" dirty="0" smtClean="0"/>
              <a:t>Overview</a:t>
            </a:r>
            <a:endParaRPr lang="en-US" dirty="0"/>
          </a:p>
        </p:txBody>
      </p:sp>
      <p:graphicFrame>
        <p:nvGraphicFramePr>
          <p:cNvPr id="8" name="Diagram 7"/>
          <p:cNvGraphicFramePr/>
          <p:nvPr>
            <p:extLst>
              <p:ext uri="{D42A27DB-BD31-4B8C-83A1-F6EECF244321}">
                <p14:modId xmlns:p14="http://schemas.microsoft.com/office/powerpoint/2010/main" val="2002698177"/>
              </p:ext>
            </p:extLst>
          </p:nvPr>
        </p:nvGraphicFramePr>
        <p:xfrm>
          <a:off x="533400" y="1752600"/>
          <a:ext cx="815340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005748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304800" y="457200"/>
            <a:ext cx="8507104" cy="609600"/>
          </a:xfrm>
          <a:prstGeom prst="roundRect">
            <a:avLst/>
          </a:prstGeom>
          <a:solidFill>
            <a:schemeClr val="accent4">
              <a:alpha val="25000"/>
            </a:schemeClr>
          </a:solidFill>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400" dirty="0" smtClean="0"/>
          </a:p>
        </p:txBody>
      </p:sp>
      <p:sp>
        <p:nvSpPr>
          <p:cNvPr id="5" name="Content Placeholder 4"/>
          <p:cNvSpPr>
            <a:spLocks noGrp="1"/>
          </p:cNvSpPr>
          <p:nvPr>
            <p:ph sz="quarter" idx="10"/>
          </p:nvPr>
        </p:nvSpPr>
        <p:spPr/>
        <p:txBody>
          <a:bodyPr/>
          <a:lstStyle/>
          <a:p>
            <a:r>
              <a:rPr lang="en-US" sz="2000" b="1" dirty="0" smtClean="0"/>
              <a:t>At the measure level, the 2015 Potential and Goals Study Update is a </a:t>
            </a:r>
            <a:r>
              <a:rPr lang="en-US" sz="2000" b="1" i="1" dirty="0" smtClean="0"/>
              <a:t>data refresh</a:t>
            </a:r>
          </a:p>
          <a:p>
            <a:pPr lvl="1"/>
            <a:r>
              <a:rPr lang="en-US" sz="1800" dirty="0" smtClean="0"/>
              <a:t>Overall architecture of the measures remains largely the same</a:t>
            </a:r>
          </a:p>
          <a:p>
            <a:r>
              <a:rPr lang="en-US" sz="2000" b="1" dirty="0" smtClean="0"/>
              <a:t>Navigant prioritized updates based on each measure’s contribution to overall potential in each “sector-fuel type” category</a:t>
            </a:r>
          </a:p>
          <a:p>
            <a:pPr lvl="1"/>
            <a:r>
              <a:rPr lang="en-US" sz="1800" dirty="0" smtClean="0"/>
              <a:t>That is, all measures from 2013 that contributed to the first 90% of 2016 potential in each “sector-fuel type”</a:t>
            </a:r>
          </a:p>
          <a:p>
            <a:pPr lvl="2"/>
            <a:r>
              <a:rPr lang="en-US" sz="1800" dirty="0" smtClean="0"/>
              <a:t>For example, CFLs in the Residential-Electric category</a:t>
            </a:r>
          </a:p>
          <a:p>
            <a:pPr lvl="1"/>
            <a:r>
              <a:rPr lang="en-US" sz="1800" dirty="0" smtClean="0"/>
              <a:t>Overall, Navigant </a:t>
            </a:r>
            <a:r>
              <a:rPr lang="en-US" sz="1800" dirty="0"/>
              <a:t>reviewed </a:t>
            </a:r>
            <a:r>
              <a:rPr lang="en-US" sz="1800" dirty="0" smtClean="0"/>
              <a:t>55 of the 169 “conventional” Res/Com measures</a:t>
            </a:r>
          </a:p>
          <a:p>
            <a:r>
              <a:rPr lang="en-US" sz="2200" b="1" dirty="0" smtClean="0"/>
              <a:t>The primary data sources in the 2015 update included:</a:t>
            </a:r>
          </a:p>
          <a:p>
            <a:pPr lvl="1"/>
            <a:r>
              <a:rPr lang="en-US" sz="1800" dirty="0" smtClean="0"/>
              <a:t>2014/2015 DEER</a:t>
            </a:r>
          </a:p>
          <a:p>
            <a:pPr lvl="1"/>
            <a:r>
              <a:rPr lang="en-US" sz="1800" dirty="0" smtClean="0"/>
              <a:t>Itron and DNV GL 10-12 EM&amp;V reports</a:t>
            </a:r>
          </a:p>
          <a:p>
            <a:pPr lvl="1"/>
            <a:r>
              <a:rPr lang="en-US" sz="1800" dirty="0" smtClean="0"/>
              <a:t>2012 Itron Measure Cost Study</a:t>
            </a:r>
          </a:p>
          <a:p>
            <a:pPr lvl="1"/>
            <a:r>
              <a:rPr lang="en-US" sz="1800" dirty="0" smtClean="0"/>
              <a:t>CLASS and CSS</a:t>
            </a:r>
          </a:p>
          <a:p>
            <a:pPr marL="287338" lvl="1" indent="0">
              <a:buNone/>
            </a:pPr>
            <a:endParaRPr lang="en-US" sz="1800" dirty="0" smtClean="0"/>
          </a:p>
        </p:txBody>
      </p:sp>
      <p:sp>
        <p:nvSpPr>
          <p:cNvPr id="6" name="Text Placeholder 5"/>
          <p:cNvSpPr>
            <a:spLocks noGrp="1"/>
          </p:cNvSpPr>
          <p:nvPr>
            <p:ph type="body" sz="quarter" idx="11"/>
          </p:nvPr>
        </p:nvSpPr>
        <p:spPr/>
        <p:txBody>
          <a:bodyPr/>
          <a:lstStyle/>
          <a:p>
            <a:r>
              <a:rPr lang="en-US" dirty="0" smtClean="0"/>
              <a:t>The 2015 measure level data builds off of the 2013 study and incorporates EM&amp;V results.</a:t>
            </a:r>
            <a:endParaRPr lang="en-US" dirty="0"/>
          </a:p>
        </p:txBody>
      </p:sp>
      <p:sp>
        <p:nvSpPr>
          <p:cNvPr id="4" name="Title 3"/>
          <p:cNvSpPr>
            <a:spLocks noGrp="1"/>
          </p:cNvSpPr>
          <p:nvPr>
            <p:ph type="title"/>
          </p:nvPr>
        </p:nvSpPr>
        <p:spPr/>
        <p:txBody>
          <a:bodyPr/>
          <a:lstStyle/>
          <a:p>
            <a:r>
              <a:rPr lang="en-US" dirty="0"/>
              <a:t>2015 California Potential and Goals Study » </a:t>
            </a:r>
            <a:r>
              <a:rPr lang="en-US" dirty="0" smtClean="0"/>
              <a:t>Scope Overview</a:t>
            </a:r>
            <a:endParaRPr lang="en-US" dirty="0"/>
          </a:p>
        </p:txBody>
      </p:sp>
    </p:spTree>
    <p:extLst>
      <p:ext uri="{BB962C8B-B14F-4D97-AF65-F5344CB8AC3E}">
        <p14:creationId xmlns:p14="http://schemas.microsoft.com/office/powerpoint/2010/main" val="5572376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p:txBody>
          <a:bodyPr/>
          <a:lstStyle/>
          <a:p>
            <a:r>
              <a:rPr lang="en-US" dirty="0" smtClean="0"/>
              <a:t>EM&amp;V updates are on schedule. Two-way communication between the measures </a:t>
            </a:r>
            <a:r>
              <a:rPr lang="en-US" dirty="0"/>
              <a:t>and model is underway. </a:t>
            </a:r>
          </a:p>
        </p:txBody>
      </p:sp>
      <p:sp>
        <p:nvSpPr>
          <p:cNvPr id="3" name="Title 2"/>
          <p:cNvSpPr>
            <a:spLocks noGrp="1"/>
          </p:cNvSpPr>
          <p:nvPr>
            <p:ph type="title"/>
          </p:nvPr>
        </p:nvSpPr>
        <p:spPr/>
        <p:txBody>
          <a:bodyPr/>
          <a:lstStyle/>
          <a:p>
            <a:r>
              <a:rPr lang="en-US" dirty="0"/>
              <a:t>2015 California Potential and Goals Study » Overview of Project and Schedule</a:t>
            </a:r>
          </a:p>
        </p:txBody>
      </p:sp>
      <p:pic>
        <p:nvPicPr>
          <p:cNvPr id="4" name="Picture 3" descr="Microsoft Excel - Project Issue Tracker, Priorities, and Timeline"/>
          <p:cNvPicPr>
            <a:picLocks noChangeAspect="1"/>
          </p:cNvPicPr>
          <p:nvPr/>
        </p:nvPicPr>
        <p:blipFill rotWithShape="1">
          <a:blip r:embed="rId3">
            <a:extLst>
              <a:ext uri="{28A0092B-C50C-407E-A947-70E740481C1C}">
                <a14:useLocalDpi xmlns:a14="http://schemas.microsoft.com/office/drawing/2010/main" val="0"/>
              </a:ext>
            </a:extLst>
          </a:blip>
          <a:srcRect l="6559" t="30324" r="21038" b="8490"/>
          <a:stretch/>
        </p:blipFill>
        <p:spPr>
          <a:xfrm>
            <a:off x="22412" y="1662953"/>
            <a:ext cx="9032624" cy="4128247"/>
          </a:xfrm>
          <a:prstGeom prst="rect">
            <a:avLst/>
          </a:prstGeom>
        </p:spPr>
      </p:pic>
      <p:sp>
        <p:nvSpPr>
          <p:cNvPr id="6" name="Rounded Rectangle 5"/>
          <p:cNvSpPr/>
          <p:nvPr/>
        </p:nvSpPr>
        <p:spPr>
          <a:xfrm>
            <a:off x="304800" y="457200"/>
            <a:ext cx="8507104" cy="609600"/>
          </a:xfrm>
          <a:prstGeom prst="roundRect">
            <a:avLst/>
          </a:prstGeom>
          <a:solidFill>
            <a:schemeClr val="accent4">
              <a:alpha val="25000"/>
            </a:schemeClr>
          </a:solidFill>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400" dirty="0" smtClean="0"/>
          </a:p>
        </p:txBody>
      </p:sp>
      <p:sp>
        <p:nvSpPr>
          <p:cNvPr id="8" name="Rectangle 7"/>
          <p:cNvSpPr/>
          <p:nvPr/>
        </p:nvSpPr>
        <p:spPr>
          <a:xfrm>
            <a:off x="4724400" y="1905000"/>
            <a:ext cx="2133600" cy="3733800"/>
          </a:xfrm>
          <a:prstGeom prst="rect">
            <a:avLst/>
          </a:prstGeom>
          <a:solidFill>
            <a:srgbClr val="00B050">
              <a:alpha val="25000"/>
            </a:srgbClr>
          </a:solidFill>
          <a:ln>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400" dirty="0" smtClean="0"/>
          </a:p>
        </p:txBody>
      </p:sp>
    </p:spTree>
    <p:extLst>
      <p:ext uri="{BB962C8B-B14F-4D97-AF65-F5344CB8AC3E}">
        <p14:creationId xmlns:p14="http://schemas.microsoft.com/office/powerpoint/2010/main" val="29818800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2015 California Potential and Goals Study »  </a:t>
            </a:r>
            <a:r>
              <a:rPr lang="en-US" dirty="0" smtClean="0"/>
              <a:t>Agenda</a:t>
            </a:r>
            <a:endParaRPr lang="en-US" dirty="0"/>
          </a:p>
        </p:txBody>
      </p:sp>
      <p:grpSp>
        <p:nvGrpSpPr>
          <p:cNvPr id="4" name="Group 3"/>
          <p:cNvGrpSpPr/>
          <p:nvPr/>
        </p:nvGrpSpPr>
        <p:grpSpPr>
          <a:xfrm>
            <a:off x="625475" y="1816100"/>
            <a:ext cx="7796213" cy="546100"/>
            <a:chOff x="625475" y="1447800"/>
            <a:chExt cx="7796213" cy="546100"/>
          </a:xfrm>
        </p:grpSpPr>
        <p:grpSp>
          <p:nvGrpSpPr>
            <p:cNvPr id="5" name="Group 4"/>
            <p:cNvGrpSpPr/>
            <p:nvPr/>
          </p:nvGrpSpPr>
          <p:grpSpPr>
            <a:xfrm>
              <a:off x="625475" y="1511300"/>
              <a:ext cx="7796213" cy="476250"/>
              <a:chOff x="625475" y="1511300"/>
              <a:chExt cx="7796213" cy="476250"/>
            </a:xfrm>
          </p:grpSpPr>
          <p:sp>
            <p:nvSpPr>
              <p:cNvPr id="7" name="Rectangle 11"/>
              <p:cNvSpPr>
                <a:spLocks noChangeArrowheads="1"/>
              </p:cNvSpPr>
              <p:nvPr/>
            </p:nvSpPr>
            <p:spPr bwMode="auto">
              <a:xfrm>
                <a:off x="644525" y="1511300"/>
                <a:ext cx="7777163" cy="476250"/>
              </a:xfrm>
              <a:prstGeom prst="rect">
                <a:avLst/>
              </a:prstGeom>
              <a:solidFill>
                <a:schemeClr val="bg2">
                  <a:lumMod val="40000"/>
                  <a:lumOff val="60000"/>
                </a:schemeClr>
              </a:solidFill>
              <a:ln w="9525">
                <a:noFill/>
                <a:miter lim="800000"/>
                <a:headEnd/>
                <a:tailEnd/>
              </a:ln>
            </p:spPr>
            <p:txBody>
              <a:bodyPr wrap="none" anchor="ctr"/>
              <a:lstStyle/>
              <a:p>
                <a:endParaRPr lang="en-US" dirty="0"/>
              </a:p>
            </p:txBody>
          </p:sp>
          <p:sp>
            <p:nvSpPr>
              <p:cNvPr id="8" name="Rectangle 12"/>
              <p:cNvSpPr>
                <a:spLocks noChangeArrowheads="1"/>
              </p:cNvSpPr>
              <p:nvPr/>
            </p:nvSpPr>
            <p:spPr bwMode="auto">
              <a:xfrm>
                <a:off x="625475" y="1512062"/>
                <a:ext cx="547688" cy="475488"/>
              </a:xfrm>
              <a:prstGeom prst="rect">
                <a:avLst/>
              </a:prstGeom>
              <a:solidFill>
                <a:srgbClr val="EEB110"/>
              </a:solidFill>
              <a:ln w="9525">
                <a:noFill/>
                <a:miter lim="800000"/>
                <a:headEnd/>
                <a:tailEnd/>
              </a:ln>
            </p:spPr>
            <p:txBody>
              <a:bodyPr wrap="none" tIns="0" bIns="137160" anchor="ctr"/>
              <a:lstStyle/>
              <a:p>
                <a:pPr>
                  <a:defRPr/>
                </a:pPr>
                <a:r>
                  <a:rPr lang="en-US" sz="4800" dirty="0" smtClean="0">
                    <a:solidFill>
                      <a:schemeClr val="bg1"/>
                    </a:solidFill>
                  </a:rPr>
                  <a:t>»</a:t>
                </a:r>
                <a:endParaRPr lang="en-US" sz="4800" dirty="0">
                  <a:solidFill>
                    <a:schemeClr val="bg1"/>
                  </a:solidFill>
                </a:endParaRPr>
              </a:p>
            </p:txBody>
          </p:sp>
        </p:grpSp>
        <p:sp>
          <p:nvSpPr>
            <p:cNvPr id="6" name="Line 10"/>
            <p:cNvSpPr>
              <a:spLocks noChangeShapeType="1"/>
            </p:cNvSpPr>
            <p:nvPr/>
          </p:nvSpPr>
          <p:spPr bwMode="auto">
            <a:xfrm>
              <a:off x="1173163" y="1447800"/>
              <a:ext cx="0" cy="546100"/>
            </a:xfrm>
            <a:prstGeom prst="line">
              <a:avLst/>
            </a:prstGeom>
            <a:noFill/>
            <a:ln w="57150">
              <a:solidFill>
                <a:schemeClr val="bg1"/>
              </a:solidFill>
              <a:round/>
              <a:headEnd/>
              <a:tailEnd/>
            </a:ln>
          </p:spPr>
          <p:txBody>
            <a:bodyPr/>
            <a:lstStyle/>
            <a:p>
              <a:endParaRPr lang="en-US" dirty="0"/>
            </a:p>
          </p:txBody>
        </p:sp>
      </p:grpSp>
      <p:sp>
        <p:nvSpPr>
          <p:cNvPr id="9" name="Line 10"/>
          <p:cNvSpPr>
            <a:spLocks noChangeShapeType="1"/>
          </p:cNvSpPr>
          <p:nvPr/>
        </p:nvSpPr>
        <p:spPr bwMode="auto">
          <a:xfrm>
            <a:off x="1173163" y="1447800"/>
            <a:ext cx="0" cy="546100"/>
          </a:xfrm>
          <a:prstGeom prst="line">
            <a:avLst/>
          </a:prstGeom>
          <a:noFill/>
          <a:ln w="57150">
            <a:solidFill>
              <a:schemeClr val="bg1"/>
            </a:solidFill>
            <a:round/>
            <a:headEnd/>
            <a:tailEnd/>
          </a:ln>
        </p:spPr>
        <p:txBody>
          <a:bodyPr/>
          <a:lstStyle/>
          <a:p>
            <a:endParaRPr lang="en-US" dirty="0"/>
          </a:p>
        </p:txBody>
      </p:sp>
      <p:sp>
        <p:nvSpPr>
          <p:cNvPr id="10" name="Line 10"/>
          <p:cNvSpPr>
            <a:spLocks noChangeShapeType="1"/>
          </p:cNvSpPr>
          <p:nvPr/>
        </p:nvSpPr>
        <p:spPr bwMode="auto">
          <a:xfrm>
            <a:off x="1173163" y="1447800"/>
            <a:ext cx="0" cy="546100"/>
          </a:xfrm>
          <a:prstGeom prst="line">
            <a:avLst/>
          </a:prstGeom>
          <a:noFill/>
          <a:ln w="57150">
            <a:solidFill>
              <a:schemeClr val="bg1"/>
            </a:solidFill>
            <a:round/>
            <a:headEnd/>
            <a:tailEnd/>
          </a:ln>
        </p:spPr>
        <p:txBody>
          <a:bodyPr/>
          <a:lstStyle/>
          <a:p>
            <a:endParaRPr lang="en-US" dirty="0"/>
          </a:p>
        </p:txBody>
      </p:sp>
      <p:sp>
        <p:nvSpPr>
          <p:cNvPr id="11" name="Text Box 3"/>
          <p:cNvSpPr txBox="1">
            <a:spLocks noChangeArrowheads="1"/>
          </p:cNvSpPr>
          <p:nvPr/>
        </p:nvSpPr>
        <p:spPr bwMode="auto">
          <a:xfrm>
            <a:off x="1322388" y="1066800"/>
            <a:ext cx="7516812" cy="4893647"/>
          </a:xfrm>
          <a:prstGeom prst="rect">
            <a:avLst/>
          </a:prstGeom>
          <a:noFill/>
          <a:ln w="9525">
            <a:noFill/>
            <a:miter lim="800000"/>
            <a:headEnd/>
            <a:tailEnd/>
          </a:ln>
        </p:spPr>
        <p:txBody>
          <a:bodyPr wrap="square">
            <a:spAutoFit/>
          </a:bodyPr>
          <a:lstStyle/>
          <a:p>
            <a:pPr marL="342900" indent="-342900">
              <a:lnSpc>
                <a:spcPct val="200000"/>
              </a:lnSpc>
              <a:spcBef>
                <a:spcPts val="600"/>
              </a:spcBef>
              <a:spcAft>
                <a:spcPts val="600"/>
              </a:spcAft>
              <a:buFontTx/>
              <a:buAutoNum type="arabicPlain"/>
              <a:tabLst>
                <a:tab pos="285750" algn="l"/>
                <a:tab pos="628650" algn="l"/>
              </a:tabLst>
              <a:defRPr/>
            </a:pPr>
            <a:r>
              <a:rPr lang="en-US" dirty="0" smtClean="0"/>
              <a:t>»</a:t>
            </a:r>
            <a:r>
              <a:rPr lang="en-US" dirty="0"/>
              <a:t>	</a:t>
            </a:r>
            <a:r>
              <a:rPr lang="en-US" dirty="0" smtClean="0"/>
              <a:t>Scope and Schedule Highlights</a:t>
            </a:r>
            <a:endParaRPr lang="en-US" dirty="0"/>
          </a:p>
          <a:p>
            <a:pPr marL="342900" indent="-342900">
              <a:lnSpc>
                <a:spcPct val="200000"/>
              </a:lnSpc>
              <a:spcBef>
                <a:spcPts val="600"/>
              </a:spcBef>
              <a:spcAft>
                <a:spcPts val="600"/>
              </a:spcAft>
              <a:buFontTx/>
              <a:buAutoNum type="arabicPlain"/>
              <a:tabLst>
                <a:tab pos="285750" algn="l"/>
                <a:tab pos="628650" algn="l"/>
              </a:tabLst>
              <a:defRPr/>
            </a:pPr>
            <a:r>
              <a:rPr lang="en-US" b="1" dirty="0" smtClean="0"/>
              <a:t>»</a:t>
            </a:r>
            <a:r>
              <a:rPr lang="en-US" b="1" dirty="0"/>
              <a:t>	</a:t>
            </a:r>
            <a:r>
              <a:rPr lang="en-US" b="1" dirty="0" smtClean="0"/>
              <a:t>Introduction to the Measure Input Characterization System</a:t>
            </a:r>
          </a:p>
          <a:p>
            <a:pPr marL="342900" indent="-342900">
              <a:lnSpc>
                <a:spcPct val="200000"/>
              </a:lnSpc>
              <a:spcBef>
                <a:spcPts val="600"/>
              </a:spcBef>
              <a:spcAft>
                <a:spcPts val="600"/>
              </a:spcAft>
              <a:buFontTx/>
              <a:buAutoNum type="arabicPlain"/>
              <a:tabLst>
                <a:tab pos="285750" algn="l"/>
                <a:tab pos="628650" algn="l"/>
              </a:tabLst>
              <a:defRPr/>
            </a:pPr>
            <a:r>
              <a:rPr lang="en-US" dirty="0" smtClean="0"/>
              <a:t>»</a:t>
            </a:r>
            <a:r>
              <a:rPr lang="en-US" dirty="0"/>
              <a:t>	</a:t>
            </a:r>
            <a:r>
              <a:rPr lang="en-US" dirty="0" smtClean="0"/>
              <a:t>Residential/Commercial Measure Updates: DEER</a:t>
            </a:r>
          </a:p>
          <a:p>
            <a:pPr marL="342900" indent="-342900">
              <a:lnSpc>
                <a:spcPct val="200000"/>
              </a:lnSpc>
              <a:spcBef>
                <a:spcPts val="600"/>
              </a:spcBef>
              <a:spcAft>
                <a:spcPts val="600"/>
              </a:spcAft>
              <a:buFontTx/>
              <a:buAutoNum type="arabicPlain"/>
              <a:tabLst>
                <a:tab pos="285750" algn="l"/>
                <a:tab pos="628650" algn="l"/>
              </a:tabLst>
              <a:defRPr/>
            </a:pPr>
            <a:r>
              <a:rPr lang="en-US" dirty="0"/>
              <a:t>»	</a:t>
            </a:r>
            <a:r>
              <a:rPr lang="en-US" dirty="0" smtClean="0"/>
              <a:t>Residential/Commercial Measure Updates: 10-12 EM&amp;V Results</a:t>
            </a:r>
            <a:endParaRPr lang="en-US" dirty="0"/>
          </a:p>
          <a:p>
            <a:pPr marL="342900" indent="-342900">
              <a:lnSpc>
                <a:spcPct val="200000"/>
              </a:lnSpc>
              <a:spcBef>
                <a:spcPts val="600"/>
              </a:spcBef>
              <a:spcAft>
                <a:spcPts val="600"/>
              </a:spcAft>
              <a:buFontTx/>
              <a:buAutoNum type="arabicPlain"/>
              <a:tabLst>
                <a:tab pos="285750" algn="l"/>
                <a:tab pos="628650" algn="l"/>
              </a:tabLst>
              <a:defRPr/>
            </a:pPr>
            <a:r>
              <a:rPr lang="en-US" dirty="0" smtClean="0"/>
              <a:t>»</a:t>
            </a:r>
            <a:r>
              <a:rPr lang="en-US" dirty="0"/>
              <a:t>	</a:t>
            </a:r>
            <a:r>
              <a:rPr lang="en-US" dirty="0" smtClean="0"/>
              <a:t>Emerging Technology and Whole Building Bundles</a:t>
            </a:r>
          </a:p>
          <a:p>
            <a:pPr marL="342900" indent="-342900">
              <a:lnSpc>
                <a:spcPct val="200000"/>
              </a:lnSpc>
              <a:spcBef>
                <a:spcPts val="600"/>
              </a:spcBef>
              <a:spcAft>
                <a:spcPts val="600"/>
              </a:spcAft>
              <a:buFontTx/>
              <a:buAutoNum type="arabicPlain"/>
              <a:tabLst>
                <a:tab pos="285750" algn="l"/>
                <a:tab pos="628650" algn="l"/>
              </a:tabLst>
              <a:defRPr/>
            </a:pPr>
            <a:r>
              <a:rPr lang="en-US" dirty="0"/>
              <a:t>» 	</a:t>
            </a:r>
            <a:r>
              <a:rPr lang="en-US" dirty="0" smtClean="0"/>
              <a:t>2016 and Beyond Update</a:t>
            </a:r>
            <a:endParaRPr lang="en-US" dirty="0"/>
          </a:p>
          <a:p>
            <a:pPr marL="342900" indent="-342900">
              <a:lnSpc>
                <a:spcPct val="200000"/>
              </a:lnSpc>
              <a:spcBef>
                <a:spcPts val="600"/>
              </a:spcBef>
              <a:spcAft>
                <a:spcPts val="600"/>
              </a:spcAft>
              <a:buFontTx/>
              <a:buAutoNum type="arabicPlain"/>
              <a:tabLst>
                <a:tab pos="285750" algn="l"/>
                <a:tab pos="628650" algn="l"/>
              </a:tabLst>
              <a:defRPr/>
            </a:pPr>
            <a:r>
              <a:rPr lang="en-US" dirty="0"/>
              <a:t>»	</a:t>
            </a:r>
            <a:r>
              <a:rPr lang="en-US" dirty="0" smtClean="0"/>
              <a:t>Q&amp;A, Summary, and Conclusion</a:t>
            </a:r>
          </a:p>
        </p:txBody>
      </p:sp>
    </p:spTree>
    <p:extLst>
      <p:ext uri="{BB962C8B-B14F-4D97-AF65-F5344CB8AC3E}">
        <p14:creationId xmlns:p14="http://schemas.microsoft.com/office/powerpoint/2010/main" val="711928063"/>
      </p:ext>
    </p:extLst>
  </p:cSld>
  <p:clrMapOvr>
    <a:masterClrMapping/>
  </p:clrMapOvr>
  <p:timing>
    <p:tnLst>
      <p:par>
        <p:cTn id="1" dur="indefinite" restart="never" nodeType="tmRoot"/>
      </p:par>
    </p:tnLst>
  </p:timing>
</p:sld>
</file>

<file path=ppt/theme/theme1.xml><?xml version="1.0" encoding="utf-8"?>
<a:theme xmlns:a="http://schemas.openxmlformats.org/drawingml/2006/main" name="Energy Portmen_11-07-13">
  <a:themeElements>
    <a:clrScheme name="Navigant 2010">
      <a:dk1>
        <a:sysClr val="windowText" lastClr="000000"/>
      </a:dk1>
      <a:lt1>
        <a:sysClr val="window" lastClr="FFFFFF"/>
      </a:lt1>
      <a:dk2>
        <a:srgbClr val="A15F00"/>
      </a:dk2>
      <a:lt2>
        <a:srgbClr val="6F6754"/>
      </a:lt2>
      <a:accent1>
        <a:srgbClr val="A84D10"/>
      </a:accent1>
      <a:accent2>
        <a:srgbClr val="EEB111"/>
      </a:accent2>
      <a:accent3>
        <a:srgbClr val="007F7B"/>
      </a:accent3>
      <a:accent4>
        <a:srgbClr val="00539B"/>
      </a:accent4>
      <a:accent5>
        <a:srgbClr val="566C11"/>
      </a:accent5>
      <a:accent6>
        <a:srgbClr val="850C70"/>
      </a:accent6>
      <a:hlink>
        <a:srgbClr val="00539B"/>
      </a:hlink>
      <a:folHlink>
        <a:srgbClr val="7E4300"/>
      </a:folHlink>
    </a:clrScheme>
    <a:fontScheme name="energy practice template">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effectLst/>
      </a:spPr>
      <a:bodyPr tIns="91440" bIns="91440" rtlCol="0" anchor="ctr"/>
      <a:lstStyle>
        <a:defPPr algn="ctr">
          <a:defRPr sz="1400" dirty="0" smtClean="0"/>
        </a:defPPr>
      </a:lstStyle>
      <a:style>
        <a:lnRef idx="1">
          <a:schemeClr val="accent1"/>
        </a:lnRef>
        <a:fillRef idx="2">
          <a:schemeClr val="accent1"/>
        </a:fillRef>
        <a:effectRef idx="1">
          <a:schemeClr val="accent1"/>
        </a:effectRef>
        <a:fontRef idx="minor">
          <a:schemeClr val="dk1"/>
        </a:fontRef>
      </a: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Palatino Linotype" pitchFamily="18" charset="0"/>
          </a:defRPr>
        </a:defPPr>
      </a:lstStyle>
    </a:lnDef>
    <a:txDef>
      <a:spPr>
        <a:noFill/>
      </a:spPr>
      <a:bodyPr wrap="square" tIns="91440" bIns="91440" rtlCol="0">
        <a:noAutofit/>
      </a:bodyPr>
      <a:lstStyle>
        <a:defPPr marL="0" indent="0">
          <a:buFont typeface="Arial" pitchFamily="34" charset="0"/>
          <a:buNone/>
          <a:defRPr sz="1400" dirty="0" err="1" smtClean="0"/>
        </a:defPPr>
      </a:lstStyle>
    </a:txDef>
  </a:objectDefaults>
  <a:extraClrSchemeLst>
    <a:extraClrScheme>
      <a:clrScheme name="energy practice template 1">
        <a:dk1>
          <a:srgbClr val="000000"/>
        </a:dk1>
        <a:lt1>
          <a:srgbClr val="FFFFFF"/>
        </a:lt1>
        <a:dk2>
          <a:srgbClr val="5C1C49"/>
        </a:dk2>
        <a:lt2>
          <a:srgbClr val="B3C4D1"/>
        </a:lt2>
        <a:accent1>
          <a:srgbClr val="093678"/>
        </a:accent1>
        <a:accent2>
          <a:srgbClr val="FDDC51"/>
        </a:accent2>
        <a:accent3>
          <a:srgbClr val="FFFFFF"/>
        </a:accent3>
        <a:accent4>
          <a:srgbClr val="000000"/>
        </a:accent4>
        <a:accent5>
          <a:srgbClr val="AAAEBE"/>
        </a:accent5>
        <a:accent6>
          <a:srgbClr val="E5C749"/>
        </a:accent6>
        <a:hlink>
          <a:srgbClr val="8F2E00"/>
        </a:hlink>
        <a:folHlink>
          <a:srgbClr val="339933"/>
        </a:folHlink>
      </a:clrScheme>
      <a:clrMap bg1="lt1" tx1="dk1" bg2="lt2" tx2="dk2" accent1="accent1" accent2="accent2" accent3="accent3" accent4="accent4" accent5="accent5" accent6="accent6" hlink="hlink" folHlink="folHlink"/>
    </a:extraClrScheme>
  </a:extraClrSchemeLst>
  <a:custClrLst>
    <a:custClr name="Custom Color 1">
      <a:srgbClr val="5C2801"/>
    </a:custClr>
    <a:custClr name="Custom Color 2">
      <a:srgbClr val="8F2E00"/>
    </a:custClr>
    <a:custClr name="Custom Color 3">
      <a:srgbClr val="B16D4D"/>
    </a:custClr>
    <a:custClr name="Custom Color 4">
      <a:srgbClr val="9D7792"/>
    </a:custClr>
    <a:custClr name="Custom Color 5">
      <a:srgbClr val="5B7FB5"/>
    </a:custClr>
    <a:custClr name="Custom Color 6">
      <a:srgbClr val="2D9F97"/>
    </a:custClr>
    <a:custClr name="Custom Color 7">
      <a:srgbClr val="79805A"/>
    </a:custClr>
  </a:custClr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Energy Portmen_11-07-13</Template>
  <TotalTime>13419</TotalTime>
  <Words>2871</Words>
  <Application>Microsoft Office PowerPoint</Application>
  <PresentationFormat>On-screen Show (4:3)</PresentationFormat>
  <Paragraphs>583</Paragraphs>
  <Slides>36</Slides>
  <Notes>32</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Energy Portmen_11-07-13</vt:lpstr>
      <vt:lpstr>2015 California Potential and Goals Study  Incorporating EM&amp;V Updates into the PG Study</vt:lpstr>
      <vt:lpstr>2015 California Potential and Goals Study</vt:lpstr>
      <vt:lpstr>2015 California Potential and Goals Study »  Agenda</vt:lpstr>
      <vt:lpstr>2015 California Potential and Goals Study » Goals for the Meeting</vt:lpstr>
      <vt:lpstr>2015 California Potential and Goals Study » Task Overview</vt:lpstr>
      <vt:lpstr>2015 California Potential and Goals Study » Task Overview</vt:lpstr>
      <vt:lpstr>2015 California Potential and Goals Study » Scope Overview</vt:lpstr>
      <vt:lpstr>2015 California Potential and Goals Study » Overview of Project and Schedule</vt:lpstr>
      <vt:lpstr>2015 California Potential and Goals Study »  Agenda</vt:lpstr>
      <vt:lpstr>2015 California Potential and Goals Study » MICS</vt:lpstr>
      <vt:lpstr>2015 California Potential and Goals Study » MICS</vt:lpstr>
      <vt:lpstr>2015 California Potential and Goals Study » MICS</vt:lpstr>
      <vt:lpstr>2015 California Potential and Goals Study » MICS</vt:lpstr>
      <vt:lpstr>2015 California Potential and Goals Study » MICS</vt:lpstr>
      <vt:lpstr>2015 California Potential and Goals Study » MICS</vt:lpstr>
      <vt:lpstr>2015 California Potential and Goals Study » MICS</vt:lpstr>
      <vt:lpstr>2015 California Potential and Goals Study »  Agenda</vt:lpstr>
      <vt:lpstr>2015 California Potential and Goals Study » DEER Integration</vt:lpstr>
      <vt:lpstr>2015 California Potential and Goals Study » DEER Integration</vt:lpstr>
      <vt:lpstr>2015 California Potential and Goals Study » DEER Integration</vt:lpstr>
      <vt:lpstr>2015 California Potential and Goals Study » DEER Integration</vt:lpstr>
      <vt:lpstr>2015 California Potential and Goals Study » DEER Integration</vt:lpstr>
      <vt:lpstr>2015 California Potential and Goals Study »  Agenda</vt:lpstr>
      <vt:lpstr>2015 California Potential and Goals Study » EM&amp;V Results Integration</vt:lpstr>
      <vt:lpstr>2015 California Potential and Goals Study » EM&amp;V Results Integration</vt:lpstr>
      <vt:lpstr>2015 California Potential and Goals Study » EM&amp;V Results Integration</vt:lpstr>
      <vt:lpstr>2015 California Potential and Goals Study » EM&amp;V Results Integration</vt:lpstr>
      <vt:lpstr>2015 California Potential and Goals Study » EM&amp;V Results Integration</vt:lpstr>
      <vt:lpstr>2015 California Potential and Goals Study » EM&amp;V Results Integration</vt:lpstr>
      <vt:lpstr>2015 California Potential and Goals Study »  Agenda</vt:lpstr>
      <vt:lpstr>2015 California Potential and Goals Study » Emerging Tech and Whole Building</vt:lpstr>
      <vt:lpstr>2015 California Potential and Goals Study » Emerging Tech and Whole Building</vt:lpstr>
      <vt:lpstr>2015 California Potential and Goals Study »  Agenda</vt:lpstr>
      <vt:lpstr>2015 California Potential and Goals Study » 2016 and Beyond Update</vt:lpstr>
      <vt:lpstr>2015 California Potential and Goals Study »  Agenda</vt:lpstr>
      <vt:lpstr>PowerPoint Presentation</vt:lpstr>
    </vt:vector>
  </TitlesOfParts>
  <Company>Navigant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Template and Process Improvements</dc:subject>
  <dc:creator>Amul Sathe</dc:creator>
  <cp:lastModifiedBy>Franzese, Peter</cp:lastModifiedBy>
  <cp:revision>662</cp:revision>
  <dcterms:created xsi:type="dcterms:W3CDTF">2013-11-17T23:44:00Z</dcterms:created>
  <dcterms:modified xsi:type="dcterms:W3CDTF">2015-10-21T18:59:25Z</dcterms:modified>
</cp:coreProperties>
</file>