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5" r:id="rId1"/>
  </p:sldMasterIdLst>
  <p:notesMasterIdLst>
    <p:notesMasterId r:id="rId32"/>
  </p:notesMasterIdLst>
  <p:sldIdLst>
    <p:sldId id="335" r:id="rId2"/>
    <p:sldId id="427" r:id="rId3"/>
    <p:sldId id="429" r:id="rId4"/>
    <p:sldId id="440" r:id="rId5"/>
    <p:sldId id="468" r:id="rId6"/>
    <p:sldId id="488" r:id="rId7"/>
    <p:sldId id="442" r:id="rId8"/>
    <p:sldId id="465" r:id="rId9"/>
    <p:sldId id="466" r:id="rId10"/>
    <p:sldId id="467" r:id="rId11"/>
    <p:sldId id="436" r:id="rId12"/>
    <p:sldId id="459" r:id="rId13"/>
    <p:sldId id="487" r:id="rId14"/>
    <p:sldId id="461" r:id="rId15"/>
    <p:sldId id="473" r:id="rId16"/>
    <p:sldId id="481" r:id="rId17"/>
    <p:sldId id="480" r:id="rId18"/>
    <p:sldId id="489" r:id="rId19"/>
    <p:sldId id="474" r:id="rId20"/>
    <p:sldId id="484" r:id="rId21"/>
    <p:sldId id="485" r:id="rId22"/>
    <p:sldId id="486" r:id="rId23"/>
    <p:sldId id="471" r:id="rId24"/>
    <p:sldId id="450" r:id="rId25"/>
    <p:sldId id="456" r:id="rId26"/>
    <p:sldId id="458" r:id="rId27"/>
    <p:sldId id="472" r:id="rId28"/>
    <p:sldId id="482" r:id="rId29"/>
    <p:sldId id="483" r:id="rId30"/>
    <p:sldId id="434" r:id="rId31"/>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272">
          <p15:clr>
            <a:srgbClr val="A4A3A4"/>
          </p15:clr>
        </p15:guide>
        <p15:guide id="2" pos="4464">
          <p15:clr>
            <a:srgbClr val="A4A3A4"/>
          </p15:clr>
        </p15:guide>
      </p15:sldGuideLst>
    </p:ext>
    <p:ext uri="{2D200454-40CA-4A62-9FC3-DE9A4176ACB9}">
      <p15:notesGuideLst xmlns="" xmlns:p15="http://schemas.microsoft.com/office/powerpoint/2012/main">
        <p15:guide id="1" orient="horz" pos="2304">
          <p15:clr>
            <a:srgbClr val="A4A3A4"/>
          </p15:clr>
        </p15:guide>
        <p15:guide id="2" pos="30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aig McDonald" initials="CLM" lastIdx="9" clrIdx="0"/>
  <p:cmAuthor id="7" name="Lu, Aaron" initials="al8" lastIdx="1" clrIdx="7"/>
  <p:cmAuthor id="1" name="Ralph Zarumba" initials="RZ" lastIdx="2" clrIdx="1"/>
  <p:cmAuthor id="2" name="Amul Sathe" initials="AS" lastIdx="21" clrIdx="2"/>
  <p:cmAuthor id="3" name="Younghein, Meredith L." initials="MLY" lastIdx="8" clrIdx="3"/>
  <p:cmAuthor id="4" name="NCI" initials="KL" lastIdx="4" clrIdx="4"/>
  <p:cmAuthor id="5" name="Ramirez, Irene" initials="RI" lastIdx="0" clrIdx="5"/>
  <p:cmAuthor id="6" name="Hoglund, Patrick E." initials="HPE"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9F97"/>
    <a:srgbClr val="EEB110"/>
    <a:srgbClr val="A15F00"/>
    <a:srgbClr val="00539B"/>
    <a:srgbClr val="6F6754"/>
    <a:srgbClr val="8F2E00"/>
    <a:srgbClr val="5C2801"/>
    <a:srgbClr val="B7B09F"/>
    <a:srgbClr val="79805A"/>
    <a:srgbClr val="5B7F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7163" autoAdjust="0"/>
  </p:normalViewPr>
  <p:slideViewPr>
    <p:cSldViewPr>
      <p:cViewPr varScale="1">
        <p:scale>
          <a:sx n="116" d="100"/>
          <a:sy n="116" d="100"/>
        </p:scale>
        <p:origin x="-1632" y="-108"/>
      </p:cViewPr>
      <p:guideLst>
        <p:guide orient="horz" pos="4272"/>
        <p:guide pos="4464"/>
      </p:guideLst>
    </p:cSldViewPr>
  </p:slideViewPr>
  <p:outlineViewPr>
    <p:cViewPr>
      <p:scale>
        <a:sx n="33" d="100"/>
        <a:sy n="33" d="100"/>
      </p:scale>
      <p:origin x="0" y="6756"/>
    </p:cViewPr>
  </p:outlineViewPr>
  <p:notesTextViewPr>
    <p:cViewPr>
      <p:scale>
        <a:sx n="100" d="100"/>
        <a:sy n="100" d="100"/>
      </p:scale>
      <p:origin x="0" y="0"/>
    </p:cViewPr>
  </p:notesTextViewPr>
  <p:sorterViewPr>
    <p:cViewPr>
      <p:scale>
        <a:sx n="80" d="100"/>
        <a:sy n="80" d="100"/>
      </p:scale>
      <p:origin x="0" y="480"/>
    </p:cViewPr>
  </p:sorterViewPr>
  <p:notesViewPr>
    <p:cSldViewPr>
      <p:cViewPr>
        <p:scale>
          <a:sx n="160" d="100"/>
          <a:sy n="160" d="100"/>
        </p:scale>
        <p:origin x="-58" y="216"/>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7038F1C6-0FC7-4337-BC08-EF3930B9E60D}" type="datetimeFigureOut">
              <a:rPr lang="en-US" smtClean="0"/>
              <a:pPr/>
              <a:t>10/21/2015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DAEA692A-D9B4-422B-83AF-73CD1DB16FDE}" type="slidenum">
              <a:rPr lang="en-US" smtClean="0"/>
              <a:pPr/>
              <a:t>‹#›</a:t>
            </a:fld>
            <a:endParaRPr lang="en-US" dirty="0"/>
          </a:p>
        </p:txBody>
      </p:sp>
    </p:spTree>
    <p:extLst>
      <p:ext uri="{BB962C8B-B14F-4D97-AF65-F5344CB8AC3E}">
        <p14:creationId xmlns:p14="http://schemas.microsoft.com/office/powerpoint/2010/main" val="136484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0</a:t>
            </a:fld>
            <a:endParaRPr lang="en-US" dirty="0"/>
          </a:p>
        </p:txBody>
      </p:sp>
    </p:spTree>
    <p:extLst>
      <p:ext uri="{BB962C8B-B14F-4D97-AF65-F5344CB8AC3E}">
        <p14:creationId xmlns:p14="http://schemas.microsoft.com/office/powerpoint/2010/main" val="1888949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12</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13</a:t>
            </a:fld>
            <a:endParaRPr lang="en-US" dirty="0"/>
          </a:p>
        </p:txBody>
      </p:sp>
    </p:spTree>
    <p:extLst>
      <p:ext uri="{BB962C8B-B14F-4D97-AF65-F5344CB8AC3E}">
        <p14:creationId xmlns:p14="http://schemas.microsoft.com/office/powerpoint/2010/main" val="1035832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18</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20</a:t>
            </a:fld>
            <a:endParaRPr lang="en-US" dirty="0"/>
          </a:p>
        </p:txBody>
      </p:sp>
    </p:spTree>
    <p:extLst>
      <p:ext uri="{BB962C8B-B14F-4D97-AF65-F5344CB8AC3E}">
        <p14:creationId xmlns:p14="http://schemas.microsoft.com/office/powerpoint/2010/main" val="3262271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22</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23</a:t>
            </a:fld>
            <a:endParaRPr lang="en-US" dirty="0"/>
          </a:p>
        </p:txBody>
      </p:sp>
    </p:spTree>
    <p:extLst>
      <p:ext uri="{BB962C8B-B14F-4D97-AF65-F5344CB8AC3E}">
        <p14:creationId xmlns:p14="http://schemas.microsoft.com/office/powerpoint/2010/main" val="1644425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24</a:t>
            </a:fld>
            <a:endParaRPr lang="en-US" dirty="0"/>
          </a:p>
        </p:txBody>
      </p:sp>
    </p:spTree>
    <p:extLst>
      <p:ext uri="{BB962C8B-B14F-4D97-AF65-F5344CB8AC3E}">
        <p14:creationId xmlns:p14="http://schemas.microsoft.com/office/powerpoint/2010/main" val="2808583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25</a:t>
            </a:fld>
            <a:endParaRPr lang="en-US" dirty="0"/>
          </a:p>
        </p:txBody>
      </p:sp>
    </p:spTree>
    <p:extLst>
      <p:ext uri="{BB962C8B-B14F-4D97-AF65-F5344CB8AC3E}">
        <p14:creationId xmlns:p14="http://schemas.microsoft.com/office/powerpoint/2010/main" val="3948191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26</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27</a:t>
            </a:fld>
            <a:endParaRPr lang="en-US" dirty="0"/>
          </a:p>
        </p:txBody>
      </p:sp>
    </p:spTree>
    <p:extLst>
      <p:ext uri="{BB962C8B-B14F-4D97-AF65-F5344CB8AC3E}">
        <p14:creationId xmlns:p14="http://schemas.microsoft.com/office/powerpoint/2010/main" val="4225525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1</a:t>
            </a:fld>
            <a:endParaRPr lang="en-US" dirty="0"/>
          </a:p>
        </p:txBody>
      </p:sp>
    </p:spTree>
    <p:extLst>
      <p:ext uri="{BB962C8B-B14F-4D97-AF65-F5344CB8AC3E}">
        <p14:creationId xmlns:p14="http://schemas.microsoft.com/office/powerpoint/2010/main" val="3470371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28</a:t>
            </a:fld>
            <a:endParaRPr lang="en-US" dirty="0"/>
          </a:p>
        </p:txBody>
      </p:sp>
    </p:spTree>
    <p:extLst>
      <p:ext uri="{BB962C8B-B14F-4D97-AF65-F5344CB8AC3E}">
        <p14:creationId xmlns:p14="http://schemas.microsoft.com/office/powerpoint/2010/main" val="422552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3</a:t>
            </a:fld>
            <a:endParaRPr lang="en-US" dirty="0"/>
          </a:p>
        </p:txBody>
      </p:sp>
    </p:spTree>
    <p:extLst>
      <p:ext uri="{BB962C8B-B14F-4D97-AF65-F5344CB8AC3E}">
        <p14:creationId xmlns:p14="http://schemas.microsoft.com/office/powerpoint/2010/main" val="359853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4</a:t>
            </a:fld>
            <a:endParaRPr lang="en-US" dirty="0"/>
          </a:p>
        </p:txBody>
      </p:sp>
    </p:spTree>
    <p:extLst>
      <p:ext uri="{BB962C8B-B14F-4D97-AF65-F5344CB8AC3E}">
        <p14:creationId xmlns:p14="http://schemas.microsoft.com/office/powerpoint/2010/main" val="2941612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5</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6</a:t>
            </a:fld>
            <a:endParaRPr lang="en-US" dirty="0"/>
          </a:p>
        </p:txBody>
      </p:sp>
    </p:spTree>
    <p:extLst>
      <p:ext uri="{BB962C8B-B14F-4D97-AF65-F5344CB8AC3E}">
        <p14:creationId xmlns:p14="http://schemas.microsoft.com/office/powerpoint/2010/main" val="1927164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10</a:t>
            </a:fld>
            <a:endParaRPr lang="en-US" dirty="0"/>
          </a:p>
        </p:txBody>
      </p:sp>
    </p:spTree>
    <p:extLst>
      <p:ext uri="{BB962C8B-B14F-4D97-AF65-F5344CB8AC3E}">
        <p14:creationId xmlns:p14="http://schemas.microsoft.com/office/powerpoint/2010/main" val="633215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11</a:t>
            </a:fld>
            <a:endParaRPr lang="en-US" dirty="0"/>
          </a:p>
        </p:txBody>
      </p:sp>
    </p:spTree>
    <p:extLst>
      <p:ext uri="{BB962C8B-B14F-4D97-AF65-F5344CB8AC3E}">
        <p14:creationId xmlns:p14="http://schemas.microsoft.com/office/powerpoint/2010/main" val="29190812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2_Title Slide Colored Background">
    <p:bg>
      <p:bgPr>
        <a:solidFill>
          <a:srgbClr val="4C6A84"/>
        </a:solidFill>
        <a:effectLst/>
      </p:bgPr>
    </p:bg>
    <p:spTree>
      <p:nvGrpSpPr>
        <p:cNvPr id="1" name=""/>
        <p:cNvGrpSpPr/>
        <p:nvPr/>
      </p:nvGrpSpPr>
      <p:grpSpPr>
        <a:xfrm>
          <a:off x="0" y="0"/>
          <a:ext cx="0" cy="0"/>
          <a:chOff x="0" y="0"/>
          <a:chExt cx="0" cy="0"/>
        </a:xfrm>
      </p:grpSpPr>
      <p:sp>
        <p:nvSpPr>
          <p:cNvPr id="13" name="Picture Placeholder 12"/>
          <p:cNvSpPr>
            <a:spLocks noGrp="1"/>
          </p:cNvSpPr>
          <p:nvPr userDrawn="1">
            <p:ph type="pic" sz="quarter" idx="11" hasCustomPrompt="1"/>
          </p:nvPr>
        </p:nvSpPr>
        <p:spPr>
          <a:xfrm>
            <a:off x="533400" y="3415937"/>
            <a:ext cx="1524000" cy="990600"/>
          </a:xfrm>
          <a:prstGeom prst="rect">
            <a:avLst/>
          </a:prstGeom>
          <a:ln w="9525">
            <a:noFill/>
          </a:ln>
          <a:effectLst/>
        </p:spPr>
        <p:txBody>
          <a:bodyPr/>
          <a:lstStyle>
            <a:lvl1pPr>
              <a:defRPr/>
            </a:lvl1pPr>
          </a:lstStyle>
          <a:p>
            <a:r>
              <a:rPr lang="en-US" dirty="0" smtClean="0"/>
              <a:t>Client Picture 1</a:t>
            </a:r>
            <a:endParaRPr lang="en-US" dirty="0"/>
          </a:p>
        </p:txBody>
      </p:sp>
      <p:sp>
        <p:nvSpPr>
          <p:cNvPr id="14" name="Picture Placeholder 12"/>
          <p:cNvSpPr>
            <a:spLocks noGrp="1"/>
          </p:cNvSpPr>
          <p:nvPr userDrawn="1">
            <p:ph type="pic" sz="quarter" idx="12" hasCustomPrompt="1"/>
          </p:nvPr>
        </p:nvSpPr>
        <p:spPr>
          <a:xfrm>
            <a:off x="2362200" y="3415937"/>
            <a:ext cx="1524000" cy="990600"/>
          </a:xfrm>
          <a:prstGeom prst="rect">
            <a:avLst/>
          </a:prstGeom>
          <a:ln w="9525">
            <a:noFill/>
          </a:ln>
          <a:effectLst/>
        </p:spPr>
        <p:txBody>
          <a:bodyPr/>
          <a:lstStyle>
            <a:lvl1pPr>
              <a:defRPr/>
            </a:lvl1pPr>
          </a:lstStyle>
          <a:p>
            <a:r>
              <a:rPr lang="en-US" dirty="0" smtClean="0"/>
              <a:t>Client Picture 2</a:t>
            </a:r>
            <a:endParaRPr lang="en-US" dirty="0"/>
          </a:p>
        </p:txBody>
      </p:sp>
      <p:sp>
        <p:nvSpPr>
          <p:cNvPr id="15" name="Picture Placeholder 12"/>
          <p:cNvSpPr>
            <a:spLocks noGrp="1"/>
          </p:cNvSpPr>
          <p:nvPr userDrawn="1">
            <p:ph type="pic" sz="quarter" idx="13" hasCustomPrompt="1"/>
          </p:nvPr>
        </p:nvSpPr>
        <p:spPr>
          <a:xfrm>
            <a:off x="4191000" y="3415937"/>
            <a:ext cx="1524000" cy="990600"/>
          </a:xfrm>
          <a:prstGeom prst="rect">
            <a:avLst/>
          </a:prstGeom>
          <a:ln w="9525">
            <a:noFill/>
          </a:ln>
          <a:effectLst/>
        </p:spPr>
        <p:txBody>
          <a:bodyPr/>
          <a:lstStyle>
            <a:lvl1pPr>
              <a:defRPr/>
            </a:lvl1pPr>
          </a:lstStyle>
          <a:p>
            <a:r>
              <a:rPr lang="en-US" dirty="0" smtClean="0"/>
              <a:t>Client Picture 3</a:t>
            </a:r>
            <a:endParaRPr lang="en-US" dirty="0"/>
          </a:p>
        </p:txBody>
      </p:sp>
      <p:grpSp>
        <p:nvGrpSpPr>
          <p:cNvPr id="2" name="Group 15"/>
          <p:cNvGrpSpPr/>
          <p:nvPr userDrawn="1"/>
        </p:nvGrpSpPr>
        <p:grpSpPr>
          <a:xfrm>
            <a:off x="0" y="1371691"/>
            <a:ext cx="9144000" cy="5499561"/>
            <a:chOff x="0" y="1371691"/>
            <a:chExt cx="9144000" cy="5499561"/>
          </a:xfrm>
        </p:grpSpPr>
        <p:sp>
          <p:nvSpPr>
            <p:cNvPr id="17" name="Rectangle 16"/>
            <p:cNvSpPr/>
            <p:nvPr userDrawn="1"/>
          </p:nvSpPr>
          <p:spPr>
            <a:xfrm>
              <a:off x="0" y="5292823"/>
              <a:ext cx="6096000" cy="1578429"/>
            </a:xfrm>
            <a:prstGeom prst="rect">
              <a:avLst/>
            </a:prstGeom>
            <a:solidFill>
              <a:srgbClr val="F6D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descr="Portman_Colored Background.jpg"/>
            <p:cNvPicPr>
              <a:picLocks noChangeAspect="1"/>
            </p:cNvPicPr>
            <p:nvPr userDrawn="1"/>
          </p:nvPicPr>
          <p:blipFill>
            <a:blip r:embed="rId2" cstate="print"/>
            <a:srcRect l="2316" t="1351" r="2726" b="1351"/>
            <a:stretch>
              <a:fillRect/>
            </a:stretch>
          </p:blipFill>
          <p:spPr>
            <a:xfrm>
              <a:off x="6019800" y="1371691"/>
              <a:ext cx="3124200" cy="5486400"/>
            </a:xfrm>
            <a:prstGeom prst="rect">
              <a:avLst/>
            </a:prstGeom>
          </p:spPr>
        </p:pic>
      </p:grpSp>
      <p:sp>
        <p:nvSpPr>
          <p:cNvPr id="21" name="TextBox 20"/>
          <p:cNvSpPr txBox="1"/>
          <p:nvPr userDrawn="1"/>
        </p:nvSpPr>
        <p:spPr>
          <a:xfrm>
            <a:off x="0" y="6400800"/>
            <a:ext cx="9144000" cy="381000"/>
          </a:xfrm>
          <a:prstGeom prst="rect">
            <a:avLst/>
          </a:prstGeom>
          <a:noFill/>
        </p:spPr>
        <p:txBody>
          <a:bodyPr wrap="square" tIns="91440" bIns="91440" rtlCol="0">
            <a:noAutofit/>
          </a:bodyPr>
          <a:lstStyle/>
          <a:p>
            <a:pPr marL="0" indent="0" algn="ctr">
              <a:buFont typeface="Arial" pitchFamily="34" charset="0"/>
              <a:buNone/>
            </a:pPr>
            <a:r>
              <a:rPr lang="en-US" sz="1300" b="1" spc="150" dirty="0" smtClean="0">
                <a:solidFill>
                  <a:schemeClr val="tx1"/>
                </a:solidFill>
                <a:latin typeface="Arial Narrow" pitchFamily="34" charset="0"/>
              </a:rPr>
              <a:t>DISPUTES</a:t>
            </a:r>
            <a:r>
              <a:rPr lang="en-US" sz="1300" b="1" spc="150" baseline="0" dirty="0" smtClean="0">
                <a:solidFill>
                  <a:schemeClr val="tx1"/>
                </a:solidFill>
                <a:latin typeface="Arial Narrow" pitchFamily="34" charset="0"/>
              </a:rPr>
              <a:t> &amp; INVESTIGATIONS  •  ECONOMICS  •  FINANCIAL ADVISORY  •  MANAGEMENT CONSULTING    </a:t>
            </a:r>
            <a:endParaRPr lang="en-US" sz="1300" b="1" spc="150" dirty="0" smtClean="0">
              <a:solidFill>
                <a:schemeClr val="tx1"/>
              </a:solidFill>
              <a:latin typeface="Arial Narrow" pitchFamily="34" charset="0"/>
            </a:endParaRPr>
          </a:p>
        </p:txBody>
      </p:sp>
      <p:sp>
        <p:nvSpPr>
          <p:cNvPr id="9" name="Text Placeholder 8"/>
          <p:cNvSpPr>
            <a:spLocks noGrp="1"/>
          </p:cNvSpPr>
          <p:nvPr>
            <p:ph type="body" sz="quarter" idx="10" hasCustomPrompt="1"/>
          </p:nvPr>
        </p:nvSpPr>
        <p:spPr>
          <a:xfrm>
            <a:off x="215536" y="4626430"/>
            <a:ext cx="5956664" cy="381000"/>
          </a:xfrm>
          <a:prstGeom prst="rect">
            <a:avLst/>
          </a:prstGeom>
        </p:spPr>
        <p:txBody>
          <a:bodyPr anchor="ctr" anchorCtr="0"/>
          <a:lstStyle>
            <a:lvl1pPr algn="l">
              <a:defRPr lang="en-US" sz="1400" b="0" i="0" baseline="0" dirty="0" smtClean="0">
                <a:solidFill>
                  <a:schemeClr val="bg2">
                    <a:lumMod val="20000"/>
                    <a:lumOff val="80000"/>
                  </a:schemeClr>
                </a:solidFill>
                <a:latin typeface="+mj-lt"/>
                <a:ea typeface="+mj-ea"/>
                <a:cs typeface="+mj-cs"/>
              </a:defRPr>
            </a:lvl1pPr>
          </a:lstStyle>
          <a:p>
            <a:pPr lvl="0"/>
            <a:r>
              <a:rPr lang="en-US" dirty="0" smtClean="0"/>
              <a:t>Insert the Date</a:t>
            </a:r>
            <a:endParaRPr lang="en-US" dirty="0"/>
          </a:p>
        </p:txBody>
      </p:sp>
      <p:sp>
        <p:nvSpPr>
          <p:cNvPr id="46" name="TextBox 45"/>
          <p:cNvSpPr txBox="1"/>
          <p:nvPr userDrawn="1"/>
        </p:nvSpPr>
        <p:spPr>
          <a:xfrm>
            <a:off x="225928" y="5791200"/>
            <a:ext cx="3483428" cy="2308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©2014 Navigant Consulting, Inc.  </a:t>
            </a:r>
          </a:p>
        </p:txBody>
      </p:sp>
      <p:sp>
        <p:nvSpPr>
          <p:cNvPr id="49" name="Text Placeholder 21"/>
          <p:cNvSpPr>
            <a:spLocks noGrp="1"/>
          </p:cNvSpPr>
          <p:nvPr>
            <p:ph type="body" sz="quarter" idx="14" hasCustomPrompt="1"/>
          </p:nvPr>
        </p:nvSpPr>
        <p:spPr>
          <a:xfrm>
            <a:off x="228600" y="5334000"/>
            <a:ext cx="5105400" cy="152400"/>
          </a:xfrm>
          <a:prstGeom prst="rect">
            <a:avLst/>
          </a:prstGeom>
        </p:spPr>
        <p:txBody>
          <a:bodyPr tIns="91440" bIns="91440" anchor="ctr"/>
          <a:lstStyle>
            <a:lvl1pPr>
              <a:defRPr sz="900" i="0" baseline="0">
                <a:latin typeface="Arial Narrow" pitchFamily="34" charset="0"/>
              </a:defRPr>
            </a:lvl1pPr>
          </a:lstStyle>
          <a:p>
            <a:pPr lvl="0"/>
            <a:r>
              <a:rPr lang="en-US" dirty="0" smtClean="0"/>
              <a:t>Navigant Reference: </a:t>
            </a:r>
            <a:r>
              <a:rPr lang="en-US" dirty="0" err="1" smtClean="0"/>
              <a:t>xxxxx</a:t>
            </a:r>
            <a:endParaRPr lang="en-US" dirty="0"/>
          </a:p>
        </p:txBody>
      </p:sp>
      <p:sp>
        <p:nvSpPr>
          <p:cNvPr id="24" name="Rectangle 2"/>
          <p:cNvSpPr>
            <a:spLocks noGrp="1" noChangeArrowheads="1"/>
          </p:cNvSpPr>
          <p:nvPr>
            <p:ph type="ctrTitle"/>
          </p:nvPr>
        </p:nvSpPr>
        <p:spPr>
          <a:xfrm>
            <a:off x="178526" y="1447800"/>
            <a:ext cx="5993674" cy="1219200"/>
          </a:xfrm>
          <a:prstGeom prst="rect">
            <a:avLst/>
          </a:prstGeom>
        </p:spPr>
        <p:txBody>
          <a:bodyPr lIns="91440" anchor="b" anchorCtr="0"/>
          <a:lstStyle>
            <a:lvl1pPr marL="0" algn="l">
              <a:defRPr sz="2800">
                <a:solidFill>
                  <a:schemeClr val="bg1"/>
                </a:solidFill>
              </a:defRPr>
            </a:lvl1pPr>
          </a:lstStyle>
          <a:p>
            <a:r>
              <a:rPr lang="en-US" smtClean="0"/>
              <a:t>Click to edit Master title style</a:t>
            </a:r>
            <a:endParaRPr lang="en-US" dirty="0"/>
          </a:p>
        </p:txBody>
      </p:sp>
      <p:sp>
        <p:nvSpPr>
          <p:cNvPr id="26" name="Rectangle 3"/>
          <p:cNvSpPr>
            <a:spLocks noGrp="1" noChangeArrowheads="1"/>
          </p:cNvSpPr>
          <p:nvPr>
            <p:ph type="subTitle" idx="1"/>
          </p:nvPr>
        </p:nvSpPr>
        <p:spPr>
          <a:xfrm>
            <a:off x="178526" y="2847975"/>
            <a:ext cx="5993674" cy="352425"/>
          </a:xfrm>
          <a:prstGeom prst="rect">
            <a:avLst/>
          </a:prstGeom>
          <a:ln/>
        </p:spPr>
        <p:txBody>
          <a:bodyPr wrap="square" lIns="91440" rIns="91440">
            <a:spAutoFit/>
          </a:bodyPr>
          <a:lstStyle>
            <a:lvl1pPr marL="0" indent="0" algn="l">
              <a:buFontTx/>
              <a:buNone/>
              <a:defRPr sz="1800">
                <a:solidFill>
                  <a:schemeClr val="bg2">
                    <a:lumMod val="20000"/>
                    <a:lumOff val="80000"/>
                  </a:schemeClr>
                </a:solidFill>
              </a:defRPr>
            </a:lvl1pPr>
          </a:lstStyle>
          <a:p>
            <a:r>
              <a:rPr lang="en-US" smtClean="0"/>
              <a:t>Click to edit Master subtitle style</a:t>
            </a:r>
            <a:endParaRPr lang="en-US" dirty="0"/>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2096" y="228600"/>
            <a:ext cx="2739334" cy="914400"/>
          </a:xfrm>
          <a:prstGeom prst="rect">
            <a:avLst/>
          </a:prstGeom>
        </p:spPr>
      </p:pic>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p:bg>
      <p:bgPr>
        <a:solidFill>
          <a:schemeClr val="bg1"/>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15536" y="4626430"/>
            <a:ext cx="5956664" cy="381000"/>
          </a:xfrm>
          <a:prstGeom prst="rect">
            <a:avLst/>
          </a:prstGeom>
        </p:spPr>
        <p:txBody>
          <a:bodyPr anchor="ctr" anchorCtr="0"/>
          <a:lstStyle>
            <a:lvl1pPr algn="l">
              <a:defRPr lang="en-US" sz="1400" b="0" i="0" baseline="0" dirty="0" smtClean="0">
                <a:solidFill>
                  <a:schemeClr val="bg2"/>
                </a:solidFill>
                <a:latin typeface="+mj-lt"/>
                <a:ea typeface="+mj-ea"/>
                <a:cs typeface="+mj-cs"/>
              </a:defRPr>
            </a:lvl1pPr>
          </a:lstStyle>
          <a:p>
            <a:pPr lvl="0"/>
            <a:r>
              <a:rPr lang="en-US" dirty="0" smtClean="0"/>
              <a:t>Insert the Date</a:t>
            </a:r>
            <a:endParaRPr lang="en-US" dirty="0"/>
          </a:p>
        </p:txBody>
      </p:sp>
      <p:sp>
        <p:nvSpPr>
          <p:cNvPr id="13" name="Picture Placeholder 12"/>
          <p:cNvSpPr>
            <a:spLocks noGrp="1"/>
          </p:cNvSpPr>
          <p:nvPr>
            <p:ph type="pic" sz="quarter" idx="11" hasCustomPrompt="1"/>
          </p:nvPr>
        </p:nvSpPr>
        <p:spPr>
          <a:xfrm>
            <a:off x="533400" y="3415937"/>
            <a:ext cx="1524000" cy="990600"/>
          </a:xfrm>
          <a:prstGeom prst="rect">
            <a:avLst/>
          </a:prstGeom>
          <a:ln w="9525">
            <a:noFill/>
          </a:ln>
          <a:effectLst/>
        </p:spPr>
        <p:txBody>
          <a:bodyPr/>
          <a:lstStyle>
            <a:lvl1pPr>
              <a:defRPr/>
            </a:lvl1pPr>
          </a:lstStyle>
          <a:p>
            <a:r>
              <a:rPr lang="en-US" dirty="0" smtClean="0"/>
              <a:t>Client Picture 1</a:t>
            </a:r>
            <a:endParaRPr lang="en-US" dirty="0"/>
          </a:p>
        </p:txBody>
      </p:sp>
      <p:sp>
        <p:nvSpPr>
          <p:cNvPr id="14" name="Picture Placeholder 12"/>
          <p:cNvSpPr>
            <a:spLocks noGrp="1"/>
          </p:cNvSpPr>
          <p:nvPr>
            <p:ph type="pic" sz="quarter" idx="12" hasCustomPrompt="1"/>
          </p:nvPr>
        </p:nvSpPr>
        <p:spPr>
          <a:xfrm>
            <a:off x="2362200" y="3415937"/>
            <a:ext cx="1524000" cy="990600"/>
          </a:xfrm>
          <a:prstGeom prst="rect">
            <a:avLst/>
          </a:prstGeom>
          <a:ln w="9525">
            <a:noFill/>
          </a:ln>
          <a:effectLst/>
        </p:spPr>
        <p:txBody>
          <a:bodyPr/>
          <a:lstStyle>
            <a:lvl1pPr>
              <a:defRPr/>
            </a:lvl1pPr>
          </a:lstStyle>
          <a:p>
            <a:r>
              <a:rPr lang="en-US" dirty="0" smtClean="0"/>
              <a:t>Client Picture 2</a:t>
            </a:r>
            <a:endParaRPr lang="en-US" dirty="0"/>
          </a:p>
        </p:txBody>
      </p:sp>
      <p:sp>
        <p:nvSpPr>
          <p:cNvPr id="15" name="Picture Placeholder 12"/>
          <p:cNvSpPr>
            <a:spLocks noGrp="1"/>
          </p:cNvSpPr>
          <p:nvPr>
            <p:ph type="pic" sz="quarter" idx="13" hasCustomPrompt="1"/>
          </p:nvPr>
        </p:nvSpPr>
        <p:spPr>
          <a:xfrm>
            <a:off x="4191000" y="3415937"/>
            <a:ext cx="1524000" cy="990600"/>
          </a:xfrm>
          <a:prstGeom prst="rect">
            <a:avLst/>
          </a:prstGeom>
          <a:ln w="9525">
            <a:noFill/>
          </a:ln>
          <a:effectLst/>
        </p:spPr>
        <p:txBody>
          <a:bodyPr/>
          <a:lstStyle>
            <a:lvl1pPr>
              <a:defRPr/>
            </a:lvl1pPr>
          </a:lstStyle>
          <a:p>
            <a:r>
              <a:rPr lang="en-US" dirty="0" smtClean="0"/>
              <a:t>Client Picture 3</a:t>
            </a:r>
            <a:endParaRPr lang="en-US" dirty="0"/>
          </a:p>
        </p:txBody>
      </p:sp>
      <p:sp>
        <p:nvSpPr>
          <p:cNvPr id="24" name="Rectangle 2"/>
          <p:cNvSpPr>
            <a:spLocks noGrp="1" noChangeArrowheads="1"/>
          </p:cNvSpPr>
          <p:nvPr>
            <p:ph type="ctrTitle"/>
          </p:nvPr>
        </p:nvSpPr>
        <p:spPr>
          <a:xfrm>
            <a:off x="178526" y="1447800"/>
            <a:ext cx="5993674" cy="1219200"/>
          </a:xfrm>
          <a:prstGeom prst="rect">
            <a:avLst/>
          </a:prstGeom>
        </p:spPr>
        <p:txBody>
          <a:bodyPr lIns="91440" anchor="b" anchorCtr="0"/>
          <a:lstStyle>
            <a:lvl1pPr marL="0" algn="l">
              <a:defRPr sz="2800">
                <a:solidFill>
                  <a:schemeClr val="tx1"/>
                </a:solidFill>
              </a:defRPr>
            </a:lvl1pPr>
          </a:lstStyle>
          <a:p>
            <a:r>
              <a:rPr lang="en-US" smtClean="0"/>
              <a:t>Click to edit Master title style</a:t>
            </a:r>
            <a:endParaRPr lang="en-US" dirty="0"/>
          </a:p>
        </p:txBody>
      </p:sp>
      <p:sp>
        <p:nvSpPr>
          <p:cNvPr id="26" name="Rectangle 3"/>
          <p:cNvSpPr>
            <a:spLocks noGrp="1" noChangeArrowheads="1"/>
          </p:cNvSpPr>
          <p:nvPr>
            <p:ph type="subTitle" idx="1"/>
          </p:nvPr>
        </p:nvSpPr>
        <p:spPr>
          <a:xfrm>
            <a:off x="178526" y="2847975"/>
            <a:ext cx="5993674" cy="352425"/>
          </a:xfrm>
          <a:prstGeom prst="rect">
            <a:avLst/>
          </a:prstGeom>
          <a:ln/>
        </p:spPr>
        <p:txBody>
          <a:bodyPr wrap="square" lIns="91440" rIns="91440">
            <a:spAutoFit/>
          </a:bodyPr>
          <a:lstStyle>
            <a:lvl1pPr marL="0" indent="0" algn="l">
              <a:buFontTx/>
              <a:buNone/>
              <a:defRPr sz="1800">
                <a:solidFill>
                  <a:schemeClr val="bg2"/>
                </a:solidFill>
              </a:defRPr>
            </a:lvl1pPr>
          </a:lstStyle>
          <a:p>
            <a:r>
              <a:rPr lang="en-US" smtClean="0"/>
              <a:t>Click to edit Master subtitle style</a:t>
            </a:r>
            <a:endParaRPr lang="en-US" dirty="0"/>
          </a:p>
        </p:txBody>
      </p:sp>
      <p:sp>
        <p:nvSpPr>
          <p:cNvPr id="46" name="TextBox 45"/>
          <p:cNvSpPr txBox="1"/>
          <p:nvPr userDrawn="1"/>
        </p:nvSpPr>
        <p:spPr>
          <a:xfrm>
            <a:off x="225928" y="579120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©2014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sp>
        <p:nvSpPr>
          <p:cNvPr id="49" name="Text Placeholder 21"/>
          <p:cNvSpPr>
            <a:spLocks noGrp="1"/>
          </p:cNvSpPr>
          <p:nvPr>
            <p:ph type="body" sz="quarter" idx="14" hasCustomPrompt="1"/>
          </p:nvPr>
        </p:nvSpPr>
        <p:spPr>
          <a:xfrm>
            <a:off x="228600" y="5334000"/>
            <a:ext cx="5410200" cy="152400"/>
          </a:xfrm>
          <a:prstGeom prst="rect">
            <a:avLst/>
          </a:prstGeom>
        </p:spPr>
        <p:txBody>
          <a:bodyPr tIns="91440" bIns="91440" anchor="ctr"/>
          <a:lstStyle>
            <a:lvl1pPr>
              <a:defRPr sz="900" i="0" baseline="0">
                <a:latin typeface="Arial Narrow" pitchFamily="34" charset="0"/>
              </a:defRPr>
            </a:lvl1pPr>
          </a:lstStyle>
          <a:p>
            <a:pPr lvl="0"/>
            <a:r>
              <a:rPr lang="en-US" dirty="0" smtClean="0"/>
              <a:t>Navigant Reference: </a:t>
            </a:r>
            <a:r>
              <a:rPr lang="en-US" dirty="0" err="1" smtClean="0"/>
              <a:t>xxxxxx</a:t>
            </a:r>
            <a:endParaRPr lang="en-US" dirty="0"/>
          </a:p>
        </p:txBody>
      </p:sp>
      <p:pic>
        <p:nvPicPr>
          <p:cNvPr id="25" name="Picture 24" descr="Portmen_Transparent BG.gif"/>
          <p:cNvPicPr>
            <a:picLocks noChangeAspect="1"/>
          </p:cNvPicPr>
          <p:nvPr userDrawn="1"/>
        </p:nvPicPr>
        <p:blipFill>
          <a:blip r:embed="rId2" cstate="screen"/>
          <a:stretch>
            <a:fillRect/>
          </a:stretch>
        </p:blipFill>
        <p:spPr>
          <a:xfrm>
            <a:off x="6379659" y="2070463"/>
            <a:ext cx="1933575" cy="4191000"/>
          </a:xfrm>
          <a:prstGeom prst="rect">
            <a:avLst/>
          </a:prstGeom>
          <a:noFill/>
          <a:ln>
            <a:noFill/>
          </a:ln>
        </p:spPr>
      </p:pic>
      <p:sp>
        <p:nvSpPr>
          <p:cNvPr id="30" name="TextBox 29"/>
          <p:cNvSpPr txBox="1"/>
          <p:nvPr userDrawn="1"/>
        </p:nvSpPr>
        <p:spPr>
          <a:xfrm>
            <a:off x="0" y="6400800"/>
            <a:ext cx="9144000" cy="381000"/>
          </a:xfrm>
          <a:prstGeom prst="rect">
            <a:avLst/>
          </a:prstGeom>
          <a:noFill/>
        </p:spPr>
        <p:txBody>
          <a:bodyPr wrap="square" tIns="91440" bIns="91440" rtlCol="0">
            <a:noAutofit/>
          </a:bodyPr>
          <a:lstStyle/>
          <a:p>
            <a:pPr marL="0" indent="0" algn="ctr">
              <a:buFont typeface="Arial" pitchFamily="34" charset="0"/>
              <a:buNone/>
            </a:pPr>
            <a:r>
              <a:rPr lang="en-US" sz="1300" b="1" spc="150" dirty="0" smtClean="0">
                <a:solidFill>
                  <a:schemeClr val="bg2"/>
                </a:solidFill>
                <a:latin typeface="Arial Narrow" pitchFamily="34" charset="0"/>
              </a:rPr>
              <a:t>DISPUTES</a:t>
            </a:r>
            <a:r>
              <a:rPr lang="en-US" sz="1300" b="1" spc="150" baseline="0" dirty="0" smtClean="0">
                <a:solidFill>
                  <a:schemeClr val="bg2"/>
                </a:solidFill>
                <a:latin typeface="Arial Narrow" pitchFamily="34" charset="0"/>
              </a:rPr>
              <a:t> &amp; INVESTIGATIONS  •  ECONOMICS  •  FINANCIAL ADVISORY  •  MANAGEMENT CONSULTING    </a:t>
            </a:r>
            <a:endParaRPr lang="en-US" sz="1300" b="1" spc="150" dirty="0" smtClean="0">
              <a:solidFill>
                <a:schemeClr val="bg2"/>
              </a:solidFill>
              <a:latin typeface="Arial Narrow" pitchFamily="34" charset="0"/>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5928" y="228600"/>
            <a:ext cx="2739334" cy="914400"/>
          </a:xfrm>
          <a:prstGeom prst="rect">
            <a:avLst/>
          </a:prstGeom>
        </p:spPr>
      </p:pic>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457200"/>
            <a:ext cx="8507104" cy="609600"/>
          </a:xfrm>
          <a:prstGeom prst="rect">
            <a:avLst/>
          </a:prstGeom>
        </p:spPr>
        <p:txBody>
          <a:bodyPr anchor="ctr"/>
          <a:lstStyle>
            <a:lvl1pPr marL="0" indent="0">
              <a:lnSpc>
                <a:spcPct val="100000"/>
              </a:lnSpc>
              <a:defRPr sz="2000" b="1" i="0" baseline="0">
                <a:latin typeface="+mn-lt"/>
              </a:defRPr>
            </a:lvl1pPr>
          </a:lstStyle>
          <a:p>
            <a:pPr lvl="0"/>
            <a:r>
              <a:rPr lang="en-US" dirty="0" smtClean="0"/>
              <a:t>Click to Enter Tagline Text</a:t>
            </a:r>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rumb Trail, Tag Line &amp;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219200"/>
            <a:ext cx="8534400" cy="4800600"/>
          </a:xfrm>
          <a:prstGeom prst="rect">
            <a:avLst/>
          </a:prstGeom>
        </p:spPr>
        <p:txBody>
          <a:bodyPr/>
          <a:lstStyle>
            <a:lvl1pPr>
              <a:lnSpc>
                <a:spcPct val="100000"/>
              </a:lnSpc>
              <a:buFont typeface="Palatino Linotype" pitchFamily="18" charset="0"/>
              <a:buChar char="»"/>
              <a:defRPr sz="1600" i="0"/>
            </a:lvl1pPr>
            <a:lvl2pPr marL="576263" indent="-288925">
              <a:lnSpc>
                <a:spcPct val="100000"/>
              </a:lnSpc>
              <a:buFont typeface="Palatino Linotype" pitchFamily="18" charset="0"/>
              <a:buChar char="–"/>
              <a:defRPr sz="1400"/>
            </a:lvl2pPr>
            <a:lvl3pPr marL="796925" indent="-222250">
              <a:lnSpc>
                <a:spcPct val="100000"/>
              </a:lnSpc>
              <a:buFont typeface="Courier New" pitchFamily="49" charset="0"/>
              <a:buChar char="o"/>
              <a:defRPr sz="1200"/>
            </a:lvl3pPr>
            <a:lvl4pPr marL="1031875" indent="-234950">
              <a:lnSpc>
                <a:spcPct val="100000"/>
              </a:lnSpc>
              <a:buFont typeface="Palatino Linotype" pitchFamily="18" charset="0"/>
              <a:buChar char="›"/>
              <a:defRPr sz="1200" i="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Text Placeholder 11"/>
          <p:cNvSpPr>
            <a:spLocks noGrp="1"/>
          </p:cNvSpPr>
          <p:nvPr>
            <p:ph type="body" sz="quarter" idx="11" hasCustomPrompt="1"/>
          </p:nvPr>
        </p:nvSpPr>
        <p:spPr>
          <a:xfrm>
            <a:off x="305460" y="457200"/>
            <a:ext cx="8506444" cy="609600"/>
          </a:xfrm>
          <a:prstGeom prst="rect">
            <a:avLst/>
          </a:prstGeom>
        </p:spPr>
        <p:txBody>
          <a:bodyPr anchor="ctr"/>
          <a:lstStyle>
            <a:lvl1pPr marL="0" indent="0">
              <a:lnSpc>
                <a:spcPct val="100000"/>
              </a:lnSpc>
              <a:defRPr sz="2000" b="1" i="0">
                <a:latin typeface="+mn-lt"/>
              </a:defRPr>
            </a:lvl1pPr>
          </a:lstStyle>
          <a:p>
            <a:pPr lvl="0"/>
            <a:r>
              <a:rPr lang="en-US" dirty="0" smtClean="0"/>
              <a:t>Click to Enter Tagline Text</a:t>
            </a:r>
          </a:p>
        </p:txBody>
      </p:sp>
      <p:sp>
        <p:nvSpPr>
          <p:cNvPr id="8"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pic>
        <p:nvPicPr>
          <p:cNvPr id="14" name="Picture 13"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2" name="Group 15"/>
          <p:cNvGrpSpPr/>
          <p:nvPr/>
        </p:nvGrpSpPr>
        <p:grpSpPr>
          <a:xfrm>
            <a:off x="0" y="0"/>
            <a:ext cx="3124200" cy="6858000"/>
            <a:chOff x="0" y="0"/>
            <a:chExt cx="3124200" cy="6858000"/>
          </a:xfrm>
        </p:grpSpPr>
        <p:sp>
          <p:nvSpPr>
            <p:cNvPr id="7"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9" name="TextBox 8"/>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10" name="Rectangle 9"/>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20" name="Straight Connector 19"/>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22" name="TextBox 21"/>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16" name="Picture 15"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4" name="Group 16"/>
          <p:cNvGrpSpPr/>
          <p:nvPr/>
        </p:nvGrpSpPr>
        <p:grpSpPr>
          <a:xfrm>
            <a:off x="0" y="0"/>
            <a:ext cx="3124200" cy="6858000"/>
            <a:chOff x="0" y="0"/>
            <a:chExt cx="3124200" cy="6858000"/>
          </a:xfrm>
        </p:grpSpPr>
        <p:sp>
          <p:nvSpPr>
            <p:cNvPr id="18"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19" name="TextBox 18"/>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21" name="Rectangle 20"/>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23" name="Straight Connector 2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25" name="TextBox 24"/>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26" name="Picture 25"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6" name="Group 28"/>
          <p:cNvGrpSpPr/>
          <p:nvPr/>
        </p:nvGrpSpPr>
        <p:grpSpPr>
          <a:xfrm>
            <a:off x="0" y="0"/>
            <a:ext cx="3124200" cy="6858000"/>
            <a:chOff x="0" y="0"/>
            <a:chExt cx="3124200" cy="6858000"/>
          </a:xfrm>
        </p:grpSpPr>
        <p:sp>
          <p:nvSpPr>
            <p:cNvPr id="30"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31" name="TextBox 30"/>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32" name="Rectangle 31"/>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33" name="Straight Connector 3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35" name="TextBox 34"/>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36" name="Picture 35" descr="Portman_Colored Background.jpg"/>
          <p:cNvPicPr>
            <a:picLocks noChangeAspect="1"/>
          </p:cNvPicPr>
          <p:nvPr userDrawn="1"/>
        </p:nvPicPr>
        <p:blipFill>
          <a:blip r:embed="rId2" cstate="print"/>
          <a:srcRect l="2316" t="1351" r="2726" b="1351"/>
          <a:stretch>
            <a:fillRect/>
          </a:stretch>
        </p:blipFill>
        <p:spPr>
          <a:xfrm>
            <a:off x="0" y="1371600"/>
            <a:ext cx="3124200" cy="5486400"/>
          </a:xfrm>
          <a:prstGeom prst="rect">
            <a:avLst/>
          </a:prstGeom>
        </p:spPr>
      </p:pic>
      <p:grpSp>
        <p:nvGrpSpPr>
          <p:cNvPr id="39" name="Group 38"/>
          <p:cNvGrpSpPr/>
          <p:nvPr userDrawn="1"/>
        </p:nvGrpSpPr>
        <p:grpSpPr>
          <a:xfrm>
            <a:off x="0" y="0"/>
            <a:ext cx="3124200" cy="6858000"/>
            <a:chOff x="0" y="0"/>
            <a:chExt cx="3124200" cy="6858000"/>
          </a:xfrm>
        </p:grpSpPr>
        <p:sp>
          <p:nvSpPr>
            <p:cNvPr id="40"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41" name="TextBox 40"/>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42" name="Rectangle 41"/>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43" name="Straight Connector 4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45" name="TextBox 44"/>
          <p:cNvSpPr txBox="1"/>
          <p:nvPr userDrawn="1"/>
        </p:nvSpPr>
        <p:spPr>
          <a:xfrm>
            <a:off x="326572" y="6470046"/>
            <a:ext cx="3483428" cy="230832"/>
          </a:xfrm>
          <a:prstGeom prst="rect">
            <a:avLst/>
          </a:prstGeom>
          <a:noFill/>
        </p:spPr>
        <p:txBody>
          <a:bodyPr wrap="square" rtlCol="0">
            <a:spAutoFit/>
          </a:bodyPr>
          <a:lstStyle/>
          <a:p>
            <a:pPr algn="l">
              <a:defRPr/>
            </a:pPr>
            <a:r>
              <a:rPr lang="en-US" sz="900" dirty="0" smtClean="0">
                <a:solidFill>
                  <a:schemeClr val="bg2"/>
                </a:solidFill>
                <a:latin typeface="Arial Narrow" pitchFamily="34" charset="0"/>
              </a:rPr>
              <a:t>©2014 Navigant Consulting, Inc.  </a:t>
            </a:r>
          </a:p>
        </p:txBody>
      </p:sp>
      <p:sp>
        <p:nvSpPr>
          <p:cNvPr id="34" name="TextBox 33"/>
          <p:cNvSpPr txBox="1"/>
          <p:nvPr userDrawn="1"/>
        </p:nvSpPr>
        <p:spPr>
          <a:xfrm>
            <a:off x="4330337" y="6444344"/>
            <a:ext cx="457200" cy="304800"/>
          </a:xfrm>
          <a:prstGeom prst="rect">
            <a:avLst/>
          </a:prstGeom>
          <a:noFill/>
        </p:spPr>
        <p:txBody>
          <a:bodyPr wrap="square" tIns="91440" bIns="91440" rtlCol="0">
            <a:noAutofit/>
          </a:bodyPr>
          <a:lstStyle/>
          <a:p>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fld id="{60DAB0C1-3366-447F-A251-F0FC76A6B4B8}" type="slidenum">
              <a:rPr lang="en-US" sz="800" smtClean="0">
                <a:solidFill>
                  <a:schemeClr val="bg2"/>
                </a:solidFill>
                <a:latin typeface="Arial" pitchFamily="34" charset="0"/>
                <a:cs typeface="Arial" pitchFamily="34" charset="0"/>
              </a:rPr>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t>‹#›</a:t>
            </a:fld>
            <a:endParaRPr lang="en-US" sz="800" dirty="0" smtClean="0">
              <a:solidFill>
                <a:schemeClr val="bg2"/>
              </a:solidFill>
              <a:latin typeface="Arial" pitchFamily="34" charset="0"/>
              <a:cs typeface="Arial" pitchFamily="34" charset="0"/>
            </a:endParaRPr>
          </a:p>
        </p:txBody>
      </p:sp>
      <p:cxnSp>
        <p:nvCxnSpPr>
          <p:cNvPr id="5" name="Straight Connector 4"/>
          <p:cNvCxnSpPr/>
          <p:nvPr userDrawn="1"/>
        </p:nvCxnSpPr>
        <p:spPr bwMode="auto">
          <a:xfrm>
            <a:off x="3124200" y="0"/>
            <a:ext cx="0" cy="6858000"/>
          </a:xfrm>
          <a:prstGeom prst="line">
            <a:avLst/>
          </a:prstGeom>
          <a:solidFill>
            <a:schemeClr val="bg1"/>
          </a:solidFill>
          <a:ln w="38100" cap="flat" cmpd="sng" algn="ctr">
            <a:solidFill>
              <a:srgbClr val="EEB110"/>
            </a:solidFill>
            <a:prstDash val="solid"/>
            <a:round/>
            <a:headEnd type="none" w="med" len="med"/>
            <a:tailEnd type="none" w="med" len="med"/>
          </a:ln>
          <a:effectLst/>
        </p:spPr>
      </p:cxnSp>
      <p:pic>
        <p:nvPicPr>
          <p:cNvPr id="37" name="Picture 36"/>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15200" y="6235148"/>
            <a:ext cx="1524000" cy="508000"/>
          </a:xfrm>
          <a:prstGeom prst="rect">
            <a:avLst/>
          </a:prstGeom>
        </p:spPr>
      </p:pic>
    </p:spTree>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bwMode="auto">
          <a:xfrm rot="10800000">
            <a:off x="0" y="380999"/>
            <a:ext cx="9144000" cy="0"/>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 name="TextBox 8"/>
          <p:cNvSpPr txBox="1"/>
          <p:nvPr/>
        </p:nvSpPr>
        <p:spPr>
          <a:xfrm>
            <a:off x="4330337" y="6444344"/>
            <a:ext cx="457200" cy="304800"/>
          </a:xfrm>
          <a:prstGeom prst="rect">
            <a:avLst/>
          </a:prstGeom>
          <a:noFill/>
        </p:spPr>
        <p:txBody>
          <a:bodyPr wrap="square" tIns="91440" bIns="91440" rtlCol="0">
            <a:noAutofit/>
          </a:bodyPr>
          <a:lstStyle/>
          <a:p>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fld id="{60DAB0C1-3366-447F-A251-F0FC76A6B4B8}" type="slidenum">
              <a:rPr lang="en-US" sz="800" smtClean="0">
                <a:solidFill>
                  <a:schemeClr val="bg2"/>
                </a:solidFill>
                <a:latin typeface="Arial" pitchFamily="34" charset="0"/>
                <a:cs typeface="Arial" pitchFamily="34" charset="0"/>
              </a:rPr>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t>‹#›</a:t>
            </a:fld>
            <a:endParaRPr lang="en-US" sz="800" dirty="0" smtClean="0">
              <a:solidFill>
                <a:schemeClr val="bg2"/>
              </a:solidFill>
              <a:latin typeface="Arial" pitchFamily="34" charset="0"/>
              <a:cs typeface="Arial" pitchFamily="34" charset="0"/>
            </a:endParaRPr>
          </a:p>
        </p:txBody>
      </p:sp>
      <p:sp>
        <p:nvSpPr>
          <p:cNvPr id="16" name="TextBox 15"/>
          <p:cNvSpPr txBox="1"/>
          <p:nvPr/>
        </p:nvSpPr>
        <p:spPr>
          <a:xfrm>
            <a:off x="326572" y="6470046"/>
            <a:ext cx="3483428" cy="230832"/>
          </a:xfrm>
          <a:prstGeom prst="rect">
            <a:avLst/>
          </a:prstGeom>
          <a:noFill/>
        </p:spPr>
        <p:txBody>
          <a:bodyPr wrap="square" rtlCol="0">
            <a:spAutoFit/>
          </a:bodyPr>
          <a:lstStyle/>
          <a:p>
            <a:pPr algn="l">
              <a:defRPr/>
            </a:pPr>
            <a:r>
              <a:rPr lang="en-US" sz="900" dirty="0" smtClean="0">
                <a:solidFill>
                  <a:srgbClr val="6F6754"/>
                </a:solidFill>
                <a:latin typeface="Arial Narrow" pitchFamily="34" charset="0"/>
              </a:rPr>
              <a:t>©2014 Navigant Consulting, Inc.  </a:t>
            </a:r>
          </a:p>
        </p:txBody>
      </p:sp>
      <p:sp>
        <p:nvSpPr>
          <p:cNvPr id="6" name="Rectangle 20"/>
          <p:cNvSpPr>
            <a:spLocks noChangeArrowheads="1"/>
          </p:cNvSpPr>
          <p:nvPr/>
        </p:nvSpPr>
        <p:spPr bwMode="auto">
          <a:xfrm>
            <a:off x="0" y="0"/>
            <a:ext cx="9144000" cy="381000"/>
          </a:xfrm>
          <a:prstGeom prst="rect">
            <a:avLst/>
          </a:prstGeom>
          <a:solidFill>
            <a:schemeClr val="accent4"/>
          </a:solidFill>
          <a:ln w="12700">
            <a:noFill/>
            <a:miter lim="800000"/>
            <a:headEnd/>
            <a:tailEnd/>
          </a:ln>
          <a:effectLst/>
        </p:spPr>
        <p:txBody>
          <a:bodyPr wrap="none" tIns="91440" bIns="91440" anchor="ctr"/>
          <a:lstStyle/>
          <a:p>
            <a:endParaRPr lang="en-US" dirty="0"/>
          </a:p>
        </p:txBody>
      </p:sp>
      <p:pic>
        <p:nvPicPr>
          <p:cNvPr id="10" name="Picture 9"/>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43800" y="6225105"/>
            <a:ext cx="1524000" cy="508000"/>
          </a:xfrm>
          <a:prstGeom prst="rect">
            <a:avLst/>
          </a:prstGeom>
        </p:spPr>
      </p:pic>
    </p:spTree>
  </p:cSld>
  <p:clrMap bg1="lt1" tx1="dk1" bg2="lt2" tx2="dk2" accent1="accent1" accent2="accent2" accent3="accent3" accent4="accent4" accent5="accent5" accent6="accent6" hlink="hlink" folHlink="folHlink"/>
  <p:sldLayoutIdLst>
    <p:sldLayoutId id="2147483713" r:id="rId1"/>
    <p:sldLayoutId id="2147483707" r:id="rId2"/>
    <p:sldLayoutId id="2147483708" r:id="rId3"/>
    <p:sldLayoutId id="2147483709" r:id="rId4"/>
    <p:sldLayoutId id="2147483710" r:id="rId5"/>
    <p:sldLayoutId id="2147483711" r:id="rId6"/>
  </p:sldLayoutIdLst>
  <p:timing>
    <p:tnLst>
      <p:par>
        <p:cTn id="1" dur="indefinite" restart="never" nodeType="tmRoot"/>
      </p:par>
    </p:tnLst>
  </p:timing>
  <p:hf hdr="0" ftr="0" dt="0"/>
  <p:txStyles>
    <p:title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p:titleStyle>
    <p:bodyStyle>
      <a:lvl1pPr marL="285750" indent="-285750" algn="l" rtl="0" eaLnBrk="1" fontAlgn="base" hangingPunct="1">
        <a:lnSpc>
          <a:spcPct val="95000"/>
        </a:lnSpc>
        <a:spcBef>
          <a:spcPct val="40000"/>
        </a:spcBef>
        <a:spcAft>
          <a:spcPct val="0"/>
        </a:spcAft>
        <a:buNone/>
        <a:defRPr lang="en-US" sz="1000" i="1" kern="1200" dirty="0" smtClean="0">
          <a:solidFill>
            <a:schemeClr val="tx1"/>
          </a:solidFill>
          <a:latin typeface="+mn-lt"/>
          <a:ea typeface="+mn-ea"/>
          <a:cs typeface="+mn-cs"/>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navigantconsulting.com/licensing"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mailto:Amul.sathe@navigant.com" TargetMode="External"/><Relationship Id="rId2" Type="http://schemas.openxmlformats.org/officeDocument/2006/relationships/hyperlink" Target="mailto:Greg.wikler@navigant.com" TargetMode="External"/><Relationship Id="rId1" Type="http://schemas.openxmlformats.org/officeDocument/2006/relationships/slideLayout" Target="../slideLayouts/slideLayout6.xml"/><Relationship Id="rId5" Type="http://schemas.openxmlformats.org/officeDocument/2006/relationships/hyperlink" Target="mailto:Sam.piell@navigant.com" TargetMode="External"/><Relationship Id="rId4" Type="http://schemas.openxmlformats.org/officeDocument/2006/relationships/hyperlink" Target="mailto:Surya.swamy@navigan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p:txBody>
          <a:bodyPr/>
          <a:lstStyle/>
          <a:p>
            <a:r>
              <a:rPr lang="en-US" dirty="0" smtClean="0"/>
              <a:t>November 7, 2014</a:t>
            </a:r>
            <a:endParaRPr lang="en-US" dirty="0"/>
          </a:p>
        </p:txBody>
      </p:sp>
      <p:sp>
        <p:nvSpPr>
          <p:cNvPr id="17" name="Title 16"/>
          <p:cNvSpPr>
            <a:spLocks noGrp="1"/>
          </p:cNvSpPr>
          <p:nvPr>
            <p:ph type="ctrTitle"/>
          </p:nvPr>
        </p:nvSpPr>
        <p:spPr>
          <a:xfrm>
            <a:off x="178526" y="1752600"/>
            <a:ext cx="5993674" cy="1219200"/>
          </a:xfrm>
        </p:spPr>
        <p:txBody>
          <a:bodyPr/>
          <a:lstStyle/>
          <a:p>
            <a:r>
              <a:rPr lang="en-US" dirty="0"/>
              <a:t>2015 </a:t>
            </a:r>
            <a:r>
              <a:rPr lang="en-US" dirty="0" smtClean="0"/>
              <a:t>California Potential </a:t>
            </a:r>
            <a:r>
              <a:rPr lang="en-US" dirty="0"/>
              <a:t>and Goals </a:t>
            </a:r>
            <a:r>
              <a:rPr lang="en-US" dirty="0" smtClean="0"/>
              <a:t>Study</a:t>
            </a:r>
            <a:endParaRPr lang="en-US" dirty="0">
              <a:solidFill>
                <a:srgbClr val="FF0000"/>
              </a:solidFill>
            </a:endParaRPr>
          </a:p>
        </p:txBody>
      </p:sp>
      <p:sp>
        <p:nvSpPr>
          <p:cNvPr id="18" name="Subtitle 17"/>
          <p:cNvSpPr>
            <a:spLocks noGrp="1"/>
          </p:cNvSpPr>
          <p:nvPr>
            <p:ph type="subTitle" idx="1"/>
          </p:nvPr>
        </p:nvSpPr>
        <p:spPr>
          <a:xfrm>
            <a:off x="178526" y="3152775"/>
            <a:ext cx="5993674" cy="355482"/>
          </a:xfrm>
        </p:spPr>
        <p:txBody>
          <a:bodyPr/>
          <a:lstStyle/>
          <a:p>
            <a:r>
              <a:rPr lang="en-US" dirty="0" smtClean="0"/>
              <a:t>DAWG Presentation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Overview of Project and Schedule</a:t>
            </a:r>
          </a:p>
        </p:txBody>
      </p:sp>
      <p:sp>
        <p:nvSpPr>
          <p:cNvPr id="3" name="Text Placeholder 2"/>
          <p:cNvSpPr>
            <a:spLocks noGrp="1"/>
          </p:cNvSpPr>
          <p:nvPr>
            <p:ph type="body" sz="quarter" idx="10"/>
          </p:nvPr>
        </p:nvSpPr>
        <p:spPr/>
        <p:txBody>
          <a:bodyPr/>
          <a:lstStyle/>
          <a:p>
            <a:r>
              <a:rPr lang="en-US" dirty="0" smtClean="0"/>
              <a:t>Future updates will address items that are currently lower priority.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77496111"/>
              </p:ext>
            </p:extLst>
          </p:nvPr>
        </p:nvGraphicFramePr>
        <p:xfrm>
          <a:off x="381000" y="1219200"/>
          <a:ext cx="8382001" cy="3034466"/>
        </p:xfrm>
        <a:graphic>
          <a:graphicData uri="http://schemas.openxmlformats.org/drawingml/2006/table">
            <a:tbl>
              <a:tblPr>
                <a:tableStyleId>{5940675A-B579-460E-94D1-54222C63F5DA}</a:tableStyleId>
              </a:tblPr>
              <a:tblGrid>
                <a:gridCol w="596737"/>
                <a:gridCol w="1000979"/>
                <a:gridCol w="1000979"/>
                <a:gridCol w="1077978"/>
                <a:gridCol w="4705328"/>
              </a:tblGrid>
              <a:tr h="609600">
                <a:tc>
                  <a:txBody>
                    <a:bodyPr/>
                    <a:lstStyle/>
                    <a:p>
                      <a:pPr algn="ctr" fontAlgn="ctr"/>
                      <a:r>
                        <a:rPr lang="en-US" sz="1400" b="1" u="none" strike="noStrike" dirty="0">
                          <a:solidFill>
                            <a:schemeClr val="bg1"/>
                          </a:solidFill>
                          <a:effectLst/>
                          <a:latin typeface="+mj-lt"/>
                        </a:rPr>
                        <a:t>Task</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i="0" u="none" strike="noStrike" dirty="0" smtClean="0">
                          <a:solidFill>
                            <a:schemeClr val="bg1"/>
                          </a:solidFill>
                          <a:effectLst/>
                          <a:latin typeface="+mj-lt"/>
                        </a:rPr>
                        <a:t>Topic Area</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a:solidFill>
                            <a:schemeClr val="bg1"/>
                          </a:solidFill>
                          <a:effectLst/>
                          <a:latin typeface="+mj-lt"/>
                        </a:rPr>
                        <a:t>Priority</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a:solidFill>
                            <a:schemeClr val="bg1"/>
                          </a:solidFill>
                          <a:effectLst/>
                          <a:latin typeface="+mj-lt"/>
                        </a:rPr>
                        <a:t>Forced Rank Priority</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smtClean="0">
                          <a:solidFill>
                            <a:schemeClr val="bg1"/>
                          </a:solidFill>
                          <a:effectLst/>
                          <a:latin typeface="+mj-lt"/>
                        </a:rPr>
                        <a:t>Key</a:t>
                      </a:r>
                      <a:r>
                        <a:rPr lang="en-US" sz="1400" b="1" u="none" strike="noStrike" baseline="0" dirty="0" smtClean="0">
                          <a:solidFill>
                            <a:schemeClr val="bg1"/>
                          </a:solidFill>
                          <a:effectLst/>
                          <a:latin typeface="+mj-lt"/>
                        </a:rPr>
                        <a:t> Activity</a:t>
                      </a:r>
                      <a:endParaRPr lang="en-US" sz="1400" b="1" i="0" u="none" strike="noStrike" dirty="0">
                        <a:solidFill>
                          <a:schemeClr val="bg1"/>
                        </a:solidFill>
                        <a:effectLst/>
                        <a:latin typeface="+mj-lt"/>
                      </a:endParaRPr>
                    </a:p>
                  </a:txBody>
                  <a:tcPr marL="5657" marR="5657" marT="5657" marB="0" anchor="ctr">
                    <a:solidFill>
                      <a:schemeClr val="accent3"/>
                    </a:solidFill>
                  </a:tcPr>
                </a:tc>
              </a:tr>
              <a:tr h="340521">
                <a:tc>
                  <a:txBody>
                    <a:bodyPr/>
                    <a:lstStyle/>
                    <a:p>
                      <a:pPr marL="0" algn="ctr" defTabSz="914400" rtl="0" eaLnBrk="1" fontAlgn="t" latinLnBrk="0" hangingPunct="1"/>
                      <a:r>
                        <a:rPr lang="en-US" sz="1400" u="none" strike="noStrike" kern="1200" dirty="0" smtClean="0">
                          <a:solidFill>
                            <a:schemeClr val="tx1"/>
                          </a:solidFill>
                          <a:effectLst/>
                          <a:latin typeface="+mj-lt"/>
                          <a:ea typeface="+mn-ea"/>
                          <a:cs typeface="+mn-cs"/>
                        </a:rPr>
                        <a:t>4</a:t>
                      </a:r>
                      <a:endParaRPr lang="en-US" sz="1400" u="none" strike="noStrike" kern="1200" dirty="0">
                        <a:solidFill>
                          <a:schemeClr val="tx1"/>
                        </a:solidFill>
                        <a:effectLst/>
                        <a:latin typeface="+mj-lt"/>
                        <a:ea typeface="+mn-ea"/>
                        <a:cs typeface="+mn-cs"/>
                      </a:endParaRPr>
                    </a:p>
                  </a:txBody>
                  <a:tcPr marL="5657" marR="5657" marT="5657" marB="0" anchor="ctr"/>
                </a:tc>
                <a:tc>
                  <a:txBody>
                    <a:bodyPr/>
                    <a:lstStyle/>
                    <a:p>
                      <a:pPr marL="0" algn="ctr" defTabSz="914400" rtl="0" eaLnBrk="1" fontAlgn="t" latinLnBrk="0" hangingPunct="1"/>
                      <a:r>
                        <a:rPr lang="en-US" sz="1400" u="none" strike="noStrike" kern="1200" dirty="0" smtClean="0">
                          <a:solidFill>
                            <a:schemeClr val="tx1"/>
                          </a:solidFill>
                          <a:effectLst/>
                          <a:latin typeface="+mj-lt"/>
                          <a:ea typeface="+mn-ea"/>
                          <a:cs typeface="+mn-cs"/>
                        </a:rPr>
                        <a:t>Strategic Plan</a:t>
                      </a:r>
                      <a:endParaRPr lang="en-US" sz="1400" u="none" strike="noStrike" kern="1200" dirty="0">
                        <a:solidFill>
                          <a:schemeClr val="tx1"/>
                        </a:solidFill>
                        <a:effectLst/>
                        <a:latin typeface="+mj-lt"/>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smtClean="0">
                          <a:solidFill>
                            <a:schemeClr val="tx1"/>
                          </a:solidFill>
                          <a:effectLst/>
                          <a:latin typeface="+mj-lt"/>
                          <a:ea typeface="+mn-ea"/>
                          <a:cs typeface="+mn-cs"/>
                        </a:rPr>
                        <a:t>Medium</a:t>
                      </a:r>
                      <a:endParaRPr lang="en-US" sz="1400" u="none" strike="noStrike" kern="1200" dirty="0">
                        <a:solidFill>
                          <a:schemeClr val="tx1"/>
                        </a:solidFill>
                        <a:effectLst/>
                        <a:latin typeface="+mj-lt"/>
                        <a:ea typeface="+mn-ea"/>
                        <a:cs typeface="+mn-cs"/>
                      </a:endParaRPr>
                    </a:p>
                  </a:txBody>
                  <a:tcPr marL="5657" marR="5657" marT="5657" marB="0" anchor="ctr"/>
                </a:tc>
                <a:tc>
                  <a:txBody>
                    <a:bodyPr/>
                    <a:lstStyle/>
                    <a:p>
                      <a:pPr marL="0" algn="ctr" defTabSz="914400" rtl="0" eaLnBrk="1" fontAlgn="t" latinLnBrk="0" hangingPunct="1"/>
                      <a:r>
                        <a:rPr lang="en-US" sz="1400" u="none" strike="noStrike" kern="1200" dirty="0" smtClean="0">
                          <a:solidFill>
                            <a:schemeClr val="tx1"/>
                          </a:solidFill>
                          <a:effectLst/>
                          <a:latin typeface="+mj-lt"/>
                          <a:ea typeface="+mn-ea"/>
                          <a:cs typeface="+mn-cs"/>
                        </a:rPr>
                        <a:t>12</a:t>
                      </a:r>
                      <a:endParaRPr lang="en-US" sz="1400" u="none" strike="noStrike" kern="1200" dirty="0">
                        <a:solidFill>
                          <a:schemeClr val="tx1"/>
                        </a:solidFill>
                        <a:effectLst/>
                        <a:latin typeface="+mj-lt"/>
                        <a:ea typeface="+mn-ea"/>
                        <a:cs typeface="+mn-cs"/>
                      </a:endParaRPr>
                    </a:p>
                  </a:txBody>
                  <a:tcPr marL="5657" marR="5657" marT="5657" marB="0" anchor="ctr"/>
                </a:tc>
                <a:tc>
                  <a:txBody>
                    <a:bodyPr/>
                    <a:lstStyle/>
                    <a:p>
                      <a:r>
                        <a:rPr lang="en-US" sz="1400" dirty="0" smtClean="0"/>
                        <a:t>Support analysis</a:t>
                      </a:r>
                      <a:r>
                        <a:rPr lang="en-US" sz="1400" baseline="0" dirty="0" smtClean="0"/>
                        <a:t> for Strategic Plan</a:t>
                      </a:r>
                      <a:endParaRPr lang="en-US" sz="1400" dirty="0"/>
                    </a:p>
                  </a:txBody>
                  <a:tcPr marL="5657" marR="5657" marT="5657" marB="0" anchor="ctr"/>
                </a:tc>
              </a:tr>
              <a:tr h="340521">
                <a:tc>
                  <a:txBody>
                    <a:bodyPr/>
                    <a:lstStyle/>
                    <a:p>
                      <a:pPr algn="ctr" fontAlgn="t"/>
                      <a:r>
                        <a:rPr lang="en-US" sz="1400" u="none" strike="noStrike" dirty="0">
                          <a:effectLst/>
                          <a:latin typeface="+mj-lt"/>
                        </a:rPr>
                        <a:t>1</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ET</a:t>
                      </a:r>
                    </a:p>
                  </a:txBody>
                  <a:tcPr marL="0" marR="0" marT="0" marB="0" anchor="ctr"/>
                </a:tc>
                <a:tc>
                  <a:txBody>
                    <a:bodyPr/>
                    <a:lstStyle/>
                    <a:p>
                      <a:pPr algn="ctr" fontAlgn="t"/>
                      <a:r>
                        <a:rPr lang="en-US" sz="1400" u="none" strike="noStrike">
                          <a:effectLst/>
                          <a:latin typeface="+mj-lt"/>
                        </a:rPr>
                        <a:t>Medium</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dirty="0">
                          <a:effectLst/>
                          <a:latin typeface="+mj-lt"/>
                        </a:rPr>
                        <a:t>13</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smtClean="0">
                          <a:effectLst/>
                          <a:latin typeface="+mj-lt"/>
                        </a:rPr>
                        <a:t>Add new ETs</a:t>
                      </a:r>
                      <a:r>
                        <a:rPr lang="en-US" sz="1400" u="none" strike="noStrike" baseline="0" dirty="0" smtClean="0">
                          <a:effectLst/>
                          <a:latin typeface="+mj-lt"/>
                        </a:rPr>
                        <a:t> (up to 10)</a:t>
                      </a:r>
                      <a:endParaRPr lang="en-US" sz="1400" b="0" i="0" u="none" strike="noStrike" dirty="0">
                        <a:solidFill>
                          <a:srgbClr val="000000"/>
                        </a:solidFill>
                        <a:effectLst/>
                        <a:latin typeface="+mj-lt"/>
                      </a:endParaRPr>
                    </a:p>
                  </a:txBody>
                  <a:tcPr marL="5657" marR="5657" marT="5657" marB="0" anchor="ctr"/>
                </a:tc>
              </a:tr>
              <a:tr h="340521">
                <a:tc>
                  <a:txBody>
                    <a:bodyPr/>
                    <a:lstStyle/>
                    <a:p>
                      <a:pPr algn="ctr" fontAlgn="t"/>
                      <a:r>
                        <a:rPr lang="en-US" sz="1400" u="none" strike="noStrike" dirty="0">
                          <a:effectLst/>
                          <a:latin typeface="+mj-lt"/>
                        </a:rPr>
                        <a:t>3</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GHG</a:t>
                      </a:r>
                    </a:p>
                  </a:txBody>
                  <a:tcPr marL="0" marR="0" marT="0" marB="0" anchor="ctr"/>
                </a:tc>
                <a:tc>
                  <a:txBody>
                    <a:bodyPr/>
                    <a:lstStyle/>
                    <a:p>
                      <a:pPr algn="ctr" fontAlgn="t"/>
                      <a:r>
                        <a:rPr lang="en-US" sz="1400" u="none" strike="noStrike" dirty="0">
                          <a:effectLst/>
                          <a:latin typeface="+mj-lt"/>
                        </a:rPr>
                        <a:t>Low</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dirty="0" smtClean="0">
                          <a:effectLst/>
                          <a:latin typeface="+mj-lt"/>
                        </a:rPr>
                        <a:t>14</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Enable reporting of GHG savings</a:t>
                      </a:r>
                      <a:endParaRPr lang="en-US" sz="1400" b="0" i="0" u="none" strike="noStrike" dirty="0">
                        <a:solidFill>
                          <a:srgbClr val="000000"/>
                        </a:solidFill>
                        <a:effectLst/>
                        <a:latin typeface="+mj-lt"/>
                      </a:endParaRPr>
                    </a:p>
                  </a:txBody>
                  <a:tcPr marL="5657" marR="5657" marT="5657" marB="0" anchor="ctr"/>
                </a:tc>
              </a:tr>
              <a:tr h="390458">
                <a:tc>
                  <a:txBody>
                    <a:bodyPr/>
                    <a:lstStyle/>
                    <a:p>
                      <a:pPr algn="ctr" fontAlgn="t"/>
                      <a:r>
                        <a:rPr lang="en-US" sz="1400" u="none" strike="noStrike">
                          <a:effectLst/>
                          <a:latin typeface="+mj-lt"/>
                        </a:rPr>
                        <a:t>2</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AAEE</a:t>
                      </a:r>
                    </a:p>
                  </a:txBody>
                  <a:tcPr marL="0" marR="0" marT="0" marB="0" anchor="ctr"/>
                </a:tc>
                <a:tc>
                  <a:txBody>
                    <a:bodyPr/>
                    <a:lstStyle/>
                    <a:p>
                      <a:pPr algn="ctr" fontAlgn="t"/>
                      <a:r>
                        <a:rPr lang="en-US" sz="1400" u="none" strike="noStrike">
                          <a:effectLst/>
                          <a:latin typeface="+mj-lt"/>
                        </a:rPr>
                        <a:t>Low</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dirty="0" smtClean="0">
                          <a:effectLst/>
                          <a:latin typeface="+mj-lt"/>
                        </a:rPr>
                        <a:t>15</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Enable locational potential estimates</a:t>
                      </a:r>
                      <a:endParaRPr lang="en-US" sz="1400" b="0" i="0" u="none" strike="noStrike" dirty="0">
                        <a:solidFill>
                          <a:srgbClr val="000000"/>
                        </a:solidFill>
                        <a:effectLst/>
                        <a:latin typeface="+mj-lt"/>
                      </a:endParaRPr>
                    </a:p>
                  </a:txBody>
                  <a:tcPr marL="5657" marR="5657" marT="5657" marB="0" anchor="ctr"/>
                </a:tc>
              </a:tr>
              <a:tr h="340521">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MICS</a:t>
                      </a:r>
                    </a:p>
                  </a:txBody>
                  <a:tcPr marL="0" marR="0" marT="0" marB="0" anchor="ctr"/>
                </a:tc>
                <a:tc>
                  <a:txBody>
                    <a:bodyPr/>
                    <a:lstStyle/>
                    <a:p>
                      <a:pPr algn="ctr" fontAlgn="t"/>
                      <a:r>
                        <a:rPr lang="en-US" sz="1400" u="none" strike="noStrike">
                          <a:effectLst/>
                          <a:latin typeface="+mj-lt"/>
                        </a:rPr>
                        <a:t>Low</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dirty="0" smtClean="0">
                          <a:effectLst/>
                          <a:latin typeface="+mj-lt"/>
                        </a:rPr>
                        <a:t>16</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Consider embedded energy in water</a:t>
                      </a:r>
                      <a:endParaRPr lang="en-US" sz="1400" b="0" i="0" u="none" strike="noStrike" dirty="0">
                        <a:solidFill>
                          <a:srgbClr val="000000"/>
                        </a:solidFill>
                        <a:effectLst/>
                        <a:latin typeface="+mj-lt"/>
                      </a:endParaRPr>
                    </a:p>
                  </a:txBody>
                  <a:tcPr marL="5657" marR="5657" marT="5657" marB="0" anchor="ctr"/>
                </a:tc>
              </a:tr>
              <a:tr h="586125">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Global Inputs</a:t>
                      </a:r>
                    </a:p>
                  </a:txBody>
                  <a:tcPr marL="0" marR="0" marT="0" marB="0" anchor="ctr"/>
                </a:tc>
                <a:tc>
                  <a:txBody>
                    <a:bodyPr/>
                    <a:lstStyle/>
                    <a:p>
                      <a:pPr algn="ctr" fontAlgn="t"/>
                      <a:r>
                        <a:rPr lang="en-US" sz="1400" u="none" strike="noStrike" dirty="0">
                          <a:effectLst/>
                          <a:latin typeface="+mj-lt"/>
                        </a:rPr>
                        <a:t>Low</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dirty="0" smtClean="0">
                          <a:effectLst/>
                          <a:latin typeface="+mj-lt"/>
                        </a:rPr>
                        <a:t>17</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Saving potential in the residential market by building type and ownership status</a:t>
                      </a:r>
                      <a:endParaRPr lang="en-US" sz="1400" b="0" i="0" u="none" strike="noStrike" dirty="0">
                        <a:solidFill>
                          <a:srgbClr val="000000"/>
                        </a:solidFill>
                        <a:effectLst/>
                        <a:latin typeface="+mj-lt"/>
                      </a:endParaRPr>
                    </a:p>
                  </a:txBody>
                  <a:tcPr marL="5657" marR="5657" marT="5657" marB="0" anchor="ctr"/>
                </a:tc>
              </a:tr>
            </a:tbl>
          </a:graphicData>
        </a:graphic>
      </p:graphicFrame>
    </p:spTree>
    <p:extLst>
      <p:ext uri="{BB962C8B-B14F-4D97-AF65-F5344CB8AC3E}">
        <p14:creationId xmlns:p14="http://schemas.microsoft.com/office/powerpoint/2010/main" val="1629934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The near term schedule is compressed. Draft results to inform the 2016 goals will be available March 31.</a:t>
            </a:r>
            <a:endParaRPr lang="en-US" dirty="0"/>
          </a:p>
        </p:txBody>
      </p:sp>
      <p:sp>
        <p:nvSpPr>
          <p:cNvPr id="3" name="Title 2"/>
          <p:cNvSpPr>
            <a:spLocks noGrp="1"/>
          </p:cNvSpPr>
          <p:nvPr>
            <p:ph type="title"/>
          </p:nvPr>
        </p:nvSpPr>
        <p:spPr/>
        <p:txBody>
          <a:bodyPr/>
          <a:lstStyle/>
          <a:p>
            <a:r>
              <a:rPr lang="en-US" dirty="0"/>
              <a:t>2015 California Potential and Goals Study » Overview of Project and Schedule</a:t>
            </a:r>
          </a:p>
        </p:txBody>
      </p:sp>
      <p:pic>
        <p:nvPicPr>
          <p:cNvPr id="4" name="Picture 3" descr="Microsoft Excel - Project Issue Tracker, Priorities, and Timeline"/>
          <p:cNvPicPr>
            <a:picLocks noChangeAspect="1"/>
          </p:cNvPicPr>
          <p:nvPr/>
        </p:nvPicPr>
        <p:blipFill rotWithShape="1">
          <a:blip r:embed="rId3">
            <a:extLst>
              <a:ext uri="{28A0092B-C50C-407E-A947-70E740481C1C}">
                <a14:useLocalDpi xmlns:a14="http://schemas.microsoft.com/office/drawing/2010/main" val="0"/>
              </a:ext>
            </a:extLst>
          </a:blip>
          <a:srcRect l="6559" t="30324" r="21038" b="8490"/>
          <a:stretch/>
        </p:blipFill>
        <p:spPr>
          <a:xfrm>
            <a:off x="22412" y="1586753"/>
            <a:ext cx="9032624" cy="4128247"/>
          </a:xfrm>
          <a:prstGeom prst="rect">
            <a:avLst/>
          </a:prstGeom>
        </p:spPr>
      </p:pic>
    </p:spTree>
    <p:extLst>
      <p:ext uri="{BB962C8B-B14F-4D97-AF65-F5344CB8AC3E}">
        <p14:creationId xmlns:p14="http://schemas.microsoft.com/office/powerpoint/2010/main" val="18434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b="1" dirty="0"/>
              <a:t>Task 1 Potential and Goals Study </a:t>
            </a:r>
            <a:r>
              <a:rPr lang="en-US" sz="1800" b="1" dirty="0" smtClean="0"/>
              <a:t>Update</a:t>
            </a:r>
            <a:endParaRPr lang="en-US" sz="1800" dirty="0" smtClean="0"/>
          </a:p>
          <a:p>
            <a:pPr lvl="1"/>
            <a:r>
              <a:rPr lang="en-US" sz="1600" dirty="0"/>
              <a:t>The 2013 Study examined 3 scenarios; the “Mid Case” was used to inform the 2015 IOU goals</a:t>
            </a:r>
          </a:p>
          <a:p>
            <a:endParaRPr lang="en-US" sz="1800" b="1" dirty="0" smtClean="0"/>
          </a:p>
          <a:p>
            <a:r>
              <a:rPr lang="en-US" sz="1800" b="1" dirty="0" smtClean="0"/>
              <a:t>Task </a:t>
            </a:r>
            <a:r>
              <a:rPr lang="en-US" sz="1800" b="1" dirty="0"/>
              <a:t>2: Additional Achievable Energy Efficiency (AAEE) Savings </a:t>
            </a:r>
            <a:r>
              <a:rPr lang="en-US" sz="1800" b="1" dirty="0" smtClean="0"/>
              <a:t>Forecast</a:t>
            </a:r>
          </a:p>
          <a:p>
            <a:pPr marL="506412" lvl="2" indent="-285750">
              <a:spcBef>
                <a:spcPct val="40000"/>
              </a:spcBef>
              <a:buFont typeface="Palatino Linotype" pitchFamily="18" charset="0"/>
              <a:buChar char="»"/>
            </a:pPr>
            <a:r>
              <a:rPr lang="en-US" sz="1600" dirty="0"/>
              <a:t>Modified scenarios that also consider locational potential</a:t>
            </a:r>
          </a:p>
          <a:p>
            <a:endParaRPr lang="en-US" sz="1800" b="1" dirty="0" smtClean="0"/>
          </a:p>
          <a:p>
            <a:r>
              <a:rPr lang="en-US" sz="1800" b="1" dirty="0" smtClean="0"/>
              <a:t>Task </a:t>
            </a:r>
            <a:r>
              <a:rPr lang="en-US" sz="1800" b="1" dirty="0"/>
              <a:t>3: Energy Efficiency Targets for Greenhouse Gas Reductions. </a:t>
            </a:r>
            <a:endParaRPr lang="en-US" sz="1800" b="1" dirty="0" smtClean="0"/>
          </a:p>
          <a:p>
            <a:pPr lvl="1"/>
            <a:r>
              <a:rPr lang="en-US" sz="1600" dirty="0"/>
              <a:t>Feasible-stretch  and maximum stretch scenario towards meeting </a:t>
            </a:r>
            <a:r>
              <a:rPr lang="en-US" sz="1600" dirty="0" smtClean="0"/>
              <a:t>AB32 goals</a:t>
            </a:r>
            <a:endParaRPr lang="en-US" sz="1600" b="1" dirty="0" smtClean="0"/>
          </a:p>
          <a:p>
            <a:pPr lvl="0"/>
            <a:endParaRPr lang="en-US" sz="1800" b="1" dirty="0" smtClean="0"/>
          </a:p>
          <a:p>
            <a:pPr lvl="0"/>
            <a:r>
              <a:rPr lang="en-US" sz="1800" b="1" dirty="0" smtClean="0"/>
              <a:t>Task </a:t>
            </a:r>
            <a:r>
              <a:rPr lang="en-US" sz="1800" b="1" dirty="0"/>
              <a:t>4: Metrics to Support the Strategic Plan </a:t>
            </a:r>
            <a:r>
              <a:rPr lang="en-US" sz="1800" b="1" dirty="0" smtClean="0"/>
              <a:t>Update</a:t>
            </a:r>
          </a:p>
          <a:p>
            <a:pPr lvl="1"/>
            <a:r>
              <a:rPr lang="en-US" sz="1600" dirty="0" smtClean="0"/>
              <a:t>Scenario analysis as needed to support Plan update</a:t>
            </a:r>
            <a:endParaRPr lang="en-US" sz="1600" dirty="0"/>
          </a:p>
        </p:txBody>
      </p:sp>
      <p:sp>
        <p:nvSpPr>
          <p:cNvPr id="3" name="Text Placeholder 2"/>
          <p:cNvSpPr>
            <a:spLocks noGrp="1"/>
          </p:cNvSpPr>
          <p:nvPr>
            <p:ph type="body" sz="quarter" idx="11"/>
          </p:nvPr>
        </p:nvSpPr>
        <p:spPr/>
        <p:txBody>
          <a:bodyPr/>
          <a:lstStyle/>
          <a:p>
            <a:r>
              <a:rPr lang="en-US" dirty="0" smtClean="0"/>
              <a:t>The 2015 PG Model will produce results for different scenarios (to be used by different audiences)</a:t>
            </a:r>
            <a:endParaRPr lang="en-US" dirty="0"/>
          </a:p>
        </p:txBody>
      </p:sp>
      <p:sp>
        <p:nvSpPr>
          <p:cNvPr id="4" name="Title 3"/>
          <p:cNvSpPr>
            <a:spLocks noGrp="1"/>
          </p:cNvSpPr>
          <p:nvPr>
            <p:ph type="title"/>
          </p:nvPr>
        </p:nvSpPr>
        <p:spPr/>
        <p:txBody>
          <a:bodyPr/>
          <a:lstStyle/>
          <a:p>
            <a:r>
              <a:rPr lang="en-US" dirty="0"/>
              <a:t>2015 California Potential and Goals Study » Overview of Project and Schedule</a:t>
            </a:r>
          </a:p>
        </p:txBody>
      </p:sp>
    </p:spTree>
    <p:extLst>
      <p:ext uri="{BB962C8B-B14F-4D97-AF65-F5344CB8AC3E}">
        <p14:creationId xmlns:p14="http://schemas.microsoft.com/office/powerpoint/2010/main" val="3853251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262063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1430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Task Overview and Team Introduction</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Overview of Project Priorities and Schedule</a:t>
            </a:r>
          </a:p>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EM&amp;V Results Integration</a:t>
            </a:r>
          </a:p>
          <a:p>
            <a:pPr marL="342900" indent="-342900">
              <a:lnSpc>
                <a:spcPct val="200000"/>
              </a:lnSpc>
              <a:spcBef>
                <a:spcPts val="600"/>
              </a:spcBef>
              <a:spcAft>
                <a:spcPts val="600"/>
              </a:spcAft>
              <a:buFontTx/>
              <a:buAutoNum type="arabicPlain"/>
              <a:tabLst>
                <a:tab pos="285750" algn="l"/>
                <a:tab pos="628650" algn="l"/>
              </a:tabLst>
              <a:defRPr/>
            </a:pPr>
            <a:r>
              <a:rPr lang="en-US" dirty="0"/>
              <a:t>»	Existing Baseline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Codes and Standards, Behavior and Conservation, Financing</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Support AAEE and LTPP</a:t>
            </a:r>
          </a:p>
        </p:txBody>
      </p:sp>
    </p:spTree>
    <p:extLst>
      <p:ext uri="{BB962C8B-B14F-4D97-AF65-F5344CB8AC3E}">
        <p14:creationId xmlns:p14="http://schemas.microsoft.com/office/powerpoint/2010/main" val="581186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04800" y="1219200"/>
            <a:ext cx="8534400" cy="4953000"/>
          </a:xfrm>
        </p:spPr>
        <p:txBody>
          <a:bodyPr/>
          <a:lstStyle/>
          <a:p>
            <a:pPr lvl="0"/>
            <a:r>
              <a:rPr lang="en-US" sz="2000" dirty="0" smtClean="0"/>
              <a:t>The model </a:t>
            </a:r>
            <a:r>
              <a:rPr lang="en-US" sz="2000" dirty="0"/>
              <a:t>is where DEER, </a:t>
            </a:r>
            <a:r>
              <a:rPr lang="en-US" sz="2000" dirty="0" smtClean="0"/>
              <a:t>work papers</a:t>
            </a:r>
            <a:r>
              <a:rPr lang="en-US" sz="2000" dirty="0"/>
              <a:t>, impact evaluations, and market studies are combined to present a full picture of the measures and their market characteristics. Navigant will continue to refine measure inputs that are warehoused and documented in the online Measure Input Characterization System (MICS). </a:t>
            </a:r>
            <a:endParaRPr lang="en-US" sz="2000" dirty="0" smtClean="0"/>
          </a:p>
          <a:p>
            <a:pPr marL="0" lvl="0" indent="0">
              <a:buNone/>
            </a:pPr>
            <a:endParaRPr lang="en-US" sz="2000" dirty="0"/>
          </a:p>
          <a:p>
            <a:r>
              <a:rPr lang="en-US" sz="2000" dirty="0"/>
              <a:t>For the 2015 update, Navigant will update MICS with new data available from </a:t>
            </a:r>
            <a:r>
              <a:rPr lang="en-US" sz="2000" dirty="0" smtClean="0"/>
              <a:t>DEER, Ex Ante, and </a:t>
            </a:r>
            <a:r>
              <a:rPr lang="en-US" sz="2000" dirty="0"/>
              <a:t>recent EM&amp;V study results. </a:t>
            </a:r>
            <a:endParaRPr lang="en-US" sz="2000" dirty="0" smtClean="0"/>
          </a:p>
          <a:p>
            <a:endParaRPr lang="en-US" sz="2000" dirty="0"/>
          </a:p>
          <a:p>
            <a:r>
              <a:rPr lang="en-US" sz="2000" dirty="0" smtClean="0"/>
              <a:t>Given our short timeline, we need to establish a “cut-off” date for new data.</a:t>
            </a:r>
            <a:endParaRPr lang="en-US" sz="2000" dirty="0"/>
          </a:p>
          <a:p>
            <a:endParaRPr lang="en-US" sz="2000" dirty="0" smtClean="0">
              <a:solidFill>
                <a:srgbClr val="FF0000"/>
              </a:solidFill>
            </a:endParaRPr>
          </a:p>
          <a:p>
            <a:endParaRPr lang="en-US" sz="2000" dirty="0"/>
          </a:p>
        </p:txBody>
      </p:sp>
      <p:sp>
        <p:nvSpPr>
          <p:cNvPr id="3" name="Text Placeholder 2"/>
          <p:cNvSpPr>
            <a:spLocks noGrp="1"/>
          </p:cNvSpPr>
          <p:nvPr>
            <p:ph type="body" sz="quarter" idx="11"/>
          </p:nvPr>
        </p:nvSpPr>
        <p:spPr/>
        <p:txBody>
          <a:bodyPr/>
          <a:lstStyle/>
          <a:p>
            <a:r>
              <a:rPr lang="en-US" dirty="0" smtClean="0"/>
              <a:t>Task 1 plans to update </a:t>
            </a:r>
            <a:r>
              <a:rPr lang="en-US" dirty="0"/>
              <a:t>MICS with </a:t>
            </a:r>
            <a:r>
              <a:rPr lang="en-US" dirty="0" smtClean="0"/>
              <a:t>best available DEER, Ex Ante, </a:t>
            </a:r>
            <a:r>
              <a:rPr lang="en-US" dirty="0"/>
              <a:t>and EM&amp;V </a:t>
            </a:r>
            <a:r>
              <a:rPr lang="en-US" dirty="0" smtClean="0"/>
              <a:t>data.</a:t>
            </a:r>
            <a:endParaRPr lang="en-US" dirty="0"/>
          </a:p>
        </p:txBody>
      </p:sp>
      <p:sp>
        <p:nvSpPr>
          <p:cNvPr id="4" name="Title 3"/>
          <p:cNvSpPr>
            <a:spLocks noGrp="1"/>
          </p:cNvSpPr>
          <p:nvPr>
            <p:ph type="title"/>
          </p:nvPr>
        </p:nvSpPr>
        <p:spPr/>
        <p:txBody>
          <a:bodyPr/>
          <a:lstStyle/>
          <a:p>
            <a:r>
              <a:rPr lang="en-US" dirty="0"/>
              <a:t>2015 California Potential and Goals Study » EM&amp;V Results Integration</a:t>
            </a:r>
          </a:p>
        </p:txBody>
      </p:sp>
    </p:spTree>
    <p:extLst>
      <p:ext uri="{BB962C8B-B14F-4D97-AF65-F5344CB8AC3E}">
        <p14:creationId xmlns:p14="http://schemas.microsoft.com/office/powerpoint/2010/main" val="3151064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t>Residential and Commercial measures:</a:t>
            </a:r>
          </a:p>
          <a:p>
            <a:pPr lvl="1"/>
            <a:r>
              <a:rPr lang="en-US" sz="1800" dirty="0"/>
              <a:t>Unit Energy Savings</a:t>
            </a:r>
          </a:p>
          <a:p>
            <a:pPr lvl="1"/>
            <a:r>
              <a:rPr lang="en-US" sz="1800" dirty="0"/>
              <a:t>Net to Gross </a:t>
            </a:r>
            <a:r>
              <a:rPr lang="en-US" sz="1800" dirty="0" smtClean="0"/>
              <a:t>Ratio</a:t>
            </a:r>
          </a:p>
          <a:p>
            <a:pPr lvl="1"/>
            <a:r>
              <a:rPr lang="en-US" sz="1800" dirty="0" smtClean="0"/>
              <a:t>Cost (if available)</a:t>
            </a:r>
            <a:endParaRPr lang="en-US" sz="1800" dirty="0"/>
          </a:p>
          <a:p>
            <a:pPr lvl="1"/>
            <a:r>
              <a:rPr lang="en-US" sz="1800" dirty="0"/>
              <a:t>Measure saturation data from studies like CLASS, CSS, etc. </a:t>
            </a:r>
          </a:p>
          <a:p>
            <a:r>
              <a:rPr lang="en-US" sz="2000" dirty="0" smtClean="0"/>
              <a:t>Model </a:t>
            </a:r>
            <a:r>
              <a:rPr lang="en-US" sz="2000" dirty="0"/>
              <a:t>calibration data: 2010-12 gross program achievements</a:t>
            </a:r>
          </a:p>
          <a:p>
            <a:r>
              <a:rPr lang="en-US" sz="2000" dirty="0"/>
              <a:t>Codes and Standards savings (new data on code advocacy programs)</a:t>
            </a:r>
          </a:p>
          <a:p>
            <a:r>
              <a:rPr lang="en-US" sz="2000" dirty="0"/>
              <a:t>ISP for AIMS </a:t>
            </a:r>
            <a:r>
              <a:rPr lang="en-US" sz="2000" dirty="0" smtClean="0"/>
              <a:t>measures</a:t>
            </a:r>
          </a:p>
          <a:p>
            <a:r>
              <a:rPr lang="en-US" sz="2000" dirty="0" smtClean="0"/>
              <a:t>Behavior and Financing</a:t>
            </a:r>
            <a:endParaRPr lang="en-US" sz="2000" dirty="0"/>
          </a:p>
          <a:p>
            <a:pPr lvl="1"/>
            <a:endParaRPr lang="en-US" sz="1800" dirty="0"/>
          </a:p>
        </p:txBody>
      </p:sp>
      <p:sp>
        <p:nvSpPr>
          <p:cNvPr id="3" name="Text Placeholder 2"/>
          <p:cNvSpPr>
            <a:spLocks noGrp="1"/>
          </p:cNvSpPr>
          <p:nvPr>
            <p:ph type="body" sz="quarter" idx="11"/>
          </p:nvPr>
        </p:nvSpPr>
        <p:spPr/>
        <p:txBody>
          <a:bodyPr/>
          <a:lstStyle/>
          <a:p>
            <a:r>
              <a:rPr lang="en-US" dirty="0" smtClean="0"/>
              <a:t>2010 -2012 EM&amp;V results impact key aspects of the study.</a:t>
            </a:r>
            <a:endParaRPr lang="en-US" dirty="0"/>
          </a:p>
        </p:txBody>
      </p:sp>
      <p:sp>
        <p:nvSpPr>
          <p:cNvPr id="4" name="Title 3"/>
          <p:cNvSpPr>
            <a:spLocks noGrp="1"/>
          </p:cNvSpPr>
          <p:nvPr>
            <p:ph type="title"/>
          </p:nvPr>
        </p:nvSpPr>
        <p:spPr/>
        <p:txBody>
          <a:bodyPr/>
          <a:lstStyle/>
          <a:p>
            <a:r>
              <a:rPr lang="en-US" dirty="0"/>
              <a:t>2015 California Potential and Goals Study » EM&amp;V Results Integration</a:t>
            </a:r>
          </a:p>
        </p:txBody>
      </p:sp>
    </p:spTree>
    <p:extLst>
      <p:ext uri="{BB962C8B-B14F-4D97-AF65-F5344CB8AC3E}">
        <p14:creationId xmlns:p14="http://schemas.microsoft.com/office/powerpoint/2010/main" val="2140026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At a high level the integration of DEER, Ex Ante, and work papers is a three step process.</a:t>
            </a:r>
            <a:endParaRPr lang="en-US" dirty="0"/>
          </a:p>
        </p:txBody>
      </p:sp>
      <p:sp>
        <p:nvSpPr>
          <p:cNvPr id="4" name="Title 3"/>
          <p:cNvSpPr>
            <a:spLocks noGrp="1"/>
          </p:cNvSpPr>
          <p:nvPr>
            <p:ph type="title"/>
          </p:nvPr>
        </p:nvSpPr>
        <p:spPr/>
        <p:txBody>
          <a:bodyPr/>
          <a:lstStyle/>
          <a:p>
            <a:r>
              <a:rPr lang="en-US" dirty="0"/>
              <a:t>2015 California Potential and Goals Study » EM&amp;V Results Integration</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66800"/>
            <a:ext cx="8153400" cy="5410200"/>
          </a:xfrm>
          <a:prstGeom prst="rect">
            <a:avLst/>
          </a:prstGeom>
          <a:noFill/>
          <a:ln>
            <a:noFill/>
          </a:ln>
        </p:spPr>
      </p:pic>
    </p:spTree>
    <p:extLst>
      <p:ext uri="{BB962C8B-B14F-4D97-AF65-F5344CB8AC3E}">
        <p14:creationId xmlns:p14="http://schemas.microsoft.com/office/powerpoint/2010/main" val="3478114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smtClean="0"/>
              <a:t>DEER2008 and DEER2011 serve as the foundation for unit energy consumption and unit energy savings, respectively</a:t>
            </a:r>
          </a:p>
          <a:p>
            <a:pPr lvl="1"/>
            <a:r>
              <a:rPr lang="en-US" sz="1600" dirty="0" smtClean="0"/>
              <a:t>The databases were used in the previous 2013 PG Study and have already been integrated into the MICS</a:t>
            </a:r>
          </a:p>
          <a:p>
            <a:r>
              <a:rPr lang="en-US" sz="1800" dirty="0" smtClean="0"/>
              <a:t>DEER2014 code update incorporated new C&amp;S and weather files - updated most </a:t>
            </a:r>
            <a:r>
              <a:rPr lang="en-US" sz="1800" dirty="0"/>
              <a:t>or all weather sensitive UES </a:t>
            </a:r>
            <a:r>
              <a:rPr lang="en-US" sz="1800" dirty="0" smtClean="0"/>
              <a:t>values</a:t>
            </a:r>
          </a:p>
          <a:p>
            <a:r>
              <a:rPr lang="en-US" sz="1800" dirty="0" smtClean="0"/>
              <a:t>The DEER2015 Code Update will affect four measure types. </a:t>
            </a:r>
          </a:p>
          <a:p>
            <a:pPr lvl="1"/>
            <a:r>
              <a:rPr lang="en-US" sz="1600" dirty="0"/>
              <a:t>Refrigerator/Freezer &amp; Freezer</a:t>
            </a:r>
          </a:p>
          <a:p>
            <a:pPr lvl="1"/>
            <a:r>
              <a:rPr lang="en-US" sz="1600" dirty="0" smtClean="0"/>
              <a:t>Split and Packaged AC Equipment</a:t>
            </a:r>
          </a:p>
          <a:p>
            <a:pPr lvl="1"/>
            <a:r>
              <a:rPr lang="en-US" sz="1600" dirty="0"/>
              <a:t>Water Heaters: Small Gas and Electric Storage, Small Gas and Electric Instantaneous</a:t>
            </a:r>
          </a:p>
          <a:p>
            <a:pPr lvl="1"/>
            <a:r>
              <a:rPr lang="en-US" sz="1600" dirty="0"/>
              <a:t>Gas Furnaces (Weatherized</a:t>
            </a:r>
            <a:r>
              <a:rPr lang="en-US" sz="1600" dirty="0" smtClean="0"/>
              <a:t>)</a:t>
            </a:r>
          </a:p>
          <a:p>
            <a:r>
              <a:rPr lang="en-US" sz="1800" dirty="0" smtClean="0"/>
              <a:t>DEER team is currently working on a 2016 comprehensive update</a:t>
            </a:r>
          </a:p>
          <a:p>
            <a:pPr lvl="1"/>
            <a:r>
              <a:rPr lang="en-US" sz="1600" dirty="0" smtClean="0"/>
              <a:t>Plan to incorporate 2010-12 EM&amp;V results into DEER2016</a:t>
            </a:r>
          </a:p>
          <a:p>
            <a:pPr lvl="1"/>
            <a:r>
              <a:rPr lang="en-US" sz="1600" dirty="0" smtClean="0"/>
              <a:t>DEER2016 will not be available prior to our deadline of finalizing MICS for the Stage 1 update</a:t>
            </a:r>
            <a:endParaRPr lang="en-US" sz="1600" dirty="0"/>
          </a:p>
        </p:txBody>
      </p:sp>
      <p:sp>
        <p:nvSpPr>
          <p:cNvPr id="3" name="Text Placeholder 2"/>
          <p:cNvSpPr>
            <a:spLocks noGrp="1"/>
          </p:cNvSpPr>
          <p:nvPr>
            <p:ph type="body" sz="quarter" idx="11"/>
          </p:nvPr>
        </p:nvSpPr>
        <p:spPr/>
        <p:txBody>
          <a:bodyPr/>
          <a:lstStyle/>
          <a:p>
            <a:r>
              <a:rPr lang="en-US" dirty="0" smtClean="0"/>
              <a:t>DEER is a fundamental input to the MICS.</a:t>
            </a:r>
            <a:endParaRPr lang="en-US" dirty="0"/>
          </a:p>
        </p:txBody>
      </p:sp>
      <p:sp>
        <p:nvSpPr>
          <p:cNvPr id="4" name="Title 3"/>
          <p:cNvSpPr>
            <a:spLocks noGrp="1"/>
          </p:cNvSpPr>
          <p:nvPr>
            <p:ph type="title"/>
          </p:nvPr>
        </p:nvSpPr>
        <p:spPr/>
        <p:txBody>
          <a:bodyPr/>
          <a:lstStyle/>
          <a:p>
            <a:r>
              <a:rPr lang="en-US" dirty="0"/>
              <a:t>2015 California Potential and Goals Study » EM&amp;V Results Integration</a:t>
            </a:r>
          </a:p>
        </p:txBody>
      </p:sp>
    </p:spTree>
    <p:extLst>
      <p:ext uri="{BB962C8B-B14F-4D97-AF65-F5344CB8AC3E}">
        <p14:creationId xmlns:p14="http://schemas.microsoft.com/office/powerpoint/2010/main" val="317234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smtClean="0"/>
              <a:t>Overall approach:</a:t>
            </a:r>
          </a:p>
          <a:p>
            <a:pPr marL="630238" lvl="1" indent="-342900">
              <a:buFont typeface="+mj-lt"/>
              <a:buAutoNum type="arabicPeriod"/>
            </a:pPr>
            <a:r>
              <a:rPr lang="en-US" sz="1600" dirty="0" smtClean="0"/>
              <a:t>Coordinate with the DEER team to prioritize “measures of concern” in the Residential and Commercial sector</a:t>
            </a:r>
          </a:p>
          <a:p>
            <a:pPr lvl="2"/>
            <a:r>
              <a:rPr lang="en-US" sz="1400" dirty="0" smtClean="0"/>
              <a:t>Those with large contributions to IOU program savings in the past</a:t>
            </a:r>
          </a:p>
          <a:p>
            <a:pPr lvl="2"/>
            <a:r>
              <a:rPr lang="en-US" sz="1400" dirty="0" smtClean="0"/>
              <a:t>Those that will be most affected by EM&amp;V results</a:t>
            </a:r>
          </a:p>
          <a:p>
            <a:pPr marL="630238" lvl="1" indent="-342900">
              <a:buFont typeface="+mj-lt"/>
              <a:buAutoNum type="arabicPeriod"/>
            </a:pPr>
            <a:r>
              <a:rPr lang="en-US" sz="1600" dirty="0" smtClean="0"/>
              <a:t>Identify the types of changes that DEER would make for these measures</a:t>
            </a:r>
          </a:p>
          <a:p>
            <a:pPr lvl="2"/>
            <a:r>
              <a:rPr lang="en-US" sz="1400" dirty="0" smtClean="0"/>
              <a:t>Impact (Unit Energy Savings)</a:t>
            </a:r>
          </a:p>
          <a:p>
            <a:pPr lvl="2"/>
            <a:r>
              <a:rPr lang="en-US" sz="1400" dirty="0" smtClean="0"/>
              <a:t>Cost</a:t>
            </a:r>
          </a:p>
          <a:p>
            <a:pPr lvl="2"/>
            <a:r>
              <a:rPr lang="en-US" sz="1400" dirty="0" smtClean="0"/>
              <a:t>Net to Gross</a:t>
            </a:r>
          </a:p>
          <a:p>
            <a:pPr marL="630238" lvl="1" indent="-342900">
              <a:buFont typeface="+mj-lt"/>
              <a:buAutoNum type="arabicPeriod"/>
            </a:pPr>
            <a:r>
              <a:rPr lang="en-US" sz="1600" dirty="0" smtClean="0"/>
              <a:t>Adjust MICS data</a:t>
            </a:r>
          </a:p>
          <a:p>
            <a:pPr lvl="2"/>
            <a:r>
              <a:rPr lang="en-US" sz="1400" dirty="0" smtClean="0"/>
              <a:t>Impacts: calculate an adjustment factor for UES, apply adjustment factor to impact values from 2013 MICS</a:t>
            </a:r>
          </a:p>
          <a:p>
            <a:pPr lvl="2"/>
            <a:r>
              <a:rPr lang="en-US" sz="1400" dirty="0"/>
              <a:t>Cost: replace old cost data with new cost data</a:t>
            </a:r>
          </a:p>
          <a:p>
            <a:pPr lvl="2"/>
            <a:r>
              <a:rPr lang="en-US" sz="1400" dirty="0" smtClean="0"/>
              <a:t>NTG: replace old NTG with new NTG</a:t>
            </a:r>
          </a:p>
          <a:p>
            <a:r>
              <a:rPr lang="en-US" sz="1800" dirty="0" smtClean="0"/>
              <a:t>Other residential and commercial measure data updates</a:t>
            </a:r>
          </a:p>
          <a:p>
            <a:pPr lvl="1"/>
            <a:r>
              <a:rPr lang="en-US" sz="1600" dirty="0" smtClean="0"/>
              <a:t>Baseline measure saturation</a:t>
            </a:r>
          </a:p>
          <a:p>
            <a:pPr lvl="1"/>
            <a:r>
              <a:rPr lang="en-US" sz="1600" dirty="0" smtClean="0"/>
              <a:t>High efficiency measure saturation</a:t>
            </a:r>
            <a:endParaRPr lang="en-US" sz="1600" dirty="0"/>
          </a:p>
          <a:p>
            <a:pPr lvl="1"/>
            <a:endParaRPr lang="en-US" sz="1600" dirty="0" smtClean="0"/>
          </a:p>
          <a:p>
            <a:endParaRPr lang="en-US" sz="1800" dirty="0" smtClean="0"/>
          </a:p>
        </p:txBody>
      </p:sp>
      <p:sp>
        <p:nvSpPr>
          <p:cNvPr id="3" name="Text Placeholder 2"/>
          <p:cNvSpPr>
            <a:spLocks noGrp="1"/>
          </p:cNvSpPr>
          <p:nvPr>
            <p:ph type="body" sz="quarter" idx="11"/>
          </p:nvPr>
        </p:nvSpPr>
        <p:spPr/>
        <p:txBody>
          <a:bodyPr/>
          <a:lstStyle/>
          <a:p>
            <a:r>
              <a:rPr lang="en-US" dirty="0" smtClean="0"/>
              <a:t>The Navigant team will coordinate with the DEER team and simultaneously incorporate 2010-12 EM&amp;V results into MICS.</a:t>
            </a:r>
            <a:endParaRPr lang="en-US" dirty="0"/>
          </a:p>
        </p:txBody>
      </p:sp>
      <p:sp>
        <p:nvSpPr>
          <p:cNvPr id="4" name="Title 3"/>
          <p:cNvSpPr>
            <a:spLocks noGrp="1"/>
          </p:cNvSpPr>
          <p:nvPr>
            <p:ph type="title"/>
          </p:nvPr>
        </p:nvSpPr>
        <p:spPr/>
        <p:txBody>
          <a:bodyPr/>
          <a:lstStyle/>
          <a:p>
            <a:r>
              <a:rPr lang="en-US" dirty="0"/>
              <a:t>2015 California Potential and Goals Study » EM&amp;V Results Integration</a:t>
            </a:r>
          </a:p>
        </p:txBody>
      </p:sp>
    </p:spTree>
    <p:extLst>
      <p:ext uri="{BB962C8B-B14F-4D97-AF65-F5344CB8AC3E}">
        <p14:creationId xmlns:p14="http://schemas.microsoft.com/office/powerpoint/2010/main" val="458847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336391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1430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Task Overview and Team Introduction</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Overview of Project Priorities and Schedule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EM&amp;V Results Integration</a:t>
            </a:r>
          </a:p>
          <a:p>
            <a:pPr marL="342900" indent="-342900">
              <a:lnSpc>
                <a:spcPct val="200000"/>
              </a:lnSpc>
              <a:spcBef>
                <a:spcPts val="600"/>
              </a:spcBef>
              <a:spcAft>
                <a:spcPts val="600"/>
              </a:spcAft>
              <a:buFontTx/>
              <a:buAutoNum type="arabicPlain"/>
              <a:tabLst>
                <a:tab pos="285750" algn="l"/>
                <a:tab pos="628650" algn="l"/>
              </a:tabLst>
              <a:defRPr/>
            </a:pPr>
            <a:r>
              <a:rPr lang="en-US" b="1" dirty="0"/>
              <a:t>»	Existing Baseline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Codes and Standards, Behavior and Conservation, Financing</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Support AAEE and LTPP</a:t>
            </a:r>
          </a:p>
        </p:txBody>
      </p:sp>
    </p:spTree>
    <p:extLst>
      <p:ext uri="{BB962C8B-B14F-4D97-AF65-F5344CB8AC3E}">
        <p14:creationId xmlns:p14="http://schemas.microsoft.com/office/powerpoint/2010/main" val="3368046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2015 California Potential and Goals Study</a:t>
            </a:r>
            <a:endParaRPr lang="en-US" dirty="0"/>
          </a:p>
        </p:txBody>
      </p:sp>
      <p:sp>
        <p:nvSpPr>
          <p:cNvPr id="16" name="Text Box 10"/>
          <p:cNvSpPr txBox="1">
            <a:spLocks noChangeArrowheads="1"/>
          </p:cNvSpPr>
          <p:nvPr/>
        </p:nvSpPr>
        <p:spPr bwMode="auto">
          <a:xfrm>
            <a:off x="304800" y="1219200"/>
            <a:ext cx="8534400" cy="4264309"/>
          </a:xfrm>
          <a:prstGeom prst="rect">
            <a:avLst/>
          </a:prstGeom>
          <a:noFill/>
          <a:ln w="12700">
            <a:noFill/>
            <a:miter lim="800000"/>
            <a:headEnd/>
            <a:tailEnd/>
          </a:ln>
        </p:spPr>
        <p:txBody>
          <a:bodyPr wrap="square">
            <a:spAutoFit/>
          </a:bodyPr>
          <a:lstStyle/>
          <a:p>
            <a:pPr>
              <a:lnSpc>
                <a:spcPct val="120000"/>
              </a:lnSpc>
              <a:spcAft>
                <a:spcPts val="1200"/>
              </a:spcAft>
            </a:pPr>
            <a:r>
              <a:rPr lang="en-US" sz="1400" b="1" dirty="0"/>
              <a:t>Content of Report</a:t>
            </a:r>
          </a:p>
          <a:p>
            <a:pPr>
              <a:lnSpc>
                <a:spcPct val="120000"/>
              </a:lnSpc>
              <a:spcAft>
                <a:spcPts val="1200"/>
              </a:spcAft>
            </a:pPr>
            <a:r>
              <a:rPr lang="en-US" sz="1400" dirty="0"/>
              <a:t>This presentation was prepared by Navigant Consulting, Inc. </a:t>
            </a:r>
            <a:r>
              <a:rPr lang="en-US" sz="1400" b="1" dirty="0"/>
              <a:t>exclusively for the benefit and internal use of</a:t>
            </a:r>
            <a:r>
              <a:rPr lang="en-US" sz="1400" dirty="0"/>
              <a:t> </a:t>
            </a:r>
            <a:r>
              <a:rPr lang="en-US" sz="1400" dirty="0">
                <a:solidFill>
                  <a:srgbClr val="000000"/>
                </a:solidFill>
              </a:rPr>
              <a:t>the California Public Utilities Commission </a:t>
            </a:r>
            <a:r>
              <a:rPr lang="en-US" sz="1400" dirty="0"/>
              <a:t>and/or its affiliates or subsidiaries.  No part of it may be circulated, quoted, or reproduced for distribution outside these organization(s) without prior written approval from Navigant Consulting, Inc. </a:t>
            </a:r>
            <a:r>
              <a:rPr lang="en-US" sz="1400" dirty="0">
                <a:solidFill>
                  <a:srgbClr val="000000"/>
                </a:solidFill>
              </a:rPr>
              <a:t>The work presented in this report represents our best efforts and judgments based on the information available at the time this report was prepared. Navigant Consulting, Inc. is not responsible for the reader’s use of, or reliance upon, the report, nor any decisions based on the report. </a:t>
            </a:r>
          </a:p>
          <a:p>
            <a:pPr>
              <a:lnSpc>
                <a:spcPct val="120000"/>
              </a:lnSpc>
              <a:spcAft>
                <a:spcPts val="1200"/>
              </a:spcAft>
            </a:pPr>
            <a:r>
              <a:rPr lang="en-US" sz="1400" dirty="0">
                <a:solidFill>
                  <a:srgbClr val="000000"/>
                </a:solidFill>
              </a:rPr>
              <a:t>NAVIGANT CONSULTING, INC. MAKES NO REPRESENTATIONS OR WARRANTIES, EXPRESSED OR IMPLIED.</a:t>
            </a:r>
          </a:p>
          <a:p>
            <a:pPr>
              <a:lnSpc>
                <a:spcPct val="120000"/>
              </a:lnSpc>
            </a:pPr>
            <a:r>
              <a:rPr lang="en-US" sz="1400" dirty="0">
                <a:solidFill>
                  <a:srgbClr val="000000"/>
                </a:solidFill>
              </a:rPr>
              <a:t>Readers of the report are advised that they assume all liabilities incurred by them, or third parties, as a result of their reliance on the report, or the data, information, findings and opinions contained in the report.</a:t>
            </a:r>
          </a:p>
          <a:p>
            <a:pPr>
              <a:lnSpc>
                <a:spcPct val="120000"/>
              </a:lnSpc>
              <a:spcBef>
                <a:spcPct val="50000"/>
              </a:spcBef>
            </a:pPr>
            <a:r>
              <a:rPr lang="en-US" sz="1400" dirty="0"/>
              <a:t>November 7, 2014</a:t>
            </a:r>
          </a:p>
        </p:txBody>
      </p:sp>
      <p:sp>
        <p:nvSpPr>
          <p:cNvPr id="17" name="Text Box 14"/>
          <p:cNvSpPr txBox="1">
            <a:spLocks noChangeArrowheads="1"/>
          </p:cNvSpPr>
          <p:nvPr/>
        </p:nvSpPr>
        <p:spPr bwMode="auto">
          <a:xfrm>
            <a:off x="304800" y="5638800"/>
            <a:ext cx="7543800" cy="461665"/>
          </a:xfrm>
          <a:prstGeom prst="rect">
            <a:avLst/>
          </a:prstGeom>
          <a:noFill/>
          <a:ln w="9525">
            <a:noFill/>
            <a:miter lim="800000"/>
            <a:headEnd/>
            <a:tailEnd/>
          </a:ln>
        </p:spPr>
        <p:txBody>
          <a:bodyPr wrap="square">
            <a:spAutoFit/>
          </a:bodyPr>
          <a:lstStyle/>
          <a:p>
            <a:r>
              <a:rPr lang="en-US" sz="800" dirty="0" smtClean="0">
                <a:solidFill>
                  <a:srgbClr val="6F6754"/>
                </a:solidFill>
                <a:latin typeface="Arial" pitchFamily="34" charset="0"/>
                <a:cs typeface="Arial" pitchFamily="34" charset="0"/>
              </a:rPr>
              <a:t>©2014 Navigant Consulting, Inc.  All rights reserved.  Navigant Consulting is not a certified public accounting firm and does not provide audit, attest, or public accounting services. See </a:t>
            </a:r>
            <a:r>
              <a:rPr lang="en-US" sz="800" u="sng" dirty="0" smtClean="0">
                <a:solidFill>
                  <a:srgbClr val="6F6754"/>
                </a:solidFill>
                <a:latin typeface="Arial" pitchFamily="34" charset="0"/>
                <a:cs typeface="Arial" pitchFamily="34" charset="0"/>
                <a:hlinkClick r:id="rId3"/>
              </a:rPr>
              <a:t>navigantconsulting.com/licensing</a:t>
            </a:r>
            <a:r>
              <a:rPr lang="en-US" sz="800" dirty="0" smtClean="0">
                <a:solidFill>
                  <a:srgbClr val="6F6754"/>
                </a:solidFill>
                <a:latin typeface="Arial" pitchFamily="34" charset="0"/>
                <a:cs typeface="Arial" pitchFamily="34" charset="0"/>
              </a:rPr>
              <a:t> for a complete listing of private investigator licenses.  Investment banking, private placement, merger, acquisition and divestiture services offered through Navigant Capital Advisors, LLC., Member FINRA/SIPC.</a:t>
            </a:r>
            <a:endParaRPr lang="en-US" sz="800" dirty="0">
              <a:solidFill>
                <a:srgbClr val="6F6754"/>
              </a:solidFill>
              <a:latin typeface="Arial" pitchFamily="34" charset="0"/>
              <a:cs typeface="Arial" pitchFamily="34" charset="0"/>
            </a:endParaRPr>
          </a:p>
        </p:txBody>
      </p:sp>
    </p:spTree>
    <p:extLst>
      <p:ext uri="{BB962C8B-B14F-4D97-AF65-F5344CB8AC3E}">
        <p14:creationId xmlns:p14="http://schemas.microsoft.com/office/powerpoint/2010/main" val="3507338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nvPr>
        </p:nvGraphicFramePr>
        <p:xfrm>
          <a:off x="228600" y="1143000"/>
          <a:ext cx="8610600" cy="3248475"/>
        </p:xfrm>
        <a:graphic>
          <a:graphicData uri="http://schemas.openxmlformats.org/drawingml/2006/table">
            <a:tbl>
              <a:tblPr firstRow="1" firstCol="1" bandRow="1">
                <a:tableStyleId>{8799B23B-EC83-4686-B30A-512413B5E67A}</a:tableStyleId>
              </a:tblPr>
              <a:tblGrid>
                <a:gridCol w="1599859"/>
                <a:gridCol w="3429341"/>
                <a:gridCol w="3581400"/>
              </a:tblGrid>
              <a:tr h="980677">
                <a:tc>
                  <a:txBody>
                    <a:bodyPr/>
                    <a:lstStyle/>
                    <a:p>
                      <a:pPr marL="0" marR="0">
                        <a:lnSpc>
                          <a:spcPct val="100000"/>
                        </a:lnSpc>
                        <a:spcBef>
                          <a:spcPts val="0"/>
                        </a:spcBef>
                        <a:spcAft>
                          <a:spcPts val="0"/>
                        </a:spcAft>
                      </a:pPr>
                      <a:r>
                        <a:rPr lang="en-US" sz="1600" kern="1200" dirty="0">
                          <a:solidFill>
                            <a:schemeClr val="bg1"/>
                          </a:solidFill>
                          <a:effectLst/>
                        </a:rPr>
                        <a:t>Term</a:t>
                      </a:r>
                      <a:endParaRPr lang="en-US" sz="1600" dirty="0">
                        <a:solidFill>
                          <a:schemeClr val="bg1"/>
                        </a:solidFill>
                        <a:effectLst/>
                        <a:latin typeface="+mj-lt"/>
                        <a:ea typeface="Times New Roman"/>
                        <a:cs typeface="Times New Roman"/>
                      </a:endParaRPr>
                    </a:p>
                  </a:txBody>
                  <a:tcPr marL="27305" marR="27305" marT="27305" marB="27305" anchor="ctr">
                    <a:solidFill>
                      <a:schemeClr val="accent3"/>
                    </a:solidFill>
                  </a:tcPr>
                </a:tc>
                <a:tc>
                  <a:txBody>
                    <a:bodyPr/>
                    <a:lstStyle/>
                    <a:p>
                      <a:pPr marL="0" marR="0">
                        <a:lnSpc>
                          <a:spcPct val="100000"/>
                        </a:lnSpc>
                        <a:spcBef>
                          <a:spcPts val="0"/>
                        </a:spcBef>
                        <a:spcAft>
                          <a:spcPts val="0"/>
                        </a:spcAft>
                      </a:pPr>
                      <a:r>
                        <a:rPr lang="en-US" sz="1600" kern="1200" dirty="0">
                          <a:solidFill>
                            <a:schemeClr val="bg1"/>
                          </a:solidFill>
                          <a:effectLst/>
                        </a:rPr>
                        <a:t>Definition</a:t>
                      </a:r>
                      <a:endParaRPr lang="en-US" sz="1600" dirty="0">
                        <a:solidFill>
                          <a:schemeClr val="bg1"/>
                        </a:solidFill>
                        <a:effectLst/>
                        <a:latin typeface="+mj-lt"/>
                        <a:ea typeface="Times New Roman"/>
                        <a:cs typeface="Times New Roman"/>
                      </a:endParaRPr>
                    </a:p>
                  </a:txBody>
                  <a:tcPr marL="27305" marR="27305" marT="27305" marB="27305" anchor="ctr">
                    <a:solidFill>
                      <a:schemeClr val="accent3"/>
                    </a:solidFill>
                  </a:tcPr>
                </a:tc>
                <a:tc>
                  <a:txBody>
                    <a:bodyPr/>
                    <a:lstStyle/>
                    <a:p>
                      <a:pPr marL="0" marR="0">
                        <a:lnSpc>
                          <a:spcPct val="100000"/>
                        </a:lnSpc>
                        <a:spcBef>
                          <a:spcPts val="0"/>
                        </a:spcBef>
                        <a:spcAft>
                          <a:spcPts val="0"/>
                        </a:spcAft>
                      </a:pPr>
                      <a:r>
                        <a:rPr lang="en-US" sz="1600" kern="1200" dirty="0">
                          <a:solidFill>
                            <a:schemeClr val="bg1"/>
                          </a:solidFill>
                          <a:effectLst/>
                        </a:rPr>
                        <a:t>Precedent</a:t>
                      </a:r>
                      <a:endParaRPr lang="en-US" sz="1600" dirty="0">
                        <a:solidFill>
                          <a:schemeClr val="bg1"/>
                        </a:solidFill>
                        <a:effectLst/>
                        <a:latin typeface="+mj-lt"/>
                        <a:ea typeface="Times New Roman"/>
                        <a:cs typeface="Times New Roman"/>
                      </a:endParaRPr>
                    </a:p>
                  </a:txBody>
                  <a:tcPr marL="27305" marR="27305" marT="27305" marB="27305" anchor="ctr">
                    <a:solidFill>
                      <a:schemeClr val="accent3"/>
                    </a:solidFill>
                  </a:tcPr>
                </a:tc>
              </a:tr>
              <a:tr h="1088213">
                <a:tc>
                  <a:txBody>
                    <a:bodyPr/>
                    <a:lstStyle/>
                    <a:p>
                      <a:pPr marL="0" marR="0" fontAlgn="b">
                        <a:lnSpc>
                          <a:spcPct val="100000"/>
                        </a:lnSpc>
                        <a:spcBef>
                          <a:spcPts val="0"/>
                        </a:spcBef>
                        <a:spcAft>
                          <a:spcPts val="0"/>
                        </a:spcAft>
                      </a:pPr>
                      <a:r>
                        <a:rPr lang="en-US" sz="1600" dirty="0">
                          <a:effectLst/>
                        </a:rPr>
                        <a:t>Code Baseline</a:t>
                      </a:r>
                      <a:endParaRPr lang="en-US" sz="1600" dirty="0">
                        <a:effectLst/>
                        <a:latin typeface="+mj-lt"/>
                        <a:ea typeface="Times New Roman"/>
                        <a:cs typeface="Times New Roman"/>
                      </a:endParaRPr>
                    </a:p>
                  </a:txBody>
                  <a:tcPr marL="27305" marR="27305" marT="27305" marB="27305" anchor="ctr"/>
                </a:tc>
                <a:tc>
                  <a:txBody>
                    <a:bodyPr/>
                    <a:lstStyle/>
                    <a:p>
                      <a:pPr marL="0" marR="0" fontAlgn="b">
                        <a:lnSpc>
                          <a:spcPct val="100000"/>
                        </a:lnSpc>
                        <a:spcBef>
                          <a:spcPts val="0"/>
                        </a:spcBef>
                        <a:spcAft>
                          <a:spcPts val="0"/>
                        </a:spcAft>
                      </a:pPr>
                      <a:r>
                        <a:rPr lang="en-US" sz="1600">
                          <a:effectLst/>
                        </a:rPr>
                        <a:t>Minimum level of efficiency required for new units that go into service</a:t>
                      </a:r>
                      <a:endParaRPr lang="en-US" sz="1600">
                        <a:effectLst/>
                        <a:latin typeface="+mj-lt"/>
                        <a:ea typeface="Times New Roman"/>
                        <a:cs typeface="Times New Roman"/>
                      </a:endParaRPr>
                    </a:p>
                  </a:txBody>
                  <a:tcPr marL="27305" marR="27305" marT="27305" marB="27305" anchor="ctr"/>
                </a:tc>
                <a:tc>
                  <a:txBody>
                    <a:bodyPr/>
                    <a:lstStyle/>
                    <a:p>
                      <a:pPr marL="0" marR="0" fontAlgn="b">
                        <a:lnSpc>
                          <a:spcPct val="100000"/>
                        </a:lnSpc>
                        <a:spcBef>
                          <a:spcPts val="0"/>
                        </a:spcBef>
                        <a:spcAft>
                          <a:spcPts val="0"/>
                        </a:spcAft>
                      </a:pPr>
                      <a:r>
                        <a:rPr lang="en-US" sz="1600" dirty="0">
                          <a:effectLst/>
                        </a:rPr>
                        <a:t>Set by the governing regulatory body or other industry standards</a:t>
                      </a:r>
                      <a:endParaRPr lang="en-US" sz="1600" dirty="0">
                        <a:effectLst/>
                        <a:latin typeface="+mj-lt"/>
                        <a:ea typeface="Times New Roman"/>
                        <a:cs typeface="Times New Roman"/>
                      </a:endParaRPr>
                    </a:p>
                  </a:txBody>
                  <a:tcPr marL="27305" marR="27305" marT="27305" marB="27305" anchor="ctr"/>
                </a:tc>
              </a:tr>
              <a:tr h="1179585">
                <a:tc>
                  <a:txBody>
                    <a:bodyPr/>
                    <a:lstStyle/>
                    <a:p>
                      <a:pPr marL="0" marR="0" fontAlgn="b">
                        <a:lnSpc>
                          <a:spcPct val="100000"/>
                        </a:lnSpc>
                        <a:spcBef>
                          <a:spcPts val="0"/>
                        </a:spcBef>
                        <a:spcAft>
                          <a:spcPts val="0"/>
                        </a:spcAft>
                      </a:pPr>
                      <a:r>
                        <a:rPr lang="en-US" sz="1600" kern="1200" dirty="0">
                          <a:effectLst/>
                        </a:rPr>
                        <a:t>Existing Baseline</a:t>
                      </a:r>
                      <a:endParaRPr lang="en-US" sz="1600" dirty="0">
                        <a:effectLst/>
                        <a:latin typeface="+mj-lt"/>
                        <a:ea typeface="Times New Roman"/>
                        <a:cs typeface="Times New Roman"/>
                      </a:endParaRPr>
                    </a:p>
                  </a:txBody>
                  <a:tcPr marL="27305" marR="27305" marT="27305" marB="27305" anchor="ctr"/>
                </a:tc>
                <a:tc>
                  <a:txBody>
                    <a:bodyPr/>
                    <a:lstStyle/>
                    <a:p>
                      <a:pPr marL="0" marR="0" fontAlgn="b">
                        <a:lnSpc>
                          <a:spcPct val="100000"/>
                        </a:lnSpc>
                        <a:spcBef>
                          <a:spcPts val="0"/>
                        </a:spcBef>
                        <a:spcAft>
                          <a:spcPts val="0"/>
                        </a:spcAft>
                      </a:pPr>
                      <a:r>
                        <a:rPr lang="en-US" sz="1600" dirty="0">
                          <a:effectLst/>
                        </a:rPr>
                        <a:t>Level of efficiency of units going out of service (being replaced by new units)</a:t>
                      </a:r>
                      <a:endParaRPr lang="en-US" sz="1600" dirty="0">
                        <a:effectLst/>
                        <a:latin typeface="+mj-lt"/>
                        <a:ea typeface="Times New Roman"/>
                        <a:cs typeface="Times New Roman"/>
                      </a:endParaRPr>
                    </a:p>
                  </a:txBody>
                  <a:tcPr marL="27305" marR="27305" marT="27305" marB="27305" anchor="ctr"/>
                </a:tc>
                <a:tc>
                  <a:txBody>
                    <a:bodyPr/>
                    <a:lstStyle/>
                    <a:p>
                      <a:pPr marL="0" marR="0" fontAlgn="b">
                        <a:lnSpc>
                          <a:spcPct val="100000"/>
                        </a:lnSpc>
                        <a:spcBef>
                          <a:spcPts val="0"/>
                        </a:spcBef>
                        <a:spcAft>
                          <a:spcPts val="0"/>
                        </a:spcAft>
                      </a:pPr>
                      <a:r>
                        <a:rPr lang="en-US" sz="1600" kern="1200" dirty="0">
                          <a:effectLst/>
                        </a:rPr>
                        <a:t>Set by historical markets and is generally a mix of below and at code technologies</a:t>
                      </a:r>
                      <a:endParaRPr lang="en-US" sz="1600" dirty="0">
                        <a:effectLst/>
                        <a:latin typeface="+mj-lt"/>
                        <a:ea typeface="Times New Roman"/>
                        <a:cs typeface="Times New Roman"/>
                      </a:endParaRPr>
                    </a:p>
                  </a:txBody>
                  <a:tcPr marL="27305" marR="27305" marT="27305" marB="27305" anchor="ctr"/>
                </a:tc>
              </a:tr>
            </a:tbl>
          </a:graphicData>
        </a:graphic>
      </p:graphicFrame>
      <p:sp>
        <p:nvSpPr>
          <p:cNvPr id="3" name="Text Placeholder 2"/>
          <p:cNvSpPr>
            <a:spLocks noGrp="1"/>
          </p:cNvSpPr>
          <p:nvPr>
            <p:ph type="body" sz="quarter" idx="11"/>
          </p:nvPr>
        </p:nvSpPr>
        <p:spPr/>
        <p:txBody>
          <a:bodyPr/>
          <a:lstStyle/>
          <a:p>
            <a:r>
              <a:rPr lang="en-US" dirty="0" smtClean="0"/>
              <a:t>Baseline energy use is a critical input to the PG model.</a:t>
            </a:r>
            <a:endParaRPr lang="en-US" dirty="0"/>
          </a:p>
        </p:txBody>
      </p:sp>
      <p:sp>
        <p:nvSpPr>
          <p:cNvPr id="4" name="Title 3"/>
          <p:cNvSpPr>
            <a:spLocks noGrp="1"/>
          </p:cNvSpPr>
          <p:nvPr>
            <p:ph type="title"/>
          </p:nvPr>
        </p:nvSpPr>
        <p:spPr/>
        <p:txBody>
          <a:bodyPr/>
          <a:lstStyle/>
          <a:p>
            <a:r>
              <a:rPr lang="en-US" dirty="0"/>
              <a:t>2015 California Potential and Goals Study » Existing Baseline</a:t>
            </a:r>
          </a:p>
        </p:txBody>
      </p:sp>
      <p:sp>
        <p:nvSpPr>
          <p:cNvPr id="6" name="Content Placeholder 1"/>
          <p:cNvSpPr txBox="1">
            <a:spLocks/>
          </p:cNvSpPr>
          <p:nvPr/>
        </p:nvSpPr>
        <p:spPr>
          <a:xfrm>
            <a:off x="304800" y="4648200"/>
            <a:ext cx="8534400" cy="1524000"/>
          </a:xfrm>
          <a:prstGeom prst="rect">
            <a:avLst/>
          </a:prstGeom>
        </p:spPr>
        <p:txBody>
          <a:bodyPr/>
          <a:lstStyle>
            <a:lvl1pPr marL="285750" indent="-285750" algn="l" rtl="0" eaLnBrk="1" fontAlgn="base" hangingPunct="1">
              <a:lnSpc>
                <a:spcPct val="100000"/>
              </a:lnSpc>
              <a:spcBef>
                <a:spcPct val="40000"/>
              </a:spcBef>
              <a:spcAft>
                <a:spcPct val="0"/>
              </a:spcAft>
              <a:buFont typeface="Palatino Linotype" pitchFamily="18" charset="0"/>
              <a:buChar char="»"/>
              <a:defRPr lang="en-US" sz="1600" i="0" kern="1200">
                <a:solidFill>
                  <a:schemeClr val="tx1"/>
                </a:solidFill>
                <a:latin typeface="+mn-lt"/>
                <a:ea typeface="+mn-ea"/>
                <a:cs typeface="+mn-cs"/>
              </a:defRPr>
            </a:lvl1pPr>
            <a:lvl2pPr marL="576263" indent="-288925" algn="l" rtl="0" eaLnBrk="1" fontAlgn="base" hangingPunct="1">
              <a:lnSpc>
                <a:spcPct val="100000"/>
              </a:lnSpc>
              <a:spcBef>
                <a:spcPct val="20000"/>
              </a:spcBef>
              <a:spcAft>
                <a:spcPct val="0"/>
              </a:spcAft>
              <a:buFont typeface="Palatino Linotype" pitchFamily="18" charset="0"/>
              <a:buChar char="–"/>
              <a:defRPr sz="1400">
                <a:solidFill>
                  <a:schemeClr val="tx1"/>
                </a:solidFill>
                <a:latin typeface="+mn-lt"/>
              </a:defRPr>
            </a:lvl2pPr>
            <a:lvl3pPr marL="796925" indent="-222250" algn="l" rtl="0" eaLnBrk="1" fontAlgn="base" hangingPunct="1">
              <a:lnSpc>
                <a:spcPct val="100000"/>
              </a:lnSpc>
              <a:spcBef>
                <a:spcPct val="20000"/>
              </a:spcBef>
              <a:spcAft>
                <a:spcPct val="0"/>
              </a:spcAft>
              <a:buSzPct val="90000"/>
              <a:buFont typeface="Courier New" pitchFamily="49" charset="0"/>
              <a:buChar char="o"/>
              <a:defRPr sz="1200">
                <a:solidFill>
                  <a:schemeClr val="tx1"/>
                </a:solidFill>
                <a:latin typeface="+mn-lt"/>
              </a:defRPr>
            </a:lvl3pPr>
            <a:lvl4pPr marL="1031875" indent="-234950" algn="l" rtl="0" eaLnBrk="1" fontAlgn="base" hangingPunct="1">
              <a:lnSpc>
                <a:spcPct val="100000"/>
              </a:lnSpc>
              <a:spcBef>
                <a:spcPct val="20000"/>
              </a:spcBef>
              <a:spcAft>
                <a:spcPct val="0"/>
              </a:spcAft>
              <a:buFont typeface="Palatino Linotype" pitchFamily="18" charset="0"/>
              <a:buChar char="›"/>
              <a:defRPr sz="1200" i="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a:lstStyle>
          <a:p>
            <a:pPr lvl="0"/>
            <a:r>
              <a:rPr lang="en-US" sz="2000" dirty="0" smtClean="0"/>
              <a:t>Key questions to be addressed:</a:t>
            </a:r>
          </a:p>
          <a:p>
            <a:pPr lvl="1"/>
            <a:r>
              <a:rPr lang="en-US" sz="1800" dirty="0" smtClean="0"/>
              <a:t>What </a:t>
            </a:r>
            <a:r>
              <a:rPr lang="en-US" sz="1800" dirty="0"/>
              <a:t>are the </a:t>
            </a:r>
            <a:r>
              <a:rPr lang="en-US" sz="1800" b="1" i="1" dirty="0"/>
              <a:t>applicable technologies </a:t>
            </a:r>
            <a:r>
              <a:rPr lang="en-US" sz="1800" dirty="0"/>
              <a:t>most affected by this issue?</a:t>
            </a:r>
          </a:p>
          <a:p>
            <a:pPr lvl="1"/>
            <a:r>
              <a:rPr lang="en-US" sz="1800" dirty="0"/>
              <a:t>What is the </a:t>
            </a:r>
            <a:r>
              <a:rPr lang="en-US" sz="1800" b="1" i="1" dirty="0"/>
              <a:t>existing baseline for the applicable technologies </a:t>
            </a:r>
            <a:r>
              <a:rPr lang="en-US" sz="1800" dirty="0"/>
              <a:t>in the study?</a:t>
            </a:r>
          </a:p>
          <a:p>
            <a:pPr lvl="1"/>
            <a:r>
              <a:rPr lang="en-US" sz="1800" dirty="0"/>
              <a:t>What should the </a:t>
            </a:r>
            <a:r>
              <a:rPr lang="en-US" sz="1800" b="1" i="1" dirty="0"/>
              <a:t>PG model </a:t>
            </a:r>
            <a:r>
              <a:rPr lang="en-US" sz="1800" dirty="0"/>
              <a:t>use as the appropriate baseline?</a:t>
            </a:r>
          </a:p>
        </p:txBody>
      </p:sp>
    </p:spTree>
    <p:extLst>
      <p:ext uri="{BB962C8B-B14F-4D97-AF65-F5344CB8AC3E}">
        <p14:creationId xmlns:p14="http://schemas.microsoft.com/office/powerpoint/2010/main" val="3014684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The Navigant </a:t>
            </a:r>
            <a:r>
              <a:rPr lang="en-US" dirty="0"/>
              <a:t>team will Work with the CPUC to develop methodology and research existing technology </a:t>
            </a:r>
            <a:r>
              <a:rPr lang="en-US" dirty="0" smtClean="0"/>
              <a:t>baseline.</a:t>
            </a:r>
            <a:endParaRPr lang="en-US" dirty="0"/>
          </a:p>
        </p:txBody>
      </p:sp>
      <p:sp>
        <p:nvSpPr>
          <p:cNvPr id="3" name="Title 2"/>
          <p:cNvSpPr>
            <a:spLocks noGrp="1"/>
          </p:cNvSpPr>
          <p:nvPr>
            <p:ph type="title"/>
          </p:nvPr>
        </p:nvSpPr>
        <p:spPr/>
        <p:txBody>
          <a:bodyPr/>
          <a:lstStyle/>
          <a:p>
            <a:r>
              <a:rPr lang="en-US" dirty="0"/>
              <a:t>2015 California Potential and Goals Study » Existing Baseline</a:t>
            </a:r>
          </a:p>
        </p:txBody>
      </p:sp>
      <p:sp>
        <p:nvSpPr>
          <p:cNvPr id="2" name="Content Placeholder 1"/>
          <p:cNvSpPr>
            <a:spLocks noGrp="1"/>
          </p:cNvSpPr>
          <p:nvPr>
            <p:ph sz="quarter" idx="10"/>
          </p:nvPr>
        </p:nvSpPr>
        <p:spPr/>
        <p:txBody>
          <a:bodyPr/>
          <a:lstStyle/>
          <a:p>
            <a:endParaRPr lang="en-US" sz="800" dirty="0" smtClean="0"/>
          </a:p>
          <a:p>
            <a:r>
              <a:rPr lang="en-US" sz="2000" dirty="0" smtClean="0"/>
              <a:t>Five step research process:</a:t>
            </a:r>
          </a:p>
          <a:p>
            <a:pPr marL="630238" lvl="1" indent="-342900">
              <a:buFont typeface="+mj-lt"/>
              <a:buAutoNum type="arabicPeriod"/>
            </a:pPr>
            <a:r>
              <a:rPr lang="en-US" sz="1800" dirty="0"/>
              <a:t>Identify the </a:t>
            </a:r>
            <a:r>
              <a:rPr lang="en-US" sz="1800" dirty="0" smtClean="0"/>
              <a:t>measures, sectors, and end uses</a:t>
            </a:r>
            <a:endParaRPr lang="en-US" sz="1800" dirty="0"/>
          </a:p>
          <a:p>
            <a:pPr marL="630238" lvl="1" indent="-342900">
              <a:buFont typeface="+mj-lt"/>
              <a:buAutoNum type="arabicPeriod"/>
            </a:pPr>
            <a:r>
              <a:rPr lang="en-US" sz="1800" dirty="0" smtClean="0"/>
              <a:t>Describe the policy background that establishes the baseline</a:t>
            </a:r>
            <a:endParaRPr lang="en-US" sz="1800" dirty="0"/>
          </a:p>
          <a:p>
            <a:pPr marL="630238" lvl="1" indent="-342900">
              <a:buFont typeface="+mj-lt"/>
              <a:buAutoNum type="arabicPeriod"/>
            </a:pPr>
            <a:r>
              <a:rPr lang="en-US" sz="1800" dirty="0" smtClean="0"/>
              <a:t>Coordinate with CEC Title 24 and Title 20, and AB 758 staff to identify potential opportunities in existing buildings</a:t>
            </a:r>
            <a:endParaRPr lang="en-US" sz="1800" dirty="0"/>
          </a:p>
          <a:p>
            <a:pPr marL="630238" lvl="1" indent="-342900">
              <a:buFont typeface="+mj-lt"/>
              <a:buAutoNum type="arabicPeriod"/>
            </a:pPr>
            <a:r>
              <a:rPr lang="en-US" sz="1800" dirty="0"/>
              <a:t>Coordinate with teams developing ex ante savings </a:t>
            </a:r>
            <a:r>
              <a:rPr lang="en-US" sz="1800" dirty="0" smtClean="0"/>
              <a:t>estimates (DEER, workpapers)</a:t>
            </a:r>
            <a:endParaRPr lang="en-US" sz="1800" dirty="0"/>
          </a:p>
          <a:p>
            <a:pPr marL="630238" lvl="1" indent="-342900">
              <a:buFont typeface="+mj-lt"/>
              <a:buAutoNum type="arabicPeriod"/>
            </a:pPr>
            <a:r>
              <a:rPr lang="en-US" sz="1800" dirty="0"/>
              <a:t>Review and assess relevant data sources (e.g., market/saturation surveys, DEER, EM&amp;V results, subject matter expert interviews, etc</a:t>
            </a:r>
            <a:r>
              <a:rPr lang="en-US" sz="1800" dirty="0" smtClean="0"/>
              <a:t>.)</a:t>
            </a:r>
            <a:endParaRPr lang="en-US" sz="1800" dirty="0"/>
          </a:p>
          <a:p>
            <a:endParaRPr lang="en-US" sz="800" dirty="0" smtClean="0"/>
          </a:p>
          <a:p>
            <a:r>
              <a:rPr lang="en-US" sz="2000" dirty="0" smtClean="0"/>
              <a:t>Recommend most appropriate baseline framework</a:t>
            </a:r>
          </a:p>
          <a:p>
            <a:r>
              <a:rPr lang="en-US" sz="2000" dirty="0" smtClean="0"/>
              <a:t>Incorporate baseline framework into PG model</a:t>
            </a:r>
          </a:p>
          <a:p>
            <a:endParaRPr lang="en-US" sz="1800" dirty="0"/>
          </a:p>
          <a:p>
            <a:pPr lvl="1"/>
            <a:endParaRPr lang="en-US" sz="1600" dirty="0"/>
          </a:p>
        </p:txBody>
      </p:sp>
    </p:spTree>
    <p:extLst>
      <p:ext uri="{BB962C8B-B14F-4D97-AF65-F5344CB8AC3E}">
        <p14:creationId xmlns:p14="http://schemas.microsoft.com/office/powerpoint/2010/main" val="6060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4217231575"/>
              </p:ext>
            </p:extLst>
          </p:nvPr>
        </p:nvGraphicFramePr>
        <p:xfrm>
          <a:off x="457200" y="1066803"/>
          <a:ext cx="8305800" cy="4876797"/>
        </p:xfrm>
        <a:graphic>
          <a:graphicData uri="http://schemas.openxmlformats.org/drawingml/2006/table">
            <a:tbl>
              <a:tblPr firstRow="1" firstCol="1" bandRow="1">
                <a:tableStyleId>{8799B23B-EC83-4686-B30A-512413B5E67A}</a:tableStyleId>
              </a:tblPr>
              <a:tblGrid>
                <a:gridCol w="6096000"/>
                <a:gridCol w="2209800"/>
              </a:tblGrid>
              <a:tr h="502264">
                <a:tc>
                  <a:txBody>
                    <a:bodyPr/>
                    <a:lstStyle/>
                    <a:p>
                      <a:pPr marL="0" marR="0">
                        <a:lnSpc>
                          <a:spcPct val="100000"/>
                        </a:lnSpc>
                        <a:spcBef>
                          <a:spcPts val="200"/>
                        </a:spcBef>
                        <a:spcAft>
                          <a:spcPts val="200"/>
                        </a:spcAft>
                      </a:pPr>
                      <a:r>
                        <a:rPr lang="en-US" sz="1600" kern="1200" dirty="0">
                          <a:solidFill>
                            <a:schemeClr val="bg1"/>
                          </a:solidFill>
                          <a:effectLst/>
                        </a:rPr>
                        <a:t>Action</a:t>
                      </a:r>
                      <a:endParaRPr lang="en-US" sz="1600" dirty="0">
                        <a:solidFill>
                          <a:schemeClr val="bg1"/>
                        </a:solidFill>
                        <a:effectLst/>
                        <a:latin typeface="+mj-lt"/>
                        <a:ea typeface="Times New Roman"/>
                        <a:cs typeface="Times New Roman"/>
                      </a:endParaRPr>
                    </a:p>
                  </a:txBody>
                  <a:tcPr marL="68580" marR="68580" marT="9525" marB="0" anchor="ctr">
                    <a:solidFill>
                      <a:schemeClr val="accent3"/>
                    </a:solidFill>
                  </a:tcPr>
                </a:tc>
                <a:tc>
                  <a:txBody>
                    <a:bodyPr/>
                    <a:lstStyle/>
                    <a:p>
                      <a:pPr marL="0" marR="0" algn="ctr">
                        <a:lnSpc>
                          <a:spcPct val="100000"/>
                        </a:lnSpc>
                        <a:spcBef>
                          <a:spcPts val="200"/>
                        </a:spcBef>
                        <a:spcAft>
                          <a:spcPts val="200"/>
                        </a:spcAft>
                      </a:pPr>
                      <a:r>
                        <a:rPr lang="en-US" sz="1600" kern="1200" dirty="0">
                          <a:solidFill>
                            <a:schemeClr val="bg1"/>
                          </a:solidFill>
                          <a:effectLst/>
                        </a:rPr>
                        <a:t>Date Range</a:t>
                      </a:r>
                      <a:endParaRPr lang="en-US" sz="1600" dirty="0">
                        <a:solidFill>
                          <a:schemeClr val="bg1"/>
                        </a:solidFill>
                        <a:effectLst/>
                        <a:latin typeface="+mj-lt"/>
                        <a:ea typeface="Times New Roman"/>
                        <a:cs typeface="Times New Roman"/>
                      </a:endParaRPr>
                    </a:p>
                  </a:txBody>
                  <a:tcPr marL="68580" marR="68580" marT="9525" marB="0" anchor="ctr">
                    <a:solidFill>
                      <a:schemeClr val="accent3"/>
                    </a:solidFill>
                  </a:tcPr>
                </a:tc>
              </a:tr>
              <a:tr h="488333">
                <a:tc>
                  <a:txBody>
                    <a:bodyPr/>
                    <a:lstStyle/>
                    <a:p>
                      <a:pPr marL="104775" marR="0" fontAlgn="b">
                        <a:lnSpc>
                          <a:spcPct val="100000"/>
                        </a:lnSpc>
                        <a:spcBef>
                          <a:spcPts val="0"/>
                        </a:spcBef>
                        <a:spcAft>
                          <a:spcPts val="0"/>
                        </a:spcAft>
                      </a:pPr>
                      <a:r>
                        <a:rPr lang="en-US" sz="1600" dirty="0">
                          <a:effectLst/>
                        </a:rPr>
                        <a:t>Submit memorandum to CPUC</a:t>
                      </a:r>
                      <a:endParaRPr lang="en-US" sz="1600" dirty="0">
                        <a:effectLst/>
                        <a:latin typeface="+mj-lt"/>
                        <a:ea typeface="Times New Roman"/>
                        <a:cs typeface="Times New Roman"/>
                      </a:endParaRPr>
                    </a:p>
                  </a:txBody>
                  <a:tcPr marL="9525" marR="9525" marT="9525" marB="0" anchor="ctr"/>
                </a:tc>
                <a:tc>
                  <a:txBody>
                    <a:bodyPr/>
                    <a:lstStyle/>
                    <a:p>
                      <a:pPr marL="0" marR="0" algn="ctr" fontAlgn="b">
                        <a:lnSpc>
                          <a:spcPct val="100000"/>
                        </a:lnSpc>
                        <a:spcBef>
                          <a:spcPts val="0"/>
                        </a:spcBef>
                        <a:spcAft>
                          <a:spcPts val="0"/>
                        </a:spcAft>
                      </a:pPr>
                      <a:r>
                        <a:rPr lang="en-US" sz="1600" dirty="0" smtClean="0">
                          <a:effectLst/>
                        </a:rPr>
                        <a:t>Completed:</a:t>
                      </a:r>
                    </a:p>
                    <a:p>
                      <a:pPr marL="0" marR="0" algn="ctr" fontAlgn="b">
                        <a:lnSpc>
                          <a:spcPct val="100000"/>
                        </a:lnSpc>
                        <a:spcBef>
                          <a:spcPts val="0"/>
                        </a:spcBef>
                        <a:spcAft>
                          <a:spcPts val="0"/>
                        </a:spcAft>
                      </a:pPr>
                      <a:r>
                        <a:rPr lang="en-US" sz="1600" baseline="0" dirty="0" smtClean="0">
                          <a:effectLst/>
                        </a:rPr>
                        <a:t>S</a:t>
                      </a:r>
                      <a:r>
                        <a:rPr lang="en-US" sz="1600" dirty="0" smtClean="0">
                          <a:effectLst/>
                        </a:rPr>
                        <a:t>eptember</a:t>
                      </a:r>
                      <a:r>
                        <a:rPr lang="en-US" sz="1600" baseline="0" dirty="0" smtClean="0">
                          <a:effectLst/>
                        </a:rPr>
                        <a:t> 30</a:t>
                      </a:r>
                      <a:r>
                        <a:rPr lang="en-US" sz="1600" dirty="0" smtClean="0">
                          <a:effectLst/>
                        </a:rPr>
                        <a:t>, </a:t>
                      </a:r>
                      <a:r>
                        <a:rPr lang="en-US" sz="1600" dirty="0">
                          <a:effectLst/>
                        </a:rPr>
                        <a:t>2014</a:t>
                      </a:r>
                      <a:endParaRPr lang="en-US" sz="1600" dirty="0">
                        <a:effectLst/>
                        <a:latin typeface="+mj-lt"/>
                        <a:ea typeface="Times New Roman"/>
                        <a:cs typeface="Times New Roman"/>
                      </a:endParaRPr>
                    </a:p>
                  </a:txBody>
                  <a:tcPr marL="9525" marR="9525" marT="9525" marB="0" anchor="ctr"/>
                </a:tc>
              </a:tr>
              <a:tr h="655038">
                <a:tc>
                  <a:txBody>
                    <a:bodyPr/>
                    <a:lstStyle/>
                    <a:p>
                      <a:pPr marL="104775" marR="0" fontAlgn="b">
                        <a:lnSpc>
                          <a:spcPct val="100000"/>
                        </a:lnSpc>
                        <a:spcBef>
                          <a:spcPts val="0"/>
                        </a:spcBef>
                        <a:spcAft>
                          <a:spcPts val="0"/>
                        </a:spcAft>
                      </a:pPr>
                      <a:r>
                        <a:rPr lang="en-US" sz="1600" dirty="0">
                          <a:effectLst/>
                        </a:rPr>
                        <a:t>Revise memorandum and submit revised memorandum to CPUC/CEC</a:t>
                      </a:r>
                      <a:endParaRPr lang="en-US" sz="1600" dirty="0">
                        <a:effectLst/>
                        <a:latin typeface="+mj-lt"/>
                        <a:ea typeface="Times New Roman"/>
                        <a:cs typeface="Times New Roman"/>
                      </a:endParaRPr>
                    </a:p>
                  </a:txBody>
                  <a:tcPr marL="9525" marR="9525" marT="9525" marB="0" anchor="ctr"/>
                </a:tc>
                <a:tc>
                  <a:txBody>
                    <a:bodyPr/>
                    <a:lstStyle/>
                    <a:p>
                      <a:pPr marL="0" marR="0" algn="ctr" fontAlgn="b">
                        <a:lnSpc>
                          <a:spcPct val="100000"/>
                        </a:lnSpc>
                        <a:spcBef>
                          <a:spcPts val="0"/>
                        </a:spcBef>
                        <a:spcAft>
                          <a:spcPts val="0"/>
                        </a:spcAft>
                      </a:pPr>
                      <a:r>
                        <a:rPr lang="en-US" sz="1600" kern="1200" dirty="0" smtClean="0">
                          <a:effectLst/>
                        </a:rPr>
                        <a:t>Completed: </a:t>
                      </a:r>
                    </a:p>
                    <a:p>
                      <a:pPr marL="0" marR="0" algn="ctr" fontAlgn="b">
                        <a:lnSpc>
                          <a:spcPct val="100000"/>
                        </a:lnSpc>
                        <a:spcBef>
                          <a:spcPts val="0"/>
                        </a:spcBef>
                        <a:spcAft>
                          <a:spcPts val="0"/>
                        </a:spcAft>
                      </a:pPr>
                      <a:r>
                        <a:rPr lang="en-US" sz="1600" kern="1200" dirty="0" smtClean="0">
                          <a:effectLst/>
                        </a:rPr>
                        <a:t>October 28, </a:t>
                      </a:r>
                      <a:r>
                        <a:rPr lang="en-US" sz="1600" kern="1200" dirty="0">
                          <a:effectLst/>
                        </a:rPr>
                        <a:t>2014</a:t>
                      </a:r>
                      <a:endParaRPr lang="en-US" sz="1600" dirty="0">
                        <a:effectLst/>
                        <a:latin typeface="+mj-lt"/>
                        <a:ea typeface="Times New Roman"/>
                        <a:cs typeface="Times New Roman"/>
                      </a:endParaRPr>
                    </a:p>
                  </a:txBody>
                  <a:tcPr marL="9525" marR="9525" marT="9525" marB="0" anchor="ctr"/>
                </a:tc>
              </a:tr>
              <a:tr h="706473">
                <a:tc>
                  <a:txBody>
                    <a:bodyPr/>
                    <a:lstStyle/>
                    <a:p>
                      <a:pPr marL="104775" marR="0" fontAlgn="b">
                        <a:lnSpc>
                          <a:spcPct val="100000"/>
                        </a:lnSpc>
                        <a:spcBef>
                          <a:spcPts val="0"/>
                        </a:spcBef>
                        <a:spcAft>
                          <a:spcPts val="0"/>
                        </a:spcAft>
                      </a:pPr>
                      <a:r>
                        <a:rPr lang="en-US" sz="1600">
                          <a:effectLst/>
                        </a:rPr>
                        <a:t>Discuss issue, methodology and action plan with CPUC/CEC</a:t>
                      </a:r>
                      <a:endParaRPr lang="en-US" sz="1600">
                        <a:effectLst/>
                        <a:latin typeface="+mj-lt"/>
                        <a:ea typeface="Times New Roman"/>
                        <a:cs typeface="Times New Roman"/>
                      </a:endParaRPr>
                    </a:p>
                  </a:txBody>
                  <a:tcPr marL="9525" marR="9525" marT="9525" marB="0" anchor="ctr"/>
                </a:tc>
                <a:tc>
                  <a:txBody>
                    <a:bodyPr/>
                    <a:lstStyle/>
                    <a:p>
                      <a:pPr marL="0" marR="0" algn="ctr" fontAlgn="b">
                        <a:lnSpc>
                          <a:spcPct val="100000"/>
                        </a:lnSpc>
                        <a:spcBef>
                          <a:spcPts val="0"/>
                        </a:spcBef>
                        <a:spcAft>
                          <a:spcPts val="0"/>
                        </a:spcAft>
                      </a:pPr>
                      <a:r>
                        <a:rPr lang="en-US" sz="1600" kern="1200" dirty="0" smtClean="0">
                          <a:effectLst/>
                        </a:rPr>
                        <a:t>Completed: </a:t>
                      </a:r>
                    </a:p>
                    <a:p>
                      <a:pPr marL="0" marR="0" algn="ctr" fontAlgn="b">
                        <a:lnSpc>
                          <a:spcPct val="100000"/>
                        </a:lnSpc>
                        <a:spcBef>
                          <a:spcPts val="0"/>
                        </a:spcBef>
                        <a:spcAft>
                          <a:spcPts val="0"/>
                        </a:spcAft>
                      </a:pPr>
                      <a:r>
                        <a:rPr lang="en-US" sz="1600" kern="1200" dirty="0" smtClean="0">
                          <a:effectLst/>
                        </a:rPr>
                        <a:t>November 5, 2014</a:t>
                      </a:r>
                      <a:endParaRPr lang="en-US" sz="1600" dirty="0">
                        <a:effectLst/>
                        <a:latin typeface="+mj-lt"/>
                        <a:ea typeface="Times New Roman"/>
                        <a:cs typeface="Times New Roman"/>
                      </a:endParaRPr>
                    </a:p>
                  </a:txBody>
                  <a:tcPr marL="9525" marR="9525" marT="9525" marB="0" anchor="ctr"/>
                </a:tc>
              </a:tr>
              <a:tr h="478771">
                <a:tc>
                  <a:txBody>
                    <a:bodyPr/>
                    <a:lstStyle/>
                    <a:p>
                      <a:pPr marL="104775" marR="0" fontAlgn="b">
                        <a:lnSpc>
                          <a:spcPct val="100000"/>
                        </a:lnSpc>
                        <a:spcBef>
                          <a:spcPts val="0"/>
                        </a:spcBef>
                        <a:spcAft>
                          <a:spcPts val="0"/>
                        </a:spcAft>
                      </a:pPr>
                      <a:r>
                        <a:rPr lang="en-US" sz="1600" dirty="0" smtClean="0">
                          <a:effectLst/>
                        </a:rPr>
                        <a:t>Coordinate task working</a:t>
                      </a:r>
                      <a:r>
                        <a:rPr lang="en-US" sz="1600" baseline="0" dirty="0" smtClean="0">
                          <a:effectLst/>
                        </a:rPr>
                        <a:t> group with CPUC/CEC</a:t>
                      </a:r>
                      <a:endParaRPr lang="en-US" sz="1600" dirty="0">
                        <a:effectLst/>
                        <a:latin typeface="+mj-lt"/>
                        <a:ea typeface="Times New Roman"/>
                        <a:cs typeface="Times New Roman"/>
                      </a:endParaRPr>
                    </a:p>
                  </a:txBody>
                  <a:tcPr marL="9525" marR="9525" marT="9525" marB="0" anchor="ctr"/>
                </a:tc>
                <a:tc>
                  <a:txBody>
                    <a:bodyPr/>
                    <a:lstStyle/>
                    <a:p>
                      <a:pPr marL="0" marR="0" algn="ctr" fontAlgn="b">
                        <a:lnSpc>
                          <a:spcPct val="100000"/>
                        </a:lnSpc>
                        <a:spcBef>
                          <a:spcPts val="0"/>
                        </a:spcBef>
                        <a:spcAft>
                          <a:spcPts val="0"/>
                        </a:spcAft>
                      </a:pPr>
                      <a:r>
                        <a:rPr lang="en-US" sz="1600" dirty="0" smtClean="0">
                          <a:effectLst/>
                        </a:rPr>
                        <a:t>November 2014</a:t>
                      </a:r>
                      <a:endParaRPr lang="en-US" sz="1600" dirty="0">
                        <a:effectLst/>
                        <a:latin typeface="+mj-lt"/>
                        <a:ea typeface="Times New Roman"/>
                        <a:cs typeface="Times New Roman"/>
                      </a:endParaRPr>
                    </a:p>
                  </a:txBody>
                  <a:tcPr marL="9525" marR="9525" marT="9525" marB="0" anchor="ctr"/>
                </a:tc>
              </a:tr>
              <a:tr h="665446">
                <a:tc>
                  <a:txBody>
                    <a:bodyPr/>
                    <a:lstStyle/>
                    <a:p>
                      <a:pPr marL="104775" marR="0" fontAlgn="b">
                        <a:lnSpc>
                          <a:spcPct val="100000"/>
                        </a:lnSpc>
                        <a:spcBef>
                          <a:spcPts val="0"/>
                        </a:spcBef>
                        <a:spcAft>
                          <a:spcPts val="0"/>
                        </a:spcAft>
                      </a:pPr>
                      <a:r>
                        <a:rPr lang="en-US" sz="1600" dirty="0" smtClean="0">
                          <a:effectLst/>
                        </a:rPr>
                        <a:t>Begin data collection</a:t>
                      </a:r>
                      <a:r>
                        <a:rPr lang="en-US" sz="1600" baseline="0" dirty="0" smtClean="0">
                          <a:effectLst/>
                        </a:rPr>
                        <a:t> and </a:t>
                      </a:r>
                      <a:r>
                        <a:rPr lang="en-US" sz="1600" dirty="0" smtClean="0">
                          <a:effectLst/>
                        </a:rPr>
                        <a:t>research</a:t>
                      </a:r>
                      <a:endParaRPr lang="en-US" sz="1600" dirty="0">
                        <a:effectLst/>
                        <a:latin typeface="+mj-lt"/>
                        <a:ea typeface="Times New Roman"/>
                        <a:cs typeface="Times New Roman"/>
                      </a:endParaRPr>
                    </a:p>
                  </a:txBody>
                  <a:tcPr marL="9525" marR="9525" marT="9525" marB="0" anchor="ctr"/>
                </a:tc>
                <a:tc>
                  <a:txBody>
                    <a:bodyPr/>
                    <a:lstStyle/>
                    <a:p>
                      <a:pPr marL="0" marR="0" algn="ctr" fontAlgn="b">
                        <a:lnSpc>
                          <a:spcPct val="100000"/>
                        </a:lnSpc>
                        <a:spcBef>
                          <a:spcPts val="0"/>
                        </a:spcBef>
                        <a:spcAft>
                          <a:spcPts val="0"/>
                        </a:spcAft>
                      </a:pPr>
                      <a:r>
                        <a:rPr lang="en-US" sz="1600" kern="1200" dirty="0">
                          <a:effectLst/>
                        </a:rPr>
                        <a:t>November </a:t>
                      </a:r>
                      <a:r>
                        <a:rPr lang="en-US" sz="1600" kern="1200" dirty="0" smtClean="0">
                          <a:effectLst/>
                        </a:rPr>
                        <a:t>2014</a:t>
                      </a:r>
                    </a:p>
                  </a:txBody>
                  <a:tcPr marL="9525" marR="9525" marT="9525" marB="0" anchor="ctr"/>
                </a:tc>
              </a:tr>
              <a:tr h="457200">
                <a:tc>
                  <a:txBody>
                    <a:bodyPr/>
                    <a:lstStyle/>
                    <a:p>
                      <a:pPr marL="104775" marR="0" fontAlgn="b">
                        <a:lnSpc>
                          <a:spcPct val="100000"/>
                        </a:lnSpc>
                        <a:spcBef>
                          <a:spcPts val="0"/>
                        </a:spcBef>
                        <a:spcAft>
                          <a:spcPts val="0"/>
                        </a:spcAft>
                      </a:pPr>
                      <a:r>
                        <a:rPr lang="en-US" sz="1600" dirty="0">
                          <a:effectLst/>
                        </a:rPr>
                        <a:t>Submit draft findings report to PG stakeholders</a:t>
                      </a:r>
                      <a:endParaRPr lang="en-US" sz="1600" dirty="0">
                        <a:effectLst/>
                        <a:latin typeface="+mj-lt"/>
                        <a:ea typeface="Times New Roman"/>
                        <a:cs typeface="Times New Roman"/>
                      </a:endParaRPr>
                    </a:p>
                  </a:txBody>
                  <a:tcPr marL="9525" marR="9525" marT="9525" marB="0" anchor="ctr"/>
                </a:tc>
                <a:tc rowSpan="3">
                  <a:txBody>
                    <a:bodyPr/>
                    <a:lstStyle/>
                    <a:p>
                      <a:pPr marL="0" marR="0" algn="ctr" fontAlgn="b">
                        <a:lnSpc>
                          <a:spcPct val="100000"/>
                        </a:lnSpc>
                        <a:spcBef>
                          <a:spcPts val="0"/>
                        </a:spcBef>
                        <a:spcAft>
                          <a:spcPts val="0"/>
                        </a:spcAft>
                      </a:pPr>
                      <a:r>
                        <a:rPr lang="en-US" sz="1600" kern="1200" dirty="0" smtClean="0">
                          <a:effectLst/>
                        </a:rPr>
                        <a:t>TBD</a:t>
                      </a:r>
                      <a:endParaRPr lang="en-US" sz="1600" kern="1200" baseline="0" dirty="0" smtClean="0">
                        <a:effectLst/>
                      </a:endParaRPr>
                    </a:p>
                    <a:p>
                      <a:pPr marL="0" marR="0" algn="ctr" fontAlgn="b">
                        <a:lnSpc>
                          <a:spcPct val="100000"/>
                        </a:lnSpc>
                        <a:spcBef>
                          <a:spcPts val="0"/>
                        </a:spcBef>
                        <a:spcAft>
                          <a:spcPts val="0"/>
                        </a:spcAft>
                      </a:pPr>
                      <a:r>
                        <a:rPr lang="en-US" sz="1600" kern="1200" baseline="0" dirty="0" smtClean="0">
                          <a:effectLst/>
                        </a:rPr>
                        <a:t>(dependent on CPUC prioritization regarding this topic)</a:t>
                      </a:r>
                      <a:endParaRPr lang="en-US" sz="1600" dirty="0">
                        <a:effectLst/>
                        <a:latin typeface="+mj-lt"/>
                        <a:ea typeface="Times New Roman"/>
                        <a:cs typeface="Times New Roman"/>
                      </a:endParaRPr>
                    </a:p>
                  </a:txBody>
                  <a:tcPr marL="9525" marR="9525" marT="9525" marB="0" anchor="ctr"/>
                </a:tc>
              </a:tr>
              <a:tr h="457200">
                <a:tc>
                  <a:txBody>
                    <a:bodyPr/>
                    <a:lstStyle/>
                    <a:p>
                      <a:pPr marL="104775" marR="0" fontAlgn="b">
                        <a:lnSpc>
                          <a:spcPct val="100000"/>
                        </a:lnSpc>
                        <a:spcBef>
                          <a:spcPts val="0"/>
                        </a:spcBef>
                        <a:spcAft>
                          <a:spcPts val="0"/>
                        </a:spcAft>
                      </a:pPr>
                      <a:r>
                        <a:rPr lang="en-US" sz="1600" dirty="0">
                          <a:effectLst/>
                        </a:rPr>
                        <a:t>Submit reviewed and revised findings report to </a:t>
                      </a:r>
                    </a:p>
                    <a:p>
                      <a:pPr marL="104775" marR="0" fontAlgn="b">
                        <a:lnSpc>
                          <a:spcPct val="100000"/>
                        </a:lnSpc>
                        <a:spcBef>
                          <a:spcPts val="0"/>
                        </a:spcBef>
                        <a:spcAft>
                          <a:spcPts val="0"/>
                        </a:spcAft>
                      </a:pPr>
                      <a:r>
                        <a:rPr lang="en-US" sz="1600" dirty="0">
                          <a:effectLst/>
                        </a:rPr>
                        <a:t>CPUC</a:t>
                      </a:r>
                      <a:endParaRPr lang="en-US" sz="1600" dirty="0">
                        <a:effectLst/>
                        <a:latin typeface="+mj-lt"/>
                        <a:ea typeface="Times New Roman"/>
                        <a:cs typeface="Times New Roman"/>
                      </a:endParaRPr>
                    </a:p>
                  </a:txBody>
                  <a:tcPr marL="9525" marR="9525" marT="9525" marB="0" anchor="ctr"/>
                </a:tc>
                <a:tc vMerge="1">
                  <a:txBody>
                    <a:bodyPr/>
                    <a:lstStyle/>
                    <a:p>
                      <a:pPr marL="0" marR="0" algn="ctr" fontAlgn="b">
                        <a:lnSpc>
                          <a:spcPct val="100000"/>
                        </a:lnSpc>
                        <a:spcBef>
                          <a:spcPts val="0"/>
                        </a:spcBef>
                        <a:spcAft>
                          <a:spcPts val="0"/>
                        </a:spcAft>
                      </a:pPr>
                      <a:endParaRPr lang="en-US" sz="1600" dirty="0">
                        <a:effectLst/>
                        <a:latin typeface="+mj-lt"/>
                        <a:ea typeface="Times New Roman"/>
                        <a:cs typeface="Times New Roman"/>
                      </a:endParaRPr>
                    </a:p>
                  </a:txBody>
                  <a:tcPr marL="9525" marR="9525" marT="9525" marB="0" anchor="ctr"/>
                </a:tc>
              </a:tr>
              <a:tr h="417195">
                <a:tc>
                  <a:txBody>
                    <a:bodyPr/>
                    <a:lstStyle/>
                    <a:p>
                      <a:pPr marL="104775" marR="0" fontAlgn="b">
                        <a:lnSpc>
                          <a:spcPct val="100000"/>
                        </a:lnSpc>
                        <a:spcBef>
                          <a:spcPts val="0"/>
                        </a:spcBef>
                        <a:spcAft>
                          <a:spcPts val="0"/>
                        </a:spcAft>
                      </a:pPr>
                      <a:r>
                        <a:rPr lang="en-US" sz="1600" dirty="0">
                          <a:effectLst/>
                        </a:rPr>
                        <a:t>Incorporate findings into PG modeling framework</a:t>
                      </a:r>
                      <a:endParaRPr lang="en-US" sz="1600" dirty="0">
                        <a:effectLst/>
                        <a:latin typeface="+mj-lt"/>
                        <a:ea typeface="Times New Roman"/>
                        <a:cs typeface="Times New Roman"/>
                      </a:endParaRPr>
                    </a:p>
                  </a:txBody>
                  <a:tcPr marL="9525" marR="9525" marT="9525" marB="0" anchor="ctr"/>
                </a:tc>
                <a:tc vMerge="1">
                  <a:txBody>
                    <a:bodyPr/>
                    <a:lstStyle/>
                    <a:p>
                      <a:pPr marL="0" marR="0" algn="ctr" fontAlgn="b">
                        <a:lnSpc>
                          <a:spcPct val="100000"/>
                        </a:lnSpc>
                        <a:spcBef>
                          <a:spcPts val="0"/>
                        </a:spcBef>
                        <a:spcAft>
                          <a:spcPts val="0"/>
                        </a:spcAft>
                      </a:pPr>
                      <a:endParaRPr lang="en-US" sz="1600" dirty="0">
                        <a:effectLst/>
                        <a:latin typeface="+mj-lt"/>
                        <a:ea typeface="Times New Roman"/>
                        <a:cs typeface="Times New Roman"/>
                      </a:endParaRPr>
                    </a:p>
                  </a:txBody>
                  <a:tcPr marL="9525" marR="9525" marT="9525" marB="0" anchor="ctr"/>
                </a:tc>
              </a:tr>
            </a:tbl>
          </a:graphicData>
        </a:graphic>
      </p:graphicFrame>
      <p:sp>
        <p:nvSpPr>
          <p:cNvPr id="3" name="Text Placeholder 2"/>
          <p:cNvSpPr>
            <a:spLocks noGrp="1"/>
          </p:cNvSpPr>
          <p:nvPr>
            <p:ph type="body" sz="quarter" idx="11"/>
          </p:nvPr>
        </p:nvSpPr>
        <p:spPr/>
        <p:txBody>
          <a:bodyPr/>
          <a:lstStyle/>
          <a:p>
            <a:r>
              <a:rPr lang="en-US" dirty="0" smtClean="0"/>
              <a:t>Research will be completed early in 2015.</a:t>
            </a:r>
            <a:endParaRPr lang="en-US" dirty="0"/>
          </a:p>
        </p:txBody>
      </p:sp>
      <p:sp>
        <p:nvSpPr>
          <p:cNvPr id="4" name="Title 3"/>
          <p:cNvSpPr>
            <a:spLocks noGrp="1"/>
          </p:cNvSpPr>
          <p:nvPr>
            <p:ph type="title"/>
          </p:nvPr>
        </p:nvSpPr>
        <p:spPr/>
        <p:txBody>
          <a:bodyPr/>
          <a:lstStyle/>
          <a:p>
            <a:r>
              <a:rPr lang="en-US" dirty="0"/>
              <a:t>2015 California Potential and Goals Study » Existing Baseline</a:t>
            </a:r>
          </a:p>
        </p:txBody>
      </p:sp>
    </p:spTree>
    <p:extLst>
      <p:ext uri="{BB962C8B-B14F-4D97-AF65-F5344CB8AC3E}">
        <p14:creationId xmlns:p14="http://schemas.microsoft.com/office/powerpoint/2010/main" val="771021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404971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1430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a:t>»	Task Overview and Team Introduction</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Overview of Project Priorities and Schedule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EM&amp;V </a:t>
            </a:r>
            <a:r>
              <a:rPr lang="en-US" dirty="0" smtClean="0"/>
              <a:t>Results Integration</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Existing Baseline</a:t>
            </a:r>
          </a:p>
          <a:p>
            <a:pPr marL="342900" indent="-342900">
              <a:lnSpc>
                <a:spcPct val="200000"/>
              </a:lnSpc>
              <a:spcBef>
                <a:spcPts val="600"/>
              </a:spcBef>
              <a:spcAft>
                <a:spcPts val="600"/>
              </a:spcAft>
              <a:buFontTx/>
              <a:buAutoNum type="arabicPlain"/>
              <a:tabLst>
                <a:tab pos="285750" algn="l"/>
                <a:tab pos="628650" algn="l"/>
              </a:tabLst>
              <a:defRPr/>
            </a:pPr>
            <a:r>
              <a:rPr lang="en-US" b="1" dirty="0"/>
              <a:t>»	Codes and Standards, Behavior and Conservation, Financing</a:t>
            </a:r>
            <a:endParaRPr lang="en-US" b="1"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Support AAEE and LTPP</a:t>
            </a:r>
          </a:p>
        </p:txBody>
      </p:sp>
    </p:spTree>
    <p:extLst>
      <p:ext uri="{BB962C8B-B14F-4D97-AF65-F5344CB8AC3E}">
        <p14:creationId xmlns:p14="http://schemas.microsoft.com/office/powerpoint/2010/main" val="2439607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smtClean="0"/>
              <a:t>The </a:t>
            </a:r>
            <a:r>
              <a:rPr lang="en-US" sz="1800" dirty="0"/>
              <a:t>general methodology used in the 2013 </a:t>
            </a:r>
            <a:r>
              <a:rPr lang="en-US" sz="1800" dirty="0" smtClean="0"/>
              <a:t>Study </a:t>
            </a:r>
            <a:r>
              <a:rPr lang="en-US" sz="1800" dirty="0"/>
              <a:t>to examine the impacts of C&amp;S will be used in the 2015 Study with several modifications. </a:t>
            </a:r>
            <a:endParaRPr lang="en-US" sz="1800" dirty="0" smtClean="0"/>
          </a:p>
          <a:p>
            <a:pPr lvl="1"/>
            <a:endParaRPr lang="en-US" sz="1800" i="1" dirty="0" smtClean="0"/>
          </a:p>
          <a:p>
            <a:r>
              <a:rPr lang="en-US" sz="1800" dirty="0"/>
              <a:t>Update calculation methodology for IOU estimated savings from </a:t>
            </a:r>
            <a:r>
              <a:rPr lang="en-US" sz="1800" dirty="0" smtClean="0"/>
              <a:t>C&amp;S</a:t>
            </a:r>
          </a:p>
          <a:p>
            <a:pPr lvl="1"/>
            <a:r>
              <a:rPr lang="en-US" sz="1600" dirty="0" smtClean="0"/>
              <a:t>2013 study allowed “layering” savings from previous codes on top of savings from new codes. This is inconsistent with CPUC policy interpretation</a:t>
            </a:r>
          </a:p>
          <a:p>
            <a:pPr lvl="1"/>
            <a:r>
              <a:rPr lang="en-US" dirty="0" smtClean="0"/>
              <a:t>Navigant will work with the CPUC to update this methodology </a:t>
            </a:r>
            <a:endParaRPr lang="en-US" dirty="0"/>
          </a:p>
          <a:p>
            <a:endParaRPr lang="en-US" sz="1800" dirty="0" smtClean="0"/>
          </a:p>
          <a:p>
            <a:r>
              <a:rPr lang="en-US" sz="1800" dirty="0" smtClean="0"/>
              <a:t>Update </a:t>
            </a:r>
            <a:r>
              <a:rPr lang="en-US" sz="1800" dirty="0"/>
              <a:t>input data for C&amp;S analysis based on 2010-12 EM&amp;V </a:t>
            </a:r>
          </a:p>
          <a:p>
            <a:endParaRPr lang="en-US" sz="1800" dirty="0" smtClean="0"/>
          </a:p>
          <a:p>
            <a:r>
              <a:rPr lang="en-US" sz="1800" dirty="0" smtClean="0"/>
              <a:t>The methodology of how C&amp;S impacts IOU rebate programs will remain the same as the 2013 Study</a:t>
            </a:r>
          </a:p>
        </p:txBody>
      </p:sp>
      <p:sp>
        <p:nvSpPr>
          <p:cNvPr id="3" name="Text Placeholder 2"/>
          <p:cNvSpPr>
            <a:spLocks noGrp="1"/>
          </p:cNvSpPr>
          <p:nvPr>
            <p:ph type="body" sz="quarter" idx="11"/>
          </p:nvPr>
        </p:nvSpPr>
        <p:spPr/>
        <p:txBody>
          <a:bodyPr/>
          <a:lstStyle/>
          <a:p>
            <a:r>
              <a:rPr lang="en-US" dirty="0" smtClean="0"/>
              <a:t>C&amp;S </a:t>
            </a:r>
            <a:r>
              <a:rPr lang="en-US" dirty="0"/>
              <a:t>savings analysis </a:t>
            </a:r>
            <a:r>
              <a:rPr lang="en-US" dirty="0" smtClean="0"/>
              <a:t>will be updated to </a:t>
            </a:r>
            <a:r>
              <a:rPr lang="en-US" dirty="0"/>
              <a:t>better align with CPUC </a:t>
            </a:r>
            <a:r>
              <a:rPr lang="en-US" dirty="0" smtClean="0"/>
              <a:t>policy and incorporate EM&amp;V data. </a:t>
            </a:r>
            <a:endParaRPr lang="en-US" dirty="0"/>
          </a:p>
        </p:txBody>
      </p:sp>
      <p:sp>
        <p:nvSpPr>
          <p:cNvPr id="4" name="Title 3"/>
          <p:cNvSpPr>
            <a:spLocks noGrp="1"/>
          </p:cNvSpPr>
          <p:nvPr>
            <p:ph type="title"/>
          </p:nvPr>
        </p:nvSpPr>
        <p:spPr/>
        <p:txBody>
          <a:bodyPr/>
          <a:lstStyle/>
          <a:p>
            <a:r>
              <a:rPr lang="en-US" dirty="0"/>
              <a:t>2015 California Potential and Goals Study » Codes and Standards, Behavior and Conservation, Financing</a:t>
            </a:r>
          </a:p>
        </p:txBody>
      </p:sp>
    </p:spTree>
    <p:extLst>
      <p:ext uri="{BB962C8B-B14F-4D97-AF65-F5344CB8AC3E}">
        <p14:creationId xmlns:p14="http://schemas.microsoft.com/office/powerpoint/2010/main" val="21047170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a:t>In the 2013 Study, the Navigant team modeled behavioral program effects through an extensive </a:t>
            </a:r>
            <a:r>
              <a:rPr lang="en-US" sz="1800" dirty="0" smtClean="0"/>
              <a:t>research review across both the residential </a:t>
            </a:r>
            <a:r>
              <a:rPr lang="en-US" sz="1800" dirty="0"/>
              <a:t>and </a:t>
            </a:r>
            <a:r>
              <a:rPr lang="en-US" sz="1800" dirty="0" smtClean="0"/>
              <a:t>commercial sectors</a:t>
            </a:r>
          </a:p>
          <a:p>
            <a:r>
              <a:rPr lang="en-US" sz="1800" dirty="0" smtClean="0"/>
              <a:t>The </a:t>
            </a:r>
            <a:r>
              <a:rPr lang="en-US" sz="1800" dirty="0"/>
              <a:t>methodology for calculating savings will remain unchanged </a:t>
            </a:r>
            <a:r>
              <a:rPr lang="en-US" sz="1800" dirty="0" smtClean="0"/>
              <a:t>for Stage </a:t>
            </a:r>
            <a:r>
              <a:rPr lang="en-US" sz="1800" dirty="0"/>
              <a:t>1. </a:t>
            </a:r>
            <a:endParaRPr lang="en-US" sz="1800" dirty="0" smtClean="0"/>
          </a:p>
          <a:p>
            <a:r>
              <a:rPr lang="en-US" sz="1800" dirty="0"/>
              <a:t>Navigant team will </a:t>
            </a:r>
            <a:r>
              <a:rPr lang="en-US" sz="1800" dirty="0" smtClean="0"/>
              <a:t>update inputs based on the latest research and data.  </a:t>
            </a:r>
            <a:endParaRPr lang="en-US" sz="1800" dirty="0"/>
          </a:p>
          <a:p>
            <a:r>
              <a:rPr lang="en-US" sz="1800" dirty="0" smtClean="0"/>
              <a:t>In 2014, the CPUC commissioned </a:t>
            </a:r>
            <a:r>
              <a:rPr lang="en-US" sz="1800" dirty="0"/>
              <a:t>a study by Opinion Dynamics Corporation (ODC) to assess the IOUs </a:t>
            </a:r>
            <a:r>
              <a:rPr lang="en-US" sz="1800" dirty="0" smtClean="0"/>
              <a:t>work </a:t>
            </a:r>
            <a:r>
              <a:rPr lang="en-US" sz="1800" dirty="0"/>
              <a:t>on: 1) EE behavior pilots and programs; 2) smart meter / AMI assumed EE/DR pilots and activities; 3) the general state of the CA “behavior” service provider market; and 4) promising behavior pilots throughout the </a:t>
            </a:r>
            <a:r>
              <a:rPr lang="en-US" sz="1800" dirty="0" smtClean="0"/>
              <a:t>country</a:t>
            </a:r>
          </a:p>
          <a:p>
            <a:endParaRPr lang="en-US" sz="1800" dirty="0" smtClean="0"/>
          </a:p>
        </p:txBody>
      </p:sp>
      <p:sp>
        <p:nvSpPr>
          <p:cNvPr id="3" name="Text Placeholder 2"/>
          <p:cNvSpPr>
            <a:spLocks noGrp="1"/>
          </p:cNvSpPr>
          <p:nvPr>
            <p:ph type="body" sz="quarter" idx="11"/>
          </p:nvPr>
        </p:nvSpPr>
        <p:spPr/>
        <p:txBody>
          <a:bodyPr/>
          <a:lstStyle/>
          <a:p>
            <a:pPr algn="ctr"/>
            <a:r>
              <a:rPr lang="en-US" dirty="0" smtClean="0"/>
              <a:t>Update </a:t>
            </a:r>
            <a:r>
              <a:rPr lang="en-US" dirty="0"/>
              <a:t>B</a:t>
            </a:r>
            <a:r>
              <a:rPr lang="en-US" dirty="0" smtClean="0"/>
              <a:t>ehavior and Conservation Analysis</a:t>
            </a:r>
            <a:endParaRPr lang="en-US" dirty="0"/>
          </a:p>
        </p:txBody>
      </p:sp>
      <p:sp>
        <p:nvSpPr>
          <p:cNvPr id="4" name="Title 3"/>
          <p:cNvSpPr>
            <a:spLocks noGrp="1"/>
          </p:cNvSpPr>
          <p:nvPr>
            <p:ph type="title"/>
          </p:nvPr>
        </p:nvSpPr>
        <p:spPr/>
        <p:txBody>
          <a:bodyPr/>
          <a:lstStyle/>
          <a:p>
            <a:r>
              <a:rPr lang="en-US" dirty="0"/>
              <a:t>2015 California Potential and Goals Study » Codes and Standards, Behavior and Conservation, Financing</a:t>
            </a:r>
          </a:p>
        </p:txBody>
      </p:sp>
    </p:spTree>
    <p:extLst>
      <p:ext uri="{BB962C8B-B14F-4D97-AF65-F5344CB8AC3E}">
        <p14:creationId xmlns:p14="http://schemas.microsoft.com/office/powerpoint/2010/main" val="4224458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gres.jpg"/>
          <p:cNvPicPr>
            <a:picLocks noChangeAspect="1"/>
          </p:cNvPicPr>
          <p:nvPr/>
        </p:nvPicPr>
        <p:blipFill rotWithShape="1">
          <a:blip r:embed="rId3">
            <a:extLst>
              <a:ext uri="{28A0092B-C50C-407E-A947-70E740481C1C}">
                <a14:useLocalDpi xmlns:a14="http://schemas.microsoft.com/office/drawing/2010/main" val="0"/>
              </a:ext>
            </a:extLst>
          </a:blip>
          <a:srcRect l="-5040" r="5040"/>
          <a:stretch/>
        </p:blipFill>
        <p:spPr>
          <a:xfrm>
            <a:off x="7010400" y="990600"/>
            <a:ext cx="1753849" cy="2067339"/>
          </a:xfrm>
          <a:prstGeom prst="rect">
            <a:avLst/>
          </a:prstGeom>
        </p:spPr>
      </p:pic>
      <p:sp>
        <p:nvSpPr>
          <p:cNvPr id="2" name="Content Placeholder 1"/>
          <p:cNvSpPr>
            <a:spLocks noGrp="1"/>
          </p:cNvSpPr>
          <p:nvPr>
            <p:ph sz="quarter" idx="10"/>
          </p:nvPr>
        </p:nvSpPr>
        <p:spPr>
          <a:xfrm>
            <a:off x="304800" y="1219200"/>
            <a:ext cx="8534400" cy="5105400"/>
          </a:xfrm>
        </p:spPr>
        <p:txBody>
          <a:bodyPr/>
          <a:lstStyle/>
          <a:p>
            <a:r>
              <a:rPr lang="en-US" sz="1800" dirty="0"/>
              <a:t>L</a:t>
            </a:r>
            <a:r>
              <a:rPr lang="en-US" sz="1800" dirty="0" smtClean="0"/>
              <a:t>everage </a:t>
            </a:r>
            <a:r>
              <a:rPr lang="en-US" sz="1800" dirty="0"/>
              <a:t>planned studies to gather California-specific </a:t>
            </a:r>
            <a:r>
              <a:rPr lang="en-US" sz="1800" dirty="0" smtClean="0"/>
              <a:t/>
            </a:r>
            <a:br>
              <a:rPr lang="en-US" sz="1800" dirty="0" smtClean="0"/>
            </a:br>
            <a:r>
              <a:rPr lang="en-US" sz="1800" dirty="0" smtClean="0"/>
              <a:t>financing parameters</a:t>
            </a:r>
            <a:endParaRPr lang="en-US" sz="1800" b="1" dirty="0" smtClean="0"/>
          </a:p>
          <a:p>
            <a:r>
              <a:rPr lang="en-US" sz="1800" dirty="0" smtClean="0"/>
              <a:t>ODC </a:t>
            </a:r>
            <a:r>
              <a:rPr lang="en-US" sz="1800" dirty="0"/>
              <a:t>is currently </a:t>
            </a:r>
            <a:r>
              <a:rPr lang="en-US" sz="1800" dirty="0" smtClean="0"/>
              <a:t>gathering California </a:t>
            </a:r>
            <a:r>
              <a:rPr lang="en-US" sz="1800" dirty="0"/>
              <a:t>specific data that </a:t>
            </a:r>
            <a:r>
              <a:rPr lang="en-US" sz="1800" dirty="0" smtClean="0"/>
              <a:t/>
            </a:r>
            <a:br>
              <a:rPr lang="en-US" sz="1800" dirty="0" smtClean="0"/>
            </a:br>
            <a:r>
              <a:rPr lang="en-US" sz="1800" dirty="0" smtClean="0"/>
              <a:t>can </a:t>
            </a:r>
            <a:r>
              <a:rPr lang="en-US" sz="1800" dirty="0"/>
              <a:t>feed into </a:t>
            </a:r>
            <a:r>
              <a:rPr lang="en-US" sz="1800" dirty="0" smtClean="0"/>
              <a:t>the 2015 </a:t>
            </a:r>
            <a:r>
              <a:rPr lang="en-US" sz="1800" dirty="0"/>
              <a:t>Model, including: </a:t>
            </a:r>
          </a:p>
          <a:p>
            <a:pPr lvl="1"/>
            <a:r>
              <a:rPr lang="en-US" sz="1600" dirty="0"/>
              <a:t>Residential and non-residential financing market </a:t>
            </a:r>
            <a:r>
              <a:rPr lang="en-US" sz="1600" dirty="0" smtClean="0"/>
              <a:t>landscapes</a:t>
            </a:r>
            <a:endParaRPr lang="en-US" sz="1600" dirty="0"/>
          </a:p>
          <a:p>
            <a:pPr lvl="1"/>
            <a:r>
              <a:rPr lang="en-US" sz="1600" dirty="0"/>
              <a:t>The need for, and willingness to participate in, financing </a:t>
            </a:r>
            <a:r>
              <a:rPr lang="en-US" sz="1600" dirty="0" smtClean="0"/>
              <a:t>programs</a:t>
            </a:r>
            <a:endParaRPr lang="en-US" sz="1600" dirty="0"/>
          </a:p>
          <a:p>
            <a:pPr lvl="1"/>
            <a:r>
              <a:rPr lang="en-US" sz="1600" dirty="0"/>
              <a:t>The potential incremental effects of </a:t>
            </a:r>
            <a:r>
              <a:rPr lang="en-US" sz="1600" dirty="0" smtClean="0"/>
              <a:t>financing</a:t>
            </a:r>
          </a:p>
          <a:p>
            <a:r>
              <a:rPr lang="en-US" sz="1800" dirty="0" smtClean="0"/>
              <a:t>The 2013 financing model relies on secondary data and expert interviews for key model inputs.  </a:t>
            </a:r>
          </a:p>
          <a:p>
            <a:r>
              <a:rPr lang="en-US" sz="1800" dirty="0" smtClean="0"/>
              <a:t>The Stage 1 update will use the same methodology and update input parameters based on new data and research. </a:t>
            </a:r>
          </a:p>
          <a:p>
            <a:pPr lvl="1"/>
            <a:r>
              <a:rPr lang="en-US" sz="1600" dirty="0" smtClean="0"/>
              <a:t>Additional </a:t>
            </a:r>
            <a:r>
              <a:rPr lang="en-US" sz="1600" dirty="0"/>
              <a:t>research on sensitive model </a:t>
            </a:r>
            <a:r>
              <a:rPr lang="en-US" sz="1600" dirty="0" smtClean="0"/>
              <a:t>variables</a:t>
            </a:r>
          </a:p>
          <a:p>
            <a:pPr lvl="1"/>
            <a:r>
              <a:rPr lang="en-US" sz="1600" dirty="0" smtClean="0"/>
              <a:t>California </a:t>
            </a:r>
            <a:r>
              <a:rPr lang="en-US" sz="1600" dirty="0"/>
              <a:t>financing market </a:t>
            </a:r>
            <a:r>
              <a:rPr lang="en-US" sz="1600" dirty="0" smtClean="0"/>
              <a:t>characteristics</a:t>
            </a:r>
          </a:p>
          <a:p>
            <a:pPr lvl="1"/>
            <a:r>
              <a:rPr lang="en-US" sz="1600" dirty="0" smtClean="0"/>
              <a:t>Additional research on other financing mechanisms</a:t>
            </a:r>
            <a:endParaRPr lang="en-US" sz="1600" dirty="0"/>
          </a:p>
        </p:txBody>
      </p:sp>
      <p:sp>
        <p:nvSpPr>
          <p:cNvPr id="3" name="Text Placeholder 2"/>
          <p:cNvSpPr>
            <a:spLocks noGrp="1"/>
          </p:cNvSpPr>
          <p:nvPr>
            <p:ph type="body" sz="quarter" idx="11"/>
          </p:nvPr>
        </p:nvSpPr>
        <p:spPr/>
        <p:txBody>
          <a:bodyPr/>
          <a:lstStyle/>
          <a:p>
            <a:pPr algn="ctr"/>
            <a:r>
              <a:rPr lang="en-US" dirty="0" smtClean="0"/>
              <a:t>Update </a:t>
            </a:r>
            <a:r>
              <a:rPr lang="en-US" dirty="0"/>
              <a:t>F</a:t>
            </a:r>
            <a:r>
              <a:rPr lang="en-US" dirty="0" smtClean="0"/>
              <a:t>inancing Analysis</a:t>
            </a:r>
            <a:endParaRPr lang="en-US" dirty="0"/>
          </a:p>
        </p:txBody>
      </p:sp>
      <p:sp>
        <p:nvSpPr>
          <p:cNvPr id="4" name="Title 3"/>
          <p:cNvSpPr>
            <a:spLocks noGrp="1"/>
          </p:cNvSpPr>
          <p:nvPr>
            <p:ph type="title"/>
          </p:nvPr>
        </p:nvSpPr>
        <p:spPr/>
        <p:txBody>
          <a:bodyPr/>
          <a:lstStyle/>
          <a:p>
            <a:r>
              <a:rPr lang="en-US" dirty="0"/>
              <a:t>2015 California Potential and Goals Study » Codes and Standards, Behavior and Conservation, Financing</a:t>
            </a:r>
          </a:p>
        </p:txBody>
      </p:sp>
    </p:spTree>
    <p:extLst>
      <p:ext uri="{BB962C8B-B14F-4D97-AF65-F5344CB8AC3E}">
        <p14:creationId xmlns:p14="http://schemas.microsoft.com/office/powerpoint/2010/main" val="3091241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473551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1430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a:t>»	Task Overview and Team Introduction</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Overview of Project Priorities and Schedule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EM&amp;V </a:t>
            </a:r>
            <a:r>
              <a:rPr lang="en-US" dirty="0" smtClean="0"/>
              <a:t>Results Integration</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Existing Baseline</a:t>
            </a:r>
          </a:p>
          <a:p>
            <a:pPr marL="342900" indent="-342900">
              <a:lnSpc>
                <a:spcPct val="200000"/>
              </a:lnSpc>
              <a:spcBef>
                <a:spcPts val="600"/>
              </a:spcBef>
              <a:spcAft>
                <a:spcPts val="600"/>
              </a:spcAft>
              <a:buFontTx/>
              <a:buAutoNum type="arabicPlain"/>
              <a:tabLst>
                <a:tab pos="285750" algn="l"/>
                <a:tab pos="628650" algn="l"/>
              </a:tabLst>
              <a:defRPr/>
            </a:pPr>
            <a:r>
              <a:rPr lang="en-US" dirty="0"/>
              <a:t>»	Codes and Standards, Behavior and Conservation, Financing</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b="1" dirty="0"/>
              <a:t>» 	Support AAEE and LTPP</a:t>
            </a:r>
          </a:p>
        </p:txBody>
      </p:sp>
    </p:spTree>
    <p:extLst>
      <p:ext uri="{BB962C8B-B14F-4D97-AF65-F5344CB8AC3E}">
        <p14:creationId xmlns:p14="http://schemas.microsoft.com/office/powerpoint/2010/main" val="2439607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600200"/>
            <a:ext cx="8534400" cy="4648200"/>
          </a:xfrm>
        </p:spPr>
        <p:txBody>
          <a:bodyPr/>
          <a:lstStyle/>
          <a:p>
            <a:r>
              <a:rPr lang="en-US" sz="2000" dirty="0" smtClean="0"/>
              <a:t>Share Task 1 scenario assumptions and results with the CEC and explore new scenarios based on locational requirements or policy drivers</a:t>
            </a:r>
          </a:p>
          <a:p>
            <a:r>
              <a:rPr lang="en-US" sz="2000" dirty="0" smtClean="0"/>
              <a:t>Discuss the sensitivity of model results with the CEC </a:t>
            </a:r>
          </a:p>
          <a:p>
            <a:r>
              <a:rPr lang="en-US" sz="2000" dirty="0" smtClean="0"/>
              <a:t>Work with the CEC to collaboratively set draft AAEE scenarios</a:t>
            </a:r>
          </a:p>
          <a:p>
            <a:r>
              <a:rPr lang="en-US" sz="2000" dirty="0" smtClean="0"/>
              <a:t>Share draft scenario assumptions with the CPUC and DAWG</a:t>
            </a:r>
          </a:p>
          <a:p>
            <a:r>
              <a:rPr lang="en-US" sz="2000" dirty="0" smtClean="0"/>
              <a:t>Refine scenario settings and run model to produce final AAEE results.</a:t>
            </a:r>
          </a:p>
          <a:p>
            <a:endParaRPr lang="en-US" sz="2000" dirty="0" smtClean="0"/>
          </a:p>
          <a:p>
            <a:endParaRPr lang="en-US" sz="2000" dirty="0" smtClean="0"/>
          </a:p>
          <a:p>
            <a:pPr marL="287338" lvl="1" indent="0">
              <a:buNone/>
            </a:pPr>
            <a:endParaRPr lang="en-US" baseline="30000" dirty="0" smtClean="0"/>
          </a:p>
          <a:p>
            <a:endParaRPr lang="en-US" sz="2000" dirty="0"/>
          </a:p>
        </p:txBody>
      </p:sp>
      <p:sp>
        <p:nvSpPr>
          <p:cNvPr id="5" name="Text Placeholder 4"/>
          <p:cNvSpPr>
            <a:spLocks noGrp="1"/>
          </p:cNvSpPr>
          <p:nvPr>
            <p:ph type="body" sz="quarter" idx="11"/>
          </p:nvPr>
        </p:nvSpPr>
        <p:spPr>
          <a:xfrm>
            <a:off x="304800" y="609600"/>
            <a:ext cx="8506444" cy="609600"/>
          </a:xfrm>
        </p:spPr>
        <p:txBody>
          <a:bodyPr/>
          <a:lstStyle/>
          <a:p>
            <a:r>
              <a:rPr lang="en-US" dirty="0" smtClean="0"/>
              <a:t>Navigant will work with the CEC to calculate Additional Achievable Energy Efficiency (AAEE) Savings for incorporation into the IEPR and LTPP Proceeding.</a:t>
            </a:r>
            <a:endParaRPr lang="en-US" dirty="0"/>
          </a:p>
        </p:txBody>
      </p:sp>
      <p:sp>
        <p:nvSpPr>
          <p:cNvPr id="3" name="Title 2"/>
          <p:cNvSpPr>
            <a:spLocks noGrp="1"/>
          </p:cNvSpPr>
          <p:nvPr>
            <p:ph type="title"/>
          </p:nvPr>
        </p:nvSpPr>
        <p:spPr/>
        <p:txBody>
          <a:bodyPr/>
          <a:lstStyle/>
          <a:p>
            <a:r>
              <a:rPr lang="en-US" dirty="0"/>
              <a:t>2015 California Potential and Goals Study » Support AAEE and LTPP</a:t>
            </a:r>
          </a:p>
        </p:txBody>
      </p:sp>
    </p:spTree>
    <p:extLst>
      <p:ext uri="{BB962C8B-B14F-4D97-AF65-F5344CB8AC3E}">
        <p14:creationId xmlns:p14="http://schemas.microsoft.com/office/powerpoint/2010/main" val="36175774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600200"/>
            <a:ext cx="3200400" cy="4648200"/>
          </a:xfrm>
        </p:spPr>
        <p:txBody>
          <a:bodyPr/>
          <a:lstStyle/>
          <a:p>
            <a:r>
              <a:rPr lang="en-US" sz="2000" dirty="0" smtClean="0"/>
              <a:t>Changes to bass diffusion parameter ranges from policy drivers (e.g. AB 758)</a:t>
            </a:r>
          </a:p>
          <a:p>
            <a:r>
              <a:rPr lang="en-US" sz="2000" dirty="0" smtClean="0"/>
              <a:t>Changes to implied discount rate (</a:t>
            </a:r>
            <a:r>
              <a:rPr lang="en-US" sz="2000" dirty="0" err="1" smtClean="0"/>
              <a:t>iDR</a:t>
            </a:r>
            <a:r>
              <a:rPr lang="en-US" sz="2000" dirty="0" smtClean="0"/>
              <a:t>) from policy drivers (e.g. AB 1103)</a:t>
            </a:r>
          </a:p>
          <a:p>
            <a:r>
              <a:rPr lang="en-US" sz="2000" dirty="0"/>
              <a:t>Changes in avoided costs may be </a:t>
            </a:r>
            <a:r>
              <a:rPr lang="en-US" sz="2000" dirty="0" smtClean="0"/>
              <a:t>explored due to changes in environmental externality adders</a:t>
            </a:r>
            <a:endParaRPr lang="en-US" sz="2000" dirty="0"/>
          </a:p>
          <a:p>
            <a:endParaRPr lang="en-US" sz="2000" dirty="0" smtClean="0"/>
          </a:p>
          <a:p>
            <a:endParaRPr lang="en-US" sz="2000" dirty="0" smtClean="0"/>
          </a:p>
          <a:p>
            <a:endParaRPr lang="en-US" sz="2000" dirty="0" smtClean="0"/>
          </a:p>
          <a:p>
            <a:pPr marL="287338" lvl="1" indent="0">
              <a:buNone/>
            </a:pPr>
            <a:endParaRPr lang="en-US" baseline="30000" dirty="0" smtClean="0"/>
          </a:p>
          <a:p>
            <a:endParaRPr lang="en-US" sz="2000" dirty="0"/>
          </a:p>
        </p:txBody>
      </p:sp>
      <p:sp>
        <p:nvSpPr>
          <p:cNvPr id="5" name="Text Placeholder 4"/>
          <p:cNvSpPr>
            <a:spLocks noGrp="1"/>
          </p:cNvSpPr>
          <p:nvPr>
            <p:ph type="body" sz="quarter" idx="11"/>
          </p:nvPr>
        </p:nvSpPr>
        <p:spPr>
          <a:xfrm>
            <a:off x="304800" y="609600"/>
            <a:ext cx="8506444" cy="609600"/>
          </a:xfrm>
        </p:spPr>
        <p:txBody>
          <a:bodyPr/>
          <a:lstStyle/>
          <a:p>
            <a:r>
              <a:rPr lang="en-US" dirty="0" smtClean="0"/>
              <a:t>Navigant will use the 2015 model to refine how scenarios are defined such that endogenous variables are more aggressively explored. </a:t>
            </a:r>
            <a:endParaRPr lang="en-US" dirty="0"/>
          </a:p>
        </p:txBody>
      </p:sp>
      <p:sp>
        <p:nvSpPr>
          <p:cNvPr id="3" name="Title 2"/>
          <p:cNvSpPr>
            <a:spLocks noGrp="1"/>
          </p:cNvSpPr>
          <p:nvPr>
            <p:ph type="title"/>
          </p:nvPr>
        </p:nvSpPr>
        <p:spPr/>
        <p:txBody>
          <a:bodyPr/>
          <a:lstStyle/>
          <a:p>
            <a:r>
              <a:rPr lang="en-US" dirty="0"/>
              <a:t>2015 California Potential and Goals Study » Support AAEE and LTPP</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600200"/>
            <a:ext cx="445770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6072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116681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b="1" dirty="0" smtClean="0"/>
              <a:t>Task Overview and Team Introduction</a:t>
            </a:r>
            <a:endParaRPr lang="en-US" b="1"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Overview of Project Priorities and Schedule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EM&amp;V Results Integration</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Existing Baseline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Codes and Standards, Behavior and Conservation, Financing</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Support AAEE and LTPP</a:t>
            </a:r>
          </a:p>
        </p:txBody>
      </p:sp>
    </p:spTree>
    <p:extLst>
      <p:ext uri="{BB962C8B-B14F-4D97-AF65-F5344CB8AC3E}">
        <p14:creationId xmlns:p14="http://schemas.microsoft.com/office/powerpoint/2010/main" val="21720208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4572000" y="228600"/>
            <a:ext cx="3048000" cy="5867400"/>
          </a:xfrm>
          <a:prstGeom prst="foldedCorner">
            <a:avLst>
              <a:gd name="adj" fmla="val 0"/>
            </a:avLst>
          </a:prstGeom>
          <a:solidFill>
            <a:schemeClr val="bg1"/>
          </a:solidFill>
          <a:ln w="12700">
            <a:solidFill>
              <a:srgbClr val="EEB110"/>
            </a:solidFill>
            <a:round/>
            <a:headEnd/>
            <a:tailEnd/>
          </a:ln>
          <a:effectLst>
            <a:outerShdw blurRad="50800" dist="38100" dir="2700000" algn="tl" rotWithShape="0">
              <a:schemeClr val="tx1">
                <a:alpha val="40000"/>
              </a:schemeClr>
            </a:outerShdw>
          </a:effectLst>
        </p:spPr>
        <p:txBody>
          <a:bodyPr/>
          <a:lstStyle/>
          <a:p>
            <a:pPr marL="114300" algn="ctr"/>
            <a:endParaRPr lang="en-US" sz="1200" b="1" dirty="0" smtClean="0"/>
          </a:p>
          <a:p>
            <a:pPr marL="114300"/>
            <a:r>
              <a:rPr lang="en-US" sz="1200" b="1" dirty="0" smtClean="0"/>
              <a:t>Greg Wikler, </a:t>
            </a:r>
            <a:r>
              <a:rPr lang="en-US" sz="1200" dirty="0" smtClean="0"/>
              <a:t>Director-in-Charge</a:t>
            </a:r>
          </a:p>
          <a:p>
            <a:pPr marL="114300"/>
            <a:r>
              <a:rPr lang="en-US" sz="1200" dirty="0" smtClean="0"/>
              <a:t>Navigant - Director</a:t>
            </a:r>
          </a:p>
          <a:p>
            <a:pPr marL="114300"/>
            <a:r>
              <a:rPr lang="en-US" sz="1200" dirty="0"/>
              <a:t>San Francisco, CA</a:t>
            </a:r>
          </a:p>
          <a:p>
            <a:pPr marL="114300"/>
            <a:r>
              <a:rPr lang="en-US" sz="1200" dirty="0"/>
              <a:t>(415) </a:t>
            </a:r>
            <a:r>
              <a:rPr lang="en-US" sz="1200" dirty="0" smtClean="0"/>
              <a:t>399-2109</a:t>
            </a:r>
          </a:p>
          <a:p>
            <a:pPr marL="114300"/>
            <a:r>
              <a:rPr lang="en-US" sz="1200" dirty="0" smtClean="0">
                <a:hlinkClick r:id="rId2"/>
              </a:rPr>
              <a:t>Greg.wikler@navigant.com</a:t>
            </a:r>
            <a:r>
              <a:rPr lang="en-US" sz="1200" dirty="0" smtClean="0"/>
              <a:t> </a:t>
            </a:r>
            <a:endParaRPr lang="en-US" sz="1200" dirty="0"/>
          </a:p>
          <a:p>
            <a:pPr marL="114300"/>
            <a:endParaRPr lang="en-US" sz="1200" b="1" dirty="0" smtClean="0"/>
          </a:p>
          <a:p>
            <a:pPr marL="114300"/>
            <a:r>
              <a:rPr lang="en-US" sz="1200" b="1" dirty="0" smtClean="0"/>
              <a:t>Amul Sathe, </a:t>
            </a:r>
            <a:r>
              <a:rPr lang="en-US" sz="1200" dirty="0" smtClean="0"/>
              <a:t>Project Manger</a:t>
            </a:r>
          </a:p>
          <a:p>
            <a:pPr marL="114300"/>
            <a:r>
              <a:rPr lang="en-US" sz="1200" dirty="0" smtClean="0"/>
              <a:t>Navigant - Associate Director</a:t>
            </a:r>
          </a:p>
          <a:p>
            <a:pPr marL="114300"/>
            <a:r>
              <a:rPr lang="en-US" sz="1200" dirty="0" smtClean="0"/>
              <a:t>San Francisco, CA</a:t>
            </a:r>
          </a:p>
          <a:p>
            <a:pPr marL="114300"/>
            <a:r>
              <a:rPr lang="en-US" sz="1200" dirty="0" smtClean="0"/>
              <a:t>(415) 399-2180</a:t>
            </a:r>
          </a:p>
          <a:p>
            <a:pPr marL="114300"/>
            <a:r>
              <a:rPr lang="en-US" sz="1200" dirty="0" smtClean="0">
                <a:hlinkClick r:id="rId3"/>
              </a:rPr>
              <a:t>Amul.sathe@navigant.com</a:t>
            </a:r>
            <a:r>
              <a:rPr lang="en-US" sz="1200" dirty="0" smtClean="0"/>
              <a:t> </a:t>
            </a:r>
          </a:p>
          <a:p>
            <a:pPr marL="114300"/>
            <a:endParaRPr lang="en-US" sz="1200" dirty="0"/>
          </a:p>
          <a:p>
            <a:pPr marL="114300"/>
            <a:r>
              <a:rPr lang="en-US" sz="1200" b="1" dirty="0" smtClean="0"/>
              <a:t>Surya Swamy, </a:t>
            </a:r>
            <a:r>
              <a:rPr lang="en-US" sz="1200" dirty="0" smtClean="0"/>
              <a:t>Lead Modeler</a:t>
            </a:r>
            <a:endParaRPr lang="en-US" sz="1200" dirty="0"/>
          </a:p>
          <a:p>
            <a:pPr marL="114300"/>
            <a:r>
              <a:rPr lang="en-US" sz="1200" dirty="0"/>
              <a:t>Navigant </a:t>
            </a:r>
            <a:r>
              <a:rPr lang="en-US" sz="1200" dirty="0" smtClean="0"/>
              <a:t>– Managing Consultant</a:t>
            </a:r>
            <a:endParaRPr lang="en-US" sz="1200" dirty="0"/>
          </a:p>
          <a:p>
            <a:pPr marL="114300"/>
            <a:r>
              <a:rPr lang="en-US" sz="1200" dirty="0"/>
              <a:t>San Francisco, CA</a:t>
            </a:r>
          </a:p>
          <a:p>
            <a:pPr marL="114300"/>
            <a:r>
              <a:rPr lang="en-US" sz="1200" dirty="0"/>
              <a:t>(415) 356-7112</a:t>
            </a:r>
          </a:p>
          <a:p>
            <a:pPr marL="114300"/>
            <a:r>
              <a:rPr lang="en-US" sz="1200" dirty="0" smtClean="0">
                <a:hlinkClick r:id="rId4"/>
              </a:rPr>
              <a:t>Surya.swamy@navigant.com</a:t>
            </a:r>
            <a:r>
              <a:rPr lang="en-US" sz="1200" dirty="0" smtClean="0"/>
              <a:t> </a:t>
            </a:r>
            <a:endParaRPr lang="en-US" sz="1200" dirty="0"/>
          </a:p>
          <a:p>
            <a:pPr marL="114300"/>
            <a:endParaRPr lang="en-US" sz="1200" dirty="0">
              <a:solidFill>
                <a:srgbClr val="FF0000"/>
              </a:solidFill>
            </a:endParaRPr>
          </a:p>
          <a:p>
            <a:pPr marL="114300"/>
            <a:r>
              <a:rPr lang="en-US" sz="1200" b="1" dirty="0" smtClean="0"/>
              <a:t>Michael Noreika, </a:t>
            </a:r>
            <a:r>
              <a:rPr lang="en-US" sz="1200" dirty="0" smtClean="0"/>
              <a:t>MICS Lead</a:t>
            </a:r>
            <a:endParaRPr lang="en-US" sz="1200" dirty="0"/>
          </a:p>
          <a:p>
            <a:pPr marL="114300"/>
            <a:r>
              <a:rPr lang="en-US" sz="1200" dirty="0"/>
              <a:t>Navigant - Managing Consultant</a:t>
            </a:r>
          </a:p>
          <a:p>
            <a:pPr marL="114300"/>
            <a:r>
              <a:rPr lang="en-US" sz="1200" dirty="0" smtClean="0"/>
              <a:t>Seattle, WA</a:t>
            </a:r>
          </a:p>
          <a:p>
            <a:pPr marL="114300"/>
            <a:r>
              <a:rPr lang="en-US" sz="1200" dirty="0"/>
              <a:t>(206) 302-4016</a:t>
            </a:r>
          </a:p>
          <a:p>
            <a:pPr marL="114300"/>
            <a:r>
              <a:rPr lang="en-US" sz="1200" dirty="0" smtClean="0">
                <a:hlinkClick r:id="rId4"/>
              </a:rPr>
              <a:t>Michael.Noreika@navigant.com</a:t>
            </a:r>
            <a:r>
              <a:rPr lang="en-US" sz="1200" dirty="0" smtClean="0"/>
              <a:t> </a:t>
            </a:r>
            <a:endParaRPr lang="en-US" sz="1200" dirty="0"/>
          </a:p>
          <a:p>
            <a:pPr marL="114300"/>
            <a:endParaRPr lang="en-US" sz="1200" dirty="0" smtClean="0"/>
          </a:p>
          <a:p>
            <a:pPr marL="114300"/>
            <a:r>
              <a:rPr lang="en-US" sz="1200" b="1" dirty="0" smtClean="0"/>
              <a:t>Sam Piell, </a:t>
            </a:r>
            <a:r>
              <a:rPr lang="en-US" sz="1200" dirty="0" smtClean="0"/>
              <a:t>Stakeholder Engagement</a:t>
            </a:r>
            <a:endParaRPr lang="en-US" sz="1200" dirty="0"/>
          </a:p>
          <a:p>
            <a:pPr marL="114300"/>
            <a:r>
              <a:rPr lang="en-US" sz="1200" dirty="0"/>
              <a:t>Navigant </a:t>
            </a:r>
            <a:r>
              <a:rPr lang="en-US" sz="1200" dirty="0" smtClean="0"/>
              <a:t>– Senior Consultant</a:t>
            </a:r>
            <a:endParaRPr lang="en-US" sz="1200" dirty="0"/>
          </a:p>
          <a:p>
            <a:pPr marL="114300"/>
            <a:r>
              <a:rPr lang="en-US" sz="1200" dirty="0"/>
              <a:t>San Francisco, CA</a:t>
            </a:r>
          </a:p>
          <a:p>
            <a:pPr marL="114300"/>
            <a:r>
              <a:rPr lang="en-US" sz="1200" dirty="0"/>
              <a:t>(415) 356-7160</a:t>
            </a:r>
          </a:p>
          <a:p>
            <a:pPr marL="114300"/>
            <a:r>
              <a:rPr lang="en-US" sz="1200" dirty="0" smtClean="0">
                <a:hlinkClick r:id="rId5"/>
              </a:rPr>
              <a:t>Sam.piell@navigant.com</a:t>
            </a:r>
            <a:r>
              <a:rPr lang="en-US" sz="1200" dirty="0" smtClean="0"/>
              <a:t> </a:t>
            </a:r>
            <a:endParaRPr lang="en-US" sz="1200" dirty="0"/>
          </a:p>
          <a:p>
            <a:pPr marL="114300"/>
            <a:endParaRPr lang="en-US" sz="1200" dirty="0">
              <a:solidFill>
                <a:srgbClr val="FF0000"/>
              </a:solidFill>
            </a:endParaRPr>
          </a:p>
          <a:p>
            <a:pPr marL="114300"/>
            <a:endParaRPr lang="en-US" sz="1200" dirty="0" smtClean="0"/>
          </a:p>
          <a:p>
            <a:pPr marL="114300"/>
            <a:endParaRPr lang="en-US" sz="1200" dirty="0" smtClean="0"/>
          </a:p>
          <a:p>
            <a:pPr marL="114300"/>
            <a:endParaRPr lang="en-US" sz="1200" dirty="0" smtClean="0"/>
          </a:p>
        </p:txBody>
      </p:sp>
    </p:spTree>
    <p:extLst>
      <p:ext uri="{BB962C8B-B14F-4D97-AF65-F5344CB8AC3E}">
        <p14:creationId xmlns:p14="http://schemas.microsoft.com/office/powerpoint/2010/main" val="2424356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0"/>
          </p:nvPr>
        </p:nvSpPr>
        <p:spPr/>
        <p:txBody>
          <a:bodyPr/>
          <a:lstStyle/>
          <a:p>
            <a:r>
              <a:rPr lang="en-US" sz="1800" b="1" dirty="0"/>
              <a:t>Task 1 Potential and Goals Study </a:t>
            </a:r>
            <a:r>
              <a:rPr lang="en-US" sz="1800" b="1" dirty="0" smtClean="0"/>
              <a:t>Update</a:t>
            </a:r>
          </a:p>
          <a:p>
            <a:pPr lvl="1"/>
            <a:r>
              <a:rPr lang="en-US" sz="1600" dirty="0"/>
              <a:t>Inform IOU goals</a:t>
            </a:r>
          </a:p>
          <a:p>
            <a:endParaRPr lang="en-US" sz="1800" b="1" dirty="0" smtClean="0"/>
          </a:p>
          <a:p>
            <a:r>
              <a:rPr lang="en-US" sz="1800" b="1" dirty="0" smtClean="0"/>
              <a:t>Task 2: Additional Achievable Energy Efficiency (AAEE) Savings Forecast</a:t>
            </a:r>
          </a:p>
          <a:p>
            <a:pPr lvl="1"/>
            <a:r>
              <a:rPr lang="en-US" sz="1600" dirty="0" smtClean="0"/>
              <a:t>Inform planning </a:t>
            </a:r>
            <a:r>
              <a:rPr lang="en-US" sz="1600" dirty="0"/>
              <a:t>efforts of the CPUC, CEC, and </a:t>
            </a:r>
            <a:r>
              <a:rPr lang="en-US" sz="1600" dirty="0" smtClean="0"/>
              <a:t>CAISO</a:t>
            </a:r>
          </a:p>
          <a:p>
            <a:pPr lvl="1"/>
            <a:endParaRPr lang="en-US" sz="1600" b="1" dirty="0" smtClean="0"/>
          </a:p>
          <a:p>
            <a:r>
              <a:rPr lang="en-US" sz="1800" b="1" dirty="0" smtClean="0"/>
              <a:t>Task </a:t>
            </a:r>
            <a:r>
              <a:rPr lang="en-US" sz="1800" b="1" dirty="0"/>
              <a:t>3: Energy Efficiency Targets for Greenhouse Gas </a:t>
            </a:r>
            <a:r>
              <a:rPr lang="en-US" sz="1800" b="1" dirty="0" smtClean="0"/>
              <a:t>Reductions</a:t>
            </a:r>
          </a:p>
          <a:p>
            <a:pPr lvl="1"/>
            <a:r>
              <a:rPr lang="en-US" sz="1600" dirty="0" smtClean="0"/>
              <a:t>How can IOU </a:t>
            </a:r>
            <a:r>
              <a:rPr lang="en-US" sz="1600" dirty="0"/>
              <a:t>programs and energy efficiency can help meet AB32 </a:t>
            </a:r>
            <a:r>
              <a:rPr lang="en-US" sz="1600" dirty="0" smtClean="0"/>
              <a:t>goals?</a:t>
            </a:r>
          </a:p>
          <a:p>
            <a:pPr lvl="1"/>
            <a:endParaRPr lang="en-US" sz="1600" b="1" dirty="0" smtClean="0"/>
          </a:p>
          <a:p>
            <a:r>
              <a:rPr lang="en-US" sz="1800" b="1" dirty="0" smtClean="0"/>
              <a:t>Task </a:t>
            </a:r>
            <a:r>
              <a:rPr lang="en-US" sz="1800" b="1" dirty="0"/>
              <a:t>4: Metrics to Support the Strategic Plan </a:t>
            </a:r>
            <a:r>
              <a:rPr lang="en-US" sz="1800" b="1" dirty="0" smtClean="0"/>
              <a:t>Update</a:t>
            </a:r>
            <a:endParaRPr lang="en-US" sz="1800" dirty="0" smtClean="0"/>
          </a:p>
          <a:p>
            <a:pPr lvl="1"/>
            <a:r>
              <a:rPr lang="en-US" sz="1600" dirty="0" smtClean="0"/>
              <a:t>Support development of strategic plan by providing potential analysis</a:t>
            </a:r>
            <a:endParaRPr lang="en-US" sz="1600" dirty="0"/>
          </a:p>
        </p:txBody>
      </p:sp>
      <p:sp>
        <p:nvSpPr>
          <p:cNvPr id="6" name="Text Placeholder 5"/>
          <p:cNvSpPr>
            <a:spLocks noGrp="1"/>
          </p:cNvSpPr>
          <p:nvPr>
            <p:ph type="body" sz="quarter" idx="11"/>
          </p:nvPr>
        </p:nvSpPr>
        <p:spPr/>
        <p:txBody>
          <a:bodyPr/>
          <a:lstStyle/>
          <a:p>
            <a:r>
              <a:rPr lang="en-US" dirty="0"/>
              <a:t>Four primary uses of the 2015 </a:t>
            </a:r>
            <a:r>
              <a:rPr lang="en-US" dirty="0" smtClean="0"/>
              <a:t>and Beyond Potential Study </a:t>
            </a:r>
            <a:r>
              <a:rPr lang="en-US" dirty="0"/>
              <a:t>correspond to the four </a:t>
            </a:r>
            <a:r>
              <a:rPr lang="en-US" dirty="0" smtClean="0"/>
              <a:t>task descriptions that will be used throughout the project</a:t>
            </a:r>
            <a:endParaRPr lang="en-US" dirty="0"/>
          </a:p>
        </p:txBody>
      </p:sp>
      <p:sp>
        <p:nvSpPr>
          <p:cNvPr id="4" name="Title 3"/>
          <p:cNvSpPr>
            <a:spLocks noGrp="1"/>
          </p:cNvSpPr>
          <p:nvPr>
            <p:ph type="title"/>
          </p:nvPr>
        </p:nvSpPr>
        <p:spPr/>
        <p:txBody>
          <a:bodyPr/>
          <a:lstStyle/>
          <a:p>
            <a:r>
              <a:rPr lang="en-US" dirty="0"/>
              <a:t>2015 California Potential and Goals Study » Task Overview and Team Introduction</a:t>
            </a:r>
          </a:p>
        </p:txBody>
      </p:sp>
    </p:spTree>
    <p:extLst>
      <p:ext uri="{BB962C8B-B14F-4D97-AF65-F5344CB8AC3E}">
        <p14:creationId xmlns:p14="http://schemas.microsoft.com/office/powerpoint/2010/main" val="2488760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2015 California Potential and Goals Study » Task Overview and Team Introduction</a:t>
            </a:r>
          </a:p>
        </p:txBody>
      </p:sp>
      <p:sp>
        <p:nvSpPr>
          <p:cNvPr id="3" name="Text Placeholder 2"/>
          <p:cNvSpPr>
            <a:spLocks noGrp="1"/>
          </p:cNvSpPr>
          <p:nvPr>
            <p:ph type="body" sz="quarter" idx="10"/>
          </p:nvPr>
        </p:nvSpPr>
        <p:spPr/>
        <p:txBody>
          <a:bodyPr/>
          <a:lstStyle/>
          <a:p>
            <a:pPr algn="ctr"/>
            <a:r>
              <a:rPr lang="en-US" dirty="0" smtClean="0"/>
              <a:t>Navigant Team Project Management Structure</a:t>
            </a:r>
            <a:endParaRPr lang="en-US" dirty="0"/>
          </a:p>
        </p:txBody>
      </p:sp>
      <p:cxnSp>
        <p:nvCxnSpPr>
          <p:cNvPr id="5" name="Straight Connector 4"/>
          <p:cNvCxnSpPr/>
          <p:nvPr/>
        </p:nvCxnSpPr>
        <p:spPr>
          <a:xfrm>
            <a:off x="1818430" y="5825827"/>
            <a:ext cx="5568742" cy="0"/>
          </a:xfrm>
          <a:prstGeom prst="line">
            <a:avLst/>
          </a:prstGeom>
          <a:ln>
            <a:solidFill>
              <a:srgbClr val="948A54"/>
            </a:solidFill>
          </a:ln>
        </p:spPr>
        <p:style>
          <a:lnRef idx="1">
            <a:schemeClr val="accent1"/>
          </a:lnRef>
          <a:fillRef idx="0">
            <a:schemeClr val="accent1"/>
          </a:fillRef>
          <a:effectRef idx="0">
            <a:schemeClr val="accent1"/>
          </a:effectRef>
          <a:fontRef idx="minor">
            <a:schemeClr val="tx1"/>
          </a:fontRef>
        </p:style>
      </p:cxnSp>
      <p:cxnSp>
        <p:nvCxnSpPr>
          <p:cNvPr id="6" name="Shape 71"/>
          <p:cNvCxnSpPr>
            <a:endCxn id="18" idx="1"/>
          </p:cNvCxnSpPr>
          <p:nvPr/>
        </p:nvCxnSpPr>
        <p:spPr>
          <a:xfrm rot="5400000" flipH="1" flipV="1">
            <a:off x="459527" y="4322992"/>
            <a:ext cx="2861739" cy="143932"/>
          </a:xfrm>
          <a:prstGeom prst="bentConnector2">
            <a:avLst/>
          </a:prstGeom>
          <a:ln>
            <a:solidFill>
              <a:srgbClr val="948A54"/>
            </a:solidFill>
          </a:ln>
        </p:spPr>
        <p:style>
          <a:lnRef idx="1">
            <a:schemeClr val="accent1"/>
          </a:lnRef>
          <a:fillRef idx="0">
            <a:schemeClr val="accent1"/>
          </a:fillRef>
          <a:effectRef idx="0">
            <a:schemeClr val="accent1"/>
          </a:effectRef>
          <a:fontRef idx="minor">
            <a:schemeClr val="tx1"/>
          </a:fontRef>
        </p:style>
      </p:cxnSp>
      <p:cxnSp>
        <p:nvCxnSpPr>
          <p:cNvPr id="7" name="Shape 84"/>
          <p:cNvCxnSpPr>
            <a:endCxn id="18" idx="3"/>
          </p:cNvCxnSpPr>
          <p:nvPr/>
        </p:nvCxnSpPr>
        <p:spPr>
          <a:xfrm rot="16200000" flipV="1">
            <a:off x="5888568" y="4327220"/>
            <a:ext cx="2861739" cy="135475"/>
          </a:xfrm>
          <a:prstGeom prst="bentConnector2">
            <a:avLst/>
          </a:prstGeom>
          <a:ln>
            <a:solidFill>
              <a:srgbClr val="948A54"/>
            </a:solidFill>
          </a:ln>
        </p:spPr>
        <p:style>
          <a:lnRef idx="1">
            <a:schemeClr val="accent1"/>
          </a:lnRef>
          <a:fillRef idx="0">
            <a:schemeClr val="accent1"/>
          </a:fillRef>
          <a:effectRef idx="0">
            <a:schemeClr val="accent1"/>
          </a:effectRef>
          <a:fontRef idx="minor">
            <a:schemeClr val="tx1"/>
          </a:fontRef>
        </p:style>
      </p:cxnSp>
      <p:sp>
        <p:nvSpPr>
          <p:cNvPr id="8" name="Rectangle 21"/>
          <p:cNvSpPr>
            <a:spLocks noChangeArrowheads="1"/>
          </p:cNvSpPr>
          <p:nvPr/>
        </p:nvSpPr>
        <p:spPr bwMode="auto">
          <a:xfrm>
            <a:off x="2048931" y="5555654"/>
            <a:ext cx="5079579" cy="540346"/>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cxnSp>
        <p:nvCxnSpPr>
          <p:cNvPr id="9" name="Straight Connector 8"/>
          <p:cNvCxnSpPr>
            <a:stCxn id="11" idx="2"/>
            <a:endCxn id="18" idx="0"/>
          </p:cNvCxnSpPr>
          <p:nvPr/>
        </p:nvCxnSpPr>
        <p:spPr>
          <a:xfrm flipH="1">
            <a:off x="4607031" y="1855789"/>
            <a:ext cx="1132" cy="1013551"/>
          </a:xfrm>
          <a:prstGeom prst="line">
            <a:avLst/>
          </a:prstGeom>
          <a:ln>
            <a:solidFill>
              <a:srgbClr val="948A54"/>
            </a:solidFill>
          </a:ln>
        </p:spPr>
        <p:style>
          <a:lnRef idx="1">
            <a:schemeClr val="accent1"/>
          </a:lnRef>
          <a:fillRef idx="0">
            <a:schemeClr val="accent1"/>
          </a:fillRef>
          <a:effectRef idx="0">
            <a:schemeClr val="accent1"/>
          </a:effectRef>
          <a:fontRef idx="minor">
            <a:schemeClr val="tx1"/>
          </a:fontRef>
        </p:style>
      </p:cxnSp>
      <p:grpSp>
        <p:nvGrpSpPr>
          <p:cNvPr id="10" name="Group 10"/>
          <p:cNvGrpSpPr>
            <a:grpSpLocks/>
          </p:cNvGrpSpPr>
          <p:nvPr/>
        </p:nvGrpSpPr>
        <p:grpSpPr bwMode="auto">
          <a:xfrm>
            <a:off x="3574162" y="1219200"/>
            <a:ext cx="2068002" cy="636589"/>
            <a:chOff x="624" y="486"/>
            <a:chExt cx="1296" cy="401"/>
          </a:xfrm>
        </p:grpSpPr>
        <p:sp>
          <p:nvSpPr>
            <p:cNvPr id="11" name="Rectangle 13"/>
            <p:cNvSpPr>
              <a:spLocks noChangeArrowheads="1"/>
            </p:cNvSpPr>
            <p:nvPr/>
          </p:nvSpPr>
          <p:spPr bwMode="auto">
            <a:xfrm>
              <a:off x="624" y="486"/>
              <a:ext cx="1296" cy="401"/>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sp>
          <p:nvSpPr>
            <p:cNvPr id="12" name="Rectangle 11"/>
            <p:cNvSpPr>
              <a:spLocks noChangeArrowheads="1"/>
            </p:cNvSpPr>
            <p:nvPr/>
          </p:nvSpPr>
          <p:spPr bwMode="auto">
            <a:xfrm>
              <a:off x="672" y="697"/>
              <a:ext cx="1200" cy="144"/>
            </a:xfrm>
            <a:prstGeom prst="rect">
              <a:avLst/>
            </a:prstGeom>
            <a:solidFill>
              <a:schemeClr val="accent1"/>
            </a:solidFill>
            <a:ln w="9525">
              <a:solidFill>
                <a:schemeClr val="accent1"/>
              </a:solidFill>
              <a:miter lim="800000"/>
              <a:headEnd/>
              <a:tailEnd/>
            </a:ln>
          </p:spPr>
          <p:txBody>
            <a:bodyPr wrap="none" anchor="ctr"/>
            <a:lstStyle/>
            <a:p>
              <a:pPr algn="ctr"/>
              <a:r>
                <a:rPr lang="en-US" sz="1100" b="1" dirty="0" smtClean="0">
                  <a:solidFill>
                    <a:schemeClr val="bg1"/>
                  </a:solidFill>
                  <a:latin typeface="Arial Narrow" pitchFamily="34" charset="0"/>
                </a:rPr>
                <a:t>Greg Wikler</a:t>
              </a:r>
              <a:endParaRPr lang="en-US" sz="1100" b="1" dirty="0">
                <a:solidFill>
                  <a:schemeClr val="bg1"/>
                </a:solidFill>
                <a:latin typeface="Arial Narrow" pitchFamily="34" charset="0"/>
              </a:endParaRPr>
            </a:p>
          </p:txBody>
        </p:sp>
        <p:sp>
          <p:nvSpPr>
            <p:cNvPr id="13" name="Rectangle 12"/>
            <p:cNvSpPr>
              <a:spLocks noChangeArrowheads="1"/>
            </p:cNvSpPr>
            <p:nvPr/>
          </p:nvSpPr>
          <p:spPr bwMode="auto">
            <a:xfrm>
              <a:off x="672" y="528"/>
              <a:ext cx="1200" cy="144"/>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Project Director</a:t>
              </a:r>
              <a:endParaRPr lang="en-US" sz="1100" b="1" dirty="0">
                <a:solidFill>
                  <a:schemeClr val="bg1"/>
                </a:solidFill>
                <a:latin typeface="Arial Narrow" pitchFamily="34" charset="0"/>
              </a:endParaRPr>
            </a:p>
          </p:txBody>
        </p:sp>
      </p:grpSp>
      <p:grpSp>
        <p:nvGrpSpPr>
          <p:cNvPr id="14" name="Group 10"/>
          <p:cNvGrpSpPr>
            <a:grpSpLocks/>
          </p:cNvGrpSpPr>
          <p:nvPr/>
        </p:nvGrpSpPr>
        <p:grpSpPr bwMode="auto">
          <a:xfrm>
            <a:off x="3559532" y="2110341"/>
            <a:ext cx="2068002" cy="636589"/>
            <a:chOff x="624" y="486"/>
            <a:chExt cx="1296" cy="401"/>
          </a:xfrm>
        </p:grpSpPr>
        <p:sp>
          <p:nvSpPr>
            <p:cNvPr id="15" name="Rectangle 13"/>
            <p:cNvSpPr>
              <a:spLocks noChangeArrowheads="1"/>
            </p:cNvSpPr>
            <p:nvPr/>
          </p:nvSpPr>
          <p:spPr bwMode="auto">
            <a:xfrm>
              <a:off x="624" y="486"/>
              <a:ext cx="1296" cy="401"/>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sp>
          <p:nvSpPr>
            <p:cNvPr id="16" name="Rectangle 11"/>
            <p:cNvSpPr>
              <a:spLocks noChangeArrowheads="1"/>
            </p:cNvSpPr>
            <p:nvPr/>
          </p:nvSpPr>
          <p:spPr bwMode="auto">
            <a:xfrm>
              <a:off x="672" y="697"/>
              <a:ext cx="1200" cy="144"/>
            </a:xfrm>
            <a:prstGeom prst="rect">
              <a:avLst/>
            </a:prstGeom>
            <a:solidFill>
              <a:schemeClr val="accent1"/>
            </a:solidFill>
            <a:ln w="9525">
              <a:solidFill>
                <a:schemeClr val="accent1"/>
              </a:solidFill>
              <a:miter lim="800000"/>
              <a:headEnd/>
              <a:tailEnd/>
            </a:ln>
          </p:spPr>
          <p:txBody>
            <a:bodyPr wrap="none" anchor="ctr"/>
            <a:lstStyle/>
            <a:p>
              <a:pPr algn="ctr"/>
              <a:r>
                <a:rPr lang="en-US" sz="1100" b="1" dirty="0" smtClean="0">
                  <a:solidFill>
                    <a:schemeClr val="bg1"/>
                  </a:solidFill>
                  <a:latin typeface="Arial Narrow" pitchFamily="34" charset="0"/>
                </a:rPr>
                <a:t>Amul Sathe</a:t>
              </a:r>
              <a:endParaRPr lang="en-US" sz="1100" b="1" dirty="0">
                <a:solidFill>
                  <a:schemeClr val="bg1"/>
                </a:solidFill>
                <a:latin typeface="Arial Narrow" pitchFamily="34" charset="0"/>
              </a:endParaRPr>
            </a:p>
          </p:txBody>
        </p:sp>
        <p:sp>
          <p:nvSpPr>
            <p:cNvPr id="17" name="Rectangle 12"/>
            <p:cNvSpPr>
              <a:spLocks noChangeArrowheads="1"/>
            </p:cNvSpPr>
            <p:nvPr/>
          </p:nvSpPr>
          <p:spPr bwMode="auto">
            <a:xfrm>
              <a:off x="672" y="528"/>
              <a:ext cx="1200" cy="144"/>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Project Manager</a:t>
              </a:r>
              <a:endParaRPr lang="en-US" sz="1100" b="1" dirty="0">
                <a:solidFill>
                  <a:schemeClr val="bg1"/>
                </a:solidFill>
                <a:latin typeface="Arial Narrow" pitchFamily="34" charset="0"/>
              </a:endParaRPr>
            </a:p>
          </p:txBody>
        </p:sp>
      </p:grpSp>
      <p:sp>
        <p:nvSpPr>
          <p:cNvPr id="18" name="Rectangle 13"/>
          <p:cNvSpPr>
            <a:spLocks noChangeArrowheads="1"/>
          </p:cNvSpPr>
          <p:nvPr/>
        </p:nvSpPr>
        <p:spPr bwMode="auto">
          <a:xfrm>
            <a:off x="1962362" y="2869340"/>
            <a:ext cx="5289337" cy="189496"/>
          </a:xfrm>
          <a:prstGeom prst="rect">
            <a:avLst/>
          </a:prstGeom>
          <a:solidFill>
            <a:schemeClr val="tx1"/>
          </a:solidFill>
          <a:ln w="9525">
            <a:solidFill>
              <a:srgbClr val="5C1C49"/>
            </a:solidFill>
            <a:miter lim="800000"/>
            <a:headEnd/>
            <a:tailEnd/>
          </a:ln>
        </p:spPr>
        <p:txBody>
          <a:bodyPr wrap="none" anchor="ctr"/>
          <a:lstStyle/>
          <a:p>
            <a:pPr algn="ctr"/>
            <a:r>
              <a:rPr lang="en-US" sz="1100" b="1" dirty="0" smtClean="0">
                <a:solidFill>
                  <a:schemeClr val="bg1"/>
                </a:solidFill>
                <a:latin typeface="Arial Narrow" pitchFamily="34" charset="0"/>
              </a:rPr>
              <a:t>Activities</a:t>
            </a:r>
            <a:endParaRPr lang="en-US" sz="1100" b="1" dirty="0">
              <a:solidFill>
                <a:schemeClr val="bg1"/>
              </a:solidFill>
              <a:latin typeface="Arial Narrow" pitchFamily="34" charset="0"/>
            </a:endParaRPr>
          </a:p>
        </p:txBody>
      </p:sp>
      <p:grpSp>
        <p:nvGrpSpPr>
          <p:cNvPr id="19" name="Group 18"/>
          <p:cNvGrpSpPr/>
          <p:nvPr/>
        </p:nvGrpSpPr>
        <p:grpSpPr>
          <a:xfrm>
            <a:off x="5997340" y="3126406"/>
            <a:ext cx="1241660" cy="2353048"/>
            <a:chOff x="1658100" y="2703453"/>
            <a:chExt cx="1421439" cy="1071364"/>
          </a:xfrm>
        </p:grpSpPr>
        <p:sp>
          <p:nvSpPr>
            <p:cNvPr id="20" name="Rectangle 19"/>
            <p:cNvSpPr>
              <a:spLocks noChangeArrowheads="1"/>
            </p:cNvSpPr>
            <p:nvPr/>
          </p:nvSpPr>
          <p:spPr bwMode="auto">
            <a:xfrm>
              <a:off x="1712914" y="3022275"/>
              <a:ext cx="1309879" cy="719933"/>
            </a:xfrm>
            <a:prstGeom prst="rect">
              <a:avLst/>
            </a:prstGeom>
            <a:solidFill>
              <a:schemeClr val="accent2">
                <a:lumMod val="20000"/>
                <a:lumOff val="80000"/>
              </a:schemeClr>
            </a:solidFill>
            <a:ln w="9525">
              <a:solidFill>
                <a:schemeClr val="accent2"/>
              </a:solidFill>
              <a:miter lim="800000"/>
              <a:headEnd/>
              <a:tailEnd/>
            </a:ln>
          </p:spPr>
          <p:txBody>
            <a:bodyPr wrap="none" anchor="t"/>
            <a:lstStyle/>
            <a:p>
              <a:pPr algn="ctr"/>
              <a:r>
                <a:rPr lang="en-US" sz="1100" dirty="0" smtClean="0">
                  <a:latin typeface="Arial Narrow" pitchFamily="34" charset="0"/>
                </a:rPr>
                <a:t>N. Reed Fry (Lead)</a:t>
              </a:r>
            </a:p>
            <a:p>
              <a:pPr algn="ctr"/>
              <a:r>
                <a:rPr lang="en-US" sz="1100" dirty="0" smtClean="0">
                  <a:latin typeface="Arial Narrow" pitchFamily="34" charset="0"/>
                </a:rPr>
                <a:t>Navigant Team</a:t>
              </a:r>
            </a:p>
            <a:p>
              <a:pPr algn="ctr"/>
              <a:r>
                <a:rPr lang="en-US" sz="1100" dirty="0" smtClean="0">
                  <a:latin typeface="Arial Narrow" pitchFamily="34" charset="0"/>
                </a:rPr>
                <a:t>Tierra Team</a:t>
              </a:r>
            </a:p>
            <a:p>
              <a:pPr algn="ctr"/>
              <a:r>
                <a:rPr lang="en-US" sz="1100" dirty="0" smtClean="0">
                  <a:latin typeface="Arial Narrow" pitchFamily="34" charset="0"/>
                </a:rPr>
                <a:t>DNV GL Team</a:t>
              </a:r>
            </a:p>
          </p:txBody>
        </p:sp>
        <p:sp>
          <p:nvSpPr>
            <p:cNvPr id="21" name="Rectangle 20"/>
            <p:cNvSpPr>
              <a:spLocks noChangeArrowheads="1"/>
            </p:cNvSpPr>
            <p:nvPr/>
          </p:nvSpPr>
          <p:spPr bwMode="auto">
            <a:xfrm>
              <a:off x="1712916" y="2730392"/>
              <a:ext cx="1309879" cy="287223"/>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Task 4: Metrics for Strategic Plan Update</a:t>
              </a:r>
              <a:endParaRPr lang="en-US" sz="1100" b="1" dirty="0">
                <a:solidFill>
                  <a:schemeClr val="bg1"/>
                </a:solidFill>
                <a:latin typeface="Arial Narrow" pitchFamily="34" charset="0"/>
              </a:endParaRPr>
            </a:p>
          </p:txBody>
        </p:sp>
        <p:sp>
          <p:nvSpPr>
            <p:cNvPr id="22" name="Rectangle 21"/>
            <p:cNvSpPr>
              <a:spLocks noChangeArrowheads="1"/>
            </p:cNvSpPr>
            <p:nvPr/>
          </p:nvSpPr>
          <p:spPr bwMode="auto">
            <a:xfrm>
              <a:off x="1658100" y="2703453"/>
              <a:ext cx="1421439" cy="1071364"/>
            </a:xfrm>
            <a:prstGeom prst="rect">
              <a:avLst/>
            </a:prstGeom>
            <a:noFill/>
            <a:ln w="9525">
              <a:solidFill>
                <a:srgbClr val="948A54"/>
              </a:solidFill>
              <a:miter lim="800000"/>
              <a:headEnd/>
              <a:tailEnd/>
            </a:ln>
          </p:spPr>
          <p:txBody>
            <a:bodyPr wrap="none" anchor="ctr"/>
            <a:lstStyle/>
            <a:p>
              <a:endParaRPr lang="en-US" sz="1100" dirty="0">
                <a:latin typeface="Arial Narrow" pitchFamily="34" charset="0"/>
              </a:endParaRPr>
            </a:p>
          </p:txBody>
        </p:sp>
      </p:grpSp>
      <p:grpSp>
        <p:nvGrpSpPr>
          <p:cNvPr id="23" name="Group 22"/>
          <p:cNvGrpSpPr/>
          <p:nvPr/>
        </p:nvGrpSpPr>
        <p:grpSpPr>
          <a:xfrm>
            <a:off x="1960057" y="3128842"/>
            <a:ext cx="1599475" cy="2350104"/>
            <a:chOff x="167242" y="2703451"/>
            <a:chExt cx="1408652" cy="935044"/>
          </a:xfrm>
        </p:grpSpPr>
        <p:sp>
          <p:nvSpPr>
            <p:cNvPr id="24" name="Rectangle 21"/>
            <p:cNvSpPr>
              <a:spLocks noChangeArrowheads="1"/>
            </p:cNvSpPr>
            <p:nvPr/>
          </p:nvSpPr>
          <p:spPr bwMode="auto">
            <a:xfrm>
              <a:off x="167242" y="2703451"/>
              <a:ext cx="1408652" cy="935044"/>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sp>
          <p:nvSpPr>
            <p:cNvPr id="25" name="Rectangle 20"/>
            <p:cNvSpPr>
              <a:spLocks noChangeArrowheads="1"/>
            </p:cNvSpPr>
            <p:nvPr/>
          </p:nvSpPr>
          <p:spPr bwMode="auto">
            <a:xfrm>
              <a:off x="215664" y="2735720"/>
              <a:ext cx="1309879" cy="245162"/>
            </a:xfrm>
            <a:prstGeom prst="rect">
              <a:avLst/>
            </a:prstGeom>
            <a:solidFill>
              <a:schemeClr val="tx1"/>
            </a:solidFill>
            <a:ln w="9525">
              <a:solidFill>
                <a:srgbClr val="5C1C49"/>
              </a:solidFill>
              <a:miter lim="800000"/>
              <a:headEnd/>
              <a:tailEnd/>
            </a:ln>
          </p:spPr>
          <p:txBody>
            <a:bodyPr tIns="0" anchor="ctr"/>
            <a:lstStyle/>
            <a:p>
              <a:pPr algn="ctr"/>
              <a:r>
                <a:rPr lang="en-US" sz="1100" b="1" dirty="0" smtClean="0">
                  <a:solidFill>
                    <a:schemeClr val="bg1"/>
                  </a:solidFill>
                  <a:latin typeface="Arial Narrow" pitchFamily="34" charset="0"/>
                </a:rPr>
                <a:t>Task 1: Potential and Goals Study Update</a:t>
              </a:r>
              <a:endParaRPr lang="en-US" sz="1100" b="1" dirty="0">
                <a:solidFill>
                  <a:schemeClr val="bg1"/>
                </a:solidFill>
                <a:latin typeface="Arial Narrow" pitchFamily="34" charset="0"/>
              </a:endParaRPr>
            </a:p>
          </p:txBody>
        </p:sp>
        <p:sp>
          <p:nvSpPr>
            <p:cNvPr id="26" name="Rectangle 19"/>
            <p:cNvSpPr>
              <a:spLocks noChangeArrowheads="1"/>
            </p:cNvSpPr>
            <p:nvPr/>
          </p:nvSpPr>
          <p:spPr bwMode="auto">
            <a:xfrm>
              <a:off x="215664" y="2980883"/>
              <a:ext cx="1309879" cy="629117"/>
            </a:xfrm>
            <a:prstGeom prst="rect">
              <a:avLst/>
            </a:prstGeom>
            <a:solidFill>
              <a:schemeClr val="accent2">
                <a:lumMod val="20000"/>
                <a:lumOff val="80000"/>
              </a:schemeClr>
            </a:solidFill>
            <a:ln w="9525">
              <a:solidFill>
                <a:schemeClr val="accent2"/>
              </a:solidFill>
              <a:miter lim="800000"/>
              <a:headEnd/>
              <a:tailEnd/>
            </a:ln>
          </p:spPr>
          <p:txBody>
            <a:bodyPr wrap="none" anchor="t"/>
            <a:lstStyle/>
            <a:p>
              <a:pPr algn="ctr"/>
              <a:r>
                <a:rPr lang="en-US" sz="1100" dirty="0">
                  <a:latin typeface="Arial Narrow" pitchFamily="34" charset="0"/>
                </a:rPr>
                <a:t>Surya </a:t>
              </a:r>
              <a:r>
                <a:rPr lang="en-US" sz="1100" dirty="0" smtClean="0">
                  <a:latin typeface="Arial Narrow" pitchFamily="34" charset="0"/>
                </a:rPr>
                <a:t>Swamy (Model Lead)</a:t>
              </a:r>
            </a:p>
            <a:p>
              <a:pPr algn="ctr"/>
              <a:r>
                <a:rPr lang="en-US" sz="1100" dirty="0" smtClean="0">
                  <a:latin typeface="Arial Narrow" pitchFamily="34" charset="0"/>
                </a:rPr>
                <a:t>Michael Noreika (MICS Lead)</a:t>
              </a:r>
            </a:p>
            <a:p>
              <a:pPr algn="ctr"/>
              <a:r>
                <a:rPr lang="en-US" sz="1100" dirty="0" smtClean="0">
                  <a:latin typeface="Arial Narrow" pitchFamily="34" charset="0"/>
                </a:rPr>
                <a:t>Matt O’Hare (AIMS Lead)</a:t>
              </a:r>
            </a:p>
            <a:p>
              <a:pPr algn="ctr"/>
              <a:r>
                <a:rPr lang="en-US" sz="1100" dirty="0" smtClean="0">
                  <a:latin typeface="Arial Narrow" pitchFamily="34" charset="0"/>
                </a:rPr>
                <a:t>Navigant Team</a:t>
              </a:r>
            </a:p>
            <a:p>
              <a:pPr algn="ctr"/>
              <a:r>
                <a:rPr lang="en-US" sz="1100" dirty="0" smtClean="0">
                  <a:latin typeface="Arial Narrow" pitchFamily="34" charset="0"/>
                </a:rPr>
                <a:t>Tierra Team</a:t>
              </a:r>
            </a:p>
            <a:p>
              <a:pPr algn="ctr"/>
              <a:r>
                <a:rPr lang="en-US" sz="1100" dirty="0" smtClean="0">
                  <a:latin typeface="Arial Narrow" pitchFamily="34" charset="0"/>
                </a:rPr>
                <a:t>ASWB Team</a:t>
              </a:r>
            </a:p>
            <a:p>
              <a:pPr algn="ctr"/>
              <a:r>
                <a:rPr lang="en-US" sz="1100" dirty="0" smtClean="0">
                  <a:latin typeface="Arial Narrow" pitchFamily="34" charset="0"/>
                </a:rPr>
                <a:t>Red Horse Team</a:t>
              </a:r>
            </a:p>
            <a:p>
              <a:pPr algn="ctr"/>
              <a:r>
                <a:rPr lang="en-US" sz="1100" dirty="0" smtClean="0">
                  <a:latin typeface="Arial Narrow" pitchFamily="34" charset="0"/>
                </a:rPr>
                <a:t>DNV GL Team</a:t>
              </a:r>
            </a:p>
            <a:p>
              <a:pPr algn="ctr"/>
              <a:r>
                <a:rPr lang="en-US" sz="1100" dirty="0" smtClean="0">
                  <a:latin typeface="Arial Narrow" pitchFamily="34" charset="0"/>
                </a:rPr>
                <a:t>ODC Team</a:t>
              </a:r>
            </a:p>
          </p:txBody>
        </p:sp>
      </p:grpSp>
      <p:grpSp>
        <p:nvGrpSpPr>
          <p:cNvPr id="27" name="Group 10"/>
          <p:cNvGrpSpPr>
            <a:grpSpLocks/>
          </p:cNvGrpSpPr>
          <p:nvPr/>
        </p:nvGrpSpPr>
        <p:grpSpPr bwMode="auto">
          <a:xfrm>
            <a:off x="1143000" y="1383550"/>
            <a:ext cx="2202119" cy="1240583"/>
            <a:chOff x="624" y="506"/>
            <a:chExt cx="1296" cy="338"/>
          </a:xfrm>
        </p:grpSpPr>
        <p:sp>
          <p:nvSpPr>
            <p:cNvPr id="28" name="Rectangle 13"/>
            <p:cNvSpPr>
              <a:spLocks noChangeArrowheads="1"/>
            </p:cNvSpPr>
            <p:nvPr/>
          </p:nvSpPr>
          <p:spPr bwMode="auto">
            <a:xfrm>
              <a:off x="624" y="506"/>
              <a:ext cx="1296" cy="338"/>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sp>
          <p:nvSpPr>
            <p:cNvPr id="29" name="Rectangle 11"/>
            <p:cNvSpPr>
              <a:spLocks noChangeArrowheads="1"/>
            </p:cNvSpPr>
            <p:nvPr/>
          </p:nvSpPr>
          <p:spPr bwMode="auto">
            <a:xfrm>
              <a:off x="672" y="560"/>
              <a:ext cx="1200" cy="270"/>
            </a:xfrm>
            <a:prstGeom prst="rect">
              <a:avLst/>
            </a:prstGeom>
            <a:solidFill>
              <a:schemeClr val="accent1"/>
            </a:solidFill>
            <a:ln w="9525">
              <a:solidFill>
                <a:schemeClr val="accent1"/>
              </a:solidFill>
              <a:miter lim="800000"/>
              <a:headEnd/>
              <a:tailEnd/>
            </a:ln>
          </p:spPr>
          <p:txBody>
            <a:bodyPr wrap="none" anchor="ctr"/>
            <a:lstStyle/>
            <a:p>
              <a:pPr algn="ctr"/>
              <a:r>
                <a:rPr lang="en-US" sz="1100" b="1" dirty="0" smtClean="0">
                  <a:solidFill>
                    <a:schemeClr val="bg1"/>
                  </a:solidFill>
                  <a:latin typeface="Arial Narrow" pitchFamily="34" charset="0"/>
                </a:rPr>
                <a:t>Karin Corfee/Gary Cullen (Navigant)</a:t>
              </a:r>
            </a:p>
            <a:p>
              <a:pPr algn="ctr"/>
              <a:r>
                <a:rPr lang="en-US" sz="1100" b="1" dirty="0" smtClean="0">
                  <a:solidFill>
                    <a:schemeClr val="bg1"/>
                  </a:solidFill>
                  <a:latin typeface="Arial Narrow" pitchFamily="34" charset="0"/>
                </a:rPr>
                <a:t>Floyd Keneipp (Tierra)</a:t>
              </a:r>
            </a:p>
            <a:p>
              <a:pPr algn="ctr"/>
              <a:r>
                <a:rPr lang="en-US" sz="1100" b="1" dirty="0" smtClean="0">
                  <a:solidFill>
                    <a:schemeClr val="bg1"/>
                  </a:solidFill>
                  <a:latin typeface="Arial Narrow" pitchFamily="34" charset="0"/>
                </a:rPr>
                <a:t>Fred Coito (DNV GL)</a:t>
              </a:r>
            </a:p>
            <a:p>
              <a:pPr algn="ctr"/>
              <a:r>
                <a:rPr lang="en-US" sz="1100" b="1" dirty="0" smtClean="0">
                  <a:solidFill>
                    <a:schemeClr val="bg1"/>
                  </a:solidFill>
                  <a:latin typeface="Arial Narrow" pitchFamily="34" charset="0"/>
                </a:rPr>
                <a:t>David Wylie (ASWB)</a:t>
              </a:r>
            </a:p>
            <a:p>
              <a:pPr algn="ctr"/>
              <a:r>
                <a:rPr lang="en-US" sz="1100" b="1" dirty="0" smtClean="0">
                  <a:solidFill>
                    <a:schemeClr val="bg1"/>
                  </a:solidFill>
                  <a:latin typeface="Arial Narrow" pitchFamily="34" charset="0"/>
                </a:rPr>
                <a:t>Jennifer Mitchell-Jackson (ODC)</a:t>
              </a:r>
            </a:p>
          </p:txBody>
        </p:sp>
        <p:sp>
          <p:nvSpPr>
            <p:cNvPr id="30" name="Rectangle 12"/>
            <p:cNvSpPr>
              <a:spLocks noChangeArrowheads="1"/>
            </p:cNvSpPr>
            <p:nvPr/>
          </p:nvSpPr>
          <p:spPr bwMode="auto">
            <a:xfrm>
              <a:off x="672" y="522"/>
              <a:ext cx="1200" cy="52"/>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Advisors</a:t>
              </a:r>
              <a:endParaRPr lang="en-US" sz="1100" b="1" dirty="0">
                <a:solidFill>
                  <a:schemeClr val="bg1"/>
                </a:solidFill>
                <a:latin typeface="Arial Narrow" pitchFamily="34" charset="0"/>
              </a:endParaRPr>
            </a:p>
          </p:txBody>
        </p:sp>
      </p:grpSp>
      <p:cxnSp>
        <p:nvCxnSpPr>
          <p:cNvPr id="31" name="Straight Connector 30"/>
          <p:cNvCxnSpPr/>
          <p:nvPr/>
        </p:nvCxnSpPr>
        <p:spPr>
          <a:xfrm flipV="1">
            <a:off x="3345119" y="2001714"/>
            <a:ext cx="2496142" cy="3684"/>
          </a:xfrm>
          <a:prstGeom prst="line">
            <a:avLst/>
          </a:prstGeom>
          <a:ln>
            <a:solidFill>
              <a:srgbClr val="948A54"/>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4846190" y="3126406"/>
            <a:ext cx="1151149" cy="2353048"/>
            <a:chOff x="1658100" y="2703453"/>
            <a:chExt cx="1421439" cy="1268811"/>
          </a:xfrm>
        </p:grpSpPr>
        <p:sp>
          <p:nvSpPr>
            <p:cNvPr id="33" name="Rectangle 19"/>
            <p:cNvSpPr>
              <a:spLocks noChangeArrowheads="1"/>
            </p:cNvSpPr>
            <p:nvPr/>
          </p:nvSpPr>
          <p:spPr bwMode="auto">
            <a:xfrm>
              <a:off x="1712914" y="3075514"/>
              <a:ext cx="1309879" cy="858132"/>
            </a:xfrm>
            <a:prstGeom prst="rect">
              <a:avLst/>
            </a:prstGeom>
            <a:solidFill>
              <a:schemeClr val="accent2">
                <a:lumMod val="20000"/>
                <a:lumOff val="80000"/>
              </a:schemeClr>
            </a:solidFill>
            <a:ln w="9525">
              <a:solidFill>
                <a:schemeClr val="accent2"/>
              </a:solidFill>
              <a:miter lim="800000"/>
              <a:headEnd/>
              <a:tailEnd/>
            </a:ln>
          </p:spPr>
          <p:txBody>
            <a:bodyPr wrap="none" anchor="t"/>
            <a:lstStyle/>
            <a:p>
              <a:pPr algn="ctr"/>
              <a:r>
                <a:rPr lang="en-US" sz="1100" dirty="0" smtClean="0">
                  <a:latin typeface="Arial Narrow" pitchFamily="34" charset="0"/>
                </a:rPr>
                <a:t>Matt Tanner (Lead)</a:t>
              </a:r>
            </a:p>
            <a:p>
              <a:pPr algn="ctr"/>
              <a:r>
                <a:rPr lang="en-US" sz="1100" dirty="0" smtClean="0">
                  <a:latin typeface="Arial Narrow" pitchFamily="34" charset="0"/>
                </a:rPr>
                <a:t>Navigant Team</a:t>
              </a:r>
            </a:p>
            <a:p>
              <a:pPr algn="ctr"/>
              <a:r>
                <a:rPr lang="en-US" sz="1100" dirty="0" smtClean="0">
                  <a:latin typeface="Arial Narrow" pitchFamily="34" charset="0"/>
                </a:rPr>
                <a:t>Red Horse Team</a:t>
              </a:r>
            </a:p>
            <a:p>
              <a:pPr algn="ctr"/>
              <a:r>
                <a:rPr lang="en-US" sz="1100" dirty="0" smtClean="0">
                  <a:latin typeface="Arial Narrow" pitchFamily="34" charset="0"/>
                </a:rPr>
                <a:t>DNV GL Team</a:t>
              </a:r>
            </a:p>
          </p:txBody>
        </p:sp>
        <p:sp>
          <p:nvSpPr>
            <p:cNvPr id="34" name="Rectangle 20"/>
            <p:cNvSpPr>
              <a:spLocks noChangeArrowheads="1"/>
            </p:cNvSpPr>
            <p:nvPr/>
          </p:nvSpPr>
          <p:spPr bwMode="auto">
            <a:xfrm>
              <a:off x="1712915" y="2730392"/>
              <a:ext cx="1309879" cy="345121"/>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Task 3: EE Targets for GHG Reductions</a:t>
              </a:r>
              <a:endParaRPr lang="en-US" sz="1100" b="1" dirty="0">
                <a:solidFill>
                  <a:schemeClr val="bg1"/>
                </a:solidFill>
                <a:latin typeface="Arial Narrow" pitchFamily="34" charset="0"/>
              </a:endParaRPr>
            </a:p>
          </p:txBody>
        </p:sp>
        <p:sp>
          <p:nvSpPr>
            <p:cNvPr id="35" name="Rectangle 21"/>
            <p:cNvSpPr>
              <a:spLocks noChangeArrowheads="1"/>
            </p:cNvSpPr>
            <p:nvPr/>
          </p:nvSpPr>
          <p:spPr bwMode="auto">
            <a:xfrm>
              <a:off x="1658100" y="2703453"/>
              <a:ext cx="1421439" cy="1268811"/>
            </a:xfrm>
            <a:prstGeom prst="rect">
              <a:avLst/>
            </a:prstGeom>
            <a:noFill/>
            <a:ln w="9525">
              <a:solidFill>
                <a:srgbClr val="948A54"/>
              </a:solidFill>
              <a:miter lim="800000"/>
              <a:headEnd/>
              <a:tailEnd/>
            </a:ln>
          </p:spPr>
          <p:txBody>
            <a:bodyPr wrap="none" anchor="ctr"/>
            <a:lstStyle/>
            <a:p>
              <a:endParaRPr lang="en-US" sz="1100" dirty="0">
                <a:latin typeface="Arial Narrow" pitchFamily="34" charset="0"/>
              </a:endParaRPr>
            </a:p>
          </p:txBody>
        </p:sp>
      </p:grpSp>
      <p:grpSp>
        <p:nvGrpSpPr>
          <p:cNvPr id="48" name="Group 47"/>
          <p:cNvGrpSpPr/>
          <p:nvPr/>
        </p:nvGrpSpPr>
        <p:grpSpPr>
          <a:xfrm>
            <a:off x="3624529" y="3126410"/>
            <a:ext cx="1166413" cy="2342810"/>
            <a:chOff x="3624529" y="3355011"/>
            <a:chExt cx="1166413" cy="1938720"/>
          </a:xfrm>
        </p:grpSpPr>
        <p:grpSp>
          <p:nvGrpSpPr>
            <p:cNvPr id="36" name="Group 35"/>
            <p:cNvGrpSpPr/>
            <p:nvPr/>
          </p:nvGrpSpPr>
          <p:grpSpPr>
            <a:xfrm>
              <a:off x="3624529" y="3355011"/>
              <a:ext cx="1166413" cy="1938720"/>
              <a:chOff x="1658100" y="2703452"/>
              <a:chExt cx="1421439" cy="1272033"/>
            </a:xfrm>
          </p:grpSpPr>
          <p:sp>
            <p:nvSpPr>
              <p:cNvPr id="37" name="Rectangle 20"/>
              <p:cNvSpPr>
                <a:spLocks noChangeArrowheads="1"/>
              </p:cNvSpPr>
              <p:nvPr/>
            </p:nvSpPr>
            <p:spPr bwMode="auto">
              <a:xfrm>
                <a:off x="1712915" y="2730279"/>
                <a:ext cx="1309879" cy="384609"/>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Task 2: AAEE Savings Forecast</a:t>
                </a:r>
                <a:endParaRPr lang="en-US" sz="1100" b="1" dirty="0">
                  <a:solidFill>
                    <a:schemeClr val="bg1"/>
                  </a:solidFill>
                  <a:latin typeface="Arial Narrow" pitchFamily="34" charset="0"/>
                </a:endParaRPr>
              </a:p>
            </p:txBody>
          </p:sp>
          <p:sp>
            <p:nvSpPr>
              <p:cNvPr id="38" name="Rectangle 21"/>
              <p:cNvSpPr>
                <a:spLocks noChangeArrowheads="1"/>
              </p:cNvSpPr>
              <p:nvPr/>
            </p:nvSpPr>
            <p:spPr bwMode="auto">
              <a:xfrm>
                <a:off x="1658100" y="2703452"/>
                <a:ext cx="1421439" cy="1272033"/>
              </a:xfrm>
              <a:prstGeom prst="rect">
                <a:avLst/>
              </a:prstGeom>
              <a:noFill/>
              <a:ln w="9525">
                <a:solidFill>
                  <a:srgbClr val="948A54"/>
                </a:solidFill>
                <a:miter lim="800000"/>
                <a:headEnd/>
                <a:tailEnd/>
              </a:ln>
            </p:spPr>
            <p:txBody>
              <a:bodyPr wrap="none" anchor="ctr"/>
              <a:lstStyle/>
              <a:p>
                <a:endParaRPr lang="en-US" sz="1100" dirty="0">
                  <a:latin typeface="Arial Narrow" pitchFamily="34" charset="0"/>
                </a:endParaRPr>
              </a:p>
            </p:txBody>
          </p:sp>
        </p:grpSp>
        <p:sp>
          <p:nvSpPr>
            <p:cNvPr id="39" name="Rectangle 19"/>
            <p:cNvSpPr>
              <a:spLocks noChangeArrowheads="1"/>
            </p:cNvSpPr>
            <p:nvPr/>
          </p:nvSpPr>
          <p:spPr bwMode="auto">
            <a:xfrm>
              <a:off x="3671380" y="3925991"/>
              <a:ext cx="1072258" cy="1308474"/>
            </a:xfrm>
            <a:prstGeom prst="rect">
              <a:avLst/>
            </a:prstGeom>
            <a:solidFill>
              <a:schemeClr val="accent2">
                <a:lumMod val="20000"/>
                <a:lumOff val="80000"/>
              </a:schemeClr>
            </a:solidFill>
            <a:ln w="9525">
              <a:solidFill>
                <a:schemeClr val="accent2"/>
              </a:solidFill>
              <a:miter lim="800000"/>
              <a:headEnd/>
              <a:tailEnd/>
            </a:ln>
          </p:spPr>
          <p:txBody>
            <a:bodyPr wrap="none" anchor="t"/>
            <a:lstStyle/>
            <a:p>
              <a:pPr algn="ctr"/>
              <a:r>
                <a:rPr lang="en-US" sz="1100" dirty="0" smtClean="0">
                  <a:latin typeface="Arial Narrow" pitchFamily="34" charset="0"/>
                </a:rPr>
                <a:t>Surya Swamy (Lead)</a:t>
              </a:r>
            </a:p>
            <a:p>
              <a:pPr algn="ctr"/>
              <a:r>
                <a:rPr lang="en-US" sz="1100" dirty="0" smtClean="0">
                  <a:latin typeface="Arial Narrow" pitchFamily="34" charset="0"/>
                </a:rPr>
                <a:t>Navigant Team</a:t>
              </a:r>
            </a:p>
            <a:p>
              <a:pPr algn="ctr"/>
              <a:r>
                <a:rPr lang="en-US" sz="1100" dirty="0" smtClean="0">
                  <a:latin typeface="Arial Narrow" pitchFamily="34" charset="0"/>
                </a:rPr>
                <a:t>Tierra Team</a:t>
              </a:r>
            </a:p>
          </p:txBody>
        </p:sp>
      </p:grpSp>
      <p:grpSp>
        <p:nvGrpSpPr>
          <p:cNvPr id="40" name="Group 10"/>
          <p:cNvGrpSpPr>
            <a:grpSpLocks/>
          </p:cNvGrpSpPr>
          <p:nvPr/>
        </p:nvGrpSpPr>
        <p:grpSpPr bwMode="auto">
          <a:xfrm>
            <a:off x="5803556" y="1748838"/>
            <a:ext cx="2068002" cy="505753"/>
            <a:chOff x="624" y="851"/>
            <a:chExt cx="1296" cy="298"/>
          </a:xfrm>
        </p:grpSpPr>
        <p:sp>
          <p:nvSpPr>
            <p:cNvPr id="41" name="Rectangle 13"/>
            <p:cNvSpPr>
              <a:spLocks noChangeArrowheads="1"/>
            </p:cNvSpPr>
            <p:nvPr/>
          </p:nvSpPr>
          <p:spPr bwMode="auto">
            <a:xfrm>
              <a:off x="624" y="851"/>
              <a:ext cx="1296" cy="298"/>
            </a:xfrm>
            <a:prstGeom prst="rect">
              <a:avLst/>
            </a:prstGeom>
            <a:solidFill>
              <a:schemeClr val="bg1"/>
            </a:solidFill>
            <a:ln w="9525">
              <a:solidFill>
                <a:srgbClr val="948A54"/>
              </a:solidFill>
              <a:miter lim="800000"/>
              <a:headEnd/>
              <a:tailEnd/>
            </a:ln>
          </p:spPr>
          <p:txBody>
            <a:bodyPr wrap="none" anchor="ctr"/>
            <a:lstStyle/>
            <a:p>
              <a:endParaRPr lang="en-US" sz="1100" dirty="0">
                <a:latin typeface="Arial Narrow" pitchFamily="34" charset="0"/>
              </a:endParaRPr>
            </a:p>
          </p:txBody>
        </p:sp>
        <p:sp>
          <p:nvSpPr>
            <p:cNvPr id="42" name="Rectangle 11"/>
            <p:cNvSpPr>
              <a:spLocks noChangeArrowheads="1"/>
            </p:cNvSpPr>
            <p:nvPr/>
          </p:nvSpPr>
          <p:spPr bwMode="auto">
            <a:xfrm>
              <a:off x="672" y="989"/>
              <a:ext cx="1200" cy="125"/>
            </a:xfrm>
            <a:prstGeom prst="rect">
              <a:avLst/>
            </a:prstGeom>
            <a:solidFill>
              <a:schemeClr val="accent1"/>
            </a:solidFill>
            <a:ln w="9525">
              <a:solidFill>
                <a:schemeClr val="accent1"/>
              </a:solidFill>
              <a:miter lim="800000"/>
              <a:headEnd/>
              <a:tailEnd/>
            </a:ln>
          </p:spPr>
          <p:txBody>
            <a:bodyPr wrap="none" anchor="ctr"/>
            <a:lstStyle/>
            <a:p>
              <a:pPr algn="ctr"/>
              <a:r>
                <a:rPr lang="en-US" sz="1100" b="1" dirty="0" smtClean="0">
                  <a:solidFill>
                    <a:schemeClr val="bg1"/>
                  </a:solidFill>
                  <a:latin typeface="Arial Narrow" pitchFamily="34" charset="0"/>
                </a:rPr>
                <a:t>Jane Pater-Salmon</a:t>
              </a:r>
            </a:p>
          </p:txBody>
        </p:sp>
        <p:sp>
          <p:nvSpPr>
            <p:cNvPr id="43" name="Rectangle 12"/>
            <p:cNvSpPr>
              <a:spLocks noChangeArrowheads="1"/>
            </p:cNvSpPr>
            <p:nvPr/>
          </p:nvSpPr>
          <p:spPr bwMode="auto">
            <a:xfrm>
              <a:off x="672" y="874"/>
              <a:ext cx="1200" cy="117"/>
            </a:xfrm>
            <a:prstGeom prst="rect">
              <a:avLst/>
            </a:prstGeom>
            <a:solidFill>
              <a:schemeClr val="tx1"/>
            </a:solidFill>
            <a:ln w="9525">
              <a:solidFill>
                <a:srgbClr val="5C1C49"/>
              </a:solidFill>
              <a:miter lim="800000"/>
              <a:headEnd/>
              <a:tailEnd/>
            </a:ln>
          </p:spPr>
          <p:txBody>
            <a:bodyPr anchor="ctr"/>
            <a:lstStyle/>
            <a:p>
              <a:pPr algn="ctr"/>
              <a:r>
                <a:rPr lang="en-US" sz="1100" b="1" dirty="0" smtClean="0">
                  <a:solidFill>
                    <a:schemeClr val="bg1"/>
                  </a:solidFill>
                  <a:latin typeface="Arial Narrow" pitchFamily="34" charset="0"/>
                </a:rPr>
                <a:t>Quality Control Director</a:t>
              </a:r>
              <a:endParaRPr lang="en-US" sz="1100" b="1" dirty="0">
                <a:solidFill>
                  <a:schemeClr val="bg1"/>
                </a:solidFill>
                <a:latin typeface="Arial Narrow" pitchFamily="34" charset="0"/>
              </a:endParaRPr>
            </a:p>
          </p:txBody>
        </p:sp>
      </p:grpSp>
      <p:sp>
        <p:nvSpPr>
          <p:cNvPr id="44" name="Rectangle 19"/>
          <p:cNvSpPr>
            <a:spLocks noChangeArrowheads="1"/>
          </p:cNvSpPr>
          <p:nvPr/>
        </p:nvSpPr>
        <p:spPr bwMode="auto">
          <a:xfrm>
            <a:off x="2108200" y="5768159"/>
            <a:ext cx="4961467" cy="245273"/>
          </a:xfrm>
          <a:prstGeom prst="rect">
            <a:avLst/>
          </a:prstGeom>
          <a:solidFill>
            <a:schemeClr val="accent2">
              <a:lumMod val="20000"/>
              <a:lumOff val="80000"/>
            </a:schemeClr>
          </a:solidFill>
          <a:ln w="9525">
            <a:solidFill>
              <a:schemeClr val="accent2"/>
            </a:solidFill>
            <a:miter lim="800000"/>
            <a:headEnd/>
            <a:tailEnd/>
          </a:ln>
        </p:spPr>
        <p:txBody>
          <a:bodyPr wrap="none" numCol="1" anchor="t"/>
          <a:lstStyle/>
          <a:p>
            <a:pPr marL="3175" lvl="1" indent="-1588" algn="ctr">
              <a:tabLst>
                <a:tab pos="1487488" algn="l"/>
              </a:tabLst>
            </a:pPr>
            <a:r>
              <a:rPr lang="en-US" sz="1100" dirty="0" smtClean="0">
                <a:latin typeface="Arial Narrow" pitchFamily="34" charset="0"/>
              </a:rPr>
              <a:t>Samantha Piell</a:t>
            </a:r>
          </a:p>
        </p:txBody>
      </p:sp>
      <p:sp>
        <p:nvSpPr>
          <p:cNvPr id="45" name="Rectangle 13"/>
          <p:cNvSpPr>
            <a:spLocks noChangeArrowheads="1"/>
          </p:cNvSpPr>
          <p:nvPr/>
        </p:nvSpPr>
        <p:spPr bwMode="auto">
          <a:xfrm>
            <a:off x="2108631" y="5623164"/>
            <a:ext cx="4961036" cy="144995"/>
          </a:xfrm>
          <a:prstGeom prst="rect">
            <a:avLst/>
          </a:prstGeom>
          <a:solidFill>
            <a:schemeClr val="tx1"/>
          </a:solidFill>
          <a:ln w="9525">
            <a:solidFill>
              <a:srgbClr val="5C1C49"/>
            </a:solidFill>
            <a:miter lim="800000"/>
            <a:headEnd/>
            <a:tailEnd/>
          </a:ln>
        </p:spPr>
        <p:txBody>
          <a:bodyPr wrap="none" anchor="ctr"/>
          <a:lstStyle/>
          <a:p>
            <a:pPr algn="ctr"/>
            <a:r>
              <a:rPr lang="en-US" sz="1100" b="1" dirty="0" smtClean="0">
                <a:solidFill>
                  <a:schemeClr val="bg1"/>
                </a:solidFill>
                <a:latin typeface="Arial Narrow" pitchFamily="34" charset="0"/>
              </a:rPr>
              <a:t>Crosscutting Support and Stakeholder Outreach &amp; Management</a:t>
            </a:r>
            <a:endParaRPr lang="en-US" sz="1100" b="1" dirty="0">
              <a:solidFill>
                <a:schemeClr val="bg1"/>
              </a:solidFill>
              <a:latin typeface="Arial Narrow" pitchFamily="34" charset="0"/>
            </a:endParaRPr>
          </a:p>
        </p:txBody>
      </p:sp>
    </p:spTree>
    <p:extLst>
      <p:ext uri="{BB962C8B-B14F-4D97-AF65-F5344CB8AC3E}">
        <p14:creationId xmlns:p14="http://schemas.microsoft.com/office/powerpoint/2010/main" val="3292329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18923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143000"/>
            <a:ext cx="7516812" cy="4185761"/>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Task Overview and Team Introduction</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Overview of Project Priorities and Schedule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EM&amp;V Results Integration</a:t>
            </a:r>
          </a:p>
          <a:p>
            <a:pPr marL="342900" indent="-342900">
              <a:lnSpc>
                <a:spcPct val="200000"/>
              </a:lnSpc>
              <a:spcBef>
                <a:spcPts val="600"/>
              </a:spcBef>
              <a:spcAft>
                <a:spcPts val="600"/>
              </a:spcAft>
              <a:buFontTx/>
              <a:buAutoNum type="arabicPlain"/>
              <a:tabLst>
                <a:tab pos="285750" algn="l"/>
                <a:tab pos="628650" algn="l"/>
              </a:tabLst>
              <a:defRPr/>
            </a:pPr>
            <a:r>
              <a:rPr lang="en-US" dirty="0"/>
              <a:t>»	Existing Baseline</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Codes and Standards, Behavior and Conservation, Financing</a:t>
            </a:r>
            <a:endParaRPr lang="en-US" dirty="0" smtClean="0"/>
          </a:p>
          <a:p>
            <a:pPr marL="342900" indent="-342900">
              <a:lnSpc>
                <a:spcPct val="200000"/>
              </a:lnSpc>
              <a:spcBef>
                <a:spcPts val="600"/>
              </a:spcBef>
              <a:spcAft>
                <a:spcPts val="600"/>
              </a:spcAft>
              <a:buFontTx/>
              <a:buAutoNum type="arabicPlain"/>
              <a:tabLst>
                <a:tab pos="285750" algn="l"/>
                <a:tab pos="628650" algn="l"/>
              </a:tabLst>
              <a:defRPr/>
            </a:pPr>
            <a:r>
              <a:rPr lang="en-US" dirty="0"/>
              <a:t>» 	Support AAEE and LTPP</a:t>
            </a:r>
          </a:p>
        </p:txBody>
      </p:sp>
    </p:spTree>
    <p:extLst>
      <p:ext uri="{BB962C8B-B14F-4D97-AF65-F5344CB8AC3E}">
        <p14:creationId xmlns:p14="http://schemas.microsoft.com/office/powerpoint/2010/main" val="3008664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04800" y="1219200"/>
            <a:ext cx="3886200" cy="4800600"/>
          </a:xfrm>
        </p:spPr>
        <p:txBody>
          <a:bodyPr/>
          <a:lstStyle/>
          <a:p>
            <a:r>
              <a:rPr lang="en-US" sz="1800" dirty="0" smtClean="0"/>
              <a:t>All key features of the 2013 Model will remain:</a:t>
            </a:r>
          </a:p>
          <a:p>
            <a:pPr lvl="1"/>
            <a:r>
              <a:rPr lang="en-US" sz="1600" dirty="0" smtClean="0"/>
              <a:t>Bass diffusion </a:t>
            </a:r>
            <a:r>
              <a:rPr lang="en-US" sz="1600" dirty="0"/>
              <a:t>a</a:t>
            </a:r>
            <a:r>
              <a:rPr lang="en-US" sz="1600" dirty="0" smtClean="0"/>
              <a:t>doption algorithms</a:t>
            </a:r>
          </a:p>
          <a:p>
            <a:pPr lvl="1"/>
            <a:r>
              <a:rPr lang="en-US" sz="1600" dirty="0" smtClean="0"/>
              <a:t>Scenario analysis</a:t>
            </a:r>
          </a:p>
          <a:p>
            <a:pPr lvl="1"/>
            <a:r>
              <a:rPr lang="en-US" sz="1600" dirty="0" smtClean="0"/>
              <a:t>Variable sensitivity analysis</a:t>
            </a:r>
          </a:p>
          <a:p>
            <a:pPr lvl="1"/>
            <a:r>
              <a:rPr lang="en-US" sz="1600" dirty="0" smtClean="0"/>
              <a:t>IOU, sector, end use, and measure level results</a:t>
            </a:r>
          </a:p>
          <a:p>
            <a:pPr lvl="1"/>
            <a:r>
              <a:rPr lang="en-US" sz="1600" dirty="0" smtClean="0"/>
              <a:t>Flexibility for users to run alternate scenarios</a:t>
            </a:r>
          </a:p>
          <a:p>
            <a:r>
              <a:rPr lang="en-US" sz="1800" dirty="0" smtClean="0"/>
              <a:t>What we plan to improve:</a:t>
            </a:r>
          </a:p>
          <a:p>
            <a:pPr lvl="1"/>
            <a:r>
              <a:rPr lang="en-US" sz="1600" dirty="0" smtClean="0"/>
              <a:t>Added functionality and updated input data (details on next slide)</a:t>
            </a:r>
          </a:p>
          <a:p>
            <a:pPr lvl="1"/>
            <a:r>
              <a:rPr lang="en-US" sz="1600" dirty="0" smtClean="0"/>
              <a:t>Size of model and minimum RAM requirements</a:t>
            </a:r>
          </a:p>
          <a:p>
            <a:pPr lvl="1"/>
            <a:r>
              <a:rPr lang="en-US" sz="1600" dirty="0" smtClean="0"/>
              <a:t>Speed at which model loads and runs</a:t>
            </a:r>
          </a:p>
          <a:p>
            <a:pPr lvl="1"/>
            <a:endParaRPr lang="en-US" sz="1600" dirty="0"/>
          </a:p>
        </p:txBody>
      </p:sp>
      <p:sp>
        <p:nvSpPr>
          <p:cNvPr id="3" name="Text Placeholder 2"/>
          <p:cNvSpPr>
            <a:spLocks noGrp="1"/>
          </p:cNvSpPr>
          <p:nvPr>
            <p:ph type="body" sz="quarter" idx="11"/>
          </p:nvPr>
        </p:nvSpPr>
        <p:spPr/>
        <p:txBody>
          <a:bodyPr/>
          <a:lstStyle/>
          <a:p>
            <a:r>
              <a:rPr lang="en-US" dirty="0" smtClean="0"/>
              <a:t>The Navigant team plans to maintain the core Analytica modeling platform </a:t>
            </a:r>
            <a:r>
              <a:rPr lang="en-US" dirty="0"/>
              <a:t>from the 2013 study </a:t>
            </a:r>
            <a:r>
              <a:rPr lang="en-US" dirty="0" smtClean="0"/>
              <a:t>improving its operation and methodology. </a:t>
            </a:r>
            <a:endParaRPr lang="en-US" dirty="0"/>
          </a:p>
        </p:txBody>
      </p:sp>
      <p:sp>
        <p:nvSpPr>
          <p:cNvPr id="4" name="Title 3"/>
          <p:cNvSpPr>
            <a:spLocks noGrp="1"/>
          </p:cNvSpPr>
          <p:nvPr>
            <p:ph type="title"/>
          </p:nvPr>
        </p:nvSpPr>
        <p:spPr/>
        <p:txBody>
          <a:bodyPr/>
          <a:lstStyle/>
          <a:p>
            <a:r>
              <a:rPr lang="en-US" dirty="0"/>
              <a:t>2015 California Potential and Goals Study » Overview of Project and Schedule</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1446" y="1257739"/>
            <a:ext cx="4849808" cy="4533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991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US" sz="2000" b="1" dirty="0" smtClean="0"/>
              <a:t>Stage 1: 2016 Goals Update</a:t>
            </a:r>
          </a:p>
          <a:p>
            <a:pPr lvl="1"/>
            <a:r>
              <a:rPr lang="en-US" sz="1800" dirty="0" smtClean="0"/>
              <a:t>Draft results/report: March 31, 2014</a:t>
            </a:r>
          </a:p>
          <a:p>
            <a:pPr lvl="1"/>
            <a:r>
              <a:rPr lang="en-US" sz="1800" dirty="0" smtClean="0"/>
              <a:t>Final results/report: May 2014</a:t>
            </a:r>
          </a:p>
          <a:p>
            <a:pPr lvl="1"/>
            <a:r>
              <a:rPr lang="en-US" sz="1800" dirty="0" smtClean="0"/>
              <a:t>Focus of Scope: Task 1</a:t>
            </a:r>
          </a:p>
          <a:p>
            <a:pPr lvl="2"/>
            <a:r>
              <a:rPr lang="en-US" sz="1600" dirty="0" smtClean="0"/>
              <a:t>Setting IOU goals for 2016</a:t>
            </a:r>
          </a:p>
          <a:p>
            <a:pPr lvl="2"/>
            <a:r>
              <a:rPr lang="en-US" sz="1600" dirty="0" smtClean="0"/>
              <a:t>Update 2013 model with new available data</a:t>
            </a:r>
          </a:p>
          <a:p>
            <a:r>
              <a:rPr lang="en-US" sz="2000" b="1" dirty="0" smtClean="0"/>
              <a:t>Future Stages:</a:t>
            </a:r>
          </a:p>
          <a:p>
            <a:pPr lvl="1"/>
            <a:r>
              <a:rPr lang="en-US" sz="1800" dirty="0" smtClean="0"/>
              <a:t>Consider methodological </a:t>
            </a:r>
            <a:r>
              <a:rPr lang="en-US" sz="1800" dirty="0"/>
              <a:t>updates to Task 1</a:t>
            </a:r>
          </a:p>
          <a:p>
            <a:pPr lvl="1"/>
            <a:r>
              <a:rPr lang="en-US" sz="1800" dirty="0" smtClean="0"/>
              <a:t>Task 2, 3, and 4</a:t>
            </a:r>
          </a:p>
          <a:p>
            <a:pPr lvl="1"/>
            <a:r>
              <a:rPr lang="en-US" sz="1800" dirty="0" smtClean="0"/>
              <a:t>Parallel work will occur but no deliverables will be scheduled until after March 2015</a:t>
            </a:r>
          </a:p>
          <a:p>
            <a:pPr lvl="1"/>
            <a:r>
              <a:rPr lang="en-US" sz="1800" dirty="0" smtClean="0"/>
              <a:t>Timeline: pending CPUC clarification</a:t>
            </a:r>
          </a:p>
          <a:p>
            <a:endParaRPr lang="en-US" sz="2000" dirty="0"/>
          </a:p>
          <a:p>
            <a:pPr lvl="1"/>
            <a:endParaRPr lang="en-US" sz="1800" dirty="0" smtClean="0"/>
          </a:p>
          <a:p>
            <a:pPr lvl="2"/>
            <a:endParaRPr lang="en-US" sz="1600" dirty="0"/>
          </a:p>
        </p:txBody>
      </p:sp>
      <p:sp>
        <p:nvSpPr>
          <p:cNvPr id="5" name="Text Placeholder 4"/>
          <p:cNvSpPr>
            <a:spLocks noGrp="1"/>
          </p:cNvSpPr>
          <p:nvPr>
            <p:ph type="body" sz="quarter" idx="11"/>
          </p:nvPr>
        </p:nvSpPr>
        <p:spPr/>
        <p:txBody>
          <a:bodyPr/>
          <a:lstStyle/>
          <a:p>
            <a:r>
              <a:rPr lang="en-US" dirty="0" smtClean="0"/>
              <a:t>Navigant’s will support the goals studies through 2018, we expect multiple “stages” of updating the study, each adding more to the last.</a:t>
            </a:r>
            <a:endParaRPr lang="en-US" dirty="0"/>
          </a:p>
        </p:txBody>
      </p:sp>
      <p:sp>
        <p:nvSpPr>
          <p:cNvPr id="2" name="Title 1"/>
          <p:cNvSpPr>
            <a:spLocks noGrp="1"/>
          </p:cNvSpPr>
          <p:nvPr>
            <p:ph type="title"/>
          </p:nvPr>
        </p:nvSpPr>
        <p:spPr/>
        <p:txBody>
          <a:bodyPr/>
          <a:lstStyle/>
          <a:p>
            <a:r>
              <a:rPr lang="en-US" dirty="0"/>
              <a:t>2015 California Potential and Goals Study » Overview of Project and Schedule</a:t>
            </a:r>
          </a:p>
        </p:txBody>
      </p:sp>
    </p:spTree>
    <p:extLst>
      <p:ext uri="{BB962C8B-B14F-4D97-AF65-F5344CB8AC3E}">
        <p14:creationId xmlns:p14="http://schemas.microsoft.com/office/powerpoint/2010/main" val="1198429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Overview of Project and Schedule</a:t>
            </a:r>
          </a:p>
        </p:txBody>
      </p:sp>
      <p:sp>
        <p:nvSpPr>
          <p:cNvPr id="3" name="Text Placeholder 2"/>
          <p:cNvSpPr>
            <a:spLocks noGrp="1"/>
          </p:cNvSpPr>
          <p:nvPr>
            <p:ph type="body" sz="quarter" idx="10"/>
          </p:nvPr>
        </p:nvSpPr>
        <p:spPr/>
        <p:txBody>
          <a:bodyPr/>
          <a:lstStyle/>
          <a:p>
            <a:r>
              <a:rPr lang="en-US" dirty="0" smtClean="0"/>
              <a:t>Given our short timeline, Stage 1 will be primarily a “data update” to the 2013 study.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10905570"/>
              </p:ext>
            </p:extLst>
          </p:nvPr>
        </p:nvGraphicFramePr>
        <p:xfrm>
          <a:off x="381000" y="1219200"/>
          <a:ext cx="8382001" cy="4495801"/>
        </p:xfrm>
        <a:graphic>
          <a:graphicData uri="http://schemas.openxmlformats.org/drawingml/2006/table">
            <a:tbl>
              <a:tblPr>
                <a:tableStyleId>{5940675A-B579-460E-94D1-54222C63F5DA}</a:tableStyleId>
              </a:tblPr>
              <a:tblGrid>
                <a:gridCol w="596737"/>
                <a:gridCol w="1000979"/>
                <a:gridCol w="1000979"/>
                <a:gridCol w="1077978"/>
                <a:gridCol w="4705328"/>
              </a:tblGrid>
              <a:tr h="558754">
                <a:tc>
                  <a:txBody>
                    <a:bodyPr/>
                    <a:lstStyle/>
                    <a:p>
                      <a:pPr algn="ctr" fontAlgn="ctr"/>
                      <a:r>
                        <a:rPr lang="en-US" sz="1400" b="1" u="none" strike="noStrike" dirty="0">
                          <a:solidFill>
                            <a:schemeClr val="bg1"/>
                          </a:solidFill>
                          <a:effectLst/>
                          <a:latin typeface="+mj-lt"/>
                        </a:rPr>
                        <a:t>Task</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i="0" u="none" strike="noStrike" dirty="0" smtClean="0">
                          <a:solidFill>
                            <a:schemeClr val="bg1"/>
                          </a:solidFill>
                          <a:effectLst/>
                          <a:latin typeface="+mj-lt"/>
                        </a:rPr>
                        <a:t>Topic Area</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a:solidFill>
                            <a:schemeClr val="bg1"/>
                          </a:solidFill>
                          <a:effectLst/>
                          <a:latin typeface="+mj-lt"/>
                        </a:rPr>
                        <a:t>Priority</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a:solidFill>
                            <a:schemeClr val="bg1"/>
                          </a:solidFill>
                          <a:effectLst/>
                          <a:latin typeface="+mj-lt"/>
                        </a:rPr>
                        <a:t>Forced Rank Priority</a:t>
                      </a:r>
                      <a:endParaRPr lang="en-US" sz="1400" b="1" i="0" u="none" strike="noStrike" dirty="0">
                        <a:solidFill>
                          <a:schemeClr val="bg1"/>
                        </a:solidFill>
                        <a:effectLst/>
                        <a:latin typeface="+mj-lt"/>
                      </a:endParaRPr>
                    </a:p>
                  </a:txBody>
                  <a:tcPr marL="5657" marR="5657" marT="5657" marB="0" anchor="ctr">
                    <a:solidFill>
                      <a:schemeClr val="accent3"/>
                    </a:solidFill>
                  </a:tcPr>
                </a:tc>
                <a:tc>
                  <a:txBody>
                    <a:bodyPr/>
                    <a:lstStyle/>
                    <a:p>
                      <a:pPr algn="ctr" fontAlgn="ctr"/>
                      <a:r>
                        <a:rPr lang="en-US" sz="1400" b="1" u="none" strike="noStrike" dirty="0" smtClean="0">
                          <a:solidFill>
                            <a:schemeClr val="bg1"/>
                          </a:solidFill>
                          <a:effectLst/>
                          <a:latin typeface="+mj-lt"/>
                        </a:rPr>
                        <a:t>Key</a:t>
                      </a:r>
                      <a:r>
                        <a:rPr lang="en-US" sz="1400" b="1" u="none" strike="noStrike" baseline="0" dirty="0" smtClean="0">
                          <a:solidFill>
                            <a:schemeClr val="bg1"/>
                          </a:solidFill>
                          <a:effectLst/>
                          <a:latin typeface="+mj-lt"/>
                        </a:rPr>
                        <a:t> Activity</a:t>
                      </a:r>
                      <a:endParaRPr lang="en-US" sz="1400" b="1" i="0" u="none" strike="noStrike" dirty="0">
                        <a:solidFill>
                          <a:schemeClr val="bg1"/>
                        </a:solidFill>
                        <a:effectLst/>
                        <a:latin typeface="+mj-lt"/>
                      </a:endParaRPr>
                    </a:p>
                  </a:txBody>
                  <a:tcPr marL="5657" marR="5657" marT="5657" marB="0" anchor="ctr">
                    <a:solidFill>
                      <a:schemeClr val="accent3"/>
                    </a:solidFill>
                  </a:tcPr>
                </a:tc>
              </a:tr>
              <a:tr h="284469">
                <a:tc>
                  <a:txBody>
                    <a:bodyPr/>
                    <a:lstStyle/>
                    <a:p>
                      <a:pPr algn="ctr" fontAlgn="t"/>
                      <a:r>
                        <a:rPr lang="en-US" sz="1400" u="none" strike="noStrike" dirty="0">
                          <a:effectLst/>
                          <a:latin typeface="+mj-lt"/>
                        </a:rPr>
                        <a:t>1</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MICS</a:t>
                      </a:r>
                    </a:p>
                  </a:txBody>
                  <a:tcPr marL="0" marR="0" marT="0" marB="0" anchor="ctr"/>
                </a:tc>
                <a:tc>
                  <a:txBody>
                    <a:bodyPr/>
                    <a:lstStyle/>
                    <a:p>
                      <a:pPr algn="ctr" fontAlgn="t"/>
                      <a:r>
                        <a:rPr lang="en-US" sz="1400" u="none" strike="noStrike">
                          <a:effectLst/>
                          <a:latin typeface="+mj-lt"/>
                        </a:rPr>
                        <a:t>High</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Update </a:t>
                      </a:r>
                      <a:r>
                        <a:rPr lang="en-US" sz="1400" u="none" strike="noStrike" dirty="0" smtClean="0">
                          <a:effectLst/>
                          <a:latin typeface="+mj-lt"/>
                        </a:rPr>
                        <a:t>Res/Com Measures with </a:t>
                      </a:r>
                      <a:r>
                        <a:rPr lang="en-US" sz="1400" u="none" strike="noStrike" dirty="0">
                          <a:effectLst/>
                          <a:latin typeface="+mj-lt"/>
                        </a:rPr>
                        <a:t>DEER and EM&amp;V Data</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MICS</a:t>
                      </a:r>
                    </a:p>
                  </a:txBody>
                  <a:tcPr marL="0" marR="0" marT="0" marB="0" anchor="ctr"/>
                </a:tc>
                <a:tc>
                  <a:txBody>
                    <a:bodyPr/>
                    <a:lstStyle/>
                    <a:p>
                      <a:pPr algn="ctr" fontAlgn="t"/>
                      <a:r>
                        <a:rPr lang="en-US" sz="1400" u="none" strike="noStrike" dirty="0">
                          <a:effectLst/>
                          <a:latin typeface="+mj-lt"/>
                        </a:rPr>
                        <a:t>High</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2</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smtClean="0">
                          <a:effectLst/>
                          <a:latin typeface="+mj-lt"/>
                        </a:rPr>
                        <a:t>Consider</a:t>
                      </a:r>
                      <a:r>
                        <a:rPr lang="en-US" sz="1400" u="none" strike="noStrike" baseline="0" dirty="0" smtClean="0">
                          <a:effectLst/>
                          <a:latin typeface="+mj-lt"/>
                        </a:rPr>
                        <a:t> e</a:t>
                      </a:r>
                      <a:r>
                        <a:rPr lang="en-US" sz="1400" u="none" strike="noStrike" dirty="0" smtClean="0">
                          <a:effectLst/>
                          <a:latin typeface="+mj-lt"/>
                        </a:rPr>
                        <a:t>xisting </a:t>
                      </a:r>
                      <a:r>
                        <a:rPr lang="en-US" sz="1400" u="none" strike="noStrike" dirty="0">
                          <a:effectLst/>
                          <a:latin typeface="+mj-lt"/>
                        </a:rPr>
                        <a:t>conditions baseline - Res and Com</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AIMS</a:t>
                      </a:r>
                    </a:p>
                  </a:txBody>
                  <a:tcPr marL="0" marR="0" marT="0" marB="0" anchor="ctr"/>
                </a:tc>
                <a:tc>
                  <a:txBody>
                    <a:bodyPr/>
                    <a:lstStyle/>
                    <a:p>
                      <a:pPr algn="ctr" fontAlgn="t"/>
                      <a:r>
                        <a:rPr lang="en-US" sz="1400" u="none" strike="noStrike">
                          <a:effectLst/>
                          <a:latin typeface="+mj-lt"/>
                        </a:rPr>
                        <a:t>High</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3</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smtClean="0">
                          <a:effectLst/>
                          <a:latin typeface="+mj-lt"/>
                        </a:rPr>
                        <a:t>Consider existing </a:t>
                      </a:r>
                      <a:r>
                        <a:rPr lang="en-US" sz="1400" u="none" strike="noStrike" dirty="0">
                          <a:effectLst/>
                          <a:latin typeface="+mj-lt"/>
                        </a:rPr>
                        <a:t>conditions baseline - AIMS</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C&amp;S</a:t>
                      </a:r>
                    </a:p>
                  </a:txBody>
                  <a:tcPr marL="0" marR="0" marT="0" marB="0" anchor="ctr"/>
                </a:tc>
                <a:tc>
                  <a:txBody>
                    <a:bodyPr/>
                    <a:lstStyle/>
                    <a:p>
                      <a:pPr algn="ctr" fontAlgn="t"/>
                      <a:r>
                        <a:rPr lang="en-US" sz="1400" u="none" strike="noStrike">
                          <a:effectLst/>
                          <a:latin typeface="+mj-lt"/>
                        </a:rPr>
                        <a:t>High</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4</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Update C&amp;S savings analysis </a:t>
                      </a:r>
                      <a:endParaRPr lang="en-US" sz="1400" b="0" i="0" u="none" strike="noStrike" dirty="0">
                        <a:solidFill>
                          <a:srgbClr val="000000"/>
                        </a:solidFill>
                        <a:effectLst/>
                        <a:latin typeface="+mj-lt"/>
                      </a:endParaRPr>
                    </a:p>
                  </a:txBody>
                  <a:tcPr marL="5657" marR="5657" marT="5657" marB="0" anchor="ctr"/>
                </a:tc>
              </a:tr>
              <a:tr h="489644">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AIMS</a:t>
                      </a:r>
                    </a:p>
                  </a:txBody>
                  <a:tcPr marL="0" marR="0" marT="0" marB="0" anchor="ctr"/>
                </a:tc>
                <a:tc>
                  <a:txBody>
                    <a:bodyPr/>
                    <a:lstStyle/>
                    <a:p>
                      <a:pPr algn="ctr" fontAlgn="t"/>
                      <a:r>
                        <a:rPr lang="en-US" sz="1400" u="none" strike="noStrike">
                          <a:effectLst/>
                          <a:latin typeface="+mj-lt"/>
                        </a:rPr>
                        <a:t>High</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5</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Update Agricultural, Industrial, Mining, and Street-Lighting  (AIMS) </a:t>
                      </a:r>
                      <a:endParaRPr lang="en-US" sz="1400" b="0" i="0" u="none" strike="noStrike" dirty="0">
                        <a:solidFill>
                          <a:srgbClr val="000000"/>
                        </a:solidFill>
                        <a:effectLst/>
                        <a:latin typeface="+mj-lt"/>
                      </a:endParaRPr>
                    </a:p>
                  </a:txBody>
                  <a:tcPr marL="5657" marR="5657" marT="5657" marB="0" anchor="ctr"/>
                </a:tc>
              </a:tr>
              <a:tr h="483238">
                <a:tc>
                  <a:txBody>
                    <a:bodyPr/>
                    <a:lstStyle/>
                    <a:p>
                      <a:pPr algn="ctr" fontAlgn="t"/>
                      <a:r>
                        <a:rPr lang="en-US" sz="1400" b="0" i="0" u="none" strike="noStrike" dirty="0">
                          <a:solidFill>
                            <a:schemeClr val="tx1"/>
                          </a:solidFill>
                          <a:effectLst/>
                          <a:latin typeface="+mj-lt"/>
                        </a:rPr>
                        <a:t>1</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Strategic Plan</a:t>
                      </a:r>
                    </a:p>
                  </a:txBody>
                  <a:tcPr marL="0" marR="0" marT="0" marB="0" anchor="ctr"/>
                </a:tc>
                <a:tc>
                  <a:txBody>
                    <a:bodyPr/>
                    <a:lstStyle/>
                    <a:p>
                      <a:pPr algn="ctr" fontAlgn="t"/>
                      <a:r>
                        <a:rPr lang="en-US" sz="1400" u="none" strike="noStrike" dirty="0" smtClean="0">
                          <a:effectLst/>
                          <a:latin typeface="+mj-lt"/>
                        </a:rPr>
                        <a:t>Medium</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6</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Incorporate </a:t>
                      </a:r>
                      <a:r>
                        <a:rPr lang="en-US" sz="1400" u="none" strike="noStrike" dirty="0" smtClean="0">
                          <a:effectLst/>
                          <a:latin typeface="+mj-lt"/>
                        </a:rPr>
                        <a:t>Prop 39 and AB 758 as possible</a:t>
                      </a:r>
                      <a:endParaRPr lang="en-US" sz="1400" b="0" i="0" u="none" strike="noStrike" dirty="0">
                        <a:solidFill>
                          <a:srgbClr val="000000"/>
                        </a:solidFill>
                        <a:effectLst/>
                        <a:latin typeface="+mj-lt"/>
                      </a:endParaRPr>
                    </a:p>
                  </a:txBody>
                  <a:tcPr marL="5657" marR="5657" marT="5657" marB="0" anchor="ctr"/>
                </a:tc>
              </a:tr>
              <a:tr h="483238">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Whole Building</a:t>
                      </a:r>
                    </a:p>
                  </a:txBody>
                  <a:tcPr marL="0" marR="0" marT="0" marB="0" anchor="ctr"/>
                </a:tc>
                <a:tc>
                  <a:txBody>
                    <a:bodyPr/>
                    <a:lstStyle/>
                    <a:p>
                      <a:pPr algn="ctr" fontAlgn="t"/>
                      <a:r>
                        <a:rPr lang="en-US" sz="1400" u="none" strike="noStrike" dirty="0">
                          <a:effectLst/>
                          <a:latin typeface="+mj-lt"/>
                        </a:rPr>
                        <a:t>Medium</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7</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Update Whole Building Energy </a:t>
                      </a:r>
                      <a:r>
                        <a:rPr lang="en-US" sz="1400" u="none" strike="noStrike" dirty="0" smtClean="0">
                          <a:effectLst/>
                          <a:latin typeface="+mj-lt"/>
                        </a:rPr>
                        <a:t>Efficiency data</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ET</a:t>
                      </a:r>
                    </a:p>
                  </a:txBody>
                  <a:tcPr marL="0" marR="0" marT="0" marB="0" anchor="ctr"/>
                </a:tc>
                <a:tc>
                  <a:txBody>
                    <a:bodyPr/>
                    <a:lstStyle/>
                    <a:p>
                      <a:pPr algn="ctr" fontAlgn="t"/>
                      <a:r>
                        <a:rPr lang="en-US" sz="1400" u="none" strike="noStrike" dirty="0">
                          <a:effectLst/>
                          <a:latin typeface="+mj-lt"/>
                        </a:rPr>
                        <a:t>Medium</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8</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u="none" strike="noStrike" dirty="0" smtClean="0">
                          <a:effectLst/>
                          <a:latin typeface="+mj-lt"/>
                        </a:rPr>
                        <a:t>Revisit Emerging </a:t>
                      </a:r>
                      <a:r>
                        <a:rPr lang="en-US" sz="1400" u="none" strike="noStrike" dirty="0">
                          <a:effectLst/>
                          <a:latin typeface="+mj-lt"/>
                        </a:rPr>
                        <a:t>Technologies (ET</a:t>
                      </a:r>
                      <a:r>
                        <a:rPr lang="en-US" sz="1400" u="none" strike="noStrike" dirty="0" smtClean="0">
                          <a:effectLst/>
                          <a:latin typeface="+mj-lt"/>
                        </a:rPr>
                        <a:t>) data</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smtClean="0">
                          <a:solidFill>
                            <a:srgbClr val="000000"/>
                          </a:solidFill>
                          <a:effectLst/>
                          <a:latin typeface="+mj-lt"/>
                        </a:rPr>
                        <a:t>Model</a:t>
                      </a:r>
                      <a:endParaRPr lang="en-US" sz="1400" b="0" i="0" u="none" strike="noStrike" dirty="0">
                        <a:solidFill>
                          <a:srgbClr val="000000"/>
                        </a:solidFill>
                        <a:effectLst/>
                        <a:latin typeface="+mj-lt"/>
                      </a:endParaRPr>
                    </a:p>
                  </a:txBody>
                  <a:tcPr marL="0" marR="0" marT="0" marB="0" anchor="ctr"/>
                </a:tc>
                <a:tc>
                  <a:txBody>
                    <a:bodyPr/>
                    <a:lstStyle/>
                    <a:p>
                      <a:pPr algn="ctr" fontAlgn="t"/>
                      <a:r>
                        <a:rPr lang="en-US" sz="1400" u="none" strike="noStrike" dirty="0">
                          <a:effectLst/>
                          <a:latin typeface="+mj-lt"/>
                        </a:rPr>
                        <a:t>Medium</a:t>
                      </a:r>
                      <a:endParaRPr lang="en-US" sz="1400" b="0" i="0" u="none" strike="noStrike" dirty="0">
                        <a:solidFill>
                          <a:srgbClr val="000000"/>
                        </a:solidFill>
                        <a:effectLst/>
                        <a:latin typeface="+mj-lt"/>
                      </a:endParaRPr>
                    </a:p>
                  </a:txBody>
                  <a:tcPr marL="5657" marR="5657" marT="5657" marB="0" anchor="ctr"/>
                </a:tc>
                <a:tc>
                  <a:txBody>
                    <a:bodyPr/>
                    <a:lstStyle/>
                    <a:p>
                      <a:pPr algn="ctr" fontAlgn="t"/>
                      <a:r>
                        <a:rPr lang="en-US" sz="1400" u="none" strike="noStrike">
                          <a:effectLst/>
                          <a:latin typeface="+mj-lt"/>
                        </a:rPr>
                        <a:t>9</a:t>
                      </a:r>
                      <a:endParaRPr lang="en-US" sz="1400" b="0" i="0" u="none" strike="noStrike">
                        <a:solidFill>
                          <a:srgbClr val="000000"/>
                        </a:solidFill>
                        <a:effectLst/>
                        <a:latin typeface="+mj-lt"/>
                      </a:endParaRPr>
                    </a:p>
                  </a:txBody>
                  <a:tcPr marL="5657" marR="5657" marT="5657" marB="0" anchor="ctr"/>
                </a:tc>
                <a:tc>
                  <a:txBody>
                    <a:bodyPr/>
                    <a:lstStyle/>
                    <a:p>
                      <a:pPr algn="l" fontAlgn="t"/>
                      <a:r>
                        <a:rPr lang="en-US" sz="1400" b="0" i="0" u="none" strike="noStrike" dirty="0" smtClean="0">
                          <a:solidFill>
                            <a:schemeClr val="tx1"/>
                          </a:solidFill>
                          <a:effectLst/>
                          <a:latin typeface="+mj-lt"/>
                        </a:rPr>
                        <a:t>Provided</a:t>
                      </a:r>
                      <a:r>
                        <a:rPr lang="en-US" sz="1400" b="0" i="0" u="none" strike="noStrike" baseline="0" dirty="0" smtClean="0">
                          <a:solidFill>
                            <a:schemeClr val="tx1"/>
                          </a:solidFill>
                          <a:effectLst/>
                          <a:latin typeface="+mj-lt"/>
                        </a:rPr>
                        <a:t> added detail in CFL result reporting</a:t>
                      </a:r>
                      <a:endParaRPr lang="en-US" sz="1400" b="0" i="0" u="none" strike="noStrike" dirty="0">
                        <a:solidFill>
                          <a:srgbClr val="000000"/>
                        </a:solidFill>
                        <a:effectLst/>
                        <a:latin typeface="+mj-lt"/>
                      </a:endParaRPr>
                    </a:p>
                  </a:txBody>
                  <a:tcPr marL="5657" marR="5657" marT="5657" marB="0" anchor="ctr"/>
                </a:tc>
              </a:tr>
              <a:tr h="489644">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a:solidFill>
                            <a:srgbClr val="000000"/>
                          </a:solidFill>
                          <a:effectLst/>
                          <a:latin typeface="+mj-lt"/>
                        </a:rPr>
                        <a:t>Behavior</a:t>
                      </a:r>
                    </a:p>
                  </a:txBody>
                  <a:tcPr marL="0" marR="0" marT="0" marB="0" anchor="ctr"/>
                </a:tc>
                <a:tc>
                  <a:txBody>
                    <a:bodyPr/>
                    <a:lstStyle/>
                    <a:p>
                      <a:pPr algn="ctr" fontAlgn="t"/>
                      <a:r>
                        <a:rPr lang="en-US" sz="1400" u="none" strike="noStrike">
                          <a:effectLst/>
                          <a:latin typeface="+mj-lt"/>
                        </a:rPr>
                        <a:t>Low</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dirty="0">
                          <a:effectLst/>
                          <a:latin typeface="+mj-lt"/>
                        </a:rPr>
                        <a:t>10</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a:effectLst/>
                          <a:latin typeface="+mj-lt"/>
                        </a:rPr>
                        <a:t>Update Behavior and Conservation </a:t>
                      </a:r>
                      <a:r>
                        <a:rPr lang="en-US" sz="1400" u="none" strike="noStrike" dirty="0" smtClean="0">
                          <a:effectLst/>
                          <a:latin typeface="+mj-lt"/>
                        </a:rPr>
                        <a:t>analysis with latest data</a:t>
                      </a:r>
                      <a:endParaRPr lang="en-US" sz="1400" b="0" i="0" u="none" strike="noStrike" dirty="0">
                        <a:solidFill>
                          <a:srgbClr val="000000"/>
                        </a:solidFill>
                        <a:effectLst/>
                        <a:latin typeface="+mj-lt"/>
                      </a:endParaRPr>
                    </a:p>
                  </a:txBody>
                  <a:tcPr marL="5657" marR="5657" marT="5657" marB="0" anchor="ctr"/>
                </a:tc>
              </a:tr>
              <a:tr h="284469">
                <a:tc>
                  <a:txBody>
                    <a:bodyPr/>
                    <a:lstStyle/>
                    <a:p>
                      <a:pPr algn="ctr" fontAlgn="t"/>
                      <a:r>
                        <a:rPr lang="en-US" sz="1400" u="none" strike="noStrike">
                          <a:effectLst/>
                          <a:latin typeface="+mj-lt"/>
                        </a:rPr>
                        <a:t>1</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b="0" i="0" u="none" strike="noStrike" dirty="0">
                          <a:solidFill>
                            <a:srgbClr val="000000"/>
                          </a:solidFill>
                          <a:effectLst/>
                          <a:latin typeface="+mj-lt"/>
                        </a:rPr>
                        <a:t>Financing</a:t>
                      </a:r>
                    </a:p>
                  </a:txBody>
                  <a:tcPr marL="0" marR="0" marT="0" marB="0" anchor="ctr"/>
                </a:tc>
                <a:tc>
                  <a:txBody>
                    <a:bodyPr/>
                    <a:lstStyle/>
                    <a:p>
                      <a:pPr algn="ctr" fontAlgn="t"/>
                      <a:r>
                        <a:rPr lang="en-US" sz="1400" u="none" strike="noStrike">
                          <a:effectLst/>
                          <a:latin typeface="+mj-lt"/>
                        </a:rPr>
                        <a:t>Low</a:t>
                      </a:r>
                      <a:endParaRPr lang="en-US" sz="1400" b="0" i="0" u="none" strike="noStrike">
                        <a:solidFill>
                          <a:srgbClr val="000000"/>
                        </a:solidFill>
                        <a:effectLst/>
                        <a:latin typeface="+mj-lt"/>
                      </a:endParaRPr>
                    </a:p>
                  </a:txBody>
                  <a:tcPr marL="5657" marR="5657" marT="5657" marB="0" anchor="ctr"/>
                </a:tc>
                <a:tc>
                  <a:txBody>
                    <a:bodyPr/>
                    <a:lstStyle/>
                    <a:p>
                      <a:pPr algn="ctr" fontAlgn="t"/>
                      <a:r>
                        <a:rPr lang="en-US" sz="1400" u="none" strike="noStrike" dirty="0">
                          <a:effectLst/>
                          <a:latin typeface="+mj-lt"/>
                        </a:rPr>
                        <a:t>11</a:t>
                      </a:r>
                      <a:endParaRPr lang="en-US" sz="1400" b="0" i="0" u="none" strike="noStrike" dirty="0">
                        <a:solidFill>
                          <a:srgbClr val="000000"/>
                        </a:solidFill>
                        <a:effectLst/>
                        <a:latin typeface="+mj-lt"/>
                      </a:endParaRPr>
                    </a:p>
                  </a:txBody>
                  <a:tcPr marL="5657" marR="5657" marT="5657" marB="0" anchor="ctr"/>
                </a:tc>
                <a:tc>
                  <a:txBody>
                    <a:bodyPr/>
                    <a:lstStyle/>
                    <a:p>
                      <a:pPr algn="l" fontAlgn="t"/>
                      <a:r>
                        <a:rPr lang="en-US" sz="1400" u="none" strike="noStrike" dirty="0" smtClean="0">
                          <a:effectLst/>
                          <a:latin typeface="+mj-lt"/>
                        </a:rPr>
                        <a:t>Update </a:t>
                      </a:r>
                      <a:r>
                        <a:rPr lang="en-US" sz="1400" u="none" strike="noStrike" dirty="0">
                          <a:effectLst/>
                          <a:latin typeface="+mj-lt"/>
                        </a:rPr>
                        <a:t>Financing </a:t>
                      </a:r>
                      <a:r>
                        <a:rPr lang="en-US" sz="1400" u="none" strike="noStrike" dirty="0" smtClean="0">
                          <a:effectLst/>
                          <a:latin typeface="+mj-lt"/>
                        </a:rPr>
                        <a:t>analysis with latest data</a:t>
                      </a:r>
                      <a:endParaRPr lang="en-US" sz="1400" b="0" i="0" u="none" strike="noStrike" dirty="0">
                        <a:solidFill>
                          <a:srgbClr val="000000"/>
                        </a:solidFill>
                        <a:effectLst/>
                        <a:latin typeface="+mj-lt"/>
                      </a:endParaRPr>
                    </a:p>
                  </a:txBody>
                  <a:tcPr marL="5657" marR="5657" marT="5657" marB="0" anchor="ctr"/>
                </a:tc>
              </a:tr>
            </a:tbl>
          </a:graphicData>
        </a:graphic>
      </p:graphicFrame>
    </p:spTree>
    <p:extLst>
      <p:ext uri="{BB962C8B-B14F-4D97-AF65-F5344CB8AC3E}">
        <p14:creationId xmlns:p14="http://schemas.microsoft.com/office/powerpoint/2010/main" val="729242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Energy Portmen_11-07-13">
  <a:themeElements>
    <a:clrScheme name="Navigant 2010">
      <a:dk1>
        <a:sysClr val="windowText" lastClr="000000"/>
      </a:dk1>
      <a:lt1>
        <a:sysClr val="window" lastClr="FFFFFF"/>
      </a:lt1>
      <a:dk2>
        <a:srgbClr val="A15F00"/>
      </a:dk2>
      <a:lt2>
        <a:srgbClr val="6F6754"/>
      </a:lt2>
      <a:accent1>
        <a:srgbClr val="A84D10"/>
      </a:accent1>
      <a:accent2>
        <a:srgbClr val="EEB111"/>
      </a:accent2>
      <a:accent3>
        <a:srgbClr val="007F7B"/>
      </a:accent3>
      <a:accent4>
        <a:srgbClr val="00539B"/>
      </a:accent4>
      <a:accent5>
        <a:srgbClr val="566C11"/>
      </a:accent5>
      <a:accent6>
        <a:srgbClr val="850C70"/>
      </a:accent6>
      <a:hlink>
        <a:srgbClr val="00539B"/>
      </a:hlink>
      <a:folHlink>
        <a:srgbClr val="7E4300"/>
      </a:folHlink>
    </a:clrScheme>
    <a:fontScheme name="energy practice 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tIns="91440" bIns="91440" rtlCol="0" anchor="ctr"/>
      <a:lstStyle>
        <a:defPPr algn="ctr">
          <a:defRPr sz="1400" dirty="0" smtClean="0"/>
        </a:defPPr>
      </a:lstStyle>
      <a:style>
        <a:lnRef idx="1">
          <a:schemeClr val="accent1"/>
        </a:lnRef>
        <a:fillRef idx="2">
          <a:schemeClr val="accent1"/>
        </a:fillRef>
        <a:effectRef idx="1">
          <a:schemeClr val="accent1"/>
        </a:effectRef>
        <a:fontRef idx="minor">
          <a:schemeClr val="dk1"/>
        </a:fontRef>
      </a: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Palatino Linotype" pitchFamily="18" charset="0"/>
          </a:defRPr>
        </a:defPPr>
      </a:lstStyle>
    </a:lnDef>
    <a:txDef>
      <a:spPr>
        <a:noFill/>
      </a:spPr>
      <a:bodyPr wrap="square" tIns="91440" bIns="91440" rtlCol="0">
        <a:noAutofit/>
      </a:bodyPr>
      <a:lstStyle>
        <a:defPPr marL="0" indent="0">
          <a:buFont typeface="Arial" pitchFamily="34" charset="0"/>
          <a:buNone/>
          <a:defRPr sz="1400" dirty="0" err="1" smtClean="0"/>
        </a:defPPr>
      </a:lstStyle>
    </a:txDef>
  </a:objectDefaults>
  <a:extraClrSchemeLst>
    <a:extraClrScheme>
      <a:clrScheme name="energy practice template 1">
        <a:dk1>
          <a:srgbClr val="000000"/>
        </a:dk1>
        <a:lt1>
          <a:srgbClr val="FFFFFF"/>
        </a:lt1>
        <a:dk2>
          <a:srgbClr val="5C1C49"/>
        </a:dk2>
        <a:lt2>
          <a:srgbClr val="B3C4D1"/>
        </a:lt2>
        <a:accent1>
          <a:srgbClr val="093678"/>
        </a:accent1>
        <a:accent2>
          <a:srgbClr val="FDDC51"/>
        </a:accent2>
        <a:accent3>
          <a:srgbClr val="FFFFFF"/>
        </a:accent3>
        <a:accent4>
          <a:srgbClr val="000000"/>
        </a:accent4>
        <a:accent5>
          <a:srgbClr val="AAAEBE"/>
        </a:accent5>
        <a:accent6>
          <a:srgbClr val="E5C749"/>
        </a:accent6>
        <a:hlink>
          <a:srgbClr val="8F2E00"/>
        </a:hlink>
        <a:folHlink>
          <a:srgbClr val="339933"/>
        </a:folHlink>
      </a:clrScheme>
      <a:clrMap bg1="lt1" tx1="dk1" bg2="lt2" tx2="dk2" accent1="accent1" accent2="accent2" accent3="accent3" accent4="accent4" accent5="accent5" accent6="accent6" hlink="hlink" folHlink="folHlink"/>
    </a:extraClrScheme>
  </a:extraClrSchemeLst>
  <a:custClrLst>
    <a:custClr name="Custom Color 1">
      <a:srgbClr val="5C2801"/>
    </a:custClr>
    <a:custClr name="Custom Color 2">
      <a:srgbClr val="8F2E00"/>
    </a:custClr>
    <a:custClr name="Custom Color 3">
      <a:srgbClr val="B16D4D"/>
    </a:custClr>
    <a:custClr name="Custom Color 4">
      <a:srgbClr val="9D7792"/>
    </a:custClr>
    <a:custClr name="Custom Color 5">
      <a:srgbClr val="5B7FB5"/>
    </a:custClr>
    <a:custClr name="Custom Color 6">
      <a:srgbClr val="2D9F97"/>
    </a:custClr>
    <a:custClr name="Custom Color 7">
      <a:srgbClr val="79805A"/>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Energy Portmen_11-07-13</Template>
  <TotalTime>10304</TotalTime>
  <Words>2591</Words>
  <Application>Microsoft Office PowerPoint</Application>
  <PresentationFormat>On-screen Show (4:3)</PresentationFormat>
  <Paragraphs>450</Paragraphs>
  <Slides>30</Slides>
  <Notes>20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Energy Portmen_11-07-13</vt:lpstr>
      <vt:lpstr>2015 California Potential and Goals Study</vt:lpstr>
      <vt:lpstr>2015 California Potential and Goals Study</vt:lpstr>
      <vt:lpstr>2015 California Potential and Goals Study »  Agenda</vt:lpstr>
      <vt:lpstr>2015 California Potential and Goals Study » Task Overview and Team Introduction</vt:lpstr>
      <vt:lpstr>2015 California Potential and Goals Study » Task Overview and Team Introduction</vt:lpstr>
      <vt:lpstr>2015 California Potential and Goals Study »  Agenda</vt:lpstr>
      <vt:lpstr>2015 California Potential and Goals Study » Overview of Project and Schedule</vt:lpstr>
      <vt:lpstr>2015 California Potential and Goals Study » Overview of Project and Schedule</vt:lpstr>
      <vt:lpstr>2015 California Potential and Goals Study » Overview of Project and Schedule</vt:lpstr>
      <vt:lpstr>2015 California Potential and Goals Study » Overview of Project and Schedule</vt:lpstr>
      <vt:lpstr>2015 California Potential and Goals Study » Overview of Project and Schedule</vt:lpstr>
      <vt:lpstr>2015 California Potential and Goals Study » Overview of Project and Schedule</vt:lpstr>
      <vt:lpstr>2015 California Potential and Goals Study »  Agenda</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Agenda</vt:lpstr>
      <vt:lpstr>2015 California Potential and Goals Study » Existing Baseline</vt:lpstr>
      <vt:lpstr>2015 California Potential and Goals Study » Existing Baseline</vt:lpstr>
      <vt:lpstr>2015 California Potential and Goals Study » Existing Baseline</vt:lpstr>
      <vt:lpstr>2015 California Potential and Goals Study »  Agenda</vt:lpstr>
      <vt:lpstr>2015 California Potential and Goals Study » Codes and Standards, Behavior and Conservation, Financing</vt:lpstr>
      <vt:lpstr>2015 California Potential and Goals Study » Codes and Standards, Behavior and Conservation, Financing</vt:lpstr>
      <vt:lpstr>2015 California Potential and Goals Study » Codes and Standards, Behavior and Conservation, Financing</vt:lpstr>
      <vt:lpstr>2015 California Potential and Goals Study »  Agenda</vt:lpstr>
      <vt:lpstr>2015 California Potential and Goals Study » Support AAEE and LTPP</vt:lpstr>
      <vt:lpstr>2015 California Potential and Goals Study » Support AAEE and LTPP</vt:lpstr>
      <vt:lpstr>PowerPoint Presentation</vt:lpstr>
    </vt:vector>
  </TitlesOfParts>
  <Company>Navigant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Template and Process Improvements</dc:subject>
  <dc:creator>Amul Sathe</dc:creator>
  <cp:lastModifiedBy>Franzese, Peter</cp:lastModifiedBy>
  <cp:revision>600</cp:revision>
  <dcterms:created xsi:type="dcterms:W3CDTF">2013-11-17T23:44:00Z</dcterms:created>
  <dcterms:modified xsi:type="dcterms:W3CDTF">2015-10-21T19:01:23Z</dcterms:modified>
</cp:coreProperties>
</file>