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sldIdLst>
    <p:sldId id="616" r:id="rId6"/>
    <p:sldId id="2147477135" r:id="rId7"/>
    <p:sldId id="2147477171" r:id="rId8"/>
    <p:sldId id="2347" r:id="rId9"/>
    <p:sldId id="2356" r:id="rId10"/>
    <p:sldId id="2147477146" r:id="rId11"/>
    <p:sldId id="2147477149" r:id="rId12"/>
    <p:sldId id="2147477150" r:id="rId13"/>
    <p:sldId id="2147477170" r:id="rId14"/>
    <p:sldId id="2147477165" r:id="rId15"/>
    <p:sldId id="2147477166" r:id="rId16"/>
    <p:sldId id="2147477167" r:id="rId17"/>
    <p:sldId id="2147477168" r:id="rId18"/>
    <p:sldId id="2147477169" r:id="rId19"/>
    <p:sldId id="214747715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476801-5B86-1A9E-39B2-46E2B92205C0}" name="Barcic, Nathan" initials="BN" userId="S::nathan.barcic@cpuc.ca.gov::04ee1269-98c7-4400-9d65-e14e21f88e5d" providerId="AD"/>
  <p188:author id="{9990520A-16A1-6054-F4BE-1CB5824925E0}" name="Goldmuntz, Sarah" initials="GS" userId="Goldmuntz, Sarah" providerId="None"/>
  <p188:author id="{80AE6726-5247-6D92-7CE0-7340255AD4A8}" name="Maslanka, Karolina" initials="MK" userId="S::karolina.maslanka@cpuc.ca.gov::87bce441-17df-4249-a39a-9b0c77e933d5" providerId="AD"/>
  <p188:author id="{BA1C973A-A854-DA6F-E829-C2DACDF5AB23}" name="Raffan, Neil" initials="NR" userId="S::Neil.Raffan@cpuc.ca.gov::87a1623c-4dc2-4a97-bf9e-e201bac15b14" providerId="AD"/>
  <p188:author id="{28DC684C-FBA4-203E-350F-C249E089CC54}" name="Raffan, Neil" initials="RN" userId="S::neil.raffan@cpuc.ca.gov::87a1623c-4dc2-4a97-bf9e-e201bac15b14" providerId="AD"/>
  <p188:author id="{80E95D7E-AF8A-9343-CA4A-4DF46402DD08}" name="Young, Patrick" initials="YP" userId="S::patrick.young@cpuc.ca.gov::b8c2d99e-c5f7-4813-be0a-9ed992387011" providerId="AD"/>
  <p188:author id="{D5CD53BD-7E1A-6FD8-80F0-8D705B1B1BFE}" name="Goldmuntz, Sarah" initials="GS" userId="S::sarah.goldmuntz@cpuc.ca.gov::16c32a31-381a-4584-9077-954168be81a6" providerId="AD"/>
  <p188:author id="{9F9BC4D4-52FF-E00C-F0B0-81B297E07FFA}" name="Kiani, Behdad" initials="KB" userId="S::Behdad.Kiani@cpuc.ca.gov::58cc4eb5-e448-4512-ac7b-f55342ec44e6" providerId="AD"/>
  <p188:author id="{A909C8F7-99CD-AF16-A9B0-91CE2CFE8CF1}" name="Kiani, Behdad" initials="KB" userId="S::behdad.kiani@cpuc.ca.gov::58cc4eb5-e448-4512-ac7b-f55342ec44e6" providerId="AD"/>
  <p188:author id="{9959EAF7-B81E-BE69-D911-491E4B47324F}" name="Brooks, Donald J." initials="BJ" userId="S::donald.brooks@cpuc.ca.gov::52062e77-2f11-429f-b953-6d3f6a47a80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5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April 5,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271988959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April 5,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978122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April 5,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442639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April 5,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896000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373613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6D943AF4-E4E5-4817-9405-6E0DC124BA0D}" type="datetime4">
              <a:rPr lang="en-US" smtClean="0"/>
              <a:t>April 5,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2943251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CONFIDENTIAL/DELIBERATIVE DRAFT</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8537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C197DC7-2437-4227-B56F-78B3BD048A5C}" type="datetime4">
              <a:rPr lang="en-US" smtClean="0"/>
              <a:t>April 5,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30980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20ED295-84C8-44BF-ADC6-0BA3F7261962}" type="datetime4">
              <a:rPr lang="en-US" smtClean="0"/>
              <a:t>April 5,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805068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348D003-6B89-4CC1-B925-E5D1EDFBE0FD}" type="datetime4">
              <a:rPr lang="en-US" smtClean="0"/>
              <a:t>April 5,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28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0B0E136-094A-440A-AEFB-5ADB6495B51B}" type="datetime4">
              <a:rPr lang="en-US" smtClean="0"/>
              <a:t>April 5,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0515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April 5,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1997182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05A6126-758E-467B-95C5-BF635B7A13E5}" type="datetime4">
              <a:rPr lang="en-US" smtClean="0"/>
              <a:t>April 5,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29509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A45355D0-10D4-48F3-A619-47B0A9564C15}" type="datetime4">
              <a:rPr lang="en-US" smtClean="0"/>
              <a:t>April 5,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10614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6591117-CD85-416E-B8AA-62217A2E670D}" type="datetime4">
              <a:rPr lang="en-US" smtClean="0"/>
              <a:t>April 5,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49325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C903A1C1-53A4-4A55-981B-85418A5A5777}" type="datetime4">
              <a:rPr lang="en-US" smtClean="0"/>
              <a:t>April 5,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40872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0D499D04-6A6D-41D6-88F1-DC2573A6D456}" type="datetime4">
              <a:rPr lang="en-US" smtClean="0"/>
              <a:t>April 5,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58967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5B972E7-66C2-4DC4-8FE4-C964FED381D6}" type="datetime4">
              <a:rPr lang="en-US" smtClean="0"/>
              <a:t>April 5,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59374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719066-C133-4702-B630-00A7589C7976}"/>
              </a:ext>
            </a:extLst>
          </p:cNvPr>
          <p:cNvSpPr>
            <a:spLocks noGrp="1"/>
          </p:cNvSpPr>
          <p:nvPr>
            <p:ph type="sldNum" sz="quarter" idx="10"/>
          </p:nvPr>
        </p:nvSpPr>
        <p:spPr/>
        <p:txBody>
          <a:bodyPr/>
          <a:lstStyle/>
          <a:p>
            <a:fld id="{3577AFE2-D756-43B0-8C60-9AD40BD7DCE2}" type="slidenum">
              <a:rPr lang="en-US" smtClean="0"/>
              <a:t>‹#›</a:t>
            </a:fld>
            <a:endParaRPr lang="en-US"/>
          </a:p>
        </p:txBody>
      </p:sp>
      <p:sp>
        <p:nvSpPr>
          <p:cNvPr id="6" name="Content Placeholder 5">
            <a:extLst>
              <a:ext uri="{FF2B5EF4-FFF2-40B4-BE49-F238E27FC236}">
                <a16:creationId xmlns:a16="http://schemas.microsoft.com/office/drawing/2014/main" id="{58934663-7603-49D3-8DAE-6E9BE8F1A128}"/>
              </a:ext>
            </a:extLst>
          </p:cNvPr>
          <p:cNvSpPr>
            <a:spLocks noGrp="1"/>
          </p:cNvSpPr>
          <p:nvPr>
            <p:ph sz="quarter" idx="11"/>
          </p:nvPr>
        </p:nvSpPr>
        <p:spPr>
          <a:xfrm>
            <a:off x="463296" y="1188720"/>
            <a:ext cx="10871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6C58207-1067-40ED-99C9-8B630921721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5638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 Right Larger">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D93C138-4DD0-FA32-B40F-B0D104E5C27A}"/>
              </a:ext>
            </a:extLst>
          </p:cNvPr>
          <p:cNvSpPr>
            <a:spLocks noGrp="1"/>
          </p:cNvSpPr>
          <p:nvPr>
            <p:ph type="pic" sz="quarter" idx="13"/>
          </p:nvPr>
        </p:nvSpPr>
        <p:spPr>
          <a:xfrm>
            <a:off x="609600" y="1523795"/>
            <a:ext cx="3657600" cy="4659889"/>
          </a:xfrm>
        </p:spPr>
        <p:txBody>
          <a:bodyPr/>
          <a:lstStyle/>
          <a:p>
            <a:endParaRPr lang="en-US"/>
          </a:p>
        </p:txBody>
      </p:sp>
      <p:sp>
        <p:nvSpPr>
          <p:cNvPr id="9" name="Picture Placeholder 8">
            <a:extLst>
              <a:ext uri="{FF2B5EF4-FFF2-40B4-BE49-F238E27FC236}">
                <a16:creationId xmlns:a16="http://schemas.microsoft.com/office/drawing/2014/main" id="{09165F16-FF3B-EFCB-FB85-15B6035661B3}"/>
              </a:ext>
            </a:extLst>
          </p:cNvPr>
          <p:cNvSpPr>
            <a:spLocks noGrp="1"/>
          </p:cNvSpPr>
          <p:nvPr>
            <p:ph type="pic" sz="quarter" idx="14"/>
          </p:nvPr>
        </p:nvSpPr>
        <p:spPr>
          <a:xfrm>
            <a:off x="4770120" y="1523795"/>
            <a:ext cx="6812279" cy="4659889"/>
          </a:xfrm>
        </p:spPr>
        <p:txBody>
          <a:bodyPr/>
          <a:lstStyle/>
          <a:p>
            <a:endParaRPr lang="en-US"/>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20ED295-84C8-44BF-ADC6-0BA3F7261962}" type="datetime4">
              <a:rPr lang="en-US" smtClean="0"/>
              <a:t>April 5,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3" name="Title 1">
            <a:extLst>
              <a:ext uri="{FF2B5EF4-FFF2-40B4-BE49-F238E27FC236}">
                <a16:creationId xmlns:a16="http://schemas.microsoft.com/office/drawing/2014/main" id="{9A1D6DDF-A743-3C1E-FA2A-8A6073BA325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4" name="Text Placeholder 8">
            <a:extLst>
              <a:ext uri="{FF2B5EF4-FFF2-40B4-BE49-F238E27FC236}">
                <a16:creationId xmlns:a16="http://schemas.microsoft.com/office/drawing/2014/main" id="{52C9B7B0-C09E-9FFA-63A6-D812BE1B972B}"/>
              </a:ext>
            </a:extLst>
          </p:cNvPr>
          <p:cNvSpPr>
            <a:spLocks noGrp="1"/>
          </p:cNvSpPr>
          <p:nvPr>
            <p:ph type="body" sz="quarter" idx="15"/>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18598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30222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1790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April 5,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4455951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3727088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3434230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41C43A5-5943-7608-688F-217764EED605}"/>
              </a:ext>
            </a:extLst>
          </p:cNvPr>
          <p:cNvSpPr>
            <a:spLocks noGrp="1"/>
          </p:cNvSpPr>
          <p:nvPr>
            <p:ph type="pic" sz="quarter" idx="13"/>
          </p:nvPr>
        </p:nvSpPr>
        <p:spPr>
          <a:xfrm>
            <a:off x="609599" y="1523795"/>
            <a:ext cx="5181599" cy="4659889"/>
          </a:xfrm>
        </p:spPr>
        <p:txBody>
          <a:bodyPr/>
          <a:lstStyle/>
          <a:p>
            <a:endParaRPr lang="en-US"/>
          </a:p>
        </p:txBody>
      </p:sp>
      <p:sp>
        <p:nvSpPr>
          <p:cNvPr id="10" name="Picture Placeholder 8">
            <a:extLst>
              <a:ext uri="{FF2B5EF4-FFF2-40B4-BE49-F238E27FC236}">
                <a16:creationId xmlns:a16="http://schemas.microsoft.com/office/drawing/2014/main" id="{862FDCE9-1D30-70AE-DED5-A7162CBF415C}"/>
              </a:ext>
            </a:extLst>
          </p:cNvPr>
          <p:cNvSpPr>
            <a:spLocks noGrp="1"/>
          </p:cNvSpPr>
          <p:nvPr>
            <p:ph type="pic" sz="quarter" idx="14"/>
          </p:nvPr>
        </p:nvSpPr>
        <p:spPr>
          <a:xfrm>
            <a:off x="6400800" y="1523795"/>
            <a:ext cx="5181599" cy="4659889"/>
          </a:xfrm>
        </p:spPr>
        <p:txBody>
          <a:bodyPr/>
          <a:lstStyle/>
          <a:p>
            <a:endParaRPr lang="en-US"/>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20ED295-84C8-44BF-ADC6-0BA3F7261962}" type="datetime4">
              <a:rPr lang="en-US" smtClean="0"/>
              <a:t>April 5,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CONFIDENTIAL/DELIBERATIVE DRAFT</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3" name="Title 1">
            <a:extLst>
              <a:ext uri="{FF2B5EF4-FFF2-40B4-BE49-F238E27FC236}">
                <a16:creationId xmlns:a16="http://schemas.microsoft.com/office/drawing/2014/main" id="{F9DABA6B-485A-FA02-92AB-531E135E839F}"/>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4" name="Text Placeholder 8">
            <a:extLst>
              <a:ext uri="{FF2B5EF4-FFF2-40B4-BE49-F238E27FC236}">
                <a16:creationId xmlns:a16="http://schemas.microsoft.com/office/drawing/2014/main" id="{4F308530-F4E2-F42F-B2DE-27DFF29439F4}"/>
              </a:ext>
            </a:extLst>
          </p:cNvPr>
          <p:cNvSpPr>
            <a:spLocks noGrp="1"/>
          </p:cNvSpPr>
          <p:nvPr>
            <p:ph type="body" sz="quarter" idx="15"/>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365612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135809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1041922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2525932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2976014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3708723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9" name="Table Placeholder 8">
            <a:extLst>
              <a:ext uri="{FF2B5EF4-FFF2-40B4-BE49-F238E27FC236}">
                <a16:creationId xmlns:a16="http://schemas.microsoft.com/office/drawing/2014/main" id="{5D227984-2809-7CC7-373B-E7C07A838CCF}"/>
              </a:ext>
            </a:extLst>
          </p:cNvPr>
          <p:cNvSpPr>
            <a:spLocks noGrp="1"/>
          </p:cNvSpPr>
          <p:nvPr>
            <p:ph type="tbl" sz="quarter" idx="15"/>
          </p:nvPr>
        </p:nvSpPr>
        <p:spPr>
          <a:xfrm>
            <a:off x="609598" y="1517072"/>
            <a:ext cx="10972799" cy="4659889"/>
          </a:xfrm>
        </p:spPr>
        <p:txBody>
          <a:bodyPr/>
          <a:lstStyle/>
          <a:p>
            <a:endParaRPr lang="en-US"/>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CONFIDENTIAL/DELIBERATIVE DRAFT</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1203348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April 5, 2024</a:t>
            </a:fld>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7" name="Title 1">
            <a:extLst>
              <a:ext uri="{FF2B5EF4-FFF2-40B4-BE49-F238E27FC236}">
                <a16:creationId xmlns:a16="http://schemas.microsoft.com/office/drawing/2014/main" id="{E92815E8-B329-1648-3662-7994F30BA101}"/>
              </a:ext>
            </a:extLst>
          </p:cNvPr>
          <p:cNvSpPr>
            <a:spLocks noGrp="1"/>
          </p:cNvSpPr>
          <p:nvPr>
            <p:ph type="title"/>
          </p:nvPr>
        </p:nvSpPr>
        <p:spPr>
          <a:xfrm>
            <a:off x="609600" y="681037"/>
            <a:ext cx="10972800" cy="598488"/>
          </a:xfrm>
        </p:spPr>
        <p:txBody>
          <a:bodyPr/>
          <a:lstStyle/>
          <a:p>
            <a:r>
              <a:rPr lang="en-US"/>
              <a:t>Click to edit Master title style</a:t>
            </a:r>
          </a:p>
        </p:txBody>
      </p:sp>
      <p:sp>
        <p:nvSpPr>
          <p:cNvPr id="8" name="Text Placeholder 8">
            <a:extLst>
              <a:ext uri="{FF2B5EF4-FFF2-40B4-BE49-F238E27FC236}">
                <a16:creationId xmlns:a16="http://schemas.microsoft.com/office/drawing/2014/main" id="{02E9406E-48EC-CD66-F06F-4ACCA77A3CD3}"/>
              </a:ext>
            </a:extLst>
          </p:cNvPr>
          <p:cNvSpPr>
            <a:spLocks noGrp="1"/>
          </p:cNvSpPr>
          <p:nvPr>
            <p:ph type="body" sz="quarter" idx="14"/>
          </p:nvPr>
        </p:nvSpPr>
        <p:spPr>
          <a:xfrm>
            <a:off x="609599" y="365125"/>
            <a:ext cx="10972800" cy="365760"/>
          </a:xfrm>
        </p:spPr>
        <p:txBody>
          <a:bodyPr>
            <a:normAutofit/>
          </a:bodyPr>
          <a:lstStyle>
            <a:lvl1pPr marL="0" indent="0">
              <a:buNone/>
              <a:defRPr sz="2000"/>
            </a:lvl1pPr>
          </a:lstStyle>
          <a:p>
            <a:pPr lvl="0"/>
            <a:endParaRPr lang="en-US"/>
          </a:p>
        </p:txBody>
      </p:sp>
    </p:spTree>
    <p:extLst>
      <p:ext uri="{BB962C8B-B14F-4D97-AF65-F5344CB8AC3E}">
        <p14:creationId xmlns:p14="http://schemas.microsoft.com/office/powerpoint/2010/main" val="158621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April 5,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3020074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April 5,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8549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April 5,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70790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April 5,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9075004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April 5,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84470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April 5,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868957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image" Target="../media/image2.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April 5,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3691103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017FCAF7-8FCB-40E7-AD55-C69FB63456A1}" type="datetime4">
              <a:rPr lang="en-US" smtClean="0"/>
              <a:t>April 5,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b="1">
                <a:solidFill>
                  <a:srgbClr val="FF0000"/>
                </a:solidFill>
              </a:defRPr>
            </a:lvl1pPr>
          </a:lstStyle>
          <a:p>
            <a:r>
              <a:rPr lang="en-US"/>
              <a:t>DRAFT - CONFIDENTIAL</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42365994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cpuc.ca.gov/-/media/cpuc-website/divisions/energy-division/documents/integrated-resource-plan-and-long-term-procurement-plan-irp-ltpp/2023-irp-cycle-events-and-materials/psp-ruling-reliability-and-emissions-analysis-slides_20231004.pdf"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docs.cpuc.ca.gov/PublishedDocs/Efile/G000/M527/K361/527361341.PDF" TargetMode="External"/><Relationship Id="rId2" Type="http://schemas.openxmlformats.org/officeDocument/2006/relationships/hyperlink" Target="https://www.cpuc.ca.gov/-/media/cpuc-website/divisions/energy-division/documents/integrated-resource-plan-and-long-term-procurement-plan-irp-ltpp/2023-irp-cycle-events-and-materials/inputs-assumptions-2022-2023_final_document_10052023.pdf"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ECEC-CA0E-4416-A9BC-75C841DC6AC1}"/>
              </a:ext>
            </a:extLst>
          </p:cNvPr>
          <p:cNvSpPr>
            <a:spLocks noGrp="1"/>
          </p:cNvSpPr>
          <p:nvPr>
            <p:ph type="ctrTitle"/>
          </p:nvPr>
        </p:nvSpPr>
        <p:spPr>
          <a:xfrm>
            <a:off x="609599" y="710883"/>
            <a:ext cx="10231225" cy="2306637"/>
          </a:xfrm>
        </p:spPr>
        <p:txBody>
          <a:bodyPr>
            <a:normAutofit fontScale="90000"/>
          </a:bodyPr>
          <a:lstStyle/>
          <a:p>
            <a:r>
              <a:rPr lang="en-US">
                <a:ea typeface="+mj-lt"/>
                <a:cs typeface="+mj-lt"/>
              </a:rPr>
              <a:t>2023 Proposed Preferred System Plan and 2024-25 Transmission Planning Portfolios Supplemental Criteria Pollutant Analysis</a:t>
            </a:r>
            <a:endParaRPr lang="en-US"/>
          </a:p>
        </p:txBody>
      </p:sp>
      <p:sp>
        <p:nvSpPr>
          <p:cNvPr id="3" name="Subtitle 2">
            <a:extLst>
              <a:ext uri="{FF2B5EF4-FFF2-40B4-BE49-F238E27FC236}">
                <a16:creationId xmlns:a16="http://schemas.microsoft.com/office/drawing/2014/main" id="{34C00BD2-9214-4B56-A61C-A8460A5B2F97}"/>
              </a:ext>
            </a:extLst>
          </p:cNvPr>
          <p:cNvSpPr>
            <a:spLocks noGrp="1"/>
          </p:cNvSpPr>
          <p:nvPr>
            <p:ph type="subTitle" idx="1"/>
          </p:nvPr>
        </p:nvSpPr>
        <p:spPr/>
        <p:txBody>
          <a:bodyPr vert="horz" lIns="0" tIns="0" rIns="0" bIns="0" rtlCol="0" anchor="t">
            <a:normAutofit lnSpcReduction="10000"/>
          </a:bodyPr>
          <a:lstStyle/>
          <a:p>
            <a:endParaRPr lang="en-US" dirty="0"/>
          </a:p>
          <a:p>
            <a:endParaRPr lang="en-US" sz="2800" dirty="0"/>
          </a:p>
          <a:p>
            <a:r>
              <a:rPr lang="en-US" dirty="0"/>
              <a:t>Energy Division Staff</a:t>
            </a:r>
          </a:p>
          <a:p>
            <a:r>
              <a:rPr lang="en-US" dirty="0"/>
              <a:t>November 2, 2023</a:t>
            </a:r>
          </a:p>
        </p:txBody>
      </p:sp>
    </p:spTree>
    <p:extLst>
      <p:ext uri="{BB962C8B-B14F-4D97-AF65-F5344CB8AC3E}">
        <p14:creationId xmlns:p14="http://schemas.microsoft.com/office/powerpoint/2010/main" val="421072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47A7-E5A0-4684-BC9E-3A2E716E0DA8}"/>
              </a:ext>
            </a:extLst>
          </p:cNvPr>
          <p:cNvSpPr>
            <a:spLocks noGrp="1"/>
          </p:cNvSpPr>
          <p:nvPr>
            <p:ph type="title"/>
          </p:nvPr>
        </p:nvSpPr>
        <p:spPr>
          <a:xfrm>
            <a:off x="606502" y="400050"/>
            <a:ext cx="10978995" cy="1200149"/>
          </a:xfrm>
        </p:spPr>
        <p:txBody>
          <a:bodyPr>
            <a:normAutofit/>
          </a:bodyPr>
          <a:lstStyle/>
          <a:p>
            <a:r>
              <a:rPr lang="en-US" dirty="0">
                <a:solidFill>
                  <a:srgbClr val="2A3C50"/>
                </a:solidFill>
              </a:rPr>
              <a:t>2026 California-wide criteria pollutants by unit category - Core Case</a:t>
            </a:r>
          </a:p>
        </p:txBody>
      </p:sp>
      <p:sp>
        <p:nvSpPr>
          <p:cNvPr id="4" name="Slide Number Placeholder 3">
            <a:extLst>
              <a:ext uri="{FF2B5EF4-FFF2-40B4-BE49-F238E27FC236}">
                <a16:creationId xmlns:a16="http://schemas.microsoft.com/office/drawing/2014/main" id="{22F14DED-F2B5-4212-8F3C-211A6083F77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7" name="TextBox 5">
            <a:extLst>
              <a:ext uri="{FF2B5EF4-FFF2-40B4-BE49-F238E27FC236}">
                <a16:creationId xmlns:a16="http://schemas.microsoft.com/office/drawing/2014/main" id="{C14D0280-67C2-4357-B6C1-FCEB20849F2D}"/>
              </a:ext>
            </a:extLst>
          </p:cNvPr>
          <p:cNvSpPr txBox="1"/>
          <p:nvPr/>
        </p:nvSpPr>
        <p:spPr>
          <a:xfrm>
            <a:off x="335957" y="5401940"/>
            <a:ext cx="1097899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Biomass listed above includes ONLY wood and biomass, excluding biogas for criteria pollutant calculations.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Biomass units have high emission intensities, emitting a large share of total criteria pollutants despite producing relatively small amounts of electricity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CC units have low emission intensity but still emit a significant share of total criteria pollutants since they produce large amounts of electricity</a:t>
            </a:r>
          </a:p>
        </p:txBody>
      </p:sp>
      <p:graphicFrame>
        <p:nvGraphicFramePr>
          <p:cNvPr id="3" name="Table 2">
            <a:extLst>
              <a:ext uri="{FF2B5EF4-FFF2-40B4-BE49-F238E27FC236}">
                <a16:creationId xmlns:a16="http://schemas.microsoft.com/office/drawing/2014/main" id="{08458ED5-FFE8-D01A-CDB6-248554EADBFC}"/>
              </a:ext>
            </a:extLst>
          </p:cNvPr>
          <p:cNvGraphicFramePr>
            <a:graphicFrameLocks noGrp="1"/>
          </p:cNvGraphicFramePr>
          <p:nvPr>
            <p:extLst>
              <p:ext uri="{D42A27DB-BD31-4B8C-83A1-F6EECF244321}">
                <p14:modId xmlns:p14="http://schemas.microsoft.com/office/powerpoint/2010/main" val="4156502296"/>
              </p:ext>
            </p:extLst>
          </p:nvPr>
        </p:nvGraphicFramePr>
        <p:xfrm>
          <a:off x="603404" y="1695450"/>
          <a:ext cx="9423400" cy="3348745"/>
        </p:xfrm>
        <a:graphic>
          <a:graphicData uri="http://schemas.openxmlformats.org/drawingml/2006/table">
            <a:tbl>
              <a:tblPr/>
              <a:tblGrid>
                <a:gridCol w="1778000">
                  <a:extLst>
                    <a:ext uri="{9D8B030D-6E8A-4147-A177-3AD203B41FA5}">
                      <a16:colId xmlns:a16="http://schemas.microsoft.com/office/drawing/2014/main" val="4024194497"/>
                    </a:ext>
                  </a:extLst>
                </a:gridCol>
                <a:gridCol w="1534468">
                  <a:extLst>
                    <a:ext uri="{9D8B030D-6E8A-4147-A177-3AD203B41FA5}">
                      <a16:colId xmlns:a16="http://schemas.microsoft.com/office/drawing/2014/main" val="1510127189"/>
                    </a:ext>
                  </a:extLst>
                </a:gridCol>
                <a:gridCol w="989933">
                  <a:extLst>
                    <a:ext uri="{9D8B030D-6E8A-4147-A177-3AD203B41FA5}">
                      <a16:colId xmlns:a16="http://schemas.microsoft.com/office/drawing/2014/main" val="350947803"/>
                    </a:ext>
                  </a:extLst>
                </a:gridCol>
                <a:gridCol w="1513455">
                  <a:extLst>
                    <a:ext uri="{9D8B030D-6E8A-4147-A177-3AD203B41FA5}">
                      <a16:colId xmlns:a16="http://schemas.microsoft.com/office/drawing/2014/main" val="1985663062"/>
                    </a:ext>
                  </a:extLst>
                </a:gridCol>
                <a:gridCol w="1078773">
                  <a:extLst>
                    <a:ext uri="{9D8B030D-6E8A-4147-A177-3AD203B41FA5}">
                      <a16:colId xmlns:a16="http://schemas.microsoft.com/office/drawing/2014/main" val="2303555480"/>
                    </a:ext>
                  </a:extLst>
                </a:gridCol>
                <a:gridCol w="1243762">
                  <a:extLst>
                    <a:ext uri="{9D8B030D-6E8A-4147-A177-3AD203B41FA5}">
                      <a16:colId xmlns:a16="http://schemas.microsoft.com/office/drawing/2014/main" val="4196515306"/>
                    </a:ext>
                  </a:extLst>
                </a:gridCol>
                <a:gridCol w="1285009">
                  <a:extLst>
                    <a:ext uri="{9D8B030D-6E8A-4147-A177-3AD203B41FA5}">
                      <a16:colId xmlns:a16="http://schemas.microsoft.com/office/drawing/2014/main" val="1437807742"/>
                    </a:ext>
                  </a:extLst>
                </a:gridCol>
              </a:tblGrid>
              <a:tr h="312423">
                <a:tc gridSpan="7">
                  <a:txBody>
                    <a:bodyPr/>
                    <a:lstStyle/>
                    <a:p>
                      <a:pPr algn="ctr" rtl="0" fontAlgn="b"/>
                      <a:r>
                        <a:rPr lang="en-US" sz="1800" b="1" i="0" u="none" strike="noStrike" dirty="0">
                          <a:solidFill>
                            <a:srgbClr val="000000"/>
                          </a:solidFill>
                          <a:effectLst/>
                          <a:latin typeface="Calibri" panose="020F0502020204030204" pitchFamily="34" charset="0"/>
                        </a:rPr>
                        <a:t>2026 CA Core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571196"/>
                  </a:ext>
                </a:extLst>
              </a:tr>
              <a:tr h="554298">
                <a:tc>
                  <a:txBody>
                    <a:bodyPr/>
                    <a:lstStyle/>
                    <a:p>
                      <a:pPr algn="l" rtl="0" fontAlgn="b"/>
                      <a:r>
                        <a:rPr lang="en-US" sz="1600" b="1" i="0" u="none" strike="noStrike" dirty="0">
                          <a:solidFill>
                            <a:srgbClr val="000000"/>
                          </a:solidFill>
                          <a:effectLst/>
                          <a:latin typeface="Calibri" panose="020F0502020204030204" pitchFamily="34" charset="0"/>
                        </a:rPr>
                        <a:t>Unit Category</a:t>
                      </a:r>
                    </a:p>
                  </a:txBody>
                  <a:tcPr marL="9525" marR="9525" marT="9525" marB="0" anchor="b">
                    <a:lnL>
                      <a:noFill/>
                    </a:lnL>
                    <a:lnR>
                      <a:noFill/>
                    </a:lnR>
                    <a:lnT>
                      <a:noFill/>
                    </a:lnT>
                    <a:lnB>
                      <a:noFill/>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Capacity (MW)</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Generation (TWh)</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Fuel_Burn (Million MMBTU)</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Nox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dirty="0">
                          <a:solidFill>
                            <a:srgbClr val="000000"/>
                          </a:solidFill>
                          <a:effectLst/>
                          <a:latin typeface="Calibri" panose="020F0502020204030204" pitchFamily="34" charset="0"/>
                        </a:rPr>
                        <a:t>PM25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SO2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98763706"/>
                  </a:ext>
                </a:extLst>
              </a:tr>
              <a:tr h="523929">
                <a:tc>
                  <a:txBody>
                    <a:bodyPr/>
                    <a:lstStyle/>
                    <a:p>
                      <a:pPr algn="l" rtl="0" fontAlgn="b"/>
                      <a:r>
                        <a:rPr lang="en-US" sz="1600" b="1" i="0" u="none" strike="noStrike">
                          <a:solidFill>
                            <a:srgbClr val="000000"/>
                          </a:solidFill>
                          <a:effectLst/>
                          <a:latin typeface="Calibri" panose="020F0502020204030204" pitchFamily="34" charset="0"/>
                        </a:rPr>
                        <a:t>BIOMASS/WOOD</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563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45.74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2,087.44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205.25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167.31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455170"/>
                  </a:ext>
                </a:extLst>
              </a:tr>
              <a:tr h="407924">
                <a:tc>
                  <a:txBody>
                    <a:bodyPr/>
                    <a:lstStyle/>
                    <a:p>
                      <a:pPr algn="l" rtl="0" fontAlgn="b"/>
                      <a:r>
                        <a:rPr lang="en-US" sz="1600" b="1" i="0" u="none" strike="noStrike" dirty="0">
                          <a:solidFill>
                            <a:srgbClr val="000000"/>
                          </a:solidFill>
                          <a:effectLst/>
                          <a:latin typeface="Calibri" panose="020F0502020204030204" pitchFamily="34" charset="0"/>
                        </a:rPr>
                        <a:t>CC</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20,447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81.36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595.34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3,224.15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1,782.28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189.03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451023"/>
                  </a:ext>
                </a:extLst>
              </a:tr>
              <a:tr h="312423">
                <a:tc>
                  <a:txBody>
                    <a:bodyPr/>
                    <a:lstStyle/>
                    <a:p>
                      <a:pPr algn="l" rtl="0" fontAlgn="b"/>
                      <a:r>
                        <a:rPr lang="en-US" sz="1600" b="1" i="0" u="none" strike="noStrike">
                          <a:solidFill>
                            <a:srgbClr val="000000"/>
                          </a:solidFill>
                          <a:effectLst/>
                          <a:latin typeface="Calibri" panose="020F0502020204030204" pitchFamily="34" charset="0"/>
                        </a:rPr>
                        <a:t>COGEN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      2,141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11.19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115.59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1,223.60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346.05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36.70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645520"/>
                  </a:ext>
                </a:extLst>
              </a:tr>
              <a:tr h="312423">
                <a:tc>
                  <a:txBody>
                    <a:bodyPr/>
                    <a:lstStyle/>
                    <a:p>
                      <a:pPr algn="l" rtl="0" fontAlgn="b"/>
                      <a:r>
                        <a:rPr lang="en-US" sz="1600" b="1" i="0" u="none" strike="noStrike">
                          <a:solidFill>
                            <a:srgbClr val="000000"/>
                          </a:solidFill>
                          <a:effectLst/>
                          <a:latin typeface="Calibri" panose="020F0502020204030204" pitchFamily="34" charset="0"/>
                        </a:rPr>
                        <a:t>CT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a:solidFill>
                            <a:srgbClr val="000000"/>
                          </a:solidFill>
                          <a:effectLst/>
                          <a:latin typeface="Calibri" panose="020F0502020204030204" pitchFamily="34" charset="0"/>
                        </a:rPr>
                        <a:t>    10,327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4.73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43.25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668.27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129.47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13.73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846953"/>
                  </a:ext>
                </a:extLst>
              </a:tr>
              <a:tr h="244060">
                <a:tc>
                  <a:txBody>
                    <a:bodyPr/>
                    <a:lstStyle/>
                    <a:p>
                      <a:pPr algn="l" rtl="0" fontAlgn="b"/>
                      <a:r>
                        <a:rPr lang="en-US" sz="1600" b="1" i="0" u="none" strike="noStrike">
                          <a:solidFill>
                            <a:srgbClr val="000000"/>
                          </a:solidFill>
                          <a:effectLst/>
                          <a:latin typeface="Calibri" panose="020F0502020204030204" pitchFamily="34" charset="0"/>
                        </a:rPr>
                        <a:t>ICE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309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0.15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38.10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6.39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687271"/>
                  </a:ext>
                </a:extLst>
              </a:tr>
              <a:tr h="207865">
                <a:tc>
                  <a:txBody>
                    <a:bodyPr/>
                    <a:lstStyle/>
                    <a:p>
                      <a:pPr algn="l" rtl="0" fontAlgn="b"/>
                      <a:r>
                        <a:rPr lang="en-US" sz="1600" b="1" i="0" u="none" strike="noStrike">
                          <a:solidFill>
                            <a:srgbClr val="000000"/>
                          </a:solidFill>
                          <a:effectLst/>
                          <a:latin typeface="Calibri" panose="020F0502020204030204" pitchFamily="34" charset="0"/>
                        </a:rPr>
                        <a:t>STEAM</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186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0.12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4.48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08773"/>
                  </a:ext>
                </a:extLst>
              </a:tr>
              <a:tr h="312423">
                <a:tc>
                  <a:txBody>
                    <a:bodyPr/>
                    <a:lstStyle/>
                    <a:p>
                      <a:pPr algn="l" rtl="0" fontAlgn="b"/>
                      <a:r>
                        <a:rPr lang="en-US" sz="1600" b="1" i="0" u="none" strike="noStrike">
                          <a:solidFill>
                            <a:srgbClr val="000000"/>
                          </a:solidFill>
                          <a:effectLst/>
                          <a:latin typeface="Calibri" panose="020F0502020204030204" pitchFamily="34" charset="0"/>
                        </a:rPr>
                        <a:t>Total</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1" i="0" u="none" strike="noStrike" dirty="0">
                          <a:solidFill>
                            <a:srgbClr val="000000"/>
                          </a:solidFill>
                          <a:effectLst/>
                          <a:latin typeface="Calibri" panose="020F0502020204030204" pitchFamily="34" charset="0"/>
                        </a:rPr>
                        <a:t>33,972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100.32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802.65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7,249.79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2,473.92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407.64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593474"/>
                  </a:ext>
                </a:extLst>
              </a:tr>
            </a:tbl>
          </a:graphicData>
        </a:graphic>
      </p:graphicFrame>
    </p:spTree>
    <p:extLst>
      <p:ext uri="{BB962C8B-B14F-4D97-AF65-F5344CB8AC3E}">
        <p14:creationId xmlns:p14="http://schemas.microsoft.com/office/powerpoint/2010/main" val="261108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47A7-E5A0-4684-BC9E-3A2E716E0DA8}"/>
              </a:ext>
            </a:extLst>
          </p:cNvPr>
          <p:cNvSpPr>
            <a:spLocks noGrp="1"/>
          </p:cNvSpPr>
          <p:nvPr>
            <p:ph type="title"/>
          </p:nvPr>
        </p:nvSpPr>
        <p:spPr>
          <a:xfrm>
            <a:off x="603404" y="333842"/>
            <a:ext cx="10978995" cy="1274825"/>
          </a:xfrm>
        </p:spPr>
        <p:txBody>
          <a:bodyPr>
            <a:normAutofit/>
          </a:bodyPr>
          <a:lstStyle/>
          <a:p>
            <a:r>
              <a:rPr lang="en-US" sz="3600">
                <a:solidFill>
                  <a:srgbClr val="2A3C50"/>
                </a:solidFill>
              </a:rPr>
              <a:t>2030 California-wide criteria pollutants by unit category - Core Case</a:t>
            </a:r>
          </a:p>
        </p:txBody>
      </p:sp>
      <p:sp>
        <p:nvSpPr>
          <p:cNvPr id="4" name="Slide Number Placeholder 3">
            <a:extLst>
              <a:ext uri="{FF2B5EF4-FFF2-40B4-BE49-F238E27FC236}">
                <a16:creationId xmlns:a16="http://schemas.microsoft.com/office/drawing/2014/main" id="{22F14DED-F2B5-4212-8F3C-211A6083F77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3" name="Table 2">
            <a:extLst>
              <a:ext uri="{FF2B5EF4-FFF2-40B4-BE49-F238E27FC236}">
                <a16:creationId xmlns:a16="http://schemas.microsoft.com/office/drawing/2014/main" id="{2EEB9421-EB1A-AF20-FA7C-1ED15A8259A8}"/>
              </a:ext>
            </a:extLst>
          </p:cNvPr>
          <p:cNvGraphicFramePr>
            <a:graphicFrameLocks noGrp="1"/>
          </p:cNvGraphicFramePr>
          <p:nvPr>
            <p:extLst>
              <p:ext uri="{D42A27DB-BD31-4B8C-83A1-F6EECF244321}">
                <p14:modId xmlns:p14="http://schemas.microsoft.com/office/powerpoint/2010/main" val="3328107439"/>
              </p:ext>
            </p:extLst>
          </p:nvPr>
        </p:nvGraphicFramePr>
        <p:xfrm>
          <a:off x="603404" y="1695450"/>
          <a:ext cx="9423400" cy="3295659"/>
        </p:xfrm>
        <a:graphic>
          <a:graphicData uri="http://schemas.openxmlformats.org/drawingml/2006/table">
            <a:tbl>
              <a:tblPr/>
              <a:tblGrid>
                <a:gridCol w="1778000">
                  <a:extLst>
                    <a:ext uri="{9D8B030D-6E8A-4147-A177-3AD203B41FA5}">
                      <a16:colId xmlns:a16="http://schemas.microsoft.com/office/drawing/2014/main" val="4024194497"/>
                    </a:ext>
                  </a:extLst>
                </a:gridCol>
                <a:gridCol w="1534468">
                  <a:extLst>
                    <a:ext uri="{9D8B030D-6E8A-4147-A177-3AD203B41FA5}">
                      <a16:colId xmlns:a16="http://schemas.microsoft.com/office/drawing/2014/main" val="1510127189"/>
                    </a:ext>
                  </a:extLst>
                </a:gridCol>
                <a:gridCol w="989933">
                  <a:extLst>
                    <a:ext uri="{9D8B030D-6E8A-4147-A177-3AD203B41FA5}">
                      <a16:colId xmlns:a16="http://schemas.microsoft.com/office/drawing/2014/main" val="350947803"/>
                    </a:ext>
                  </a:extLst>
                </a:gridCol>
                <a:gridCol w="1513455">
                  <a:extLst>
                    <a:ext uri="{9D8B030D-6E8A-4147-A177-3AD203B41FA5}">
                      <a16:colId xmlns:a16="http://schemas.microsoft.com/office/drawing/2014/main" val="1985663062"/>
                    </a:ext>
                  </a:extLst>
                </a:gridCol>
                <a:gridCol w="1078773">
                  <a:extLst>
                    <a:ext uri="{9D8B030D-6E8A-4147-A177-3AD203B41FA5}">
                      <a16:colId xmlns:a16="http://schemas.microsoft.com/office/drawing/2014/main" val="2303555480"/>
                    </a:ext>
                  </a:extLst>
                </a:gridCol>
                <a:gridCol w="1243762">
                  <a:extLst>
                    <a:ext uri="{9D8B030D-6E8A-4147-A177-3AD203B41FA5}">
                      <a16:colId xmlns:a16="http://schemas.microsoft.com/office/drawing/2014/main" val="4196515306"/>
                    </a:ext>
                  </a:extLst>
                </a:gridCol>
                <a:gridCol w="1285009">
                  <a:extLst>
                    <a:ext uri="{9D8B030D-6E8A-4147-A177-3AD203B41FA5}">
                      <a16:colId xmlns:a16="http://schemas.microsoft.com/office/drawing/2014/main" val="1437807742"/>
                    </a:ext>
                  </a:extLst>
                </a:gridCol>
              </a:tblGrid>
              <a:tr h="312423">
                <a:tc gridSpan="7">
                  <a:txBody>
                    <a:bodyPr/>
                    <a:lstStyle/>
                    <a:p>
                      <a:pPr algn="ctr" rtl="0" fontAlgn="b"/>
                      <a:r>
                        <a:rPr lang="en-US" sz="1800" b="1" i="0" u="none" strike="noStrike" dirty="0">
                          <a:solidFill>
                            <a:srgbClr val="000000"/>
                          </a:solidFill>
                          <a:effectLst/>
                          <a:latin typeface="Calibri" panose="020F0502020204030204" pitchFamily="34" charset="0"/>
                        </a:rPr>
                        <a:t>2030 CA Core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571196"/>
                  </a:ext>
                </a:extLst>
              </a:tr>
              <a:tr h="554298">
                <a:tc>
                  <a:txBody>
                    <a:bodyPr/>
                    <a:lstStyle/>
                    <a:p>
                      <a:pPr algn="l" rtl="0" fontAlgn="b"/>
                      <a:r>
                        <a:rPr lang="en-US" sz="1600" b="1" i="0" u="none" strike="noStrike" dirty="0">
                          <a:solidFill>
                            <a:srgbClr val="000000"/>
                          </a:solidFill>
                          <a:effectLst/>
                          <a:latin typeface="Calibri" panose="020F0502020204030204" pitchFamily="34" charset="0"/>
                        </a:rPr>
                        <a:t>Unit Category</a:t>
                      </a:r>
                    </a:p>
                  </a:txBody>
                  <a:tcPr marL="9525" marR="9525" marT="9525" marB="0" anchor="b">
                    <a:lnL>
                      <a:noFill/>
                    </a:lnL>
                    <a:lnR>
                      <a:noFill/>
                    </a:lnR>
                    <a:lnT>
                      <a:noFill/>
                    </a:lnT>
                    <a:lnB>
                      <a:noFill/>
                    </a:lnB>
                    <a:solidFill>
                      <a:srgbClr val="BDD7EE"/>
                    </a:solidFill>
                  </a:tcPr>
                </a:tc>
                <a:tc>
                  <a:txBody>
                    <a:bodyPr/>
                    <a:lstStyle/>
                    <a:p>
                      <a:pPr algn="l" rtl="0" fontAlgn="b"/>
                      <a:r>
                        <a:rPr lang="en-US" sz="1600" b="1" i="0" u="none" strike="noStrike" dirty="0">
                          <a:solidFill>
                            <a:srgbClr val="000000"/>
                          </a:solidFill>
                          <a:effectLst/>
                          <a:latin typeface="Calibri" panose="020F0502020204030204" pitchFamily="34" charset="0"/>
                        </a:rPr>
                        <a:t>Capacity (MW)</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Generation (TWh)</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Fuel_Burn (Million MMBTU)</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Nox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PM25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SO2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98763706"/>
                  </a:ext>
                </a:extLst>
              </a:tr>
              <a:tr h="533454">
                <a:tc>
                  <a:txBody>
                    <a:bodyPr/>
                    <a:lstStyle/>
                    <a:p>
                      <a:pPr algn="l" rtl="0" fontAlgn="b"/>
                      <a:r>
                        <a:rPr lang="en-US" sz="1600" b="1" i="0" u="none" strike="noStrike" dirty="0">
                          <a:solidFill>
                            <a:srgbClr val="000000"/>
                          </a:solidFill>
                          <a:effectLst/>
                          <a:latin typeface="Calibri" panose="020F0502020204030204" pitchFamily="34" charset="0"/>
                        </a:rPr>
                        <a:t>BIOMASS/WOOD</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          734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3.55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58.51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2,671.47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262.67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214.12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455170"/>
                  </a:ext>
                </a:extLst>
              </a:tr>
              <a:tr h="390525">
                <a:tc>
                  <a:txBody>
                    <a:bodyPr/>
                    <a:lstStyle/>
                    <a:p>
                      <a:pPr algn="l" rtl="0" fontAlgn="b"/>
                      <a:r>
                        <a:rPr lang="en-US" sz="1600" b="1" i="0" u="none" strike="noStrike" dirty="0">
                          <a:solidFill>
                            <a:srgbClr val="000000"/>
                          </a:solidFill>
                          <a:effectLst/>
                          <a:latin typeface="Calibri" panose="020F0502020204030204" pitchFamily="34" charset="0"/>
                        </a:rPr>
                        <a:t>CC</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    20,758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48.78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353.37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2,044.11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1,057.90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112.20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451023"/>
                  </a:ext>
                </a:extLst>
              </a:tr>
              <a:tr h="312423">
                <a:tc>
                  <a:txBody>
                    <a:bodyPr/>
                    <a:lstStyle/>
                    <a:p>
                      <a:pPr algn="l" rtl="0" fontAlgn="b"/>
                      <a:r>
                        <a:rPr lang="en-US" sz="1600" b="1" i="0" u="none" strike="noStrike">
                          <a:solidFill>
                            <a:srgbClr val="000000"/>
                          </a:solidFill>
                          <a:effectLst/>
                          <a:latin typeface="Calibri" panose="020F0502020204030204" pitchFamily="34" charset="0"/>
                        </a:rPr>
                        <a:t>COGEN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a:solidFill>
                            <a:srgbClr val="000000"/>
                          </a:solidFill>
                          <a:effectLst/>
                          <a:latin typeface="Calibri" panose="020F0502020204030204" pitchFamily="34" charset="0"/>
                        </a:rPr>
                        <a:t>      2,141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10.10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107.95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1,104.84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323.16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34.27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645520"/>
                  </a:ext>
                </a:extLst>
              </a:tr>
              <a:tr h="312423">
                <a:tc>
                  <a:txBody>
                    <a:bodyPr/>
                    <a:lstStyle/>
                    <a:p>
                      <a:pPr algn="l" rtl="0" fontAlgn="b"/>
                      <a:r>
                        <a:rPr lang="en-US" sz="1600" b="1" i="0" u="none" strike="noStrike">
                          <a:solidFill>
                            <a:srgbClr val="000000"/>
                          </a:solidFill>
                          <a:effectLst/>
                          <a:latin typeface="Calibri" panose="020F0502020204030204" pitchFamily="34" charset="0"/>
                        </a:rPr>
                        <a:t>CT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a:solidFill>
                            <a:srgbClr val="000000"/>
                          </a:solidFill>
                          <a:effectLst/>
                          <a:latin typeface="Calibri" panose="020F0502020204030204" pitchFamily="34" charset="0"/>
                        </a:rPr>
                        <a:t>    10,327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1.67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15.87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363.20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47.51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5.04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846953"/>
                  </a:ext>
                </a:extLst>
              </a:tr>
              <a:tr h="0">
                <a:tc>
                  <a:txBody>
                    <a:bodyPr/>
                    <a:lstStyle/>
                    <a:p>
                      <a:pPr algn="l" rtl="0" fontAlgn="b"/>
                      <a:r>
                        <a:rPr lang="en-US" sz="1600" b="1" i="0" u="none" strike="noStrike">
                          <a:solidFill>
                            <a:srgbClr val="000000"/>
                          </a:solidFill>
                          <a:effectLst/>
                          <a:latin typeface="Calibri" panose="020F0502020204030204" pitchFamily="34" charset="0"/>
                        </a:rPr>
                        <a:t>ICE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a:solidFill>
                            <a:srgbClr val="000000"/>
                          </a:solidFill>
                          <a:effectLst/>
                          <a:latin typeface="Calibri" panose="020F0502020204030204" pitchFamily="34" charset="0"/>
                        </a:rPr>
                        <a:t>          309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0.08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0.66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18.81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3.01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0.21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687271"/>
                  </a:ext>
                </a:extLst>
              </a:tr>
              <a:tr h="0">
                <a:tc>
                  <a:txBody>
                    <a:bodyPr/>
                    <a:lstStyle/>
                    <a:p>
                      <a:pPr algn="l" rtl="0" fontAlgn="b"/>
                      <a:r>
                        <a:rPr lang="en-US" sz="1600" b="1" i="0" u="none" strike="noStrike">
                          <a:solidFill>
                            <a:srgbClr val="000000"/>
                          </a:solidFill>
                          <a:effectLst/>
                          <a:latin typeface="Calibri" panose="020F0502020204030204" pitchFamily="34" charset="0"/>
                        </a:rPr>
                        <a:t>STEAM</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a:solidFill>
                            <a:srgbClr val="000000"/>
                          </a:solidFill>
                          <a:effectLst/>
                          <a:latin typeface="Calibri" panose="020F0502020204030204" pitchFamily="34" charset="0"/>
                        </a:rPr>
                        <a:t>          186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0.02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0.34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2.40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0.11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08773"/>
                  </a:ext>
                </a:extLst>
              </a:tr>
              <a:tr h="312423">
                <a:tc>
                  <a:txBody>
                    <a:bodyPr/>
                    <a:lstStyle/>
                    <a:p>
                      <a:pPr algn="l" rtl="0" fontAlgn="b"/>
                      <a:r>
                        <a:rPr lang="en-US" sz="1600" b="1" i="0" u="none" strike="noStrike">
                          <a:solidFill>
                            <a:srgbClr val="000000"/>
                          </a:solidFill>
                          <a:effectLst/>
                          <a:latin typeface="Calibri" panose="020F0502020204030204" pitchFamily="34" charset="0"/>
                        </a:rPr>
                        <a:t>Total</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1" i="0" u="none" strike="noStrike" dirty="0">
                          <a:solidFill>
                            <a:srgbClr val="000000"/>
                          </a:solidFill>
                          <a:effectLst/>
                          <a:latin typeface="Calibri" panose="020F0502020204030204" pitchFamily="34" charset="0"/>
                        </a:rPr>
                        <a:t>    34,454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64.20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536.69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6,204.84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1,695.39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365.95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593474"/>
                  </a:ext>
                </a:extLst>
              </a:tr>
            </a:tbl>
          </a:graphicData>
        </a:graphic>
      </p:graphicFrame>
    </p:spTree>
    <p:extLst>
      <p:ext uri="{BB962C8B-B14F-4D97-AF65-F5344CB8AC3E}">
        <p14:creationId xmlns:p14="http://schemas.microsoft.com/office/powerpoint/2010/main" val="23533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47A7-E5A0-4684-BC9E-3A2E716E0DA8}"/>
              </a:ext>
            </a:extLst>
          </p:cNvPr>
          <p:cNvSpPr>
            <a:spLocks noGrp="1"/>
          </p:cNvSpPr>
          <p:nvPr>
            <p:ph type="title"/>
          </p:nvPr>
        </p:nvSpPr>
        <p:spPr>
          <a:xfrm>
            <a:off x="606502" y="187444"/>
            <a:ext cx="10978995" cy="1441879"/>
          </a:xfrm>
        </p:spPr>
        <p:txBody>
          <a:bodyPr>
            <a:normAutofit/>
          </a:bodyPr>
          <a:lstStyle/>
          <a:p>
            <a:r>
              <a:rPr lang="en-US" sz="3600" dirty="0">
                <a:solidFill>
                  <a:srgbClr val="2A3C50"/>
                </a:solidFill>
              </a:rPr>
              <a:t>2035 California-wide criteria pollutants by unit category - Core Case</a:t>
            </a:r>
          </a:p>
        </p:txBody>
      </p:sp>
      <p:sp>
        <p:nvSpPr>
          <p:cNvPr id="4" name="Slide Number Placeholder 3">
            <a:extLst>
              <a:ext uri="{FF2B5EF4-FFF2-40B4-BE49-F238E27FC236}">
                <a16:creationId xmlns:a16="http://schemas.microsoft.com/office/drawing/2014/main" id="{22F14DED-F2B5-4212-8F3C-211A6083F77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6" name="Table 5">
            <a:extLst>
              <a:ext uri="{FF2B5EF4-FFF2-40B4-BE49-F238E27FC236}">
                <a16:creationId xmlns:a16="http://schemas.microsoft.com/office/drawing/2014/main" id="{184F1765-2F0C-0D93-BCF0-E09715A27879}"/>
              </a:ext>
            </a:extLst>
          </p:cNvPr>
          <p:cNvGraphicFramePr>
            <a:graphicFrameLocks noGrp="1"/>
          </p:cNvGraphicFramePr>
          <p:nvPr>
            <p:extLst>
              <p:ext uri="{D42A27DB-BD31-4B8C-83A1-F6EECF244321}">
                <p14:modId xmlns:p14="http://schemas.microsoft.com/office/powerpoint/2010/main" val="3105474510"/>
              </p:ext>
            </p:extLst>
          </p:nvPr>
        </p:nvGraphicFramePr>
        <p:xfrm>
          <a:off x="603404" y="1676400"/>
          <a:ext cx="9423400" cy="3343504"/>
        </p:xfrm>
        <a:graphic>
          <a:graphicData uri="http://schemas.openxmlformats.org/drawingml/2006/table">
            <a:tbl>
              <a:tblPr/>
              <a:tblGrid>
                <a:gridCol w="1778000">
                  <a:extLst>
                    <a:ext uri="{9D8B030D-6E8A-4147-A177-3AD203B41FA5}">
                      <a16:colId xmlns:a16="http://schemas.microsoft.com/office/drawing/2014/main" val="4024194497"/>
                    </a:ext>
                  </a:extLst>
                </a:gridCol>
                <a:gridCol w="1534468">
                  <a:extLst>
                    <a:ext uri="{9D8B030D-6E8A-4147-A177-3AD203B41FA5}">
                      <a16:colId xmlns:a16="http://schemas.microsoft.com/office/drawing/2014/main" val="1510127189"/>
                    </a:ext>
                  </a:extLst>
                </a:gridCol>
                <a:gridCol w="989933">
                  <a:extLst>
                    <a:ext uri="{9D8B030D-6E8A-4147-A177-3AD203B41FA5}">
                      <a16:colId xmlns:a16="http://schemas.microsoft.com/office/drawing/2014/main" val="350947803"/>
                    </a:ext>
                  </a:extLst>
                </a:gridCol>
                <a:gridCol w="1513455">
                  <a:extLst>
                    <a:ext uri="{9D8B030D-6E8A-4147-A177-3AD203B41FA5}">
                      <a16:colId xmlns:a16="http://schemas.microsoft.com/office/drawing/2014/main" val="1985663062"/>
                    </a:ext>
                  </a:extLst>
                </a:gridCol>
                <a:gridCol w="1078773">
                  <a:extLst>
                    <a:ext uri="{9D8B030D-6E8A-4147-A177-3AD203B41FA5}">
                      <a16:colId xmlns:a16="http://schemas.microsoft.com/office/drawing/2014/main" val="2303555480"/>
                    </a:ext>
                  </a:extLst>
                </a:gridCol>
                <a:gridCol w="1243762">
                  <a:extLst>
                    <a:ext uri="{9D8B030D-6E8A-4147-A177-3AD203B41FA5}">
                      <a16:colId xmlns:a16="http://schemas.microsoft.com/office/drawing/2014/main" val="4196515306"/>
                    </a:ext>
                  </a:extLst>
                </a:gridCol>
                <a:gridCol w="1285009">
                  <a:extLst>
                    <a:ext uri="{9D8B030D-6E8A-4147-A177-3AD203B41FA5}">
                      <a16:colId xmlns:a16="http://schemas.microsoft.com/office/drawing/2014/main" val="1437807742"/>
                    </a:ext>
                  </a:extLst>
                </a:gridCol>
              </a:tblGrid>
              <a:tr h="312423">
                <a:tc gridSpan="7">
                  <a:txBody>
                    <a:bodyPr/>
                    <a:lstStyle/>
                    <a:p>
                      <a:pPr algn="ctr" rtl="0" fontAlgn="b"/>
                      <a:r>
                        <a:rPr lang="en-US" sz="1800" b="1" i="0" u="none" strike="noStrike" dirty="0">
                          <a:solidFill>
                            <a:srgbClr val="000000"/>
                          </a:solidFill>
                          <a:effectLst/>
                          <a:latin typeface="Calibri" panose="020F0502020204030204" pitchFamily="34" charset="0"/>
                        </a:rPr>
                        <a:t>2035 CA Core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571196"/>
                  </a:ext>
                </a:extLst>
              </a:tr>
              <a:tr h="554298">
                <a:tc>
                  <a:txBody>
                    <a:bodyPr/>
                    <a:lstStyle/>
                    <a:p>
                      <a:pPr algn="l" rtl="0" fontAlgn="b"/>
                      <a:r>
                        <a:rPr lang="en-US" sz="1600" b="1" i="0" u="none" strike="noStrike" dirty="0">
                          <a:solidFill>
                            <a:srgbClr val="000000"/>
                          </a:solidFill>
                          <a:effectLst/>
                          <a:latin typeface="Calibri" panose="020F0502020204030204" pitchFamily="34" charset="0"/>
                        </a:rPr>
                        <a:t>Unit Category</a:t>
                      </a:r>
                    </a:p>
                  </a:txBody>
                  <a:tcPr marL="9525" marR="9525" marT="9525" marB="0" anchor="b">
                    <a:lnL>
                      <a:noFill/>
                    </a:lnL>
                    <a:lnR>
                      <a:noFill/>
                    </a:lnR>
                    <a:lnT>
                      <a:noFill/>
                    </a:lnT>
                    <a:lnB>
                      <a:noFill/>
                    </a:lnB>
                    <a:solidFill>
                      <a:srgbClr val="BDD7EE"/>
                    </a:solidFill>
                  </a:tcPr>
                </a:tc>
                <a:tc>
                  <a:txBody>
                    <a:bodyPr/>
                    <a:lstStyle/>
                    <a:p>
                      <a:pPr algn="l" rtl="0" fontAlgn="b"/>
                      <a:r>
                        <a:rPr lang="en-US" sz="1600" b="1" i="0" u="none" strike="noStrike" dirty="0">
                          <a:solidFill>
                            <a:srgbClr val="000000"/>
                          </a:solidFill>
                          <a:effectLst/>
                          <a:latin typeface="Calibri" panose="020F0502020204030204" pitchFamily="34" charset="0"/>
                        </a:rPr>
                        <a:t>Capacity (MW)</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Generation (TWh)</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Fuel_Burn (Million MMBTU)</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Nox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PM25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rtl="0" fontAlgn="b"/>
                      <a:r>
                        <a:rPr lang="en-US" sz="1600" b="1" i="0" u="none" strike="noStrike">
                          <a:solidFill>
                            <a:srgbClr val="000000"/>
                          </a:solidFill>
                          <a:effectLst/>
                          <a:latin typeface="Calibri" panose="020F0502020204030204" pitchFamily="34" charset="0"/>
                        </a:rPr>
                        <a:t>SO2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98763706"/>
                  </a:ext>
                </a:extLst>
              </a:tr>
              <a:tr h="409629">
                <a:tc>
                  <a:txBody>
                    <a:bodyPr/>
                    <a:lstStyle/>
                    <a:p>
                      <a:pPr algn="l" rtl="0" fontAlgn="b"/>
                      <a:r>
                        <a:rPr lang="en-US" sz="1600" b="1" i="0" u="none" strike="noStrike" dirty="0">
                          <a:solidFill>
                            <a:srgbClr val="000000"/>
                          </a:solidFill>
                          <a:effectLst/>
                          <a:latin typeface="Calibri" panose="020F0502020204030204" pitchFamily="34" charset="0"/>
                        </a:rPr>
                        <a:t>BIOMASS/WOOD</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         733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3.63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59.87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2,730.12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268.44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218.82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455170"/>
                  </a:ext>
                </a:extLst>
              </a:tr>
              <a:tr h="413439">
                <a:tc>
                  <a:txBody>
                    <a:bodyPr/>
                    <a:lstStyle/>
                    <a:p>
                      <a:pPr algn="l" rtl="0" fontAlgn="b"/>
                      <a:r>
                        <a:rPr lang="en-US" sz="1600" b="1" i="0" u="none" strike="noStrike" dirty="0">
                          <a:solidFill>
                            <a:srgbClr val="000000"/>
                          </a:solidFill>
                          <a:effectLst/>
                          <a:latin typeface="Calibri" panose="020F0502020204030204" pitchFamily="34" charset="0"/>
                        </a:rPr>
                        <a:t>CC</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   20,692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47.93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350.43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2,015.22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1,049.07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111.27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451023"/>
                  </a:ext>
                </a:extLst>
              </a:tr>
              <a:tr h="0">
                <a:tc>
                  <a:txBody>
                    <a:bodyPr/>
                    <a:lstStyle/>
                    <a:p>
                      <a:pPr algn="l" rtl="0" fontAlgn="b"/>
                      <a:r>
                        <a:rPr lang="en-US" sz="1600" b="1" i="0" u="none" strike="noStrike">
                          <a:solidFill>
                            <a:srgbClr val="000000"/>
                          </a:solidFill>
                          <a:effectLst/>
                          <a:latin typeface="Calibri" panose="020F0502020204030204" pitchFamily="34" charset="0"/>
                        </a:rPr>
                        <a:t>COGEN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1,064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4.59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45.02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504.38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134.77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14.29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645520"/>
                  </a:ext>
                </a:extLst>
              </a:tr>
              <a:tr h="312423">
                <a:tc>
                  <a:txBody>
                    <a:bodyPr/>
                    <a:lstStyle/>
                    <a:p>
                      <a:pPr algn="l" rtl="0" fontAlgn="b"/>
                      <a:r>
                        <a:rPr lang="en-US" sz="1600" b="1" i="0" u="none" strike="noStrike">
                          <a:solidFill>
                            <a:srgbClr val="000000"/>
                          </a:solidFill>
                          <a:effectLst/>
                          <a:latin typeface="Calibri" panose="020F0502020204030204" pitchFamily="34" charset="0"/>
                        </a:rPr>
                        <a:t>CT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10,327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2.79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27.23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542.91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81.53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8.65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846953"/>
                  </a:ext>
                </a:extLst>
              </a:tr>
              <a:tr h="291688">
                <a:tc>
                  <a:txBody>
                    <a:bodyPr/>
                    <a:lstStyle/>
                    <a:p>
                      <a:pPr algn="l" rtl="0" fontAlgn="b"/>
                      <a:r>
                        <a:rPr lang="en-US" sz="1600" b="1" i="0" u="none" strike="noStrike">
                          <a:solidFill>
                            <a:srgbClr val="000000"/>
                          </a:solidFill>
                          <a:effectLst/>
                          <a:latin typeface="Calibri" panose="020F0502020204030204" pitchFamily="34" charset="0"/>
                        </a:rPr>
                        <a:t>ICE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  309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0.10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               0.88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22.98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3.98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0.28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687271"/>
                  </a:ext>
                </a:extLst>
              </a:tr>
              <a:tr h="304800">
                <a:tc>
                  <a:txBody>
                    <a:bodyPr/>
                    <a:lstStyle/>
                    <a:p>
                      <a:pPr algn="l" rtl="0" fontAlgn="b"/>
                      <a:r>
                        <a:rPr lang="en-US" sz="1600" b="1" i="0" u="none" strike="noStrike">
                          <a:solidFill>
                            <a:srgbClr val="000000"/>
                          </a:solidFill>
                          <a:effectLst/>
                          <a:latin typeface="Calibri" panose="020F0502020204030204" pitchFamily="34" charset="0"/>
                        </a:rPr>
                        <a:t>STEAM</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0" i="0" u="none" strike="noStrike" dirty="0">
                          <a:solidFill>
                            <a:srgbClr val="000000"/>
                          </a:solidFill>
                          <a:effectLst/>
                          <a:latin typeface="Calibri" panose="020F0502020204030204" pitchFamily="34" charset="0"/>
                        </a:rPr>
                        <a:t>186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0.05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0.57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3.96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1.94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0" i="0" u="none" strike="noStrike" dirty="0">
                          <a:solidFill>
                            <a:srgbClr val="000000"/>
                          </a:solidFill>
                          <a:effectLst/>
                          <a:latin typeface="Calibri" panose="020F0502020204030204" pitchFamily="34" charset="0"/>
                        </a:rPr>
                        <a:t>0.18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08773"/>
                  </a:ext>
                </a:extLst>
              </a:tr>
              <a:tr h="312423">
                <a:tc>
                  <a:txBody>
                    <a:bodyPr/>
                    <a:lstStyle/>
                    <a:p>
                      <a:pPr algn="l" rtl="0" fontAlgn="b"/>
                      <a:r>
                        <a:rPr lang="en-US" sz="1600" b="1" i="0" u="none" strike="noStrike">
                          <a:solidFill>
                            <a:srgbClr val="000000"/>
                          </a:solidFill>
                          <a:effectLst/>
                          <a:latin typeface="Calibri" panose="020F0502020204030204" pitchFamily="34" charset="0"/>
                        </a:rPr>
                        <a:t>Total</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r" rtl="0" fontAlgn="b"/>
                      <a:r>
                        <a:rPr lang="en-US" sz="1800" b="1" i="0" u="none" strike="noStrike" dirty="0">
                          <a:solidFill>
                            <a:srgbClr val="000000"/>
                          </a:solidFill>
                          <a:effectLst/>
                          <a:latin typeface="Calibri" panose="020F0502020204030204" pitchFamily="34" charset="0"/>
                        </a:rPr>
                        <a:t>33,310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59.07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483.99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5,819.58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1,539.73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353.49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593474"/>
                  </a:ext>
                </a:extLst>
              </a:tr>
            </a:tbl>
          </a:graphicData>
        </a:graphic>
      </p:graphicFrame>
    </p:spTree>
    <p:extLst>
      <p:ext uri="{BB962C8B-B14F-4D97-AF65-F5344CB8AC3E}">
        <p14:creationId xmlns:p14="http://schemas.microsoft.com/office/powerpoint/2010/main" val="190776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47A7-E5A0-4684-BC9E-3A2E716E0DA8}"/>
              </a:ext>
            </a:extLst>
          </p:cNvPr>
          <p:cNvSpPr>
            <a:spLocks noGrp="1"/>
          </p:cNvSpPr>
          <p:nvPr>
            <p:ph type="title"/>
          </p:nvPr>
        </p:nvSpPr>
        <p:spPr>
          <a:xfrm>
            <a:off x="603404" y="408641"/>
            <a:ext cx="10978995" cy="1216959"/>
          </a:xfrm>
        </p:spPr>
        <p:txBody>
          <a:bodyPr>
            <a:normAutofit/>
          </a:bodyPr>
          <a:lstStyle/>
          <a:p>
            <a:r>
              <a:rPr lang="en-US" sz="3600">
                <a:solidFill>
                  <a:srgbClr val="2A3C50"/>
                </a:solidFill>
              </a:rPr>
              <a:t>2030 California-wide criteria pollutants by unit category – 2021 PSP analysis for comparison</a:t>
            </a:r>
          </a:p>
        </p:txBody>
      </p:sp>
      <p:sp>
        <p:nvSpPr>
          <p:cNvPr id="4" name="Slide Number Placeholder 3">
            <a:extLst>
              <a:ext uri="{FF2B5EF4-FFF2-40B4-BE49-F238E27FC236}">
                <a16:creationId xmlns:a16="http://schemas.microsoft.com/office/drawing/2014/main" id="{22F14DED-F2B5-4212-8F3C-211A6083F77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7" name="TextBox 5">
            <a:extLst>
              <a:ext uri="{FF2B5EF4-FFF2-40B4-BE49-F238E27FC236}">
                <a16:creationId xmlns:a16="http://schemas.microsoft.com/office/drawing/2014/main" id="{C14D0280-67C2-4357-B6C1-FCEB20849F2D}"/>
              </a:ext>
            </a:extLst>
          </p:cNvPr>
          <p:cNvSpPr txBox="1"/>
          <p:nvPr/>
        </p:nvSpPr>
        <p:spPr>
          <a:xfrm>
            <a:off x="344736" y="5352918"/>
            <a:ext cx="10978995"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A3C50"/>
                </a:solidFill>
                <a:effectLst/>
                <a:uLnTx/>
                <a:uFillTx/>
                <a:latin typeface="Century Gothic" panose="020F0302020204030204"/>
                <a:ea typeface="+mn-ea"/>
                <a:cs typeface="+mn-cs"/>
              </a:rPr>
              <a:t>Biomass followed by biogas units have highest emission intensities, emitting a large share of total criteria pollutants despite producing relatively small amounts of electricity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A3C50"/>
                </a:solidFill>
                <a:effectLst/>
                <a:uLnTx/>
                <a:uFillTx/>
                <a:latin typeface="Century Gothic" panose="020F0302020204030204"/>
                <a:ea typeface="+mn-ea"/>
                <a:cs typeface="+mn-cs"/>
              </a:rPr>
              <a:t>CC units have low emission intensity but still emit a significant share of total criteria pollutants since they produce large amounts of electricity</a:t>
            </a:r>
          </a:p>
        </p:txBody>
      </p:sp>
      <p:graphicFrame>
        <p:nvGraphicFramePr>
          <p:cNvPr id="8" name="Content Placeholder 7">
            <a:extLst>
              <a:ext uri="{FF2B5EF4-FFF2-40B4-BE49-F238E27FC236}">
                <a16:creationId xmlns:a16="http://schemas.microsoft.com/office/drawing/2014/main" id="{35B2E465-E386-E8F8-343C-9631F11CEB7E}"/>
              </a:ext>
            </a:extLst>
          </p:cNvPr>
          <p:cNvGraphicFramePr>
            <a:graphicFrameLocks noGrp="1"/>
          </p:cNvGraphicFramePr>
          <p:nvPr>
            <p:ph idx="1"/>
            <p:extLst>
              <p:ext uri="{D42A27DB-BD31-4B8C-83A1-F6EECF244321}">
                <p14:modId xmlns:p14="http://schemas.microsoft.com/office/powerpoint/2010/main" val="4150262805"/>
              </p:ext>
            </p:extLst>
          </p:nvPr>
        </p:nvGraphicFramePr>
        <p:xfrm>
          <a:off x="1540934" y="1625600"/>
          <a:ext cx="8221135" cy="3724107"/>
        </p:xfrm>
        <a:graphic>
          <a:graphicData uri="http://schemas.openxmlformats.org/drawingml/2006/table">
            <a:tbl>
              <a:tblPr/>
              <a:tblGrid>
                <a:gridCol w="998392">
                  <a:extLst>
                    <a:ext uri="{9D8B030D-6E8A-4147-A177-3AD203B41FA5}">
                      <a16:colId xmlns:a16="http://schemas.microsoft.com/office/drawing/2014/main" val="1954199607"/>
                    </a:ext>
                  </a:extLst>
                </a:gridCol>
                <a:gridCol w="1497589">
                  <a:extLst>
                    <a:ext uri="{9D8B030D-6E8A-4147-A177-3AD203B41FA5}">
                      <a16:colId xmlns:a16="http://schemas.microsoft.com/office/drawing/2014/main" val="2065664777"/>
                    </a:ext>
                  </a:extLst>
                </a:gridCol>
                <a:gridCol w="1351989">
                  <a:extLst>
                    <a:ext uri="{9D8B030D-6E8A-4147-A177-3AD203B41FA5}">
                      <a16:colId xmlns:a16="http://schemas.microsoft.com/office/drawing/2014/main" val="78073567"/>
                    </a:ext>
                  </a:extLst>
                </a:gridCol>
                <a:gridCol w="1081591">
                  <a:extLst>
                    <a:ext uri="{9D8B030D-6E8A-4147-A177-3AD203B41FA5}">
                      <a16:colId xmlns:a16="http://schemas.microsoft.com/office/drawing/2014/main" val="1347601440"/>
                    </a:ext>
                  </a:extLst>
                </a:gridCol>
                <a:gridCol w="1169991">
                  <a:extLst>
                    <a:ext uri="{9D8B030D-6E8A-4147-A177-3AD203B41FA5}">
                      <a16:colId xmlns:a16="http://schemas.microsoft.com/office/drawing/2014/main" val="941257554"/>
                    </a:ext>
                  </a:extLst>
                </a:gridCol>
                <a:gridCol w="1123191">
                  <a:extLst>
                    <a:ext uri="{9D8B030D-6E8A-4147-A177-3AD203B41FA5}">
                      <a16:colId xmlns:a16="http://schemas.microsoft.com/office/drawing/2014/main" val="2277538259"/>
                    </a:ext>
                  </a:extLst>
                </a:gridCol>
                <a:gridCol w="998392">
                  <a:extLst>
                    <a:ext uri="{9D8B030D-6E8A-4147-A177-3AD203B41FA5}">
                      <a16:colId xmlns:a16="http://schemas.microsoft.com/office/drawing/2014/main" val="2968750142"/>
                    </a:ext>
                  </a:extLst>
                </a:gridCol>
              </a:tblGrid>
              <a:tr h="386547">
                <a:tc gridSpan="7">
                  <a:txBody>
                    <a:bodyPr/>
                    <a:lstStyle/>
                    <a:p>
                      <a:pPr algn="ctr" fontAlgn="b"/>
                      <a:r>
                        <a:rPr lang="en-US" sz="1800" b="1" i="0" u="none" strike="noStrike">
                          <a:solidFill>
                            <a:srgbClr val="000000"/>
                          </a:solidFill>
                          <a:effectLst/>
                          <a:latin typeface="Calibri"/>
                        </a:rPr>
                        <a:t>2030 CA (2021 PSP analysis)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9036568"/>
                  </a:ext>
                </a:extLst>
              </a:tr>
              <a:tr h="678299">
                <a:tc>
                  <a:txBody>
                    <a:bodyPr/>
                    <a:lstStyle/>
                    <a:p>
                      <a:pPr algn="l" fontAlgn="b"/>
                      <a:r>
                        <a:rPr lang="en-US" sz="2000" b="1" i="0" u="none" strike="noStrike">
                          <a:solidFill>
                            <a:srgbClr val="000000"/>
                          </a:solidFill>
                          <a:effectLst/>
                          <a:latin typeface="Calibri"/>
                        </a:rPr>
                        <a:t>Unit Category</a:t>
                      </a:r>
                    </a:p>
                  </a:txBody>
                  <a:tcPr marL="9525" marR="9525" marT="9525" marB="0" anchor="b">
                    <a:lnL>
                      <a:noFill/>
                    </a:lnL>
                    <a:lnR>
                      <a:noFill/>
                    </a:lnR>
                    <a:lnT>
                      <a:noFill/>
                    </a:lnT>
                    <a:lnB>
                      <a:noFill/>
                    </a:lnB>
                    <a:solidFill>
                      <a:srgbClr val="FFE699"/>
                    </a:solidFill>
                  </a:tcPr>
                </a:tc>
                <a:tc>
                  <a:txBody>
                    <a:bodyPr/>
                    <a:lstStyle/>
                    <a:p>
                      <a:pPr algn="l" fontAlgn="b"/>
                      <a:r>
                        <a:rPr lang="en-US" sz="1800" b="1" i="0" u="none" strike="noStrike">
                          <a:solidFill>
                            <a:srgbClr val="000000"/>
                          </a:solidFill>
                          <a:effectLst/>
                          <a:latin typeface="Calibri"/>
                        </a:rPr>
                        <a:t>Capacity (MW)</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800" b="1" i="0" u="none" strike="noStrike">
                          <a:solidFill>
                            <a:srgbClr val="000000"/>
                          </a:solidFill>
                          <a:effectLst/>
                          <a:latin typeface="Calibri"/>
                        </a:rPr>
                        <a:t>Generation (TWh)</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800" b="1" i="0" u="none" strike="noStrike">
                          <a:solidFill>
                            <a:srgbClr val="000000"/>
                          </a:solidFill>
                          <a:effectLst/>
                          <a:latin typeface="Calibri"/>
                        </a:rPr>
                        <a:t>Fuel_Burn (MMBTU)</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800" b="1" i="0" u="none" strike="noStrike">
                          <a:solidFill>
                            <a:srgbClr val="000000"/>
                          </a:solidFill>
                          <a:effectLst/>
                          <a:latin typeface="Calibri"/>
                        </a:rPr>
                        <a:t>NOx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800" b="1" i="0" u="none" strike="noStrike">
                          <a:solidFill>
                            <a:srgbClr val="000000"/>
                          </a:solidFill>
                          <a:effectLst/>
                          <a:latin typeface="Calibri"/>
                        </a:rPr>
                        <a:t>PM2.5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800" b="1" i="0" u="none" strike="noStrike">
                          <a:solidFill>
                            <a:srgbClr val="000000"/>
                          </a:solidFill>
                          <a:effectLst/>
                          <a:latin typeface="Calibri"/>
                        </a:rPr>
                        <a:t>SO2 (Metric Tons)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974717404"/>
                  </a:ext>
                </a:extLst>
              </a:tr>
              <a:tr h="309238">
                <a:tc>
                  <a:txBody>
                    <a:bodyPr/>
                    <a:lstStyle/>
                    <a:p>
                      <a:pPr algn="l" fontAlgn="b"/>
                      <a:r>
                        <a:rPr lang="en-US" sz="2000" b="1" i="0" u="none" strike="noStrike">
                          <a:solidFill>
                            <a:srgbClr val="000000"/>
                          </a:solidFill>
                          <a:effectLst/>
                          <a:latin typeface="Calibri"/>
                        </a:rPr>
                        <a:t>Biomass/Wood</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r" fontAlgn="b"/>
                      <a:r>
                        <a:rPr lang="en-US" sz="2000" b="0" i="0" u="none" strike="noStrike">
                          <a:solidFill>
                            <a:srgbClr val="000000"/>
                          </a:solidFill>
                          <a:effectLst/>
                          <a:latin typeface="Calibri"/>
                        </a:rPr>
                        <a:t>615</a:t>
                      </a:r>
                      <a:endParaRPr lang="en-US" sz="20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53.40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4,667.10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1,735.90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667.70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363865"/>
                  </a:ext>
                </a:extLst>
              </a:tr>
              <a:tr h="309238">
                <a:tc>
                  <a:txBody>
                    <a:bodyPr/>
                    <a:lstStyle/>
                    <a:p>
                      <a:pPr algn="l" fontAlgn="b"/>
                      <a:r>
                        <a:rPr lang="en-US" sz="2000" b="1" i="0" u="none" strike="noStrike">
                          <a:solidFill>
                            <a:srgbClr val="000000"/>
                          </a:solidFill>
                          <a:effectLst/>
                          <a:latin typeface="Calibri"/>
                        </a:rPr>
                        <a:t>CC</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r" fontAlgn="b"/>
                      <a:r>
                        <a:rPr lang="en-US" sz="2000" b="0" i="0" u="none" strike="noStrike">
                          <a:solidFill>
                            <a:srgbClr val="000000"/>
                          </a:solidFill>
                          <a:effectLst/>
                          <a:latin typeface="Calibri"/>
                        </a:rPr>
                        <a:t>20,483</a:t>
                      </a:r>
                      <a:endParaRPr lang="en-US" sz="20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54.40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1,437.10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1,196.00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112.70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488852"/>
                  </a:ext>
                </a:extLst>
              </a:tr>
              <a:tr h="309238">
                <a:tc>
                  <a:txBody>
                    <a:bodyPr/>
                    <a:lstStyle/>
                    <a:p>
                      <a:pPr algn="l" fontAlgn="b"/>
                      <a:r>
                        <a:rPr lang="en-US" sz="2000" b="1" i="0" u="none" strike="noStrike">
                          <a:solidFill>
                            <a:srgbClr val="000000"/>
                          </a:solidFill>
                          <a:effectLst/>
                          <a:latin typeface="Calibri"/>
                        </a:rPr>
                        <a:t>Cogen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r" fontAlgn="b"/>
                      <a:r>
                        <a:rPr lang="en-US" sz="2000" b="0" i="0" u="none" strike="noStrike">
                          <a:solidFill>
                            <a:srgbClr val="000000"/>
                          </a:solidFill>
                          <a:effectLst/>
                          <a:latin typeface="Calibri"/>
                        </a:rPr>
                        <a:t>1,933</a:t>
                      </a:r>
                      <a:endParaRPr lang="en-US" sz="20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75.30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1,075.70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224.20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23.80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816483"/>
                  </a:ext>
                </a:extLst>
              </a:tr>
              <a:tr h="309238">
                <a:tc>
                  <a:txBody>
                    <a:bodyPr/>
                    <a:lstStyle/>
                    <a:p>
                      <a:pPr algn="l" fontAlgn="b"/>
                      <a:r>
                        <a:rPr lang="en-US" sz="2000" b="1" i="0" u="none" strike="noStrike">
                          <a:solidFill>
                            <a:srgbClr val="000000"/>
                          </a:solidFill>
                          <a:effectLst/>
                          <a:latin typeface="Calibri"/>
                        </a:rPr>
                        <a:t>CT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r" fontAlgn="b"/>
                      <a:r>
                        <a:rPr lang="en-US" sz="2000" b="0" i="0" u="none" strike="noStrike">
                          <a:solidFill>
                            <a:srgbClr val="000000"/>
                          </a:solidFill>
                          <a:effectLst/>
                          <a:latin typeface="Calibri"/>
                        </a:rPr>
                        <a:t>10,450</a:t>
                      </a:r>
                      <a:endParaRPr lang="en-US" sz="20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78.00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454.30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231.50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960094"/>
                  </a:ext>
                </a:extLst>
              </a:tr>
              <a:tr h="309238">
                <a:tc>
                  <a:txBody>
                    <a:bodyPr/>
                    <a:lstStyle/>
                    <a:p>
                      <a:pPr algn="l" fontAlgn="b"/>
                      <a:r>
                        <a:rPr lang="en-US" sz="2000" b="1" i="0" u="none" strike="noStrike">
                          <a:solidFill>
                            <a:srgbClr val="000000"/>
                          </a:solidFill>
                          <a:effectLst/>
                          <a:latin typeface="Calibri"/>
                        </a:rPr>
                        <a:t>ICE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r" fontAlgn="b"/>
                      <a:r>
                        <a:rPr lang="en-US" sz="2000" b="0" i="0" u="none" strike="noStrike">
                          <a:solidFill>
                            <a:srgbClr val="000000"/>
                          </a:solidFill>
                          <a:effectLst/>
                          <a:latin typeface="Calibri"/>
                        </a:rPr>
                        <a:t>305</a:t>
                      </a:r>
                      <a:endParaRPr lang="en-US" sz="20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15.70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830395"/>
                  </a:ext>
                </a:extLst>
              </a:tr>
              <a:tr h="309238">
                <a:tc>
                  <a:txBody>
                    <a:bodyPr/>
                    <a:lstStyle/>
                    <a:p>
                      <a:pPr algn="l" fontAlgn="b"/>
                      <a:r>
                        <a:rPr lang="en-US" sz="2000" b="1" i="0" u="none" strike="noStrike">
                          <a:solidFill>
                            <a:srgbClr val="000000"/>
                          </a:solidFill>
                          <a:effectLst/>
                          <a:latin typeface="Calibri"/>
                        </a:rPr>
                        <a:t>Steam</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r" fontAlgn="b"/>
                      <a:r>
                        <a:rPr lang="en-US" sz="2000" b="0" i="0" u="none" strike="noStrike">
                          <a:solidFill>
                            <a:srgbClr val="000000"/>
                          </a:solidFill>
                          <a:effectLst/>
                          <a:latin typeface="Calibri"/>
                        </a:rPr>
                        <a:t>272</a:t>
                      </a:r>
                      <a:endParaRPr lang="en-US" sz="20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45602"/>
                  </a:ext>
                </a:extLst>
              </a:tr>
              <a:tr h="309238">
                <a:tc>
                  <a:txBody>
                    <a:bodyPr/>
                    <a:lstStyle/>
                    <a:p>
                      <a:pPr algn="l" fontAlgn="b"/>
                      <a:r>
                        <a:rPr lang="en-US" sz="2000" b="1" i="0" u="none" strike="noStrike">
                          <a:solidFill>
                            <a:srgbClr val="000000"/>
                          </a:solidFill>
                          <a:effectLst/>
                          <a:latin typeface="Calibri"/>
                        </a:rPr>
                        <a:t>Total</a:t>
                      </a:r>
                    </a:p>
                  </a:txBody>
                  <a:tcPr marL="9525" marR="9525" marT="9525" marB="0" anchor="b">
                    <a:lnL>
                      <a:noFill/>
                    </a:lnL>
                    <a:lnR>
                      <a:noFill/>
                    </a:lnR>
                    <a:lnT>
                      <a:noFill/>
                    </a:lnT>
                    <a:lnB>
                      <a:noFill/>
                    </a:lnB>
                    <a:solidFill>
                      <a:srgbClr val="FFE699"/>
                    </a:solidFill>
                  </a:tcPr>
                </a:tc>
                <a:tc>
                  <a:txBody>
                    <a:bodyPr/>
                    <a:lstStyle/>
                    <a:p>
                      <a:pPr algn="r" fontAlgn="b"/>
                      <a:r>
                        <a:rPr lang="en-US" sz="2000" b="1" i="0" u="none" strike="noStrike">
                          <a:solidFill>
                            <a:srgbClr val="000000"/>
                          </a:solidFill>
                          <a:effectLst/>
                          <a:latin typeface="Calibri"/>
                        </a:rPr>
                        <a:t>34,057</a:t>
                      </a:r>
                      <a:endParaRPr lang="en-US" sz="20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1" i="0" u="none" strike="noStrike">
                          <a:solidFill>
                            <a:srgbClr val="000000"/>
                          </a:solidFill>
                          <a:effectLst/>
                          <a:latin typeface="Calibri"/>
                        </a:rPr>
                        <a:t>76.60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1" i="0" u="none" strike="noStrike">
                          <a:solidFill>
                            <a:srgbClr val="000000"/>
                          </a:solidFill>
                          <a:effectLst/>
                          <a:latin typeface="Calibri"/>
                        </a:rPr>
                        <a:t>609.40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1" i="0" u="none" strike="noStrike">
                          <a:solidFill>
                            <a:srgbClr val="000000"/>
                          </a:solidFill>
                          <a:effectLst/>
                          <a:latin typeface="Calibri"/>
                        </a:rPr>
                        <a:t>7,655.10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1" i="0" u="none" strike="noStrike">
                          <a:solidFill>
                            <a:srgbClr val="000000"/>
                          </a:solidFill>
                          <a:effectLst/>
                          <a:latin typeface="Calibri"/>
                        </a:rPr>
                        <a:t>3,398.40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1" i="0" u="none" strike="noStrike">
                          <a:solidFill>
                            <a:srgbClr val="000000"/>
                          </a:solidFill>
                          <a:effectLst/>
                          <a:latin typeface="Calibri"/>
                        </a:rPr>
                        <a:t>827.10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2193908"/>
                  </a:ext>
                </a:extLst>
              </a:tr>
            </a:tbl>
          </a:graphicData>
        </a:graphic>
      </p:graphicFrame>
    </p:spTree>
    <p:extLst>
      <p:ext uri="{BB962C8B-B14F-4D97-AF65-F5344CB8AC3E}">
        <p14:creationId xmlns:p14="http://schemas.microsoft.com/office/powerpoint/2010/main" val="235569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4250-3744-86DA-D41D-AA42C336FB04}"/>
              </a:ext>
            </a:extLst>
          </p:cNvPr>
          <p:cNvSpPr>
            <a:spLocks noGrp="1"/>
          </p:cNvSpPr>
          <p:nvPr>
            <p:ph type="title"/>
          </p:nvPr>
        </p:nvSpPr>
        <p:spPr>
          <a:xfrm>
            <a:off x="609599" y="275291"/>
            <a:ext cx="10972800" cy="1196702"/>
          </a:xfrm>
        </p:spPr>
        <p:txBody>
          <a:bodyPr>
            <a:normAutofit/>
          </a:bodyPr>
          <a:lstStyle/>
          <a:p>
            <a:r>
              <a:rPr lang="en-US">
                <a:solidFill>
                  <a:srgbClr val="2A3C50"/>
                </a:solidFill>
              </a:rPr>
              <a:t>Comparison of 2030 study year from 2021 modeling and 2023 PSP modeling - Core Case</a:t>
            </a:r>
          </a:p>
        </p:txBody>
      </p:sp>
      <p:sp>
        <p:nvSpPr>
          <p:cNvPr id="4" name="Slide Number Placeholder 3">
            <a:extLst>
              <a:ext uri="{FF2B5EF4-FFF2-40B4-BE49-F238E27FC236}">
                <a16:creationId xmlns:a16="http://schemas.microsoft.com/office/drawing/2014/main" id="{F3E03A69-5D1F-E1BE-A53B-98DE0169694B}"/>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2485B6B5-31E9-26C3-C0EB-64A7C9E055DA}"/>
              </a:ext>
            </a:extLst>
          </p:cNvPr>
          <p:cNvSpPr txBox="1"/>
          <p:nvPr/>
        </p:nvSpPr>
        <p:spPr>
          <a:xfrm>
            <a:off x="530771" y="4102542"/>
            <a:ext cx="11130455"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solidFill>
                  <a:srgbClr val="2A3C50"/>
                </a:solidFill>
              </a:rPr>
              <a:t>Slight increase in thermal capacity in California in proposed 2023 PSP due to corrections and updates to the Anchor Data Set, showing more generation retained in LADWP generation and SMUD areas.</a:t>
            </a:r>
          </a:p>
          <a:p>
            <a:pPr marL="285750" indent="-285750">
              <a:buFont typeface="Arial" panose="020B0604020202020204" pitchFamily="34" charset="0"/>
              <a:buChar char="•"/>
            </a:pPr>
            <a:r>
              <a:rPr lang="en-US" sz="1600" dirty="0">
                <a:solidFill>
                  <a:srgbClr val="2A3C50"/>
                </a:solidFill>
              </a:rPr>
              <a:t>Overall decreases in criteria pollutants driven by 16% decrease in usage of thermal generators (12 </a:t>
            </a:r>
            <a:r>
              <a:rPr lang="en-US" sz="1600" dirty="0" err="1">
                <a:solidFill>
                  <a:srgbClr val="2A3C50"/>
                </a:solidFill>
              </a:rPr>
              <a:t>TWh</a:t>
            </a:r>
            <a:r>
              <a:rPr lang="en-US" sz="1600" dirty="0">
                <a:solidFill>
                  <a:srgbClr val="2A3C50"/>
                </a:solidFill>
              </a:rPr>
              <a:t> reduction in CC and CT generators and 0.77 </a:t>
            </a:r>
            <a:r>
              <a:rPr lang="en-US" sz="1600" dirty="0" err="1">
                <a:solidFill>
                  <a:srgbClr val="2A3C50"/>
                </a:solidFill>
              </a:rPr>
              <a:t>TWh</a:t>
            </a:r>
            <a:r>
              <a:rPr lang="en-US" sz="1600" dirty="0">
                <a:solidFill>
                  <a:srgbClr val="2A3C50"/>
                </a:solidFill>
              </a:rPr>
              <a:t> reduction in biomass).</a:t>
            </a:r>
          </a:p>
          <a:p>
            <a:pPr marL="285750" indent="-285750">
              <a:buFont typeface="Arial" panose="020B0604020202020204" pitchFamily="34" charset="0"/>
              <a:buChar char="•"/>
            </a:pPr>
            <a:r>
              <a:rPr lang="en-US" sz="1600" dirty="0">
                <a:solidFill>
                  <a:srgbClr val="2A3C50"/>
                </a:solidFill>
              </a:rPr>
              <a:t>Part of the PM2.5 and SO</a:t>
            </a:r>
            <a:r>
              <a:rPr lang="en-US" sz="1200" dirty="0">
                <a:solidFill>
                  <a:srgbClr val="2A3C50"/>
                </a:solidFill>
              </a:rPr>
              <a:t>2</a:t>
            </a:r>
            <a:r>
              <a:rPr lang="en-US" sz="1600" dirty="0">
                <a:solidFill>
                  <a:srgbClr val="2A3C50"/>
                </a:solidFill>
              </a:rPr>
              <a:t> emission decrease driven by decrease in emissions factors used for biomass in the proposed 2023 PSP, as well as decrease in overall biomass generation. </a:t>
            </a:r>
          </a:p>
        </p:txBody>
      </p:sp>
      <p:graphicFrame>
        <p:nvGraphicFramePr>
          <p:cNvPr id="5" name="Table 4">
            <a:extLst>
              <a:ext uri="{FF2B5EF4-FFF2-40B4-BE49-F238E27FC236}">
                <a16:creationId xmlns:a16="http://schemas.microsoft.com/office/drawing/2014/main" id="{D64D3A78-CB0F-7C25-B768-EE7D303ED6B1}"/>
              </a:ext>
            </a:extLst>
          </p:cNvPr>
          <p:cNvGraphicFramePr>
            <a:graphicFrameLocks noGrp="1"/>
          </p:cNvGraphicFramePr>
          <p:nvPr>
            <p:extLst>
              <p:ext uri="{D42A27DB-BD31-4B8C-83A1-F6EECF244321}">
                <p14:modId xmlns:p14="http://schemas.microsoft.com/office/powerpoint/2010/main" val="2476369396"/>
              </p:ext>
            </p:extLst>
          </p:nvPr>
        </p:nvGraphicFramePr>
        <p:xfrm>
          <a:off x="847725" y="1548606"/>
          <a:ext cx="10515600" cy="2413794"/>
        </p:xfrm>
        <a:graphic>
          <a:graphicData uri="http://schemas.openxmlformats.org/drawingml/2006/table">
            <a:tbl>
              <a:tblPr/>
              <a:tblGrid>
                <a:gridCol w="2389195">
                  <a:extLst>
                    <a:ext uri="{9D8B030D-6E8A-4147-A177-3AD203B41FA5}">
                      <a16:colId xmlns:a16="http://schemas.microsoft.com/office/drawing/2014/main" val="2375889086"/>
                    </a:ext>
                  </a:extLst>
                </a:gridCol>
                <a:gridCol w="1005977">
                  <a:extLst>
                    <a:ext uri="{9D8B030D-6E8A-4147-A177-3AD203B41FA5}">
                      <a16:colId xmlns:a16="http://schemas.microsoft.com/office/drawing/2014/main" val="1258487820"/>
                    </a:ext>
                  </a:extLst>
                </a:gridCol>
                <a:gridCol w="1288908">
                  <a:extLst>
                    <a:ext uri="{9D8B030D-6E8A-4147-A177-3AD203B41FA5}">
                      <a16:colId xmlns:a16="http://schemas.microsoft.com/office/drawing/2014/main" val="2923319609"/>
                    </a:ext>
                  </a:extLst>
                </a:gridCol>
                <a:gridCol w="1933361">
                  <a:extLst>
                    <a:ext uri="{9D8B030D-6E8A-4147-A177-3AD203B41FA5}">
                      <a16:colId xmlns:a16="http://schemas.microsoft.com/office/drawing/2014/main" val="1676158146"/>
                    </a:ext>
                  </a:extLst>
                </a:gridCol>
                <a:gridCol w="1241752">
                  <a:extLst>
                    <a:ext uri="{9D8B030D-6E8A-4147-A177-3AD203B41FA5}">
                      <a16:colId xmlns:a16="http://schemas.microsoft.com/office/drawing/2014/main" val="1167825933"/>
                    </a:ext>
                  </a:extLst>
                </a:gridCol>
                <a:gridCol w="1351781">
                  <a:extLst>
                    <a:ext uri="{9D8B030D-6E8A-4147-A177-3AD203B41FA5}">
                      <a16:colId xmlns:a16="http://schemas.microsoft.com/office/drawing/2014/main" val="3057846438"/>
                    </a:ext>
                  </a:extLst>
                </a:gridCol>
                <a:gridCol w="1304626">
                  <a:extLst>
                    <a:ext uri="{9D8B030D-6E8A-4147-A177-3AD203B41FA5}">
                      <a16:colId xmlns:a16="http://schemas.microsoft.com/office/drawing/2014/main" val="1449723316"/>
                    </a:ext>
                  </a:extLst>
                </a:gridCol>
              </a:tblGrid>
              <a:tr h="938112">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1" i="0" u="none" strike="noStrike">
                          <a:solidFill>
                            <a:srgbClr val="000000"/>
                          </a:solidFill>
                          <a:effectLst/>
                          <a:latin typeface="Calibri" panose="020F0502020204030204" pitchFamily="34" charset="0"/>
                        </a:rPr>
                        <a:t>Capacity (MW)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1600" b="1" i="0" u="none" strike="noStrike">
                          <a:solidFill>
                            <a:srgbClr val="000000"/>
                          </a:solidFill>
                          <a:effectLst/>
                          <a:latin typeface="Calibri" panose="020F0502020204030204" pitchFamily="34" charset="0"/>
                        </a:rPr>
                        <a:t>Generation (TWh)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1600" b="1" i="0" u="none" strike="noStrike">
                          <a:solidFill>
                            <a:srgbClr val="000000"/>
                          </a:solidFill>
                          <a:effectLst/>
                          <a:latin typeface="Calibri" panose="020F0502020204030204" pitchFamily="34" charset="0"/>
                        </a:rPr>
                        <a:t>Fuel_Burn (Million MMBTU)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1600" b="1" i="0" u="none" strike="noStrike">
                          <a:solidFill>
                            <a:srgbClr val="000000"/>
                          </a:solidFill>
                          <a:effectLst/>
                          <a:latin typeface="Calibri" panose="020F0502020204030204" pitchFamily="34" charset="0"/>
                        </a:rPr>
                        <a:t>Nox (Metric Tons)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1600" b="1" i="0" u="none" strike="noStrike">
                          <a:solidFill>
                            <a:srgbClr val="000000"/>
                          </a:solidFill>
                          <a:effectLst/>
                          <a:latin typeface="Calibri" panose="020F0502020204030204" pitchFamily="34" charset="0"/>
                        </a:rPr>
                        <a:t>PM25 (Metric Tons)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1600" b="1" i="0" u="none" strike="noStrike">
                          <a:solidFill>
                            <a:srgbClr val="000000"/>
                          </a:solidFill>
                          <a:effectLst/>
                          <a:latin typeface="Calibri" panose="020F0502020204030204" pitchFamily="34" charset="0"/>
                        </a:rPr>
                        <a:t>SO2 (Metric Tons)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51667300"/>
                  </a:ext>
                </a:extLst>
              </a:tr>
              <a:tr h="442705">
                <a:tc>
                  <a:txBody>
                    <a:bodyPr/>
                    <a:lstStyle/>
                    <a:p>
                      <a:pPr algn="l" rtl="0" fontAlgn="b"/>
                      <a:r>
                        <a:rPr lang="en-US" sz="1800" b="1" i="0" u="none" strike="noStrike">
                          <a:solidFill>
                            <a:srgbClr val="000000"/>
                          </a:solidFill>
                          <a:effectLst/>
                          <a:latin typeface="Calibri" panose="020F0502020204030204" pitchFamily="34" charset="0"/>
                        </a:rPr>
                        <a:t> 2021 PSP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34,057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76.60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a:solidFill>
                            <a:srgbClr val="000000"/>
                          </a:solidFill>
                          <a:effectLst/>
                          <a:latin typeface="Calibri" panose="020F0502020204030204" pitchFamily="34" charset="0"/>
                        </a:rPr>
                        <a:t>                 609.40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a:solidFill>
                            <a:srgbClr val="000000"/>
                          </a:solidFill>
                          <a:effectLst/>
                          <a:latin typeface="Calibri" panose="020F0502020204030204" pitchFamily="34" charset="0"/>
                        </a:rPr>
                        <a:t> 7,655.10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a:solidFill>
                            <a:srgbClr val="000000"/>
                          </a:solidFill>
                          <a:effectLst/>
                          <a:latin typeface="Calibri" panose="020F0502020204030204" pitchFamily="34" charset="0"/>
                        </a:rPr>
                        <a:t>   3,398.40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a:solidFill>
                            <a:srgbClr val="000000"/>
                          </a:solidFill>
                          <a:effectLst/>
                          <a:latin typeface="Calibri" panose="020F0502020204030204" pitchFamily="34" charset="0"/>
                        </a:rPr>
                        <a:t>      827.10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911588"/>
                  </a:ext>
                </a:extLst>
              </a:tr>
              <a:tr h="368920">
                <a:tc>
                  <a:txBody>
                    <a:bodyPr/>
                    <a:lstStyle/>
                    <a:p>
                      <a:pPr algn="l" rtl="0" fontAlgn="b"/>
                      <a:r>
                        <a:rPr lang="en-US" sz="1800" b="1" i="0" u="none" strike="noStrike">
                          <a:solidFill>
                            <a:srgbClr val="000000"/>
                          </a:solidFill>
                          <a:effectLst/>
                          <a:latin typeface="Calibri" panose="020F0502020204030204" pitchFamily="34" charset="0"/>
                        </a:rPr>
                        <a:t> 2023 PSP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a:solidFill>
                            <a:srgbClr val="000000"/>
                          </a:solidFill>
                          <a:effectLst/>
                          <a:latin typeface="Calibri" panose="020F0502020204030204" pitchFamily="34" charset="0"/>
                        </a:rPr>
                        <a:t> 34,454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64.20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536.69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 6,204.84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a:solidFill>
                            <a:srgbClr val="000000"/>
                          </a:solidFill>
                          <a:effectLst/>
                          <a:latin typeface="Calibri" panose="020F0502020204030204" pitchFamily="34" charset="0"/>
                        </a:rPr>
                        <a:t>   1,695.39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800" b="1" i="0" u="none" strike="noStrike">
                          <a:solidFill>
                            <a:srgbClr val="000000"/>
                          </a:solidFill>
                          <a:effectLst/>
                          <a:latin typeface="Calibri" panose="020F0502020204030204" pitchFamily="34" charset="0"/>
                        </a:rPr>
                        <a:t>      365.95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23994"/>
                  </a:ext>
                </a:extLst>
              </a:tr>
              <a:tr h="664057">
                <a:tc>
                  <a:txBody>
                    <a:bodyPr/>
                    <a:lstStyle/>
                    <a:p>
                      <a:pPr algn="l" rtl="0" fontAlgn="b"/>
                      <a:r>
                        <a:rPr lang="en-US" sz="1800" b="1" i="0" u="none" strike="noStrike">
                          <a:solidFill>
                            <a:srgbClr val="000000"/>
                          </a:solidFill>
                          <a:effectLst/>
                          <a:latin typeface="Calibri" panose="020F0502020204030204" pitchFamily="34" charset="0"/>
                        </a:rPr>
                        <a:t> Decrease from 2021 PSP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8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800" b="1" i="0" u="none" strike="noStrike">
                          <a:solidFill>
                            <a:srgbClr val="000000"/>
                          </a:solidFill>
                          <a:effectLst/>
                          <a:latin typeface="Calibri" panose="020F0502020204030204" pitchFamily="34" charset="0"/>
                        </a:rPr>
                        <a:t>16.18%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11.93%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18.95%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50.11%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800" b="1" i="0" u="none" strike="noStrike" dirty="0">
                          <a:solidFill>
                            <a:srgbClr val="000000"/>
                          </a:solidFill>
                          <a:effectLst/>
                          <a:latin typeface="Calibri" panose="020F0502020204030204" pitchFamily="34" charset="0"/>
                        </a:rPr>
                        <a:t>55.75%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696132"/>
                  </a:ext>
                </a:extLst>
              </a:tr>
            </a:tbl>
          </a:graphicData>
        </a:graphic>
      </p:graphicFrame>
    </p:spTree>
    <p:extLst>
      <p:ext uri="{BB962C8B-B14F-4D97-AF65-F5344CB8AC3E}">
        <p14:creationId xmlns:p14="http://schemas.microsoft.com/office/powerpoint/2010/main" val="363338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1969-EA8D-BDDA-8D3E-9DD31B849A81}"/>
              </a:ext>
            </a:extLst>
          </p:cNvPr>
          <p:cNvSpPr>
            <a:spLocks noGrp="1"/>
          </p:cNvSpPr>
          <p:nvPr>
            <p:ph type="title"/>
          </p:nvPr>
        </p:nvSpPr>
        <p:spPr/>
        <p:txBody>
          <a:bodyPr/>
          <a:lstStyle/>
          <a:p>
            <a:r>
              <a:rPr lang="en-US" dirty="0">
                <a:solidFill>
                  <a:srgbClr val="2A3C50"/>
                </a:solidFill>
              </a:rPr>
              <a:t>Conclusions</a:t>
            </a:r>
          </a:p>
        </p:txBody>
      </p:sp>
      <p:sp>
        <p:nvSpPr>
          <p:cNvPr id="3" name="Content Placeholder 2">
            <a:extLst>
              <a:ext uri="{FF2B5EF4-FFF2-40B4-BE49-F238E27FC236}">
                <a16:creationId xmlns:a16="http://schemas.microsoft.com/office/drawing/2014/main" id="{814E2552-9AA0-EAC5-EA96-04B0463F0733}"/>
              </a:ext>
            </a:extLst>
          </p:cNvPr>
          <p:cNvSpPr>
            <a:spLocks noGrp="1"/>
          </p:cNvSpPr>
          <p:nvPr>
            <p:ph idx="1"/>
          </p:nvPr>
        </p:nvSpPr>
        <p:spPr/>
        <p:txBody>
          <a:bodyPr vert="horz" lIns="0" tIns="45720" rIns="91440" bIns="45720" rtlCol="0" anchor="t">
            <a:normAutofit lnSpcReduction="10000"/>
          </a:bodyPr>
          <a:lstStyle/>
          <a:p>
            <a:r>
              <a:rPr lang="en-US" dirty="0">
                <a:solidFill>
                  <a:srgbClr val="2A3C50"/>
                </a:solidFill>
              </a:rPr>
              <a:t>CAISO criteria pollutant emissions decrease significantly between 2026 and 2035(Slide 9 to Slide 10).</a:t>
            </a:r>
          </a:p>
          <a:p>
            <a:r>
              <a:rPr lang="en-US" dirty="0">
                <a:solidFill>
                  <a:srgbClr val="2A3C50"/>
                </a:solidFill>
              </a:rPr>
              <a:t>Revised emissions factors for biomass generators contributed to a drop in per MWh emissions. Still, biomass is the largest emitter of SO</a:t>
            </a:r>
            <a:r>
              <a:rPr lang="en-US" sz="1800" dirty="0">
                <a:solidFill>
                  <a:srgbClr val="2A3C50"/>
                </a:solidFill>
              </a:rPr>
              <a:t>2</a:t>
            </a:r>
            <a:r>
              <a:rPr lang="en-US" dirty="0">
                <a:solidFill>
                  <a:srgbClr val="2A3C50"/>
                </a:solidFill>
              </a:rPr>
              <a:t> now that steam and coal are no longer present in California. More attention to SO</a:t>
            </a:r>
            <a:r>
              <a:rPr lang="en-US" sz="1800" dirty="0">
                <a:solidFill>
                  <a:srgbClr val="2A3C50"/>
                </a:solidFill>
              </a:rPr>
              <a:t>2</a:t>
            </a:r>
            <a:r>
              <a:rPr lang="en-US" dirty="0">
                <a:solidFill>
                  <a:srgbClr val="2A3C50"/>
                </a:solidFill>
              </a:rPr>
              <a:t> emissions from biomass generators appear to be warranted. </a:t>
            </a:r>
          </a:p>
          <a:p>
            <a:r>
              <a:rPr lang="en-US" dirty="0">
                <a:solidFill>
                  <a:srgbClr val="2A3C50"/>
                </a:solidFill>
              </a:rPr>
              <a:t>CC generators are the largest emitters overall in California of PM2.5. They are largest emitter of NOx in 2026, but in 2030 and 2035 biomass will be the largest NOx emitter which will be significant relative to their overall generation.</a:t>
            </a:r>
          </a:p>
          <a:p>
            <a:r>
              <a:rPr lang="en-US" dirty="0">
                <a:solidFill>
                  <a:srgbClr val="2A3C50"/>
                </a:solidFill>
              </a:rPr>
              <a:t>California-wide share of emissions which occur in DAC areas (ranging between 4% - 15%) are less than the proportion of the state’s population in DACs (approximately 25%).</a:t>
            </a:r>
          </a:p>
          <a:p>
            <a:endParaRPr lang="en-US" dirty="0">
              <a:solidFill>
                <a:srgbClr val="2A3C50"/>
              </a:solidFill>
            </a:endParaRPr>
          </a:p>
          <a:p>
            <a:endParaRPr lang="en-US" dirty="0">
              <a:solidFill>
                <a:srgbClr val="2A3C50"/>
              </a:solidFill>
            </a:endParaRPr>
          </a:p>
          <a:p>
            <a:endParaRPr lang="en-US" dirty="0">
              <a:solidFill>
                <a:srgbClr val="2A3C50"/>
              </a:solidFill>
            </a:endParaRPr>
          </a:p>
        </p:txBody>
      </p:sp>
      <p:sp>
        <p:nvSpPr>
          <p:cNvPr id="4" name="Slide Number Placeholder 3">
            <a:extLst>
              <a:ext uri="{FF2B5EF4-FFF2-40B4-BE49-F238E27FC236}">
                <a16:creationId xmlns:a16="http://schemas.microsoft.com/office/drawing/2014/main" id="{7CB1A201-4674-76B4-9958-C340F4C902C6}"/>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8954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61F0BF-182E-9987-49CA-AA3275A13957}"/>
              </a:ext>
            </a:extLst>
          </p:cNvPr>
          <p:cNvSpPr>
            <a:spLocks noGrp="1"/>
          </p:cNvSpPr>
          <p:nvPr>
            <p:ph type="title"/>
          </p:nvPr>
        </p:nvSpPr>
        <p:spPr/>
        <p:txBody>
          <a:bodyPr/>
          <a:lstStyle/>
          <a:p>
            <a:r>
              <a:rPr lang="en-US" sz="4400" dirty="0">
                <a:cs typeface="Calibri"/>
              </a:rPr>
              <a:t>Criteria pollutant analyses of the IRP PSP 25MMT Core cases for years 2026, 2030, and 2035</a:t>
            </a:r>
            <a:endParaRPr lang="en-US" dirty="0"/>
          </a:p>
        </p:txBody>
      </p:sp>
      <p:sp>
        <p:nvSpPr>
          <p:cNvPr id="6" name="Text Placeholder 5">
            <a:extLst>
              <a:ext uri="{FF2B5EF4-FFF2-40B4-BE49-F238E27FC236}">
                <a16:creationId xmlns:a16="http://schemas.microsoft.com/office/drawing/2014/main" id="{DC0E3A44-BB18-A719-6A4C-EECC8C2FF8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99B731-3E7A-60FD-4CD7-9A9FF2DCD816}"/>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8908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47A7-E5A0-4684-BC9E-3A2E716E0DA8}"/>
              </a:ext>
            </a:extLst>
          </p:cNvPr>
          <p:cNvSpPr>
            <a:spLocks noGrp="1"/>
          </p:cNvSpPr>
          <p:nvPr>
            <p:ph type="title"/>
          </p:nvPr>
        </p:nvSpPr>
        <p:spPr>
          <a:xfrm>
            <a:off x="603405" y="365125"/>
            <a:ext cx="10978995" cy="686435"/>
          </a:xfrm>
        </p:spPr>
        <p:txBody>
          <a:bodyPr/>
          <a:lstStyle/>
          <a:p>
            <a:r>
              <a:rPr lang="en-US" sz="3600" b="1" i="0" u="none" strike="noStrike" baseline="0"/>
              <a:t>Background – criteria pollutants analysis</a:t>
            </a:r>
            <a:endParaRPr lang="en-US"/>
          </a:p>
        </p:txBody>
      </p:sp>
      <p:sp>
        <p:nvSpPr>
          <p:cNvPr id="3" name="Content Placeholder 2">
            <a:extLst>
              <a:ext uri="{FF2B5EF4-FFF2-40B4-BE49-F238E27FC236}">
                <a16:creationId xmlns:a16="http://schemas.microsoft.com/office/drawing/2014/main" id="{D869A38D-4F24-4E2D-86C7-7AAE4E401B5B}"/>
              </a:ext>
            </a:extLst>
          </p:cNvPr>
          <p:cNvSpPr>
            <a:spLocks noGrp="1"/>
          </p:cNvSpPr>
          <p:nvPr>
            <p:ph idx="1"/>
          </p:nvPr>
        </p:nvSpPr>
        <p:spPr>
          <a:xfrm>
            <a:off x="599791" y="1280160"/>
            <a:ext cx="10957560" cy="5033112"/>
          </a:xfrm>
        </p:spPr>
        <p:txBody>
          <a:bodyPr vert="horz" lIns="0" tIns="45720" rIns="91440" bIns="45720" rtlCol="0" anchor="t">
            <a:noAutofit/>
          </a:bodyPr>
          <a:lstStyle/>
          <a:p>
            <a:pPr lvl="1" indent="-172720"/>
            <a:r>
              <a:rPr lang="en-US" sz="1800" dirty="0">
                <a:cs typeface="Calibri"/>
              </a:rPr>
              <a:t>Statute directs the Commission's IRP process to ensure that LSEs "minimize localized air pollutants and other greenhouse gas emissions, with early priority on disadvantaged communities "(PU Code 454.52 (a)(1)(H))</a:t>
            </a:r>
          </a:p>
          <a:p>
            <a:pPr lvl="1" indent="-172720"/>
            <a:r>
              <a:rPr lang="en-US" sz="1800" dirty="0">
                <a:cs typeface="Calibri"/>
              </a:rPr>
              <a:t>Reports from SERVM studies were post-processed to produce criteria pollutant analyses for the CAISO area only as well as all of California. Analysis quantifies the quantity and breakdown of criteria pollutants within DACs (Disadvantaged Communities) and outside DACs.</a:t>
            </a:r>
          </a:p>
          <a:p>
            <a:pPr lvl="1" indent="-172720"/>
            <a:r>
              <a:rPr lang="en-US" sz="1800" dirty="0">
                <a:cs typeface="Calibri"/>
              </a:rPr>
              <a:t>The following slides present these analyses for 2026, 2030, and 2035 with the 25 MMT Core cases paired with the 2022 IEPR electric demand forecast</a:t>
            </a:r>
          </a:p>
          <a:p>
            <a:pPr lvl="2" indent="-172720"/>
            <a:r>
              <a:rPr lang="en-US" sz="1600" dirty="0">
                <a:ea typeface="+mn-lt"/>
                <a:cs typeface="Calibri"/>
              </a:rPr>
              <a:t>Refer to 2023 Proposed Preferred System Plan (PSP) Reliability and Emissions Analysis slides for further background on these cases, available here: </a:t>
            </a:r>
            <a:r>
              <a:rPr lang="en-US" sz="1400" dirty="0">
                <a:hlinkClick r:id="rId2"/>
              </a:rPr>
              <a:t>PSP ruling-Reliability and emissions analysis-slides_2023-10-04-FINAL (ca.gov)</a:t>
            </a:r>
            <a:endParaRPr lang="en-US" sz="1600" dirty="0">
              <a:ea typeface="+mn-lt"/>
              <a:cs typeface="Calibri"/>
            </a:endParaRPr>
          </a:p>
          <a:p>
            <a:pPr lvl="1" indent="-172720"/>
            <a:r>
              <a:rPr lang="en-US" sz="1800" dirty="0">
                <a:ea typeface="+mn-lt"/>
                <a:cs typeface="+mn-lt"/>
              </a:rPr>
              <a:t>Analysis steps using SERVM outputs</a:t>
            </a:r>
            <a:endParaRPr lang="en-US" sz="2000" dirty="0"/>
          </a:p>
          <a:p>
            <a:pPr lvl="2" indent="-172720"/>
            <a:r>
              <a:rPr lang="en-US" sz="1600" dirty="0">
                <a:ea typeface="+mn-lt"/>
                <a:cs typeface="+mn-lt"/>
              </a:rPr>
              <a:t>Methods to estimate start NOx emissions and normal operation NOx emissions</a:t>
            </a:r>
            <a:endParaRPr lang="en-US" sz="1800" dirty="0"/>
          </a:p>
          <a:p>
            <a:pPr lvl="2" indent="-172720"/>
            <a:r>
              <a:rPr lang="en-US" sz="1600" dirty="0">
                <a:ea typeface="+mn-lt"/>
                <a:cs typeface="+mn-lt"/>
              </a:rPr>
              <a:t>Data sources for estimating emission factors – Biomass emissions factors were updated this PSP cycle, given new information sourced from RPS contracts. The effect is to lower emissions from biomass, particularly NOx emissions.</a:t>
            </a:r>
          </a:p>
          <a:p>
            <a:pPr lvl="2" indent="-172720"/>
            <a:r>
              <a:rPr lang="en-US" sz="1600" dirty="0">
                <a:ea typeface="+mn-lt"/>
                <a:cs typeface="+mn-lt"/>
              </a:rPr>
              <a:t>Methods to summarize results by resource type, study year, and DAC status</a:t>
            </a:r>
            <a:endParaRPr lang="en-US" sz="1800" dirty="0"/>
          </a:p>
        </p:txBody>
      </p:sp>
      <p:sp>
        <p:nvSpPr>
          <p:cNvPr id="4" name="Slide Number Placeholder 3">
            <a:extLst>
              <a:ext uri="{FF2B5EF4-FFF2-40B4-BE49-F238E27FC236}">
                <a16:creationId xmlns:a16="http://schemas.microsoft.com/office/drawing/2014/main" id="{22F14DED-F2B5-4212-8F3C-211A6083F77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2880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47A7-E5A0-4684-BC9E-3A2E716E0DA8}"/>
              </a:ext>
            </a:extLst>
          </p:cNvPr>
          <p:cNvSpPr>
            <a:spLocks noGrp="1"/>
          </p:cNvSpPr>
          <p:nvPr>
            <p:ph type="title"/>
          </p:nvPr>
        </p:nvSpPr>
        <p:spPr>
          <a:xfrm>
            <a:off x="603405" y="365125"/>
            <a:ext cx="10978995" cy="686435"/>
          </a:xfrm>
        </p:spPr>
        <p:txBody>
          <a:bodyPr>
            <a:normAutofit/>
          </a:bodyPr>
          <a:lstStyle/>
          <a:p>
            <a:r>
              <a:rPr lang="en-US" sz="3600" b="1" i="0" u="none" strike="noStrike" baseline="0" dirty="0"/>
              <a:t>Background – Updated</a:t>
            </a:r>
            <a:r>
              <a:rPr lang="en-US" dirty="0"/>
              <a:t> Criteria Pollutant Analysis</a:t>
            </a:r>
          </a:p>
        </p:txBody>
      </p:sp>
      <p:sp>
        <p:nvSpPr>
          <p:cNvPr id="3" name="Content Placeholder 2">
            <a:extLst>
              <a:ext uri="{FF2B5EF4-FFF2-40B4-BE49-F238E27FC236}">
                <a16:creationId xmlns:a16="http://schemas.microsoft.com/office/drawing/2014/main" id="{D869A38D-4F24-4E2D-86C7-7AAE4E401B5B}"/>
              </a:ext>
            </a:extLst>
          </p:cNvPr>
          <p:cNvSpPr>
            <a:spLocks noGrp="1"/>
          </p:cNvSpPr>
          <p:nvPr>
            <p:ph idx="1"/>
          </p:nvPr>
        </p:nvSpPr>
        <p:spPr>
          <a:xfrm>
            <a:off x="599791" y="1280160"/>
            <a:ext cx="10957560" cy="3735723"/>
          </a:xfrm>
        </p:spPr>
        <p:txBody>
          <a:bodyPr vert="horz" lIns="0" tIns="45720" rIns="91440" bIns="45720" rtlCol="0" anchor="t">
            <a:noAutofit/>
          </a:bodyPr>
          <a:lstStyle/>
          <a:p>
            <a:pPr lvl="1" indent="-172720"/>
            <a:r>
              <a:rPr lang="en-US" sz="1800" dirty="0">
                <a:cs typeface="Calibri"/>
              </a:rPr>
              <a:t>Staff performed multiple updates to overall inputs and assumptions in 2023 </a:t>
            </a:r>
            <a:r>
              <a:rPr lang="en-US" sz="1400" dirty="0">
                <a:hlinkClick r:id="rId2"/>
              </a:rPr>
              <a:t>inputs-assumptions-2022-2023_final_document_10052023.pdf (ca.gov)</a:t>
            </a:r>
            <a:r>
              <a:rPr lang="en-US" sz="1800" dirty="0">
                <a:cs typeface="Calibri"/>
              </a:rPr>
              <a:t>. After publishing the Inputs and Assumptions document and issuing an initial analysis of Criteria Pollutants, staff identified the need to change emissions factors for biomass resources. Also staff identified a data error in tables contained in those slides.</a:t>
            </a:r>
          </a:p>
          <a:p>
            <a:pPr lvl="1" indent="-172720"/>
            <a:r>
              <a:rPr lang="en-US" sz="1800" dirty="0">
                <a:cs typeface="Calibri"/>
              </a:rPr>
              <a:t>Staff performed updates to the emissions factors for biomass resources based on an analysis performed by Argonne National Lab and fixed the data errors in the charts contained in the original slides. Generation from biomass was incorrectly lower than the modeling results. </a:t>
            </a:r>
          </a:p>
          <a:p>
            <a:pPr lvl="1" indent="-172720"/>
            <a:r>
              <a:rPr lang="en-US" sz="1800" dirty="0">
                <a:cs typeface="Calibri"/>
              </a:rPr>
              <a:t>The revised biomass emissions factors (below) were included in the Inputs and Assumptions document posted for the Resource Adequacy proceeding </a:t>
            </a:r>
            <a:r>
              <a:rPr lang="en-US" sz="1400" dirty="0">
                <a:hlinkClick r:id="rId3"/>
              </a:rPr>
              <a:t>527361341.PDF (ca.gov)</a:t>
            </a:r>
            <a:r>
              <a:rPr lang="en-US" sz="1800" dirty="0">
                <a:cs typeface="Calibri"/>
              </a:rPr>
              <a:t>.</a:t>
            </a:r>
          </a:p>
          <a:p>
            <a:pPr lvl="1" indent="-172720"/>
            <a:r>
              <a:rPr lang="en-US" sz="1800" dirty="0">
                <a:cs typeface="Calibri"/>
              </a:rPr>
              <a:t>Staff is updating analysis for the Core case only, as that was adopted as the IRP PSP in early 2024.</a:t>
            </a:r>
          </a:p>
          <a:p>
            <a:pPr lvl="1" indent="-172720"/>
            <a:endParaRPr lang="en-US" sz="1800" dirty="0">
              <a:cs typeface="Calibri"/>
            </a:endParaRPr>
          </a:p>
          <a:p>
            <a:pPr lvl="1" indent="-172720"/>
            <a:endParaRPr lang="en-US" sz="1800" dirty="0">
              <a:cs typeface="Calibri"/>
            </a:endParaRPr>
          </a:p>
        </p:txBody>
      </p:sp>
      <p:sp>
        <p:nvSpPr>
          <p:cNvPr id="4" name="Slide Number Placeholder 3">
            <a:extLst>
              <a:ext uri="{FF2B5EF4-FFF2-40B4-BE49-F238E27FC236}">
                <a16:creationId xmlns:a16="http://schemas.microsoft.com/office/drawing/2014/main" id="{22F14DED-F2B5-4212-8F3C-211A6083F77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5" name="Table 4">
            <a:extLst>
              <a:ext uri="{FF2B5EF4-FFF2-40B4-BE49-F238E27FC236}">
                <a16:creationId xmlns:a16="http://schemas.microsoft.com/office/drawing/2014/main" id="{57187805-F738-24F8-FBE2-A3AE5E9F17A4}"/>
              </a:ext>
            </a:extLst>
          </p:cNvPr>
          <p:cNvGraphicFramePr>
            <a:graphicFrameLocks noGrp="1"/>
          </p:cNvGraphicFramePr>
          <p:nvPr>
            <p:extLst>
              <p:ext uri="{D42A27DB-BD31-4B8C-83A1-F6EECF244321}">
                <p14:modId xmlns:p14="http://schemas.microsoft.com/office/powerpoint/2010/main" val="3246637685"/>
              </p:ext>
            </p:extLst>
          </p:nvPr>
        </p:nvGraphicFramePr>
        <p:xfrm>
          <a:off x="3259401" y="5672384"/>
          <a:ext cx="4838699" cy="581025"/>
        </p:xfrm>
        <a:graphic>
          <a:graphicData uri="http://schemas.openxmlformats.org/drawingml/2006/table">
            <a:tbl>
              <a:tblPr/>
              <a:tblGrid>
                <a:gridCol w="1571635">
                  <a:extLst>
                    <a:ext uri="{9D8B030D-6E8A-4147-A177-3AD203B41FA5}">
                      <a16:colId xmlns:a16="http://schemas.microsoft.com/office/drawing/2014/main" val="2776382126"/>
                    </a:ext>
                  </a:extLst>
                </a:gridCol>
                <a:gridCol w="968816">
                  <a:extLst>
                    <a:ext uri="{9D8B030D-6E8A-4147-A177-3AD203B41FA5}">
                      <a16:colId xmlns:a16="http://schemas.microsoft.com/office/drawing/2014/main" val="3738081621"/>
                    </a:ext>
                  </a:extLst>
                </a:gridCol>
                <a:gridCol w="828876">
                  <a:extLst>
                    <a:ext uri="{9D8B030D-6E8A-4147-A177-3AD203B41FA5}">
                      <a16:colId xmlns:a16="http://schemas.microsoft.com/office/drawing/2014/main" val="3985979709"/>
                    </a:ext>
                  </a:extLst>
                </a:gridCol>
                <a:gridCol w="734686">
                  <a:extLst>
                    <a:ext uri="{9D8B030D-6E8A-4147-A177-3AD203B41FA5}">
                      <a16:colId xmlns:a16="http://schemas.microsoft.com/office/drawing/2014/main" val="1999067192"/>
                    </a:ext>
                  </a:extLst>
                </a:gridCol>
                <a:gridCol w="734686">
                  <a:extLst>
                    <a:ext uri="{9D8B030D-6E8A-4147-A177-3AD203B41FA5}">
                      <a16:colId xmlns:a16="http://schemas.microsoft.com/office/drawing/2014/main" val="1126934283"/>
                    </a:ext>
                  </a:extLst>
                </a:gridCol>
              </a:tblGrid>
              <a:tr h="304800">
                <a:tc>
                  <a:txBody>
                    <a:bodyPr/>
                    <a:lstStyle/>
                    <a:p>
                      <a:pPr algn="l" fontAlgn="b"/>
                      <a:r>
                        <a:rPr lang="en-US" sz="1600" b="1" i="0" u="none" strike="noStrike" dirty="0">
                          <a:solidFill>
                            <a:srgbClr val="000000"/>
                          </a:solidFill>
                          <a:effectLst/>
                          <a:latin typeface="Calibri" panose="020F0502020204030204" pitchFamily="34" charset="0"/>
                        </a:rPr>
                        <a:t>Unit Category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NOx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PM2.5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err="1">
                          <a:solidFill>
                            <a:srgbClr val="000000"/>
                          </a:solidFill>
                          <a:effectLst/>
                          <a:latin typeface="Calibri" panose="020F0502020204030204" pitchFamily="34" charset="0"/>
                        </a:rPr>
                        <a:t>SOx</a:t>
                      </a:r>
                      <a:endParaRPr lang="en-US" sz="16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Units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609920"/>
                  </a:ext>
                </a:extLst>
              </a:tr>
              <a:tr h="276225">
                <a:tc>
                  <a:txBody>
                    <a:bodyPr/>
                    <a:lstStyle/>
                    <a:p>
                      <a:pPr algn="l" fontAlgn="b"/>
                      <a:r>
                        <a:rPr lang="en-US" sz="1600" b="1" i="0" u="none" strike="noStrike" dirty="0">
                          <a:solidFill>
                            <a:srgbClr val="000000"/>
                          </a:solidFill>
                          <a:effectLst/>
                          <a:latin typeface="Calibri" panose="020F0502020204030204" pitchFamily="34" charset="0"/>
                        </a:rPr>
                        <a:t>BIOMASS/WOOD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0.752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0.074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0.060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g/kWh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052710"/>
                  </a:ext>
                </a:extLst>
              </a:tr>
            </a:tbl>
          </a:graphicData>
        </a:graphic>
      </p:graphicFrame>
      <p:sp>
        <p:nvSpPr>
          <p:cNvPr id="6" name="TextBox 5">
            <a:extLst>
              <a:ext uri="{FF2B5EF4-FFF2-40B4-BE49-F238E27FC236}">
                <a16:creationId xmlns:a16="http://schemas.microsoft.com/office/drawing/2014/main" id="{A1699F4C-7C26-763E-DB1E-E41C7487BBA2}"/>
              </a:ext>
            </a:extLst>
          </p:cNvPr>
          <p:cNvSpPr txBox="1"/>
          <p:nvPr/>
        </p:nvSpPr>
        <p:spPr>
          <a:xfrm>
            <a:off x="2229312" y="5316074"/>
            <a:ext cx="6898876" cy="338554"/>
          </a:xfrm>
          <a:prstGeom prst="rect">
            <a:avLst/>
          </a:prstGeom>
          <a:noFill/>
        </p:spPr>
        <p:txBody>
          <a:bodyPr wrap="none" rtlCol="0">
            <a:spAutoFit/>
          </a:bodyPr>
          <a:lstStyle/>
          <a:p>
            <a:pPr fontAlgn="b"/>
            <a:r>
              <a:rPr lang="en-US" sz="1600" b="1" dirty="0">
                <a:solidFill>
                  <a:srgbClr val="000000"/>
                </a:solidFill>
                <a:latin typeface="Calibri" panose="020F0502020204030204" pitchFamily="34" charset="0"/>
              </a:rPr>
              <a:t>NOx, PM2.5 and </a:t>
            </a:r>
            <a:r>
              <a:rPr lang="en-US" sz="1600" b="1" dirty="0" err="1">
                <a:solidFill>
                  <a:srgbClr val="000000"/>
                </a:solidFill>
                <a:latin typeface="Calibri" panose="020F0502020204030204" pitchFamily="34" charset="0"/>
              </a:rPr>
              <a:t>SOx</a:t>
            </a:r>
            <a:r>
              <a:rPr lang="en-US" sz="1600" b="1" dirty="0">
                <a:solidFill>
                  <a:srgbClr val="000000"/>
                </a:solidFill>
                <a:latin typeface="Calibri" panose="020F0502020204030204" pitchFamily="34" charset="0"/>
              </a:rPr>
              <a:t> Emission factors for Biomass Only in g/kWh of Generation</a:t>
            </a:r>
          </a:p>
        </p:txBody>
      </p:sp>
    </p:spTree>
    <p:extLst>
      <p:ext uri="{BB962C8B-B14F-4D97-AF65-F5344CB8AC3E}">
        <p14:creationId xmlns:p14="http://schemas.microsoft.com/office/powerpoint/2010/main" val="9550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C6DC36-8F12-48CD-AB02-6D2688D15FF6}"/>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10" name="Title 1">
            <a:extLst>
              <a:ext uri="{FF2B5EF4-FFF2-40B4-BE49-F238E27FC236}">
                <a16:creationId xmlns:a16="http://schemas.microsoft.com/office/drawing/2014/main" id="{E06FD52B-F69F-4155-9377-AC18DB4A5098}"/>
              </a:ext>
            </a:extLst>
          </p:cNvPr>
          <p:cNvSpPr txBox="1">
            <a:spLocks/>
          </p:cNvSpPr>
          <p:nvPr/>
        </p:nvSpPr>
        <p:spPr>
          <a:xfrm>
            <a:off x="255384" y="337582"/>
            <a:ext cx="6041462" cy="1348960"/>
          </a:xfrm>
          <a:prstGeom prst="rect">
            <a:avLst/>
          </a:prstGeom>
        </p:spPr>
        <p:txBody>
          <a:bodyPr vert="horz" lIns="0" tIns="45720" rIns="91440" bIns="45720" rtlCol="0" anchor="b" anchorCtr="0">
            <a:no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A3C50"/>
                </a:solidFill>
                <a:effectLst/>
                <a:uLnTx/>
                <a:uFillTx/>
                <a:latin typeface="Century Gothic" panose="020F0302020204030204"/>
                <a:ea typeface="+mj-ea"/>
                <a:cs typeface="+mj-cs"/>
              </a:rPr>
              <a:t>California-wide electric sector criteria pollutants (metric tons) by </a:t>
            </a:r>
            <a:r>
              <a:rPr lang="en-US" sz="2800">
                <a:solidFill>
                  <a:srgbClr val="2A3C50"/>
                </a:solidFill>
                <a:latin typeface="Century Gothic" panose="020F0302020204030204"/>
              </a:rPr>
              <a:t>DAC</a:t>
            </a:r>
            <a:r>
              <a:rPr kumimoji="0" lang="en-US" sz="2800" b="1" i="0" u="none" kern="1200" cap="none" spc="0" normalizeH="0" baseline="0" noProof="0">
                <a:ln>
                  <a:noFill/>
                </a:ln>
                <a:solidFill>
                  <a:srgbClr val="2A3C50"/>
                </a:solidFill>
                <a:effectLst/>
                <a:uLnTx/>
                <a:uFillTx/>
                <a:latin typeface="Century Gothic" panose="020F0302020204030204"/>
                <a:ea typeface="+mj-ea"/>
                <a:cs typeface="+mj-cs"/>
              </a:rPr>
              <a:t> </a:t>
            </a:r>
            <a:r>
              <a:rPr kumimoji="0" lang="en-US" sz="2800" b="1" i="0" u="none" strike="noStrike" kern="1200" cap="none" spc="0" normalizeH="0" baseline="0" noProof="0">
                <a:ln>
                  <a:noFill/>
                </a:ln>
                <a:solidFill>
                  <a:srgbClr val="2A3C50"/>
                </a:solidFill>
                <a:effectLst/>
                <a:uLnTx/>
                <a:uFillTx/>
                <a:latin typeface="Century Gothic" panose="020F0302020204030204"/>
                <a:ea typeface="+mj-ea"/>
                <a:cs typeface="+mj-cs"/>
              </a:rPr>
              <a:t>– Core Case</a:t>
            </a:r>
            <a:endParaRPr kumimoji="0" lang="en-US" sz="2800" b="1" i="0" u="none" strike="sngStrike" kern="1200" cap="none" spc="0" normalizeH="0" baseline="0" noProof="0">
              <a:ln>
                <a:noFill/>
              </a:ln>
              <a:solidFill>
                <a:srgbClr val="2A3C50"/>
              </a:solidFill>
              <a:effectLst/>
              <a:uLnTx/>
              <a:uFillTx/>
              <a:latin typeface="Century Gothic" panose="020F0302020204030204"/>
              <a:ea typeface="+mj-ea"/>
              <a:cs typeface="+mj-cs"/>
            </a:endParaRPr>
          </a:p>
        </p:txBody>
      </p:sp>
      <p:sp>
        <p:nvSpPr>
          <p:cNvPr id="11" name="TextBox 10">
            <a:extLst>
              <a:ext uri="{FF2B5EF4-FFF2-40B4-BE49-F238E27FC236}">
                <a16:creationId xmlns:a16="http://schemas.microsoft.com/office/drawing/2014/main" id="{0BF399AC-EC76-458D-98C6-02A0C279D5C2}"/>
              </a:ext>
            </a:extLst>
          </p:cNvPr>
          <p:cNvSpPr txBox="1"/>
          <p:nvPr/>
        </p:nvSpPr>
        <p:spPr>
          <a:xfrm>
            <a:off x="0" y="5015805"/>
            <a:ext cx="5854710" cy="138499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2"/>
                </a:solidFill>
                <a:effectLst/>
                <a:uLnTx/>
                <a:uFillTx/>
                <a:latin typeface="Century Gothic" panose="020F0302020204030204"/>
                <a:ea typeface="+mn-ea"/>
                <a:cs typeface="Calibri"/>
              </a:rPr>
              <a:t>DACs contain about 25% of California’s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Calibri"/>
              </a:rPr>
              <a:t>In DAC</a:t>
            </a:r>
            <a:r>
              <a:rPr kumimoji="0" lang="en-US" sz="1200" b="0" i="0" u="none" strike="noStrike" kern="1200" cap="none" spc="0" normalizeH="0" baseline="0" noProof="0">
                <a:ln>
                  <a:noFill/>
                </a:ln>
                <a:solidFill>
                  <a:schemeClr val="tx2"/>
                </a:solidFill>
                <a:effectLst/>
                <a:uLnTx/>
                <a:uFillTx/>
                <a:latin typeface="Century Gothic" panose="020F0302020204030204"/>
                <a:ea typeface="+mn-ea"/>
                <a:cs typeface="Calibri"/>
              </a:rPr>
              <a:t>: Emissions from generating units located in disadvantaged communities as defined by the California Environmental Protection Agency and in D.18-02-018 (even if the emissions may migrate beyond)</a:t>
            </a:r>
            <a:endParaRPr lang="en-US" sz="1200" b="0" i="0" u="none" strike="noStrike" kern="1200" cap="none" spc="0" normalizeH="0" baseline="0" noProof="0">
              <a:ln>
                <a:noFill/>
              </a:ln>
              <a:solidFill>
                <a:schemeClr val="tx2"/>
              </a:solidFill>
              <a:effectLst/>
              <a:uLnTx/>
              <a:uFillTx/>
              <a:latin typeface="Century Gothic" panose="020F03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Calibri"/>
              </a:rPr>
              <a:t>Not in DAC</a:t>
            </a:r>
            <a:r>
              <a:rPr kumimoji="0" lang="en-US" sz="1200" b="0" i="0" u="none" strike="noStrike" kern="1200" cap="none" spc="0" normalizeH="0" baseline="0" noProof="0">
                <a:ln>
                  <a:noFill/>
                </a:ln>
                <a:solidFill>
                  <a:schemeClr val="tx2"/>
                </a:solidFill>
                <a:effectLst/>
                <a:uLnTx/>
                <a:uFillTx/>
                <a:latin typeface="Century Gothic" panose="020F0302020204030204"/>
                <a:ea typeface="+mn-ea"/>
                <a:cs typeface="Calibri"/>
              </a:rPr>
              <a:t>: Emissions from generating units not located in disadvantaged communities (even if emissions may migrate into such communities)</a:t>
            </a:r>
            <a:endParaRPr lang="en-US" sz="1200" b="0" i="0" u="none" strike="noStrike" kern="1200" cap="none" spc="0" normalizeH="0" baseline="0" noProof="0">
              <a:ln>
                <a:noFill/>
              </a:ln>
              <a:solidFill>
                <a:schemeClr val="tx2"/>
              </a:solidFill>
              <a:effectLst/>
              <a:uLnTx/>
              <a:uFillTx/>
              <a:latin typeface="Century Gothic" panose="020F0302020204030204"/>
              <a:cs typeface="Calibri"/>
            </a:endParaRPr>
          </a:p>
        </p:txBody>
      </p:sp>
      <p:sp>
        <p:nvSpPr>
          <p:cNvPr id="7" name="TextBox 6">
            <a:extLst>
              <a:ext uri="{FF2B5EF4-FFF2-40B4-BE49-F238E27FC236}">
                <a16:creationId xmlns:a16="http://schemas.microsoft.com/office/drawing/2014/main" id="{C050121D-B8DB-EB92-3686-C1A5650D9B93}"/>
              </a:ext>
            </a:extLst>
          </p:cNvPr>
          <p:cNvSpPr txBox="1"/>
          <p:nvPr/>
        </p:nvSpPr>
        <p:spPr>
          <a:xfrm>
            <a:off x="215944" y="1878210"/>
            <a:ext cx="5855244"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kumimoji="0" lang="en-ZW" sz="1600" b="0" i="0" u="none" strike="noStrike" kern="1200" cap="none" spc="0" normalizeH="0" baseline="0" noProof="0">
                <a:ln>
                  <a:noFill/>
                </a:ln>
                <a:solidFill>
                  <a:schemeClr val="tx2"/>
                </a:solidFill>
                <a:effectLst/>
                <a:uLnTx/>
                <a:uFillTx/>
                <a:latin typeface="Century Gothic" panose="020F0302020204030204"/>
                <a:ea typeface="+mn-ea"/>
                <a:cs typeface="+mn-cs"/>
              </a:rPr>
              <a:t>In the Core case, in California, </a:t>
            </a:r>
            <a:r>
              <a:rPr lang="en-ZW" sz="1600">
                <a:solidFill>
                  <a:schemeClr val="tx2"/>
                </a:solidFill>
                <a:latin typeface="Century Gothic" panose="020F0302020204030204"/>
              </a:rPr>
              <a:t>between 4% to15% of criteria</a:t>
            </a:r>
            <a:r>
              <a:rPr kumimoji="0" lang="en-ZW" sz="1600" b="0" i="0" u="none" strike="noStrike" kern="1200" cap="none" spc="0" normalizeH="0" baseline="0" noProof="0">
                <a:ln>
                  <a:noFill/>
                </a:ln>
                <a:solidFill>
                  <a:schemeClr val="tx2"/>
                </a:solidFill>
                <a:effectLst/>
                <a:uLnTx/>
                <a:uFillTx/>
                <a:latin typeface="Century Gothic" panose="020F0302020204030204"/>
                <a:ea typeface="+mn-ea"/>
                <a:cs typeface="+mn-cs"/>
              </a:rPr>
              <a:t> pollutants</a:t>
            </a:r>
            <a:r>
              <a:rPr lang="en-ZW" sz="1600">
                <a:solidFill>
                  <a:schemeClr val="tx2"/>
                </a:solidFill>
                <a:latin typeface="Century Gothic" panose="020F0302020204030204"/>
              </a:rPr>
              <a:t> </a:t>
            </a:r>
            <a:r>
              <a:rPr kumimoji="0" lang="en-ZW" sz="1600" b="0" i="0" u="none" strike="noStrike" kern="1200" cap="none" spc="0" normalizeH="0" baseline="0" noProof="0">
                <a:ln>
                  <a:noFill/>
                </a:ln>
                <a:solidFill>
                  <a:schemeClr val="tx2"/>
                </a:solidFill>
                <a:effectLst/>
                <a:uLnTx/>
                <a:uFillTx/>
                <a:latin typeface="Century Gothic" panose="020F0302020204030204"/>
                <a:ea typeface="+mn-ea"/>
                <a:cs typeface="+mn-cs"/>
              </a:rPr>
              <a:t>emissions </a:t>
            </a:r>
            <a:r>
              <a:rPr lang="en-ZW" sz="1600">
                <a:solidFill>
                  <a:schemeClr val="tx2"/>
                </a:solidFill>
                <a:latin typeface="Century Gothic" panose="020F0302020204030204"/>
              </a:rPr>
              <a:t>are in</a:t>
            </a:r>
            <a:r>
              <a:rPr kumimoji="0" lang="en-ZW" sz="1600" b="0" i="0" u="none" strike="noStrike" kern="1200" cap="none" spc="0" normalizeH="0" baseline="0" noProof="0">
                <a:ln>
                  <a:noFill/>
                </a:ln>
                <a:solidFill>
                  <a:schemeClr val="tx2"/>
                </a:solidFill>
                <a:effectLst/>
                <a:uLnTx/>
                <a:uFillTx/>
                <a:latin typeface="Century Gothic" panose="020F0302020204030204"/>
                <a:ea typeface="+mn-ea"/>
                <a:cs typeface="+mn-cs"/>
              </a:rPr>
              <a:t> Disadvantaged Communities (DAC) and between 85% and </a:t>
            </a:r>
            <a:r>
              <a:rPr lang="en-ZW" sz="1600">
                <a:solidFill>
                  <a:schemeClr val="tx2"/>
                </a:solidFill>
                <a:latin typeface="Century Gothic" panose="020F0302020204030204"/>
              </a:rPr>
              <a:t>96</a:t>
            </a:r>
            <a:r>
              <a:rPr kumimoji="0" lang="en-ZW" sz="1600" b="0" i="0" u="none" strike="noStrike" kern="1200" cap="none" spc="0" normalizeH="0" baseline="0" noProof="0">
                <a:ln>
                  <a:noFill/>
                </a:ln>
                <a:solidFill>
                  <a:schemeClr val="tx2"/>
                </a:solidFill>
                <a:effectLst/>
                <a:uLnTx/>
                <a:uFillTx/>
                <a:latin typeface="Century Gothic" panose="020F0302020204030204"/>
                <a:ea typeface="+mn-ea"/>
                <a:cs typeface="+mn-cs"/>
              </a:rPr>
              <a:t>% outside </a:t>
            </a:r>
            <a:r>
              <a:rPr lang="en-ZW" sz="1600">
                <a:solidFill>
                  <a:schemeClr val="tx2"/>
                </a:solidFill>
                <a:latin typeface="Century Gothic" panose="020F0302020204030204"/>
              </a:rPr>
              <a:t>DACs.</a:t>
            </a:r>
            <a:r>
              <a:rPr kumimoji="0" lang="en-ZW" sz="1600" b="0" i="0" u="none" strike="noStrike" kern="1200" cap="none" spc="0" normalizeH="0" baseline="0" noProof="0">
                <a:ln>
                  <a:noFill/>
                </a:ln>
                <a:solidFill>
                  <a:schemeClr val="tx2"/>
                </a:solidFill>
                <a:effectLst/>
                <a:uLnTx/>
                <a:uFillTx/>
                <a:latin typeface="Century Gothic" panose="020F0302020204030204"/>
                <a:ea typeface="+mn-ea"/>
                <a:cs typeface="+mn-cs"/>
              </a:rPr>
              <a:t> PM2.5 and NOx emissions are most likely to be in DAC areas and </a:t>
            </a:r>
            <a:r>
              <a:rPr lang="en-ZW" sz="1600">
                <a:solidFill>
                  <a:schemeClr val="tx2"/>
                </a:solidFill>
                <a:latin typeface="Century Gothic" panose="020F0302020204030204"/>
              </a:rPr>
              <a:t>SO</a:t>
            </a:r>
            <a:r>
              <a:rPr lang="en-ZW" sz="1200">
                <a:solidFill>
                  <a:schemeClr val="tx2"/>
                </a:solidFill>
                <a:latin typeface="Century Gothic" panose="020F0302020204030204"/>
              </a:rPr>
              <a:t>2</a:t>
            </a:r>
            <a:r>
              <a:rPr kumimoji="0" lang="en-ZW" sz="1600" b="0" i="0" u="none" strike="noStrike" kern="1200" cap="none" spc="0" normalizeH="0" baseline="0" noProof="0">
                <a:ln>
                  <a:noFill/>
                </a:ln>
                <a:solidFill>
                  <a:schemeClr val="tx2"/>
                </a:solidFill>
                <a:effectLst/>
                <a:uLnTx/>
                <a:uFillTx/>
                <a:latin typeface="Century Gothic" panose="020F0302020204030204"/>
                <a:ea typeface="+mn-ea"/>
                <a:cs typeface="+mn-cs"/>
              </a:rPr>
              <a:t> least likely.</a:t>
            </a:r>
            <a:endParaRPr kumimoji="0" lang="en-US" sz="1800" b="0" i="0" u="none" strike="noStrike" kern="1200" cap="none" spc="0" normalizeH="0" baseline="0" noProof="0">
              <a:ln>
                <a:noFill/>
              </a:ln>
              <a:solidFill>
                <a:schemeClr val="tx2"/>
              </a:solidFill>
              <a:effectLst/>
              <a:uLnTx/>
              <a:uFillTx/>
              <a:latin typeface="Century Gothic" panose="020F0302020204030204"/>
              <a:ea typeface="+mn-ea"/>
              <a:cs typeface="+mn-cs"/>
            </a:endParaRPr>
          </a:p>
        </p:txBody>
      </p:sp>
      <p:graphicFrame>
        <p:nvGraphicFramePr>
          <p:cNvPr id="8" name="Table 8">
            <a:extLst>
              <a:ext uri="{FF2B5EF4-FFF2-40B4-BE49-F238E27FC236}">
                <a16:creationId xmlns:a16="http://schemas.microsoft.com/office/drawing/2014/main" id="{A55EFA79-A46F-F05B-37B7-B57A87A9AAC4}"/>
              </a:ext>
            </a:extLst>
          </p:cNvPr>
          <p:cNvGraphicFramePr>
            <a:graphicFrameLocks noGrp="1"/>
          </p:cNvGraphicFramePr>
          <p:nvPr>
            <p:extLst>
              <p:ext uri="{D42A27DB-BD31-4B8C-83A1-F6EECF244321}">
                <p14:modId xmlns:p14="http://schemas.microsoft.com/office/powerpoint/2010/main" val="2540365009"/>
              </p:ext>
            </p:extLst>
          </p:nvPr>
        </p:nvGraphicFramePr>
        <p:xfrm>
          <a:off x="371713" y="3288935"/>
          <a:ext cx="5229232" cy="1633395"/>
        </p:xfrm>
        <a:graphic>
          <a:graphicData uri="http://schemas.openxmlformats.org/drawingml/2006/table">
            <a:tbl>
              <a:tblPr firstRow="1" bandRow="1">
                <a:tableStyleId>{5C22544A-7EE6-4342-B048-85BDC9FD1C3A}</a:tableStyleId>
              </a:tblPr>
              <a:tblGrid>
                <a:gridCol w="1307308">
                  <a:extLst>
                    <a:ext uri="{9D8B030D-6E8A-4147-A177-3AD203B41FA5}">
                      <a16:colId xmlns:a16="http://schemas.microsoft.com/office/drawing/2014/main" val="4269324630"/>
                    </a:ext>
                  </a:extLst>
                </a:gridCol>
                <a:gridCol w="1307308">
                  <a:extLst>
                    <a:ext uri="{9D8B030D-6E8A-4147-A177-3AD203B41FA5}">
                      <a16:colId xmlns:a16="http://schemas.microsoft.com/office/drawing/2014/main" val="575237873"/>
                    </a:ext>
                  </a:extLst>
                </a:gridCol>
                <a:gridCol w="1307308">
                  <a:extLst>
                    <a:ext uri="{9D8B030D-6E8A-4147-A177-3AD203B41FA5}">
                      <a16:colId xmlns:a16="http://schemas.microsoft.com/office/drawing/2014/main" val="834749548"/>
                    </a:ext>
                  </a:extLst>
                </a:gridCol>
                <a:gridCol w="1307308">
                  <a:extLst>
                    <a:ext uri="{9D8B030D-6E8A-4147-A177-3AD203B41FA5}">
                      <a16:colId xmlns:a16="http://schemas.microsoft.com/office/drawing/2014/main" val="801227276"/>
                    </a:ext>
                  </a:extLst>
                </a:gridCol>
              </a:tblGrid>
              <a:tr h="627555">
                <a:tc>
                  <a:txBody>
                    <a:bodyPr/>
                    <a:lstStyle/>
                    <a:p>
                      <a:r>
                        <a:rPr lang="en-ZW" sz="1600"/>
                        <a:t>Emissions In DAC</a:t>
                      </a:r>
                      <a:endParaRPr lang="en-US" sz="1600"/>
                    </a:p>
                  </a:txBody>
                  <a:tcPr/>
                </a:tc>
                <a:tc>
                  <a:txBody>
                    <a:bodyPr/>
                    <a:lstStyle/>
                    <a:p>
                      <a:pPr algn="ctr"/>
                      <a:r>
                        <a:rPr lang="en-ZW" sz="1600"/>
                        <a:t>2026</a:t>
                      </a:r>
                      <a:endParaRPr lang="en-US" sz="1600"/>
                    </a:p>
                  </a:txBody>
                  <a:tcPr/>
                </a:tc>
                <a:tc>
                  <a:txBody>
                    <a:bodyPr/>
                    <a:lstStyle/>
                    <a:p>
                      <a:pPr algn="ctr"/>
                      <a:r>
                        <a:rPr lang="en-ZW" sz="1600"/>
                        <a:t>2030</a:t>
                      </a:r>
                      <a:endParaRPr lang="en-US" sz="1600"/>
                    </a:p>
                  </a:txBody>
                  <a:tcPr/>
                </a:tc>
                <a:tc>
                  <a:txBody>
                    <a:bodyPr/>
                    <a:lstStyle/>
                    <a:p>
                      <a:pPr algn="ctr"/>
                      <a:r>
                        <a:rPr lang="en-ZW" sz="1600"/>
                        <a:t>2035</a:t>
                      </a:r>
                      <a:endParaRPr lang="en-US" sz="1600"/>
                    </a:p>
                  </a:txBody>
                  <a:tcPr/>
                </a:tc>
                <a:extLst>
                  <a:ext uri="{0D108BD9-81ED-4DB2-BD59-A6C34878D82A}">
                    <a16:rowId xmlns:a16="http://schemas.microsoft.com/office/drawing/2014/main" val="2839579878"/>
                  </a:ext>
                </a:extLst>
              </a:tr>
              <a:tr h="254508">
                <a:tc>
                  <a:txBody>
                    <a:bodyPr/>
                    <a:lstStyle/>
                    <a:p>
                      <a:r>
                        <a:rPr lang="en-ZW" sz="1600">
                          <a:solidFill>
                            <a:schemeClr val="tx2"/>
                          </a:solidFill>
                        </a:rPr>
                        <a:t>NOx</a:t>
                      </a:r>
                      <a:endParaRPr lang="en-US" sz="1600">
                        <a:solidFill>
                          <a:schemeClr val="tx2"/>
                        </a:solidFill>
                      </a:endParaRPr>
                    </a:p>
                  </a:txBody>
                  <a:tcPr/>
                </a:tc>
                <a:tc>
                  <a:txBody>
                    <a:bodyPr/>
                    <a:lstStyle/>
                    <a:p>
                      <a:pPr algn="r"/>
                      <a:r>
                        <a:rPr lang="en-ZW" sz="1600">
                          <a:solidFill>
                            <a:schemeClr val="tx2"/>
                          </a:solidFill>
                        </a:rPr>
                        <a:t>13.9%</a:t>
                      </a:r>
                      <a:endParaRPr lang="en-US" sz="1600">
                        <a:solidFill>
                          <a:schemeClr val="tx2"/>
                        </a:solidFill>
                      </a:endParaRPr>
                    </a:p>
                  </a:txBody>
                  <a:tcPr/>
                </a:tc>
                <a:tc>
                  <a:txBody>
                    <a:bodyPr/>
                    <a:lstStyle/>
                    <a:p>
                      <a:pPr algn="r"/>
                      <a:r>
                        <a:rPr lang="en-ZW" sz="1600">
                          <a:solidFill>
                            <a:schemeClr val="tx2"/>
                          </a:solidFill>
                        </a:rPr>
                        <a:t>14.8%</a:t>
                      </a:r>
                      <a:endParaRPr lang="en-US" sz="1600">
                        <a:solidFill>
                          <a:schemeClr val="tx2"/>
                        </a:solidFill>
                      </a:endParaRPr>
                    </a:p>
                  </a:txBody>
                  <a:tcPr/>
                </a:tc>
                <a:tc>
                  <a:txBody>
                    <a:bodyPr/>
                    <a:lstStyle/>
                    <a:p>
                      <a:pPr algn="r"/>
                      <a:r>
                        <a:rPr lang="en-ZW" sz="1600">
                          <a:solidFill>
                            <a:schemeClr val="tx2"/>
                          </a:solidFill>
                        </a:rPr>
                        <a:t>11%</a:t>
                      </a:r>
                      <a:endParaRPr lang="en-US" sz="1600">
                        <a:solidFill>
                          <a:schemeClr val="tx2"/>
                        </a:solidFill>
                      </a:endParaRPr>
                    </a:p>
                  </a:txBody>
                  <a:tcPr/>
                </a:tc>
                <a:extLst>
                  <a:ext uri="{0D108BD9-81ED-4DB2-BD59-A6C34878D82A}">
                    <a16:rowId xmlns:a16="http://schemas.microsoft.com/office/drawing/2014/main" val="2558795369"/>
                  </a:ext>
                </a:extLst>
              </a:tr>
              <a:tr h="254508">
                <a:tc>
                  <a:txBody>
                    <a:bodyPr/>
                    <a:lstStyle/>
                    <a:p>
                      <a:r>
                        <a:rPr lang="en-ZW" sz="1600">
                          <a:solidFill>
                            <a:schemeClr val="tx2"/>
                          </a:solidFill>
                        </a:rPr>
                        <a:t>PM</a:t>
                      </a:r>
                      <a:endParaRPr lang="en-US" sz="1600">
                        <a:solidFill>
                          <a:schemeClr val="tx2"/>
                        </a:solidFill>
                      </a:endParaRPr>
                    </a:p>
                  </a:txBody>
                  <a:tcPr/>
                </a:tc>
                <a:tc>
                  <a:txBody>
                    <a:bodyPr/>
                    <a:lstStyle/>
                    <a:p>
                      <a:pPr algn="r"/>
                      <a:r>
                        <a:rPr lang="en-ZW" sz="1600">
                          <a:solidFill>
                            <a:schemeClr val="tx2"/>
                          </a:solidFill>
                        </a:rPr>
                        <a:t>13.1%</a:t>
                      </a:r>
                      <a:endParaRPr lang="en-US" sz="1600">
                        <a:solidFill>
                          <a:schemeClr val="tx2"/>
                        </a:solidFill>
                      </a:endParaRPr>
                    </a:p>
                  </a:txBody>
                  <a:tcPr/>
                </a:tc>
                <a:tc>
                  <a:txBody>
                    <a:bodyPr/>
                    <a:lstStyle/>
                    <a:p>
                      <a:pPr algn="r"/>
                      <a:r>
                        <a:rPr lang="en-ZW" sz="1600">
                          <a:solidFill>
                            <a:schemeClr val="tx2"/>
                          </a:solidFill>
                        </a:rPr>
                        <a:t>14.7%</a:t>
                      </a:r>
                      <a:endParaRPr lang="en-US" sz="1600">
                        <a:solidFill>
                          <a:schemeClr val="tx2"/>
                        </a:solidFill>
                      </a:endParaRPr>
                    </a:p>
                  </a:txBody>
                  <a:tcPr/>
                </a:tc>
                <a:tc>
                  <a:txBody>
                    <a:bodyPr/>
                    <a:lstStyle/>
                    <a:p>
                      <a:pPr algn="r"/>
                      <a:r>
                        <a:rPr lang="en-ZW" sz="1600">
                          <a:solidFill>
                            <a:schemeClr val="tx2"/>
                          </a:solidFill>
                        </a:rPr>
                        <a:t>11.6%</a:t>
                      </a:r>
                      <a:endParaRPr lang="en-US" sz="1600">
                        <a:solidFill>
                          <a:schemeClr val="tx2"/>
                        </a:solidFill>
                      </a:endParaRPr>
                    </a:p>
                  </a:txBody>
                  <a:tcPr/>
                </a:tc>
                <a:extLst>
                  <a:ext uri="{0D108BD9-81ED-4DB2-BD59-A6C34878D82A}">
                    <a16:rowId xmlns:a16="http://schemas.microsoft.com/office/drawing/2014/main" val="906653857"/>
                  </a:ext>
                </a:extLst>
              </a:tr>
              <a:tr h="254508">
                <a:tc>
                  <a:txBody>
                    <a:bodyPr/>
                    <a:lstStyle/>
                    <a:p>
                      <a:r>
                        <a:rPr lang="en-ZW" sz="1600">
                          <a:solidFill>
                            <a:schemeClr val="tx2"/>
                          </a:solidFill>
                        </a:rPr>
                        <a:t>SO</a:t>
                      </a:r>
                      <a:r>
                        <a:rPr lang="en-ZW" sz="1200">
                          <a:solidFill>
                            <a:schemeClr val="tx2"/>
                          </a:solidFill>
                        </a:rPr>
                        <a:t>2</a:t>
                      </a:r>
                      <a:endParaRPr lang="en-US" sz="1200">
                        <a:solidFill>
                          <a:schemeClr val="tx2"/>
                        </a:solidFill>
                      </a:endParaRPr>
                    </a:p>
                  </a:txBody>
                  <a:tcPr/>
                </a:tc>
                <a:tc>
                  <a:txBody>
                    <a:bodyPr/>
                    <a:lstStyle/>
                    <a:p>
                      <a:pPr algn="r"/>
                      <a:r>
                        <a:rPr lang="en-ZW" sz="1600">
                          <a:solidFill>
                            <a:schemeClr val="tx2"/>
                          </a:solidFill>
                        </a:rPr>
                        <a:t>5.9%</a:t>
                      </a:r>
                      <a:endParaRPr lang="en-US" sz="1600">
                        <a:solidFill>
                          <a:schemeClr val="tx2"/>
                        </a:solidFill>
                      </a:endParaRPr>
                    </a:p>
                  </a:txBody>
                  <a:tcPr/>
                </a:tc>
                <a:tc>
                  <a:txBody>
                    <a:bodyPr/>
                    <a:lstStyle/>
                    <a:p>
                      <a:pPr algn="r"/>
                      <a:r>
                        <a:rPr lang="en-ZW" sz="1600">
                          <a:solidFill>
                            <a:schemeClr val="tx2"/>
                          </a:solidFill>
                        </a:rPr>
                        <a:t>6.2%</a:t>
                      </a:r>
                      <a:endParaRPr lang="en-US" sz="1600">
                        <a:solidFill>
                          <a:schemeClr val="tx2"/>
                        </a:solidFill>
                      </a:endParaRPr>
                    </a:p>
                  </a:txBody>
                  <a:tcPr/>
                </a:tc>
                <a:tc>
                  <a:txBody>
                    <a:bodyPr/>
                    <a:lstStyle/>
                    <a:p>
                      <a:pPr algn="r"/>
                      <a:r>
                        <a:rPr lang="en-ZW" sz="1600">
                          <a:solidFill>
                            <a:schemeClr val="tx2"/>
                          </a:solidFill>
                        </a:rPr>
                        <a:t>4.2%</a:t>
                      </a:r>
                      <a:endParaRPr lang="en-US" sz="1600">
                        <a:solidFill>
                          <a:schemeClr val="tx2"/>
                        </a:solidFill>
                      </a:endParaRPr>
                    </a:p>
                  </a:txBody>
                  <a:tcPr/>
                </a:tc>
                <a:extLst>
                  <a:ext uri="{0D108BD9-81ED-4DB2-BD59-A6C34878D82A}">
                    <a16:rowId xmlns:a16="http://schemas.microsoft.com/office/drawing/2014/main" val="30960325"/>
                  </a:ext>
                </a:extLst>
              </a:tr>
            </a:tbl>
          </a:graphicData>
        </a:graphic>
      </p:graphicFrame>
      <p:pic>
        <p:nvPicPr>
          <p:cNvPr id="3" name="Picture 2">
            <a:extLst>
              <a:ext uri="{FF2B5EF4-FFF2-40B4-BE49-F238E27FC236}">
                <a16:creationId xmlns:a16="http://schemas.microsoft.com/office/drawing/2014/main" id="{2AD8396E-AF25-EB18-3253-B1C14DBA0545}"/>
              </a:ext>
            </a:extLst>
          </p:cNvPr>
          <p:cNvPicPr>
            <a:picLocks noChangeAspect="1"/>
          </p:cNvPicPr>
          <p:nvPr/>
        </p:nvPicPr>
        <p:blipFill>
          <a:blip r:embed="rId2"/>
          <a:stretch>
            <a:fillRect/>
          </a:stretch>
        </p:blipFill>
        <p:spPr>
          <a:xfrm>
            <a:off x="6174784" y="334260"/>
            <a:ext cx="5517358" cy="6157494"/>
          </a:xfrm>
          <a:prstGeom prst="rect">
            <a:avLst/>
          </a:prstGeom>
        </p:spPr>
      </p:pic>
    </p:spTree>
    <p:extLst>
      <p:ext uri="{BB962C8B-B14F-4D97-AF65-F5344CB8AC3E}">
        <p14:creationId xmlns:p14="http://schemas.microsoft.com/office/powerpoint/2010/main" val="368783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C6DC36-8F12-48CD-AB02-6D2688D15FF6}"/>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10" name="Title 1">
            <a:extLst>
              <a:ext uri="{FF2B5EF4-FFF2-40B4-BE49-F238E27FC236}">
                <a16:creationId xmlns:a16="http://schemas.microsoft.com/office/drawing/2014/main" id="{E06FD52B-F69F-4155-9377-AC18DB4A5098}"/>
              </a:ext>
            </a:extLst>
          </p:cNvPr>
          <p:cNvSpPr txBox="1">
            <a:spLocks/>
          </p:cNvSpPr>
          <p:nvPr/>
        </p:nvSpPr>
        <p:spPr>
          <a:xfrm>
            <a:off x="163577" y="328402"/>
            <a:ext cx="5636050" cy="1275514"/>
          </a:xfrm>
          <a:prstGeom prst="rect">
            <a:avLst/>
          </a:prstGeom>
        </p:spPr>
        <p:txBody>
          <a:bodyPr vert="horz" lIns="0" tIns="45720" rIns="91440" bIns="45720" rtlCol="0" anchor="b" anchorCtr="0">
            <a:no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A3C50"/>
                </a:solidFill>
                <a:effectLst/>
                <a:uLnTx/>
                <a:uFillTx/>
                <a:latin typeface="Century Gothic" panose="020F0302020204030204"/>
                <a:ea typeface="+mj-ea"/>
                <a:cs typeface="+mj-cs"/>
              </a:rPr>
              <a:t>CAISO electric sector criteria pollutants (metric tons) by </a:t>
            </a:r>
            <a:r>
              <a:rPr lang="en-US" sz="2800">
                <a:solidFill>
                  <a:srgbClr val="2A3C50"/>
                </a:solidFill>
                <a:latin typeface="Century Gothic" panose="020F0302020204030204"/>
              </a:rPr>
              <a:t>DAC</a:t>
            </a:r>
            <a:r>
              <a:rPr kumimoji="0" lang="en-US" sz="2800" b="1" i="0" u="none" strike="noStrike" kern="1200" cap="none" spc="0" normalizeH="0" baseline="0" noProof="0">
                <a:ln>
                  <a:noFill/>
                </a:ln>
                <a:solidFill>
                  <a:srgbClr val="2A3C50"/>
                </a:solidFill>
                <a:effectLst/>
                <a:uLnTx/>
                <a:uFillTx/>
                <a:latin typeface="Century Gothic" panose="020F0302020204030204"/>
                <a:ea typeface="+mj-ea"/>
                <a:cs typeface="+mj-cs"/>
              </a:rPr>
              <a:t> – Core Case</a:t>
            </a:r>
          </a:p>
        </p:txBody>
      </p:sp>
      <p:sp>
        <p:nvSpPr>
          <p:cNvPr id="11" name="TextBox 10">
            <a:extLst>
              <a:ext uri="{FF2B5EF4-FFF2-40B4-BE49-F238E27FC236}">
                <a16:creationId xmlns:a16="http://schemas.microsoft.com/office/drawing/2014/main" id="{0BF399AC-EC76-458D-98C6-02A0C279D5C2}"/>
              </a:ext>
            </a:extLst>
          </p:cNvPr>
          <p:cNvSpPr txBox="1"/>
          <p:nvPr/>
        </p:nvSpPr>
        <p:spPr>
          <a:xfrm>
            <a:off x="0" y="5015805"/>
            <a:ext cx="5854710"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2"/>
                </a:solidFill>
                <a:effectLst/>
                <a:uLnTx/>
                <a:uFillTx/>
                <a:latin typeface="Century Gothic" panose="020F0302020204030204"/>
                <a:ea typeface="+mn-ea"/>
                <a:cs typeface="Calibri"/>
              </a:rPr>
              <a:t>DACs contain about 25% of California’s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Calibri"/>
              </a:rPr>
              <a:t>In DAC</a:t>
            </a:r>
            <a:r>
              <a:rPr kumimoji="0" lang="en-US" sz="1200" b="0" i="0" u="none" strike="noStrike" kern="1200" cap="none" spc="0" normalizeH="0" baseline="0" noProof="0">
                <a:ln>
                  <a:noFill/>
                </a:ln>
                <a:solidFill>
                  <a:schemeClr val="tx2"/>
                </a:solidFill>
                <a:effectLst/>
                <a:uLnTx/>
                <a:uFillTx/>
                <a:latin typeface="Century Gothic" panose="020F0302020204030204"/>
                <a:ea typeface="+mn-ea"/>
                <a:cs typeface="Calibri"/>
              </a:rPr>
              <a:t>: Emissions from generating units located in disadvantaged communities as defined by the California Environmental Protection Agency and in D.18-02-018 (even if the emissions may migrate beyond)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Calibri"/>
              </a:rPr>
              <a:t>Not in DAC</a:t>
            </a:r>
            <a:r>
              <a:rPr kumimoji="0" lang="en-US" sz="1200" b="0" i="0" u="none" strike="noStrike" kern="1200" cap="none" spc="0" normalizeH="0" baseline="0" noProof="0">
                <a:ln>
                  <a:noFill/>
                </a:ln>
                <a:solidFill>
                  <a:schemeClr val="tx2"/>
                </a:solidFill>
                <a:effectLst/>
                <a:uLnTx/>
                <a:uFillTx/>
                <a:latin typeface="Century Gothic" panose="020F0302020204030204"/>
                <a:ea typeface="+mn-ea"/>
                <a:cs typeface="Calibri"/>
              </a:rPr>
              <a:t>: Emissions from generating units not located in disadvantaged communities (even if emissions may migrate into such communities)</a:t>
            </a:r>
          </a:p>
        </p:txBody>
      </p:sp>
      <p:sp>
        <p:nvSpPr>
          <p:cNvPr id="6" name="TextBox 5">
            <a:extLst>
              <a:ext uri="{FF2B5EF4-FFF2-40B4-BE49-F238E27FC236}">
                <a16:creationId xmlns:a16="http://schemas.microsoft.com/office/drawing/2014/main" id="{7F969589-E226-50E9-B73B-23CB382CDFDE}"/>
              </a:ext>
            </a:extLst>
          </p:cNvPr>
          <p:cNvSpPr txBox="1"/>
          <p:nvPr/>
        </p:nvSpPr>
        <p:spPr>
          <a:xfrm>
            <a:off x="218661" y="1888878"/>
            <a:ext cx="5756482"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In the Core case, in CAISO, </a:t>
            </a:r>
            <a:r>
              <a:rPr lang="en-ZW" sz="1600" dirty="0">
                <a:solidFill>
                  <a:schemeClr val="tx2"/>
                </a:solidFill>
                <a:latin typeface="Century Gothic" panose="020F0302020204030204"/>
              </a:rPr>
              <a:t>between 5</a:t>
            </a: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 </a:t>
            </a:r>
            <a:r>
              <a:rPr lang="en-ZW" sz="1600" dirty="0">
                <a:solidFill>
                  <a:schemeClr val="tx2"/>
                </a:solidFill>
                <a:latin typeface="Century Gothic" panose="020F0302020204030204"/>
              </a:rPr>
              <a:t>to 20</a:t>
            </a: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 of</a:t>
            </a:r>
            <a:r>
              <a:rPr lang="en-ZW" sz="1600" dirty="0">
                <a:solidFill>
                  <a:schemeClr val="tx2"/>
                </a:solidFill>
                <a:latin typeface="Century Gothic" panose="020F0302020204030204"/>
              </a:rPr>
              <a:t> criteria pollutants </a:t>
            </a: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emissions </a:t>
            </a:r>
            <a:r>
              <a:rPr lang="en-ZW" sz="1600" dirty="0">
                <a:solidFill>
                  <a:schemeClr val="tx2"/>
                </a:solidFill>
                <a:latin typeface="Century Gothic" panose="020F0302020204030204"/>
              </a:rPr>
              <a:t>are in Disadvantaged </a:t>
            </a: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Communities (DAC) and between </a:t>
            </a:r>
            <a:r>
              <a:rPr lang="en-ZW" sz="1600" dirty="0">
                <a:solidFill>
                  <a:schemeClr val="tx2"/>
                </a:solidFill>
                <a:latin typeface="Century Gothic" panose="020F0302020204030204"/>
              </a:rPr>
              <a:t>80</a:t>
            </a: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 and </a:t>
            </a:r>
            <a:r>
              <a:rPr lang="en-ZW" sz="1600" dirty="0">
                <a:solidFill>
                  <a:schemeClr val="tx2"/>
                </a:solidFill>
                <a:latin typeface="Century Gothic" panose="020F0302020204030204"/>
              </a:rPr>
              <a:t>95</a:t>
            </a: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a:t>
            </a:r>
            <a:r>
              <a:rPr lang="en-ZW" sz="1600" dirty="0">
                <a:solidFill>
                  <a:schemeClr val="tx2"/>
                </a:solidFill>
                <a:latin typeface="Century Gothic" panose="020F0302020204030204"/>
              </a:rPr>
              <a:t> </a:t>
            </a: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outside DACs. PM2.5</a:t>
            </a:r>
            <a:r>
              <a:rPr lang="en-ZW" sz="1600" dirty="0">
                <a:solidFill>
                  <a:schemeClr val="tx2"/>
                </a:solidFill>
                <a:latin typeface="Century Gothic" panose="020F0302020204030204"/>
              </a:rPr>
              <a:t> </a:t>
            </a: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 emissions are most likely to be in DAC areas and </a:t>
            </a:r>
            <a:r>
              <a:rPr lang="en-ZW" sz="1600" dirty="0">
                <a:solidFill>
                  <a:schemeClr val="tx2"/>
                </a:solidFill>
                <a:latin typeface="Century Gothic" panose="020F0302020204030204"/>
              </a:rPr>
              <a:t>SO</a:t>
            </a:r>
            <a:r>
              <a:rPr lang="en-ZW" sz="1200" dirty="0">
                <a:solidFill>
                  <a:schemeClr val="tx2"/>
                </a:solidFill>
                <a:latin typeface="Century Gothic" panose="020F0302020204030204"/>
              </a:rPr>
              <a:t>2</a:t>
            </a:r>
            <a:r>
              <a:rPr kumimoji="0" lang="en-ZW" sz="1600" b="0" i="0" u="none" strike="noStrike" kern="1200" cap="none" spc="0" normalizeH="0" baseline="0" noProof="0" dirty="0">
                <a:ln>
                  <a:noFill/>
                </a:ln>
                <a:solidFill>
                  <a:schemeClr val="tx2"/>
                </a:solidFill>
                <a:effectLst/>
                <a:uLnTx/>
                <a:uFillTx/>
                <a:latin typeface="Century Gothic" panose="020F0302020204030204"/>
                <a:ea typeface="+mn-ea"/>
                <a:cs typeface="+mn-cs"/>
              </a:rPr>
              <a:t> least likely.</a:t>
            </a:r>
            <a:r>
              <a:rPr lang="en-ZW" sz="1600" dirty="0">
                <a:solidFill>
                  <a:schemeClr val="tx2"/>
                </a:solidFill>
                <a:latin typeface="Century Gothic" panose="020F0302020204030204"/>
              </a:rPr>
              <a:t> </a:t>
            </a:r>
            <a:endParaRPr kumimoji="0" lang="en-US" sz="1800" b="0" i="0" u="none" strike="noStrike" kern="1200" cap="none" spc="0" normalizeH="0" baseline="0" noProof="0" dirty="0">
              <a:ln>
                <a:noFill/>
              </a:ln>
              <a:solidFill>
                <a:schemeClr val="tx2"/>
              </a:solidFill>
              <a:effectLst/>
              <a:uLnTx/>
              <a:uFillTx/>
              <a:latin typeface="Century Gothic" panose="020F0302020204030204"/>
              <a:ea typeface="+mn-ea"/>
              <a:cs typeface="+mn-cs"/>
            </a:endParaRPr>
          </a:p>
        </p:txBody>
      </p:sp>
      <p:graphicFrame>
        <p:nvGraphicFramePr>
          <p:cNvPr id="3" name="Table 8">
            <a:extLst>
              <a:ext uri="{FF2B5EF4-FFF2-40B4-BE49-F238E27FC236}">
                <a16:creationId xmlns:a16="http://schemas.microsoft.com/office/drawing/2014/main" id="{AC0F6B42-0D1E-8244-C197-1BB7BF3F0EAC}"/>
              </a:ext>
            </a:extLst>
          </p:cNvPr>
          <p:cNvGraphicFramePr>
            <a:graphicFrameLocks noGrp="1"/>
          </p:cNvGraphicFramePr>
          <p:nvPr>
            <p:extLst>
              <p:ext uri="{D42A27DB-BD31-4B8C-83A1-F6EECF244321}">
                <p14:modId xmlns:p14="http://schemas.microsoft.com/office/powerpoint/2010/main" val="2888692474"/>
              </p:ext>
            </p:extLst>
          </p:nvPr>
        </p:nvGraphicFramePr>
        <p:xfrm>
          <a:off x="406657" y="3303510"/>
          <a:ext cx="5399435" cy="1584960"/>
        </p:xfrm>
        <a:graphic>
          <a:graphicData uri="http://schemas.openxmlformats.org/drawingml/2006/table">
            <a:tbl>
              <a:tblPr firstRow="1" bandRow="1">
                <a:tableStyleId>{5C22544A-7EE6-4342-B048-85BDC9FD1C3A}</a:tableStyleId>
              </a:tblPr>
              <a:tblGrid>
                <a:gridCol w="1218397">
                  <a:extLst>
                    <a:ext uri="{9D8B030D-6E8A-4147-A177-3AD203B41FA5}">
                      <a16:colId xmlns:a16="http://schemas.microsoft.com/office/drawing/2014/main" val="4269324630"/>
                    </a:ext>
                  </a:extLst>
                </a:gridCol>
                <a:gridCol w="1316225">
                  <a:extLst>
                    <a:ext uri="{9D8B030D-6E8A-4147-A177-3AD203B41FA5}">
                      <a16:colId xmlns:a16="http://schemas.microsoft.com/office/drawing/2014/main" val="575237873"/>
                    </a:ext>
                  </a:extLst>
                </a:gridCol>
                <a:gridCol w="1514954">
                  <a:extLst>
                    <a:ext uri="{9D8B030D-6E8A-4147-A177-3AD203B41FA5}">
                      <a16:colId xmlns:a16="http://schemas.microsoft.com/office/drawing/2014/main" val="834749548"/>
                    </a:ext>
                  </a:extLst>
                </a:gridCol>
                <a:gridCol w="1349859">
                  <a:extLst>
                    <a:ext uri="{9D8B030D-6E8A-4147-A177-3AD203B41FA5}">
                      <a16:colId xmlns:a16="http://schemas.microsoft.com/office/drawing/2014/main" val="801227276"/>
                    </a:ext>
                  </a:extLst>
                </a:gridCol>
              </a:tblGrid>
              <a:tr h="494342">
                <a:tc>
                  <a:txBody>
                    <a:bodyPr/>
                    <a:lstStyle/>
                    <a:p>
                      <a:r>
                        <a:rPr lang="en-ZW" sz="1600"/>
                        <a:t>Emissions In DAC</a:t>
                      </a:r>
                      <a:endParaRPr lang="en-US" sz="1600"/>
                    </a:p>
                  </a:txBody>
                  <a:tcPr/>
                </a:tc>
                <a:tc>
                  <a:txBody>
                    <a:bodyPr/>
                    <a:lstStyle/>
                    <a:p>
                      <a:pPr algn="ctr"/>
                      <a:r>
                        <a:rPr lang="en-ZW" sz="1600"/>
                        <a:t>2026</a:t>
                      </a:r>
                      <a:endParaRPr lang="en-US" sz="1600"/>
                    </a:p>
                  </a:txBody>
                  <a:tcPr/>
                </a:tc>
                <a:tc>
                  <a:txBody>
                    <a:bodyPr/>
                    <a:lstStyle/>
                    <a:p>
                      <a:pPr algn="ctr"/>
                      <a:r>
                        <a:rPr lang="en-ZW" sz="1600"/>
                        <a:t>2030</a:t>
                      </a:r>
                      <a:endParaRPr lang="en-US" sz="1600"/>
                    </a:p>
                  </a:txBody>
                  <a:tcPr/>
                </a:tc>
                <a:tc>
                  <a:txBody>
                    <a:bodyPr/>
                    <a:lstStyle/>
                    <a:p>
                      <a:pPr algn="ctr"/>
                      <a:r>
                        <a:rPr lang="en-ZW" sz="1600"/>
                        <a:t>2035</a:t>
                      </a:r>
                      <a:endParaRPr lang="en-US" sz="1600"/>
                    </a:p>
                  </a:txBody>
                  <a:tcPr/>
                </a:tc>
                <a:extLst>
                  <a:ext uri="{0D108BD9-81ED-4DB2-BD59-A6C34878D82A}">
                    <a16:rowId xmlns:a16="http://schemas.microsoft.com/office/drawing/2014/main" val="2839579878"/>
                  </a:ext>
                </a:extLst>
              </a:tr>
              <a:tr h="286405">
                <a:tc>
                  <a:txBody>
                    <a:bodyPr/>
                    <a:lstStyle/>
                    <a:p>
                      <a:r>
                        <a:rPr lang="en-ZW" sz="1600"/>
                        <a:t>NOx</a:t>
                      </a:r>
                      <a:endParaRPr lang="en-US" sz="1600"/>
                    </a:p>
                  </a:txBody>
                  <a:tcPr/>
                </a:tc>
                <a:tc>
                  <a:txBody>
                    <a:bodyPr/>
                    <a:lstStyle/>
                    <a:p>
                      <a:pPr algn="r"/>
                      <a:r>
                        <a:rPr lang="en-ZW" sz="1600"/>
                        <a:t>19.1%</a:t>
                      </a:r>
                    </a:p>
                  </a:txBody>
                  <a:tcPr/>
                </a:tc>
                <a:tc>
                  <a:txBody>
                    <a:bodyPr/>
                    <a:lstStyle/>
                    <a:p>
                      <a:pPr algn="r"/>
                      <a:r>
                        <a:rPr lang="en-ZW" sz="1600"/>
                        <a:t>20%</a:t>
                      </a:r>
                    </a:p>
                  </a:txBody>
                  <a:tcPr/>
                </a:tc>
                <a:tc>
                  <a:txBody>
                    <a:bodyPr/>
                    <a:lstStyle/>
                    <a:p>
                      <a:pPr algn="r"/>
                      <a:r>
                        <a:rPr lang="en-ZW" sz="1600"/>
                        <a:t>16.6%</a:t>
                      </a:r>
                    </a:p>
                  </a:txBody>
                  <a:tcPr/>
                </a:tc>
                <a:extLst>
                  <a:ext uri="{0D108BD9-81ED-4DB2-BD59-A6C34878D82A}">
                    <a16:rowId xmlns:a16="http://schemas.microsoft.com/office/drawing/2014/main" val="2558795369"/>
                  </a:ext>
                </a:extLst>
              </a:tr>
              <a:tr h="286405">
                <a:tc>
                  <a:txBody>
                    <a:bodyPr/>
                    <a:lstStyle/>
                    <a:p>
                      <a:r>
                        <a:rPr lang="en-ZW" sz="1600"/>
                        <a:t>PM</a:t>
                      </a:r>
                      <a:endParaRPr lang="en-US" sz="1600"/>
                    </a:p>
                  </a:txBody>
                  <a:tcPr/>
                </a:tc>
                <a:tc>
                  <a:txBody>
                    <a:bodyPr/>
                    <a:lstStyle/>
                    <a:p>
                      <a:pPr algn="r"/>
                      <a:r>
                        <a:rPr lang="en-ZW" sz="1600"/>
                        <a:t>18%</a:t>
                      </a:r>
                    </a:p>
                  </a:txBody>
                  <a:tcPr/>
                </a:tc>
                <a:tc>
                  <a:txBody>
                    <a:bodyPr/>
                    <a:lstStyle/>
                    <a:p>
                      <a:pPr algn="r"/>
                      <a:r>
                        <a:rPr lang="en-ZW" sz="1600"/>
                        <a:t>19.6%</a:t>
                      </a:r>
                    </a:p>
                  </a:txBody>
                  <a:tcPr/>
                </a:tc>
                <a:tc>
                  <a:txBody>
                    <a:bodyPr/>
                    <a:lstStyle/>
                    <a:p>
                      <a:pPr algn="r"/>
                      <a:r>
                        <a:rPr lang="en-ZW" sz="1600"/>
                        <a:t>17.3%</a:t>
                      </a:r>
                    </a:p>
                  </a:txBody>
                  <a:tcPr/>
                </a:tc>
                <a:extLst>
                  <a:ext uri="{0D108BD9-81ED-4DB2-BD59-A6C34878D82A}">
                    <a16:rowId xmlns:a16="http://schemas.microsoft.com/office/drawing/2014/main" val="906653857"/>
                  </a:ext>
                </a:extLst>
              </a:tr>
              <a:tr h="286405">
                <a:tc>
                  <a:txBody>
                    <a:bodyPr/>
                    <a:lstStyle/>
                    <a:p>
                      <a:r>
                        <a:rPr lang="en-ZW" sz="1600"/>
                        <a:t>SO</a:t>
                      </a:r>
                      <a:r>
                        <a:rPr lang="en-ZW" sz="1200"/>
                        <a:t>2</a:t>
                      </a:r>
                      <a:endParaRPr lang="en-US" sz="1200"/>
                    </a:p>
                  </a:txBody>
                  <a:tcPr/>
                </a:tc>
                <a:tc>
                  <a:txBody>
                    <a:bodyPr/>
                    <a:lstStyle/>
                    <a:p>
                      <a:pPr algn="r"/>
                      <a:r>
                        <a:rPr lang="en-ZW" sz="1600"/>
                        <a:t>7%</a:t>
                      </a:r>
                    </a:p>
                  </a:txBody>
                  <a:tcPr/>
                </a:tc>
                <a:tc>
                  <a:txBody>
                    <a:bodyPr/>
                    <a:lstStyle/>
                    <a:p>
                      <a:pPr algn="r"/>
                      <a:r>
                        <a:rPr lang="en-ZW" sz="1600"/>
                        <a:t>7.1%</a:t>
                      </a:r>
                    </a:p>
                  </a:txBody>
                  <a:tcPr/>
                </a:tc>
                <a:tc>
                  <a:txBody>
                    <a:bodyPr/>
                    <a:lstStyle/>
                    <a:p>
                      <a:pPr algn="r"/>
                      <a:r>
                        <a:rPr lang="en-ZW" sz="1600"/>
                        <a:t>5%</a:t>
                      </a:r>
                    </a:p>
                  </a:txBody>
                  <a:tcPr/>
                </a:tc>
                <a:extLst>
                  <a:ext uri="{0D108BD9-81ED-4DB2-BD59-A6C34878D82A}">
                    <a16:rowId xmlns:a16="http://schemas.microsoft.com/office/drawing/2014/main" val="30960325"/>
                  </a:ext>
                </a:extLst>
              </a:tr>
            </a:tbl>
          </a:graphicData>
        </a:graphic>
      </p:graphicFrame>
      <p:pic>
        <p:nvPicPr>
          <p:cNvPr id="7" name="Picture 6">
            <a:extLst>
              <a:ext uri="{FF2B5EF4-FFF2-40B4-BE49-F238E27FC236}">
                <a16:creationId xmlns:a16="http://schemas.microsoft.com/office/drawing/2014/main" id="{9B42F364-9BA4-2EEC-C1C7-6E4B0EAC5375}"/>
              </a:ext>
            </a:extLst>
          </p:cNvPr>
          <p:cNvPicPr>
            <a:picLocks noChangeAspect="1"/>
          </p:cNvPicPr>
          <p:nvPr/>
        </p:nvPicPr>
        <p:blipFill>
          <a:blip r:embed="rId2"/>
          <a:stretch>
            <a:fillRect/>
          </a:stretch>
        </p:blipFill>
        <p:spPr>
          <a:xfrm>
            <a:off x="6216859" y="273319"/>
            <a:ext cx="5394630" cy="6180894"/>
          </a:xfrm>
          <a:prstGeom prst="rect">
            <a:avLst/>
          </a:prstGeom>
        </p:spPr>
      </p:pic>
    </p:spTree>
    <p:extLst>
      <p:ext uri="{BB962C8B-B14F-4D97-AF65-F5344CB8AC3E}">
        <p14:creationId xmlns:p14="http://schemas.microsoft.com/office/powerpoint/2010/main" val="122280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78B9-9EDC-50D2-3D84-E36E97A7908C}"/>
              </a:ext>
            </a:extLst>
          </p:cNvPr>
          <p:cNvSpPr>
            <a:spLocks noGrp="1"/>
          </p:cNvSpPr>
          <p:nvPr>
            <p:ph type="title"/>
          </p:nvPr>
        </p:nvSpPr>
        <p:spPr>
          <a:xfrm>
            <a:off x="609600" y="425157"/>
            <a:ext cx="11362944" cy="525819"/>
          </a:xfrm>
        </p:spPr>
        <p:txBody>
          <a:bodyPr>
            <a:normAutofit fontScale="90000"/>
          </a:bodyPr>
          <a:lstStyle/>
          <a:p>
            <a:r>
              <a:rPr lang="en-ZW"/>
              <a:t>California Emissions by Unit Category – Core Case</a:t>
            </a:r>
            <a:endParaRPr lang="en-US"/>
          </a:p>
        </p:txBody>
      </p:sp>
      <p:sp>
        <p:nvSpPr>
          <p:cNvPr id="3" name="Content Placeholder 2">
            <a:extLst>
              <a:ext uri="{FF2B5EF4-FFF2-40B4-BE49-F238E27FC236}">
                <a16:creationId xmlns:a16="http://schemas.microsoft.com/office/drawing/2014/main" id="{DFB9119A-E595-FF34-9F6D-0442A9214216}"/>
              </a:ext>
            </a:extLst>
          </p:cNvPr>
          <p:cNvSpPr>
            <a:spLocks noGrp="1"/>
          </p:cNvSpPr>
          <p:nvPr>
            <p:ph idx="1"/>
          </p:nvPr>
        </p:nvSpPr>
        <p:spPr>
          <a:xfrm>
            <a:off x="609599" y="936599"/>
            <a:ext cx="9484923" cy="2210982"/>
          </a:xfrm>
        </p:spPr>
        <p:txBody>
          <a:bodyPr vert="horz" lIns="0" tIns="45720" rIns="91440" bIns="45720" rtlCol="0" anchor="t">
            <a:normAutofit/>
          </a:bodyPr>
          <a:lstStyle/>
          <a:p>
            <a:r>
              <a:rPr lang="en-ZW" dirty="0"/>
              <a:t>California wide emissions shown for: biomass, CC (Combined Cycle), </a:t>
            </a:r>
            <a:r>
              <a:rPr lang="en-ZW" dirty="0" err="1"/>
              <a:t>cogen</a:t>
            </a:r>
            <a:r>
              <a:rPr lang="en-ZW" dirty="0"/>
              <a:t> (Cogeneration), CT (Combustion Turbine) and ICE (Internal Combustion Engine) for Core Studies</a:t>
            </a:r>
          </a:p>
          <a:p>
            <a:r>
              <a:rPr lang="en-ZW" dirty="0"/>
              <a:t>NOx emissions are higher for all units</a:t>
            </a:r>
          </a:p>
          <a:p>
            <a:r>
              <a:rPr lang="en-ZW" dirty="0"/>
              <a:t>Biomass and CC units have higher SO2 emissions</a:t>
            </a:r>
            <a:endParaRPr lang="en-US" dirty="0"/>
          </a:p>
        </p:txBody>
      </p:sp>
      <p:sp>
        <p:nvSpPr>
          <p:cNvPr id="4" name="Slide Number Placeholder 3">
            <a:extLst>
              <a:ext uri="{FF2B5EF4-FFF2-40B4-BE49-F238E27FC236}">
                <a16:creationId xmlns:a16="http://schemas.microsoft.com/office/drawing/2014/main" id="{BACD17DE-E2B0-82D8-4B29-2AB1EBCA55FF}"/>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pic>
        <p:nvPicPr>
          <p:cNvPr id="7" name="Picture 6">
            <a:extLst>
              <a:ext uri="{FF2B5EF4-FFF2-40B4-BE49-F238E27FC236}">
                <a16:creationId xmlns:a16="http://schemas.microsoft.com/office/drawing/2014/main" id="{72107801-1985-61B3-5EB4-3C6636FBAC97}"/>
              </a:ext>
            </a:extLst>
          </p:cNvPr>
          <p:cNvPicPr>
            <a:picLocks noChangeAspect="1"/>
          </p:cNvPicPr>
          <p:nvPr/>
        </p:nvPicPr>
        <p:blipFill>
          <a:blip r:embed="rId2"/>
          <a:stretch>
            <a:fillRect/>
          </a:stretch>
        </p:blipFill>
        <p:spPr>
          <a:xfrm>
            <a:off x="976543" y="3072214"/>
            <a:ext cx="9717616" cy="3204831"/>
          </a:xfrm>
          <a:prstGeom prst="rect">
            <a:avLst/>
          </a:prstGeom>
        </p:spPr>
      </p:pic>
    </p:spTree>
    <p:extLst>
      <p:ext uri="{BB962C8B-B14F-4D97-AF65-F5344CB8AC3E}">
        <p14:creationId xmlns:p14="http://schemas.microsoft.com/office/powerpoint/2010/main" val="101154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78B9-9EDC-50D2-3D84-E36E97A7908C}"/>
              </a:ext>
            </a:extLst>
          </p:cNvPr>
          <p:cNvSpPr>
            <a:spLocks noGrp="1"/>
          </p:cNvSpPr>
          <p:nvPr>
            <p:ph type="title"/>
          </p:nvPr>
        </p:nvSpPr>
        <p:spPr>
          <a:xfrm>
            <a:off x="888023" y="495300"/>
            <a:ext cx="11161101" cy="509588"/>
          </a:xfrm>
        </p:spPr>
        <p:txBody>
          <a:bodyPr>
            <a:normAutofit fontScale="90000"/>
          </a:bodyPr>
          <a:lstStyle/>
          <a:p>
            <a:r>
              <a:rPr lang="en-ZW">
                <a:solidFill>
                  <a:srgbClr val="2A3C50"/>
                </a:solidFill>
              </a:rPr>
              <a:t>CAISO Emissions by Unit Category – Core Case</a:t>
            </a:r>
            <a:endParaRPr lang="en-US">
              <a:solidFill>
                <a:srgbClr val="2A3C50"/>
              </a:solidFill>
            </a:endParaRPr>
          </a:p>
        </p:txBody>
      </p:sp>
      <p:sp>
        <p:nvSpPr>
          <p:cNvPr id="3" name="Content Placeholder 2">
            <a:extLst>
              <a:ext uri="{FF2B5EF4-FFF2-40B4-BE49-F238E27FC236}">
                <a16:creationId xmlns:a16="http://schemas.microsoft.com/office/drawing/2014/main" id="{DFB9119A-E595-FF34-9F6D-0442A9214216}"/>
              </a:ext>
            </a:extLst>
          </p:cNvPr>
          <p:cNvSpPr>
            <a:spLocks noGrp="1"/>
          </p:cNvSpPr>
          <p:nvPr>
            <p:ph idx="1"/>
          </p:nvPr>
        </p:nvSpPr>
        <p:spPr>
          <a:xfrm>
            <a:off x="817685" y="1004888"/>
            <a:ext cx="5354515" cy="2424112"/>
          </a:xfrm>
        </p:spPr>
        <p:txBody>
          <a:bodyPr vert="horz" lIns="0" tIns="45720" rIns="91440" bIns="45720" rtlCol="0" anchor="t">
            <a:normAutofit/>
          </a:bodyPr>
          <a:lstStyle/>
          <a:p>
            <a:r>
              <a:rPr lang="en-ZW" sz="2000" dirty="0">
                <a:solidFill>
                  <a:srgbClr val="2A3C50"/>
                </a:solidFill>
              </a:rPr>
              <a:t>CAISO emissions shown for: biomass, CC, Cogen, CT and ICE for Core studies</a:t>
            </a:r>
          </a:p>
          <a:p>
            <a:r>
              <a:rPr lang="en-ZW" sz="2000" dirty="0">
                <a:solidFill>
                  <a:srgbClr val="2A3C50"/>
                </a:solidFill>
              </a:rPr>
              <a:t>NOx emissions are higher for all units</a:t>
            </a:r>
          </a:p>
          <a:p>
            <a:r>
              <a:rPr lang="en-ZW" sz="2000" dirty="0">
                <a:solidFill>
                  <a:srgbClr val="2A3C50"/>
                </a:solidFill>
              </a:rPr>
              <a:t>Biomass units have higher NOx and SO2 emissions, although their total generation is much lower than Cogen and CCs</a:t>
            </a:r>
            <a:endParaRPr lang="en-US" sz="2000" dirty="0">
              <a:solidFill>
                <a:srgbClr val="2A3C50"/>
              </a:solidFill>
            </a:endParaRPr>
          </a:p>
          <a:p>
            <a:endParaRPr lang="en-US" dirty="0">
              <a:solidFill>
                <a:srgbClr val="2A3C50"/>
              </a:solidFill>
            </a:endParaRPr>
          </a:p>
        </p:txBody>
      </p:sp>
      <p:sp>
        <p:nvSpPr>
          <p:cNvPr id="4" name="Slide Number Placeholder 3">
            <a:extLst>
              <a:ext uri="{FF2B5EF4-FFF2-40B4-BE49-F238E27FC236}">
                <a16:creationId xmlns:a16="http://schemas.microsoft.com/office/drawing/2014/main" id="{BACD17DE-E2B0-82D8-4B29-2AB1EBCA55FF}"/>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5" name="Table 4">
            <a:extLst>
              <a:ext uri="{FF2B5EF4-FFF2-40B4-BE49-F238E27FC236}">
                <a16:creationId xmlns:a16="http://schemas.microsoft.com/office/drawing/2014/main" id="{1C3FC4CA-F1B6-CF51-E412-E18388B792B7}"/>
              </a:ext>
            </a:extLst>
          </p:cNvPr>
          <p:cNvGraphicFramePr>
            <a:graphicFrameLocks noGrp="1"/>
          </p:cNvGraphicFramePr>
          <p:nvPr>
            <p:extLst>
              <p:ext uri="{D42A27DB-BD31-4B8C-83A1-F6EECF244321}">
                <p14:modId xmlns:p14="http://schemas.microsoft.com/office/powerpoint/2010/main" val="1647278348"/>
              </p:ext>
            </p:extLst>
          </p:nvPr>
        </p:nvGraphicFramePr>
        <p:xfrm>
          <a:off x="6069106" y="656022"/>
          <a:ext cx="5130800" cy="2733675"/>
        </p:xfrm>
        <a:graphic>
          <a:graphicData uri="http://schemas.openxmlformats.org/drawingml/2006/table">
            <a:tbl>
              <a:tblPr/>
              <a:tblGrid>
                <a:gridCol w="1854200">
                  <a:extLst>
                    <a:ext uri="{9D8B030D-6E8A-4147-A177-3AD203B41FA5}">
                      <a16:colId xmlns:a16="http://schemas.microsoft.com/office/drawing/2014/main" val="2552727313"/>
                    </a:ext>
                  </a:extLst>
                </a:gridCol>
                <a:gridCol w="1143000">
                  <a:extLst>
                    <a:ext uri="{9D8B030D-6E8A-4147-A177-3AD203B41FA5}">
                      <a16:colId xmlns:a16="http://schemas.microsoft.com/office/drawing/2014/main" val="1426114740"/>
                    </a:ext>
                  </a:extLst>
                </a:gridCol>
                <a:gridCol w="660400">
                  <a:extLst>
                    <a:ext uri="{9D8B030D-6E8A-4147-A177-3AD203B41FA5}">
                      <a16:colId xmlns:a16="http://schemas.microsoft.com/office/drawing/2014/main" val="3561375129"/>
                    </a:ext>
                  </a:extLst>
                </a:gridCol>
                <a:gridCol w="660400">
                  <a:extLst>
                    <a:ext uri="{9D8B030D-6E8A-4147-A177-3AD203B41FA5}">
                      <a16:colId xmlns:a16="http://schemas.microsoft.com/office/drawing/2014/main" val="2064467620"/>
                    </a:ext>
                  </a:extLst>
                </a:gridCol>
                <a:gridCol w="812800">
                  <a:extLst>
                    <a:ext uri="{9D8B030D-6E8A-4147-A177-3AD203B41FA5}">
                      <a16:colId xmlns:a16="http://schemas.microsoft.com/office/drawing/2014/main" val="2350837856"/>
                    </a:ext>
                  </a:extLst>
                </a:gridCol>
              </a:tblGrid>
              <a:tr h="533400">
                <a:tc gridSpan="5">
                  <a:txBody>
                    <a:bodyPr/>
                    <a:lstStyle/>
                    <a:p>
                      <a:pPr algn="ctr" rtl="0" fontAlgn="b"/>
                      <a:r>
                        <a:rPr lang="en-US" sz="1600" b="0" i="0" u="none" strike="noStrike">
                          <a:solidFill>
                            <a:srgbClr val="000000"/>
                          </a:solidFill>
                          <a:effectLst/>
                          <a:latin typeface="Calibri" panose="020F0502020204030204" pitchFamily="34" charset="0"/>
                        </a:rPr>
                        <a:t>CAISO Thermal Generation - Core Cases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3009571"/>
                  </a:ext>
                </a:extLst>
              </a:tr>
              <a:tr h="542925">
                <a:tc>
                  <a:txBody>
                    <a:bodyPr/>
                    <a:lstStyle/>
                    <a:p>
                      <a:pPr algn="l" rtl="0" fontAlgn="b"/>
                      <a:r>
                        <a:rPr lang="en-US"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Calibri" panose="020F0502020204030204" pitchFamily="34" charset="0"/>
                        </a:rPr>
                        <a:t>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b"/>
                      <a:r>
                        <a:rPr lang="en-US" sz="1600" b="0" i="0" u="none" strike="noStrike">
                          <a:solidFill>
                            <a:srgbClr val="000000"/>
                          </a:solidFill>
                          <a:effectLst/>
                          <a:latin typeface="Calibri" panose="020F0502020204030204" pitchFamily="34" charset="0"/>
                        </a:rPr>
                        <a:t>2030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b"/>
                      <a:r>
                        <a:rPr lang="en-US" sz="1600" b="0" i="0" u="none" strike="noStrike">
                          <a:solidFill>
                            <a:srgbClr val="000000"/>
                          </a:solidFill>
                          <a:effectLst/>
                          <a:latin typeface="Calibri" panose="020F0502020204030204" pitchFamily="34" charset="0"/>
                        </a:rPr>
                        <a:t>2035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89161272"/>
                  </a:ext>
                </a:extLst>
              </a:tr>
              <a:tr h="276225">
                <a:tc>
                  <a:txBody>
                    <a:bodyPr/>
                    <a:lstStyle/>
                    <a:p>
                      <a:pPr algn="l" rtl="0" fontAlgn="b"/>
                      <a:r>
                        <a:rPr lang="en-US" sz="1600" b="1" i="0" u="none" strike="noStrike" dirty="0">
                          <a:solidFill>
                            <a:srgbClr val="000000"/>
                          </a:solidFill>
                          <a:effectLst/>
                          <a:latin typeface="Calibri" panose="020F0502020204030204" pitchFamily="34" charset="0"/>
                        </a:rPr>
                        <a:t>Biomass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r>
                        <a:rPr lang="en-US" sz="1600" b="0" i="0" u="none" strike="noStrike">
                          <a:solidFill>
                            <a:srgbClr val="000000"/>
                          </a:solidFill>
                          <a:effectLst/>
                          <a:latin typeface="Calibri" panose="020F0502020204030204" pitchFamily="34" charset="0"/>
                        </a:rPr>
                        <a:t>2,736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3,537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dirty="0">
                          <a:solidFill>
                            <a:srgbClr val="000000"/>
                          </a:solidFill>
                          <a:effectLst/>
                          <a:latin typeface="Calibri" panose="020F0502020204030204" pitchFamily="34" charset="0"/>
                        </a:rPr>
                        <a:t>3,601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en-US" sz="1600" b="0" i="0" u="none" strike="noStrike">
                          <a:solidFill>
                            <a:srgbClr val="000000"/>
                          </a:solidFill>
                          <a:effectLst/>
                          <a:latin typeface="Calibri" panose="020F0502020204030204" pitchFamily="34" charset="0"/>
                        </a:rPr>
                        <a:t>GWh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382708277"/>
                  </a:ext>
                </a:extLst>
              </a:tr>
              <a:tr h="276225">
                <a:tc>
                  <a:txBody>
                    <a:bodyPr/>
                    <a:lstStyle/>
                    <a:p>
                      <a:pPr algn="l" rtl="0" fontAlgn="b"/>
                      <a:r>
                        <a:rPr lang="en-US" sz="1600" b="1" i="0" u="none" strike="noStrike">
                          <a:solidFill>
                            <a:srgbClr val="000000"/>
                          </a:solidFill>
                          <a:effectLst/>
                          <a:latin typeface="Calibri" panose="020F0502020204030204" pitchFamily="34" charset="0"/>
                        </a:rPr>
                        <a:t>CC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rtl="0" fontAlgn="b"/>
                      <a:r>
                        <a:rPr lang="en-US" sz="1600" b="0" i="0" u="none" strike="noStrike">
                          <a:solidFill>
                            <a:srgbClr val="000000"/>
                          </a:solidFill>
                          <a:effectLst/>
                          <a:latin typeface="Calibri" panose="020F0502020204030204" pitchFamily="34" charset="0"/>
                        </a:rPr>
                        <a:t>59,867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34,307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32,244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en-US" sz="1600" b="0" i="0" u="none" strike="noStrike">
                          <a:solidFill>
                            <a:srgbClr val="000000"/>
                          </a:solidFill>
                          <a:effectLst/>
                          <a:latin typeface="Calibri" panose="020F0502020204030204" pitchFamily="34" charset="0"/>
                        </a:rPr>
                        <a:t>GWh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62993454"/>
                  </a:ext>
                </a:extLst>
              </a:tr>
              <a:tr h="276225">
                <a:tc>
                  <a:txBody>
                    <a:bodyPr/>
                    <a:lstStyle/>
                    <a:p>
                      <a:pPr algn="l" rtl="0" fontAlgn="b"/>
                      <a:r>
                        <a:rPr lang="en-US" sz="1600" b="1" i="0" u="none" strike="noStrike">
                          <a:solidFill>
                            <a:srgbClr val="000000"/>
                          </a:solidFill>
                          <a:effectLst/>
                          <a:latin typeface="Calibri" panose="020F0502020204030204" pitchFamily="34" charset="0"/>
                        </a:rPr>
                        <a:t>Cogen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rtl="0" fontAlgn="b"/>
                      <a:r>
                        <a:rPr lang="en-US" sz="1600" b="0" i="0" u="none" strike="noStrike">
                          <a:solidFill>
                            <a:srgbClr val="000000"/>
                          </a:solidFill>
                          <a:effectLst/>
                          <a:latin typeface="Calibri" panose="020F0502020204030204" pitchFamily="34" charset="0"/>
                        </a:rPr>
                        <a:t>10,107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9,417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4,007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en-US" sz="1600" b="0" i="0" u="none" strike="noStrike">
                          <a:solidFill>
                            <a:srgbClr val="000000"/>
                          </a:solidFill>
                          <a:effectLst/>
                          <a:latin typeface="Calibri" panose="020F0502020204030204" pitchFamily="34" charset="0"/>
                        </a:rPr>
                        <a:t>GWh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720646"/>
                  </a:ext>
                </a:extLst>
              </a:tr>
              <a:tr h="276225">
                <a:tc>
                  <a:txBody>
                    <a:bodyPr/>
                    <a:lstStyle/>
                    <a:p>
                      <a:pPr algn="l" rtl="0" fontAlgn="b"/>
                      <a:r>
                        <a:rPr lang="en-US" sz="1600" b="1" i="0" u="none" strike="noStrike">
                          <a:solidFill>
                            <a:srgbClr val="000000"/>
                          </a:solidFill>
                          <a:effectLst/>
                          <a:latin typeface="Calibri" panose="020F0502020204030204" pitchFamily="34" charset="0"/>
                        </a:rPr>
                        <a:t>CT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rtl="0" fontAlgn="b"/>
                      <a:r>
                        <a:rPr lang="en-US" sz="1600" b="0" i="0" u="none" strike="noStrike">
                          <a:solidFill>
                            <a:srgbClr val="000000"/>
                          </a:solidFill>
                          <a:effectLst/>
                          <a:latin typeface="Calibri" panose="020F0502020204030204" pitchFamily="34" charset="0"/>
                        </a:rPr>
                        <a:t>2,494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1,323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en-US" sz="1600" b="0" i="0" u="none" strike="noStrike">
                          <a:solidFill>
                            <a:srgbClr val="000000"/>
                          </a:solidFill>
                          <a:effectLst/>
                          <a:latin typeface="Calibri" panose="020F0502020204030204" pitchFamily="34" charset="0"/>
                        </a:rPr>
                        <a:t>GWh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805873500"/>
                  </a:ext>
                </a:extLst>
              </a:tr>
              <a:tr h="276225">
                <a:tc>
                  <a:txBody>
                    <a:bodyPr/>
                    <a:lstStyle/>
                    <a:p>
                      <a:pPr algn="l" rtl="0" fontAlgn="b"/>
                      <a:r>
                        <a:rPr lang="en-US" sz="1600" b="1" i="0" u="none" strike="noStrike">
                          <a:solidFill>
                            <a:srgbClr val="000000"/>
                          </a:solidFill>
                          <a:effectLst/>
                          <a:latin typeface="Calibri" panose="020F0502020204030204" pitchFamily="34" charset="0"/>
                        </a:rPr>
                        <a:t>ICE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rtl="0" fontAlgn="b"/>
                      <a:r>
                        <a:rPr lang="en-US" sz="1600" b="0" i="0" u="none" strike="noStrike">
                          <a:solidFill>
                            <a:srgbClr val="000000"/>
                          </a:solidFill>
                          <a:effectLst/>
                          <a:latin typeface="Calibri" panose="020F050202020403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en-US" sz="1600" b="0" i="0" u="none" strike="noStrike">
                          <a:solidFill>
                            <a:srgbClr val="000000"/>
                          </a:solidFill>
                          <a:effectLst/>
                          <a:latin typeface="Calibri" panose="020F0502020204030204" pitchFamily="34" charset="0"/>
                        </a:rPr>
                        <a:t>GWh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71968700"/>
                  </a:ext>
                </a:extLst>
              </a:tr>
              <a:tr h="276225">
                <a:tc>
                  <a:txBody>
                    <a:bodyPr/>
                    <a:lstStyle/>
                    <a:p>
                      <a:pPr algn="l" rtl="0" fontAlgn="b"/>
                      <a:r>
                        <a:rPr lang="en-US" sz="1600" b="1" i="0" u="none" strike="noStrike">
                          <a:solidFill>
                            <a:srgbClr val="000000"/>
                          </a:solidFill>
                          <a:effectLst/>
                          <a:latin typeface="Calibri" panose="020F0502020204030204" pitchFamily="34" charset="0"/>
                        </a:rPr>
                        <a:t>Geothermal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rtl="0" fontAlgn="b"/>
                      <a:r>
                        <a:rPr lang="en-US" sz="1600" b="0" i="0" u="none" strike="noStrike">
                          <a:solidFill>
                            <a:srgbClr val="000000"/>
                          </a:solidFill>
                          <a:effectLst/>
                          <a:latin typeface="Calibri" panose="020F0502020204030204" pitchFamily="34" charset="0"/>
                        </a:rPr>
                        <a:t>16,756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22,755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b"/>
                      <a:r>
                        <a:rPr lang="en-US" sz="1600" b="0" i="0" u="none" strike="noStrike">
                          <a:solidFill>
                            <a:srgbClr val="000000"/>
                          </a:solidFill>
                          <a:effectLst/>
                          <a:latin typeface="Calibri" panose="020F0502020204030204" pitchFamily="34" charset="0"/>
                        </a:rPr>
                        <a:t>25,616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en-US" sz="1600" b="0" i="0" u="none" strike="noStrike" dirty="0">
                          <a:solidFill>
                            <a:srgbClr val="000000"/>
                          </a:solidFill>
                          <a:effectLst/>
                          <a:latin typeface="Calibri" panose="020F0502020204030204" pitchFamily="34" charset="0"/>
                        </a:rPr>
                        <a:t>GWh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832131691"/>
                  </a:ext>
                </a:extLst>
              </a:tr>
            </a:tbl>
          </a:graphicData>
        </a:graphic>
      </p:graphicFrame>
      <p:pic>
        <p:nvPicPr>
          <p:cNvPr id="8" name="Picture 7">
            <a:extLst>
              <a:ext uri="{FF2B5EF4-FFF2-40B4-BE49-F238E27FC236}">
                <a16:creationId xmlns:a16="http://schemas.microsoft.com/office/drawing/2014/main" id="{FC0BE0B4-63FC-61A8-8F5E-58A597125FF7}"/>
              </a:ext>
            </a:extLst>
          </p:cNvPr>
          <p:cNvPicPr>
            <a:picLocks noChangeAspect="1"/>
          </p:cNvPicPr>
          <p:nvPr/>
        </p:nvPicPr>
        <p:blipFill>
          <a:blip r:embed="rId2"/>
          <a:stretch>
            <a:fillRect/>
          </a:stretch>
        </p:blipFill>
        <p:spPr>
          <a:xfrm>
            <a:off x="1482570" y="3468304"/>
            <a:ext cx="9145829" cy="3152963"/>
          </a:xfrm>
          <a:prstGeom prst="rect">
            <a:avLst/>
          </a:prstGeom>
        </p:spPr>
      </p:pic>
    </p:spTree>
    <p:extLst>
      <p:ext uri="{BB962C8B-B14F-4D97-AF65-F5344CB8AC3E}">
        <p14:creationId xmlns:p14="http://schemas.microsoft.com/office/powerpoint/2010/main" val="390826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0114-1EF6-3045-C6EF-41241092F49F}"/>
              </a:ext>
            </a:extLst>
          </p:cNvPr>
          <p:cNvSpPr>
            <a:spLocks noGrp="1"/>
          </p:cNvSpPr>
          <p:nvPr>
            <p:ph type="title"/>
          </p:nvPr>
        </p:nvSpPr>
        <p:spPr/>
        <p:txBody>
          <a:bodyPr/>
          <a:lstStyle/>
          <a:p>
            <a:r>
              <a:rPr lang="en-US">
                <a:ea typeface="+mj-lt"/>
                <a:cs typeface="+mj-lt"/>
              </a:rPr>
              <a:t>California-wide capacity, energy, fuel burn, and criteria pollutants by unit category</a:t>
            </a:r>
            <a:endParaRPr lang="en-US"/>
          </a:p>
        </p:txBody>
      </p:sp>
      <p:sp>
        <p:nvSpPr>
          <p:cNvPr id="3" name="Content Placeholder 2">
            <a:extLst>
              <a:ext uri="{FF2B5EF4-FFF2-40B4-BE49-F238E27FC236}">
                <a16:creationId xmlns:a16="http://schemas.microsoft.com/office/drawing/2014/main" id="{19C00CF4-A6A0-4013-C3F4-08CC1CE807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1859BA-47DB-8584-CE27-833BE6B41B80}"/>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2410925962"/>
      </p:ext>
    </p:extLst>
  </p:cSld>
  <p:clrMapOvr>
    <a:masterClrMapping/>
  </p:clrMapOvr>
</p:sld>
</file>

<file path=ppt/theme/theme1.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2.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63dcc5b-2454-4d67-bfd0-48987ca6b20e" xsi:nil="true"/>
    <lcf76f155ced4ddcb4097134ff3c332f xmlns="64776ad0-39d4-4130-bf63-b73fdd22640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4B75E45E5BCE46965C34C396CCE5BA" ma:contentTypeVersion="14" ma:contentTypeDescription="Create a new document." ma:contentTypeScope="" ma:versionID="84907c7f5602517728737aa52a2fcdf8">
  <xsd:schema xmlns:xsd="http://www.w3.org/2001/XMLSchema" xmlns:xs="http://www.w3.org/2001/XMLSchema" xmlns:p="http://schemas.microsoft.com/office/2006/metadata/properties" xmlns:ns2="64776ad0-39d4-4130-bf63-b73fdd226409" xmlns:ns3="263dcc5b-2454-4d67-bfd0-48987ca6b20e" targetNamespace="http://schemas.microsoft.com/office/2006/metadata/properties" ma:root="true" ma:fieldsID="e9136962610634b19eb8df4fbf15db38" ns2:_="" ns3:_="">
    <xsd:import namespace="64776ad0-39d4-4130-bf63-b73fdd226409"/>
    <xsd:import namespace="263dcc5b-2454-4d67-bfd0-48987ca6b2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76ad0-39d4-4130-bf63-b73fdd2264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cc5b-2454-4d67-bfd0-48987ca6b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4fe8a9d-e986-4dab-81c8-a1881bcbad90}" ma:internalName="TaxCatchAll" ma:showField="CatchAllData" ma:web="263dcc5b-2454-4d67-bfd0-48987ca6b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36F5E2-6AF2-40A7-8407-916418ABE17B}">
  <ds:schemaRefs>
    <ds:schemaRef ds:uri="http://schemas.microsoft.com/office/infopath/2007/PartnerControls"/>
    <ds:schemaRef ds:uri="64776ad0-39d4-4130-bf63-b73fdd226409"/>
    <ds:schemaRef ds:uri="263dcc5b-2454-4d67-bfd0-48987ca6b20e"/>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DF960EA-4627-483B-9477-8BC8866E4DF6}">
  <ds:schemaRefs>
    <ds:schemaRef ds:uri="http://schemas.microsoft.com/sharepoint/v3/contenttype/forms"/>
  </ds:schemaRefs>
</ds:datastoreItem>
</file>

<file path=customXml/itemProps3.xml><?xml version="1.0" encoding="utf-8"?>
<ds:datastoreItem xmlns:ds="http://schemas.openxmlformats.org/officeDocument/2006/customXml" ds:itemID="{02DD82C6-40D5-42C7-9BF9-4E8E69E4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76ad0-39d4-4130-bf63-b73fdd226409"/>
    <ds:schemaRef ds:uri="263dcc5b-2454-4d67-bfd0-48987ca6b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578</TotalTime>
  <Words>1840</Words>
  <Application>Microsoft Office PowerPoint</Application>
  <PresentationFormat>Widescreen</PresentationFormat>
  <Paragraphs>407</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Century Gothic</vt:lpstr>
      <vt:lpstr>CPUC Gold</vt:lpstr>
      <vt:lpstr>CPUC White</vt:lpstr>
      <vt:lpstr>2023 Proposed Preferred System Plan and 2024-25 Transmission Planning Portfolios Supplemental Criteria Pollutant Analysis</vt:lpstr>
      <vt:lpstr>Criteria pollutant analyses of the IRP PSP 25MMT Core cases for years 2026, 2030, and 2035</vt:lpstr>
      <vt:lpstr>Background – criteria pollutants analysis</vt:lpstr>
      <vt:lpstr>Background – Updated Criteria Pollutant Analysis</vt:lpstr>
      <vt:lpstr>PowerPoint Presentation</vt:lpstr>
      <vt:lpstr>PowerPoint Presentation</vt:lpstr>
      <vt:lpstr>California Emissions by Unit Category – Core Case</vt:lpstr>
      <vt:lpstr>CAISO Emissions by Unit Category – Core Case</vt:lpstr>
      <vt:lpstr>California-wide capacity, energy, fuel burn, and criteria pollutants by unit category</vt:lpstr>
      <vt:lpstr>2026 California-wide criteria pollutants by unit category - Core Case</vt:lpstr>
      <vt:lpstr>2030 California-wide criteria pollutants by unit category - Core Case</vt:lpstr>
      <vt:lpstr>2035 California-wide criteria pollutants by unit category - Core Case</vt:lpstr>
      <vt:lpstr>2030 California-wide criteria pollutants by unit category – 2021 PSP analysis for comparison</vt:lpstr>
      <vt:lpstr>Comparison of 2030 study year from 2021 modeling and 2023 PSP modeling - Core Case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Donald J.</dc:creator>
  <cp:lastModifiedBy>Brooks, Donald J.</cp:lastModifiedBy>
  <cp:revision>16</cp:revision>
  <dcterms:created xsi:type="dcterms:W3CDTF">2023-10-20T19:18:07Z</dcterms:created>
  <dcterms:modified xsi:type="dcterms:W3CDTF">2024-04-06T06:09:27Z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0x010100E34B75E45E5BCE46965C34C396CCE5BA</vt:lpwstr>
  </property>
  <property fmtid="{D5CDD505-2E9C-101B-9397-08002B2CF9AE}" pid="3" name="MediaServiceImageTags">
    <vt:lpwstr/>
  </property>
</Properties>
</file>