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9"/>
  </p:notesMasterIdLst>
  <p:sldIdLst>
    <p:sldId id="294" r:id="rId9"/>
    <p:sldId id="7930" r:id="rId10"/>
    <p:sldId id="7925" r:id="rId11"/>
    <p:sldId id="7934" r:id="rId12"/>
    <p:sldId id="332" r:id="rId13"/>
    <p:sldId id="328" r:id="rId14"/>
    <p:sldId id="7931" r:id="rId15"/>
    <p:sldId id="7923" r:id="rId16"/>
    <p:sldId id="7935" r:id="rId17"/>
    <p:sldId id="7936" r:id="rId18"/>
    <p:sldId id="7927" r:id="rId19"/>
    <p:sldId id="7928" r:id="rId20"/>
    <p:sldId id="7867" r:id="rId21"/>
    <p:sldId id="7926" r:id="rId22"/>
    <p:sldId id="7937" r:id="rId23"/>
    <p:sldId id="330" r:id="rId24"/>
    <p:sldId id="7873" r:id="rId25"/>
    <p:sldId id="7924" r:id="rId26"/>
    <p:sldId id="7916"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EB7624-863B-B4C0-5275-BBB062C55486}" name="Sievers, James" initials="SJ" userId="S::james.sievers@cpuc.ca.gov::f8e9fb66-7c8a-434e-a8d9-27d353064f80" providerId="AD"/>
  <p188:author id="{54110D33-74F9-5FCC-7172-0EB00DABF5F0}" name="Babka, Sophie" initials="BS" userId="S::sophie.babka@cpuc.ca.gov::e9fb9963-aa8a-4a74-aa97-3f1592c9694b" providerId="AD"/>
  <p188:author id="{82EF9F40-3B89-D767-D253-314141283F1C}" name="McElvain, Frank" initials="MF" userId="S::frank.mcelvain@cpuc.ca.gov::cf01193a-2e2d-4cb7-8343-b2e20ae4c209" providerId="AD"/>
  <p188:author id="{6865BF65-B766-5275-A9CD-BC38279D9D6D}" name="Blecha, Travis" initials="TB" userId="S::Travis.Blecha@cpuc.ca.gov::250abb05-de25-476f-99e8-76ae02e95fe8" providerId="AD"/>
  <p188:author id="{38FE9889-522B-0ADF-F4FF-0468C28E155F}" name="Shoemaker, Steven" initials="SS" userId="S::Steven.Shoemaker@cpuc.ca.gov::ee7573ce-5d10-4038-b83d-da82c78faafe" providerId="AD"/>
  <p188:author id="{04868CBB-D67B-EF87-A916-99DE1D663AD2}" name="Root, Christine" initials="RC" userId="S::christine.root@cpuc.ca.gov::634dede3-c366-4733-b603-6c5f1d9e048a" providerId="AD"/>
  <p188:author id="{B7EA89C9-98D2-56F4-48B8-C9F7F9D836B2}" name="Root, Christine" initials="CR" userId="S::Christine.Root@cpuc.ca.gov::634dede3-c366-4733-b603-6c5f1d9e048a" providerId="AD"/>
  <p188:author id="{590F80DA-99B0-E310-37FA-87D8C8B60B7E}" name="Sterkel, Merideth &quot;Molly&quot;" initials="S&quot;" userId="S::merideth.sterkel@cpuc.ca.gov::9f99ea54-d642-440c-a70c-716acc02a43d" providerId="AD"/>
  <p188:author id="{5D65BEF0-A338-0761-13CA-8E486B428907}" name="Singh, Anamika" initials="SA" userId="S::anamika.singh@cpuc.ca.gov::ae8d8754-451a-4ca1-8579-d85ea1d292f7" providerId="AD"/>
  <p188:author id="{896751F4-B639-149E-11C3-85C8A5E577A1}" name="Singh, Anamika" initials="AS" userId="S::Anamika.Singh@cpuc.ca.gov::ae8d8754-451a-4ca1-8579-d85ea1d292f7" providerId="AD"/>
  <p188:author id="{32ADA2FF-549C-5837-846A-6DD198112843}" name="Sievers, James" initials="SJ" userId="S::James.Sievers@cpuc.ca.gov::f8e9fb66-7c8a-434e-a8d9-27d353064f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812E"/>
    <a:srgbClr val="77777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7F8C7-2E48-410A-AF90-3A9F42901D93}" v="49" dt="2026-05-14T18:34:18.107"/>
    <p1510:client id="{A2ED6636-A598-42B5-9C46-F21A970EFD14}" v="9" dt="2026-05-14T20:10:42.415"/>
    <p1510:client id="{AE767793-24B8-54D4-276D-BDD4BA760BED}" v="618" dt="2026-05-15T17:38:06.036"/>
    <p1510:client id="{C6F48993-C38A-A052-D06D-EAB949494FA4}" v="96" dt="2026-05-15T16:31:48.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1713193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69F6-970D-878F-BD6F-14290278A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8F190-29A2-CBA9-9599-4B7A4BBAC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74009-9CF0-B283-8EA6-2D5EEE580C3E}"/>
              </a:ext>
            </a:extLst>
          </p:cNvPr>
          <p:cNvSpPr>
            <a:spLocks noGrp="1"/>
          </p:cNvSpPr>
          <p:nvPr>
            <p:ph type="body" idx="1"/>
          </p:nvPr>
        </p:nvSpPr>
        <p:spPr/>
        <p:txBody>
          <a:bodyPr/>
          <a:lstStyle/>
          <a:p>
            <a:r>
              <a:rPr lang="en-US">
                <a:ea typeface="Calibri"/>
                <a:cs typeface="Calibri"/>
              </a:rPr>
              <a:t>Since RDT now has the ability to modify itself based on the filing type and can be used simultaneously for different filings as we just saw. Staff has gotten rid of the versioning system and now rely on date-based tracking to help LSEs identify correct RDT files. </a:t>
            </a:r>
          </a:p>
          <a:p>
            <a:endParaRPr lang="en-US">
              <a:ea typeface="Calibri"/>
              <a:cs typeface="Calibri"/>
            </a:endParaRPr>
          </a:p>
          <a:p>
            <a:endParaRPr lang="en-US">
              <a:solidFill>
                <a:schemeClr val="tx2"/>
              </a:solidFill>
            </a:endParaRPr>
          </a:p>
        </p:txBody>
      </p:sp>
      <p:sp>
        <p:nvSpPr>
          <p:cNvPr id="4" name="Slide Number Placeholder 3">
            <a:extLst>
              <a:ext uri="{FF2B5EF4-FFF2-40B4-BE49-F238E27FC236}">
                <a16:creationId xmlns:a16="http://schemas.microsoft.com/office/drawing/2014/main" id="{D6282CDB-0203-C4FD-54DF-D954AE8C7E4D}"/>
              </a:ext>
            </a:extLst>
          </p:cNvPr>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321531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Calibri"/>
                <a:cs typeface="Calibri"/>
              </a:rPr>
              <a:t>Improved look up table if the g</a:t>
            </a:r>
          </a:p>
          <a:p>
            <a:pPr marL="285750" indent="-285750">
              <a:buFont typeface="Arial"/>
              <a:buChar char="•"/>
            </a:pPr>
            <a:endParaRPr lang="en-US">
              <a:ea typeface="Calibri"/>
              <a:cs typeface="Calibri"/>
            </a:endParaRPr>
          </a:p>
          <a:p>
            <a:pPr marL="285750" indent="-285750">
              <a:buFont typeface="Arial"/>
              <a:buChar char="•"/>
            </a:pPr>
            <a:r>
              <a:rPr lang="en-US" sz="1200"/>
              <a:t>which are more geographically isolated and have specific infrastructure requirements</a:t>
            </a:r>
          </a:p>
          <a:p>
            <a:pPr marL="285750" indent="-285750">
              <a:buFont typeface="Arial"/>
              <a:buChar char="•"/>
            </a:pPr>
            <a:endParaRPr lang="en-US" sz="1200">
              <a:ea typeface="Calibri"/>
              <a:cs typeface="Calibri"/>
            </a:endParaRPr>
          </a:p>
          <a:p>
            <a:pPr marL="285750" indent="-285750">
              <a:buFont typeface="Arial"/>
              <a:buChar char="•"/>
            </a:pPr>
            <a:r>
              <a:rPr lang="en-US" err="1">
                <a:ea typeface="Calibri"/>
                <a:cs typeface="Calibri"/>
              </a:rPr>
              <a:t>eothermal</a:t>
            </a:r>
            <a:r>
              <a:rPr lang="en-US">
                <a:ea typeface="Calibri"/>
                <a:cs typeface="Calibri"/>
              </a:rPr>
              <a:t> project, and if you do not have equivalent geothermal resource id  we don't see a lot of those projects and if you do not see that please </a:t>
            </a:r>
            <a:r>
              <a:rPr lang="en-US" err="1">
                <a:ea typeface="Calibri"/>
                <a:cs typeface="Calibri"/>
              </a:rPr>
              <a:t>rech</a:t>
            </a:r>
            <a:r>
              <a:rPr lang="en-US">
                <a:ea typeface="Calibri"/>
                <a:cs typeface="Calibri"/>
              </a:rPr>
              <a:t> out I and tell you the equivalent resource id. </a:t>
            </a:r>
            <a:endParaRPr lang="en-US">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13</a:t>
            </a:fld>
            <a:endParaRPr lang="en-US"/>
          </a:p>
        </p:txBody>
      </p:sp>
    </p:spTree>
    <p:extLst>
      <p:ext uri="{BB962C8B-B14F-4D97-AF65-F5344CB8AC3E}">
        <p14:creationId xmlns:p14="http://schemas.microsoft.com/office/powerpoint/2010/main" val="190436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B99DF-D3CB-678F-5AA2-5C62A5F80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B20B1-7A9E-54B3-4414-98DFBD999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504F8-D294-7603-5C30-A492D4562824}"/>
              </a:ext>
            </a:extLst>
          </p:cNvPr>
          <p:cNvSpPr>
            <a:spLocks noGrp="1"/>
          </p:cNvSpPr>
          <p:nvPr>
            <p:ph type="body" idx="1"/>
          </p:nvPr>
        </p:nvSpPr>
        <p:spPr/>
        <p:txBody>
          <a:bodyPr/>
          <a:lstStyle/>
          <a:p>
            <a:pPr marL="285750" indent="-2857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F9429162-E70D-9D75-B7FC-75BD28F7F2B9}"/>
              </a:ext>
            </a:extLst>
          </p:cNvPr>
          <p:cNvSpPr>
            <a:spLocks noGrp="1"/>
          </p:cNvSpPr>
          <p:nvPr>
            <p:ph type="sldNum" sz="quarter" idx="5"/>
          </p:nvPr>
        </p:nvSpPr>
        <p:spPr/>
        <p:txBody>
          <a:bodyPr/>
          <a:lstStyle/>
          <a:p>
            <a:fld id="{6A925FCD-4A8D-4B99-8F3B-745F0D52BEBB}" type="slidenum">
              <a:rPr lang="en-US" smtClean="0"/>
              <a:t>14</a:t>
            </a:fld>
            <a:endParaRPr lang="en-US"/>
          </a:p>
        </p:txBody>
      </p:sp>
    </p:spTree>
    <p:extLst>
      <p:ext uri="{BB962C8B-B14F-4D97-AF65-F5344CB8AC3E}">
        <p14:creationId xmlns:p14="http://schemas.microsoft.com/office/powerpoint/2010/main" val="227900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Running the macros will catch many errors in will carry over to the validation tool.</a:t>
            </a:r>
          </a:p>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15</a:t>
            </a:fld>
            <a:endParaRPr lang="en-US"/>
          </a:p>
        </p:txBody>
      </p:sp>
    </p:spTree>
    <p:extLst>
      <p:ext uri="{BB962C8B-B14F-4D97-AF65-F5344CB8AC3E}">
        <p14:creationId xmlns:p14="http://schemas.microsoft.com/office/powerpoint/2010/main" val="383749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Coomon</a:t>
            </a:r>
            <a:r>
              <a:rPr lang="en-US">
                <a:ea typeface="Calibri"/>
                <a:cs typeface="Calibri"/>
              </a:rPr>
              <a:t> Errors In RDT </a:t>
            </a:r>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305304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r>
              <a:rPr lang="en-US">
                <a:ea typeface="Calibri"/>
                <a:cs typeface="Calibri"/>
              </a:rPr>
              <a:t>We have already reviewed in the previous RDT office hours  we have already on our website and these aee also include here.  If you still have any question please take some time to refer to the FAQs you may find your question being already answered. If there are any other question please feel free to reach out to us.</a:t>
            </a: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endParaRPr lang="en-US">
              <a:cs typeface="Calibri"/>
            </a:endParaRPr>
          </a:p>
          <a:p>
            <a:pPr marL="285750" indent="-285750">
              <a:buFont typeface="Arial"/>
              <a:buChar char="•"/>
            </a:pPr>
            <a:r>
              <a:rPr lang="en-US">
                <a:cs typeface="Calibri"/>
              </a:rPr>
              <a:t>This slide is a resource– links to our studies and memos.</a:t>
            </a:r>
            <a:endParaRPr lang="en-US"/>
          </a:p>
          <a:p>
            <a:pPr marL="285750" indent="-285750">
              <a:buFont typeface="Arial"/>
              <a:buChar char="•"/>
            </a:pPr>
            <a:r>
              <a:rPr lang="en-US">
                <a:cs typeface="Calibri"/>
              </a:rPr>
              <a:t>For 2021 – we have a study and transmittal memo. This is for tranche 1, tranche 2. As well as tranche 3 and 4 if contracts were entered before Nov 30 22.</a:t>
            </a:r>
            <a:endParaRPr lang="en-US">
              <a:ea typeface="Calibri"/>
              <a:cs typeface="Calibri"/>
            </a:endParaRPr>
          </a:p>
          <a:p>
            <a:pPr marL="285750" indent="-285750">
              <a:buFont typeface="Arial"/>
              <a:buChar char="•"/>
            </a:pPr>
            <a:r>
              <a:rPr lang="en-US">
                <a:cs typeface="Calibri"/>
              </a:rPr>
              <a:t>For 2023 – I am going to go backward here</a:t>
            </a:r>
            <a:endParaRPr lang="en-US">
              <a:ea typeface="Calibri"/>
              <a:cs typeface="Calibri"/>
            </a:endParaRPr>
          </a:p>
          <a:p>
            <a:pPr marL="742950" lvl="1" indent="-285750">
              <a:buFont typeface="Arial"/>
              <a:buChar char="•"/>
            </a:pPr>
            <a:r>
              <a:rPr lang="en-US">
                <a:cs typeface="Calibri"/>
              </a:rPr>
              <a:t>First we have the study updated Jan 2023</a:t>
            </a:r>
            <a:endParaRPr lang="en-US">
              <a:ea typeface="Calibri"/>
              <a:cs typeface="Calibri"/>
            </a:endParaRPr>
          </a:p>
          <a:p>
            <a:pPr marL="742950" lvl="1" indent="-285750">
              <a:buFont typeface="Arial"/>
              <a:buChar char="•"/>
            </a:pPr>
            <a:r>
              <a:rPr lang="en-US">
                <a:cs typeface="Calibri"/>
              </a:rPr>
              <a:t>Then we have the staff memo proscribing ELCCs for tranche 3 and 4 contracts signed after Nov 30 22 as well tranches 5 and 6.</a:t>
            </a:r>
            <a:endParaRPr lang="en-US">
              <a:ea typeface="Calibri"/>
              <a:cs typeface="Calibri"/>
            </a:endParaRPr>
          </a:p>
          <a:p>
            <a:pPr marL="742950" lvl="1" indent="-285750">
              <a:buFont typeface="Arial"/>
              <a:buChar char="•"/>
            </a:pPr>
            <a:r>
              <a:rPr lang="en-US">
                <a:cs typeface="Calibri"/>
              </a:rPr>
              <a:t>And finally the June memo, which was required by D.23 and confirms that the values or 5 and 6 are still effective and are not updated.</a:t>
            </a:r>
            <a:endParaRPr lang="en-US">
              <a:ea typeface="Calibri"/>
              <a:cs typeface="Calibri"/>
            </a:endParaRPr>
          </a:p>
          <a:p>
            <a:pPr lvl="1"/>
            <a:r>
              <a:rPr lang="en-US">
                <a:cs typeface="Calibri"/>
              </a:rPr>
              <a:t>In general, the studies are good for understanding how we arrived at the ELCC values we did whereas the memos summarize values briefly and provide more compliance direction.</a:t>
            </a:r>
            <a:endParaRPr lang="en-US">
              <a:ea typeface="Calibri"/>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17</a:t>
            </a:fld>
            <a:endParaRPr lang="en-US"/>
          </a:p>
        </p:txBody>
      </p:sp>
    </p:spTree>
    <p:extLst>
      <p:ext uri="{BB962C8B-B14F-4D97-AF65-F5344CB8AC3E}">
        <p14:creationId xmlns:p14="http://schemas.microsoft.com/office/powerpoint/2010/main" val="271399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36777-4C82-CCD0-6EA7-446C1022C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B2156-CB03-7F5D-FE0B-7D4F6AFA6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2CBB6-3823-E0A6-9A67-75251F6DB2BC}"/>
              </a:ext>
            </a:extLst>
          </p:cNvPr>
          <p:cNvSpPr>
            <a:spLocks noGrp="1"/>
          </p:cNvSpPr>
          <p:nvPr>
            <p:ph type="body" idx="1"/>
          </p:nvPr>
        </p:nvSpPr>
        <p:spPr/>
        <p:txBody>
          <a:bodyPr/>
          <a:lstStyle/>
          <a:p>
            <a:pPr marL="285750" indent="-2857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D961155-C566-C1FD-C5C7-B4B96055080B}"/>
              </a:ext>
            </a:extLst>
          </p:cNvPr>
          <p:cNvSpPr>
            <a:spLocks noGrp="1"/>
          </p:cNvSpPr>
          <p:nvPr>
            <p:ph type="sldNum" sz="quarter" idx="5"/>
          </p:nvPr>
        </p:nvSpPr>
        <p:spPr/>
        <p:txBody>
          <a:bodyPr/>
          <a:lstStyle/>
          <a:p>
            <a:fld id="{6A925FCD-4A8D-4B99-8F3B-745F0D52BEBB}" type="slidenum">
              <a:rPr lang="en-US" smtClean="0"/>
              <a:t>18</a:t>
            </a:fld>
            <a:endParaRPr lang="en-US"/>
          </a:p>
        </p:txBody>
      </p:sp>
    </p:spTree>
    <p:extLst>
      <p:ext uri="{BB962C8B-B14F-4D97-AF65-F5344CB8AC3E}">
        <p14:creationId xmlns:p14="http://schemas.microsoft.com/office/powerpoint/2010/main" val="172258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this walk though Iwe are going to demonstarte how to download and save the RDT in order to use the new functionality added to it as well as we will look at the new coloumns.</a:t>
            </a: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a:p>
        </p:txBody>
      </p:sp>
    </p:spTree>
    <p:extLst>
      <p:ext uri="{BB962C8B-B14F-4D97-AF65-F5344CB8AC3E}">
        <p14:creationId xmlns:p14="http://schemas.microsoft.com/office/powerpoint/2010/main" val="25568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20</a:t>
            </a:fld>
            <a:endParaRPr lang="en-US"/>
          </a:p>
        </p:txBody>
      </p:sp>
    </p:spTree>
    <p:extLst>
      <p:ext uri="{BB962C8B-B14F-4D97-AF65-F5344CB8AC3E}">
        <p14:creationId xmlns:p14="http://schemas.microsoft.com/office/powerpoint/2010/main" val="102592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b="1">
              <a:solidFill>
                <a:srgbClr val="2A3C50"/>
              </a:solidFill>
              <a:ea typeface="Calibri"/>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184619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purpose of the  meeting is   Revised RDT walk </a:t>
            </a:r>
            <a:r>
              <a:rPr lang="en-US" err="1">
                <a:ea typeface="Calibri"/>
                <a:cs typeface="Calibri"/>
              </a:rPr>
              <a:t>thorugh</a:t>
            </a:r>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125993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This slide here is just to give some context on the overall picture of IRP procurement</a:t>
            </a:r>
          </a:p>
          <a:p>
            <a:pPr marL="285750" indent="-285750">
              <a:buFont typeface="Arial"/>
              <a:buChar char="•"/>
            </a:pPr>
            <a:r>
              <a:rPr lang="en-US">
                <a:cs typeface="Calibri"/>
              </a:rPr>
              <a:t>As I am sure folks here know, we now have 3 IRP procurement orders that cover from 2021-2028</a:t>
            </a:r>
            <a:endParaRPr lang="en-US">
              <a:ea typeface="Calibri"/>
              <a:cs typeface="Calibri"/>
            </a:endParaRPr>
          </a:p>
          <a:p>
            <a:pPr marL="285750" indent="-285750">
              <a:buFont typeface="Arial"/>
              <a:buChar char="•"/>
            </a:pPr>
            <a:r>
              <a:rPr lang="en-US">
                <a:cs typeface="Calibri"/>
              </a:rPr>
              <a:t>Since the online date requirements are moving from Aug to June to get the proc on a little earlier for summer reliability, the compliance dates move as well</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A925FCD-4A8D-4B99-8F3B-745F0D52BEBB}" type="slidenum">
              <a:rPr lang="en-US" smtClean="0"/>
              <a:t>5</a:t>
            </a:fld>
            <a:endParaRPr lang="en-US"/>
          </a:p>
        </p:txBody>
      </p:sp>
    </p:spTree>
    <p:extLst>
      <p:ext uri="{BB962C8B-B14F-4D97-AF65-F5344CB8AC3E}">
        <p14:creationId xmlns:p14="http://schemas.microsoft.com/office/powerpoint/2010/main" val="27658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Good morning – Anamik analyst in the IRP. Thank for providing the feedback we appreciate the time you all have taken to provide that. We have also received some feedback on the final materials yesterday and we will try to incorporate them as soon as possible. Today, we are going to cover what we are expecting from LSE for this filing and what LSEs should plan to include in the filing package. As most of you are aware but for the new ones, we expect LSEs to include public and confidential version of the RDT. </a:t>
            </a:r>
          </a:p>
          <a:p>
            <a:r>
              <a:rPr lang="en-US">
                <a:ea typeface="Calibri"/>
                <a:cs typeface="Calibri"/>
              </a:rPr>
              <a:t>Mainly we are looking for three a pand c version , any supplemental and if there is a remediation plan, if the contracts are delayed or if there are specific details that LSEs are unable to capture in the RDT</a:t>
            </a:r>
          </a:p>
          <a:p>
            <a:r>
              <a:rPr lang="en-US">
                <a:ea typeface="Calibri"/>
                <a:cs typeface="Calibri"/>
              </a:rPr>
              <a:t>These are the three things </a:t>
            </a:r>
          </a:p>
          <a:p>
            <a:r>
              <a:rPr lang="en-US">
                <a:ea typeface="Calibri"/>
                <a:cs typeface="Calibri"/>
              </a:rPr>
              <a:t>Reminder to include </a:t>
            </a:r>
          </a:p>
          <a:p>
            <a:r>
              <a:rPr lang="en-US">
                <a:ea typeface="Calibri"/>
                <a:cs typeface="Calibri"/>
              </a:rPr>
              <a:t>Number of tabs created for planning tab you don’t </a:t>
            </a:r>
          </a:p>
          <a:p>
            <a:pPr lvl="1">
              <a:lnSpc>
                <a:spcPct val="90000"/>
              </a:lnSpc>
              <a:spcBef>
                <a:spcPts val="500"/>
              </a:spcBef>
            </a:pPr>
            <a:r>
              <a:rPr lang="en-US">
                <a:solidFill>
                  <a:srgbClr val="2A3C50"/>
                </a:solidFill>
              </a:rPr>
              <a:t>Expectations :  File name criteria </a:t>
            </a:r>
            <a:endParaRPr lang="en-US">
              <a:ea typeface="Calibri"/>
              <a:cs typeface="Calibri"/>
            </a:endParaRPr>
          </a:p>
          <a:p>
            <a:pPr marL="685800" lvl="1" indent="-342900">
              <a:lnSpc>
                <a:spcPct val="90000"/>
              </a:lnSpc>
              <a:spcBef>
                <a:spcPts val="500"/>
              </a:spcBef>
              <a:buChar char="•"/>
            </a:pPr>
            <a:r>
              <a:rPr lang="en-US">
                <a:solidFill>
                  <a:srgbClr val="2A3C50"/>
                </a:solidFill>
              </a:rPr>
              <a:t>All 2023, 2024, and 2025 pursuant to D.21-06-035 procurement or bridge resources should be online, particularly related to the Diablo Canyon Replacement Requirement.</a:t>
            </a:r>
            <a:endParaRPr lang="en-US"/>
          </a:p>
          <a:p>
            <a:pPr marL="685800" lvl="1" indent="-342900">
              <a:lnSpc>
                <a:spcPct val="90000"/>
              </a:lnSpc>
              <a:spcBef>
                <a:spcPts val="500"/>
              </a:spcBef>
              <a:buChar char="•"/>
            </a:pPr>
            <a:r>
              <a:rPr lang="en-US">
                <a:solidFill>
                  <a:srgbClr val="2A3C50"/>
                </a:solidFill>
              </a:rPr>
              <a:t>LSEs should have significant progress toward the remainder of their D.23-02-040 procurement obligations.</a:t>
            </a:r>
            <a:endParaRPr lang="en-US">
              <a:solidFill>
                <a:srgbClr val="000000"/>
              </a:solidFill>
              <a:ea typeface="Calibri" panose="020F0502020204030204"/>
              <a:cs typeface="Calibri" panose="020F0502020204030204"/>
            </a:endParaRPr>
          </a:p>
          <a:p>
            <a:pPr marL="685800" lvl="1" indent="-342900">
              <a:lnSpc>
                <a:spcPct val="90000"/>
              </a:lnSpc>
              <a:spcBef>
                <a:spcPts val="500"/>
              </a:spcBef>
              <a:buChar char="•"/>
            </a:pPr>
            <a:r>
              <a:rPr lang="en-US">
                <a:solidFill>
                  <a:srgbClr val="2A3C50"/>
                </a:solidFill>
                <a:ea typeface="Calibri"/>
                <a:cs typeface="Calibri"/>
              </a:rPr>
              <a:t>Clean Bullet  and hyperlink to the decision. It is a huge challenge on our side can import it successfully  it a small effort on LSE   side  we are covering just the RDT questions, but we want to the LSE to review that. Steve covering .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3995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r>
              <a:rPr lang="en-US">
                <a:solidFill>
                  <a:srgbClr val="2A3C50"/>
                </a:solidFill>
                <a:ea typeface="Calibri"/>
                <a:cs typeface="Calibri"/>
              </a:rPr>
              <a:t>While you submit , Please name your RDT file, using the above naming convention. It is a huge challenge for us to import the RDT file and run it through the RECART if it doesnt come with proper naming convention, and then we have to manually correct them before start processing them. So prlese submit you’re your RDT file with correct naming convention. </a:t>
            </a:r>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281810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 am sure most of you have gotten a chance to look at the RDT before hand, We have programmed this functionallity withing the RDT. However in order to RDT to function properly the LSE are advised to follow the following step. </a:t>
            </a:r>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84458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69F6-970D-878F-BD6F-14290278A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8F190-29A2-CBA9-9599-4B7A4BBAC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74009-9CF0-B283-8EA6-2D5EEE580C3E}"/>
              </a:ext>
            </a:extLst>
          </p:cNvPr>
          <p:cNvSpPr>
            <a:spLocks noGrp="1"/>
          </p:cNvSpPr>
          <p:nvPr>
            <p:ph type="body" idx="1"/>
          </p:nvPr>
        </p:nvSpPr>
        <p:spPr/>
        <p:txBody>
          <a:bodyPr/>
          <a:lstStyle/>
          <a:p>
            <a:r>
              <a:rPr lang="en-US">
                <a:ea typeface="Calibri"/>
                <a:cs typeface="Calibri"/>
              </a:rPr>
              <a:t>Once you do that. Go to the certification tab and identify the submission type from the the drown list, in this case we will select MTR complaince filing from the list. </a:t>
            </a:r>
          </a:p>
          <a:p>
            <a:pPr>
              <a:lnSpc>
                <a:spcPct val="90000"/>
              </a:lnSpc>
              <a:spcBef>
                <a:spcPts val="1000"/>
              </a:spcBef>
            </a:pPr>
            <a:endParaRPr lang="en-US">
              <a:solidFill>
                <a:schemeClr val="tx2"/>
              </a:solidFill>
              <a:ea typeface="MS Mincho"/>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6282CDB-0203-C4FD-54DF-D954AE8C7E4D}"/>
              </a:ext>
            </a:extLst>
          </p:cNvPr>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321531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some key features of the RDT sheets, </a:t>
            </a:r>
          </a:p>
          <a:p>
            <a:r>
              <a:rPr lang="en-US">
                <a:ea typeface="Calibri"/>
                <a:cs typeface="Calibri"/>
              </a:rPr>
              <a:t>Unique contract sheet is the </a:t>
            </a:r>
            <a:endParaRPr lang="en-US"/>
          </a:p>
          <a:p>
            <a:r>
              <a:rPr lang="en-US"/>
              <a:t>While you do that please remember to use separate rows for hybrid contact. There has some feedback on not being able to find resource IDs for those contract. And resource tab is updated to include ll new Caiso Resource Id and LSE can look up those id using the drop down window. We are going to walk through them shortly.</a:t>
            </a:r>
          </a:p>
          <a:p>
            <a:endParaRPr lang="en-US"/>
          </a:p>
          <a:p>
            <a:r>
              <a:rPr lang="en-US"/>
              <a:t>The rules for filling MTR Summary tab are different in this tab fill the rows for each contract and each trance. If LSE intend to use contact in multiple tranches please identify the percentage capacity </a:t>
            </a:r>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844586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May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May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May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May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May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May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May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May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May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May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May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May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May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May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May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May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May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May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May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May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May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May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May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May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May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May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May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May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May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May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May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May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May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May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May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May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May 19, 2026</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May 19, 2026</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May 19, 2026</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May 19, 2026</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May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May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May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May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May 19, 2026</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May 19, 2026</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May 19, 2026</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May 19, 2026</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May 19, 2026</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May 19, 2026</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May 19, 2026</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May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May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May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May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May 19, 2026</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puc.ca.gov/-/media/cpuc-website/divisions/energy-division/documents/integrated-resource-plan-and-long-term-procurement-plan-irp-ltpp/d2106035_faqv4_1_20240228.pdf" TargetMode="External"/><Relationship Id="rId3" Type="http://schemas.openxmlformats.org/officeDocument/2006/relationships/hyperlink" Target="https://www.cpuc.ca.gov/-/media/cpuc-website/divisions/energy-division/documents/integrated-resource-plan-and-long-term-procurement-plan-irp-ltpp/20211022_irp_mtr_elccs_staff_transmittal_memo.pdf" TargetMode="External"/><Relationship Id="rId7" Type="http://schemas.openxmlformats.org/officeDocument/2006/relationships/hyperlink" Target="https://www.cpuc.ca.gov/-/media/cpuc-website/divisions/energy-division/documents/integrated-resource-plan-and-long-term-procurement-plan-irp-ltpp/20230210_irp_e3_astrape_updated_incremental_elcc_study.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puc.ca.gov/-/media/cpuc-website/divisions/energy-division/documents/integrated-resource-plan-and-long-term-procurement-plan-irp-ltpp/2023-02-irp_mtr_elccs-public_transmittal_memo_v1.pdf" TargetMode="External"/><Relationship Id="rId5" Type="http://schemas.openxmlformats.org/officeDocument/2006/relationships/hyperlink" Target="https://www.cpuc.ca.gov/-/media/cpuc-website/divisions/energy-division/documents/integrated-resource-plan-and-long-term-procurement-plan-irp-ltpp/2023-06-irp_mtr_elccs-june_2023memo.pdf" TargetMode="External"/><Relationship Id="rId4" Type="http://schemas.openxmlformats.org/officeDocument/2006/relationships/hyperlink" Target="https://www.cpuc.ca.gov/-/media/cpuc-website/divisions/energy-division/documents/integrated-resource-plan-and-long-term-procurement-plan-irp-ltpp/20211022_irp_e3_astrape_incremental_elcc_study_updated.pdf" TargetMode="External"/><Relationship Id="rId9" Type="http://schemas.openxmlformats.org/officeDocument/2006/relationships/hyperlink" Target="https://www.cpuc.ca.gov/-/media/cpuc-website/divisions/energy-division/documents/integrated-resource-plan-and-long-term-procurement-plan-irp-ltpp/d2106035_faqv4_20230104.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long-term-procurement-planning/more-information-on-authorizing-procurement/irp-procurement-trac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long-term-procurement-planning/more-information-on-authorizing-procurement/irp-procurement-trac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cs.cpuc.ca.gov/PublishedDocs/Published/G000/M585/K357/585357875.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445A16-D921-C647-BA39-DEF1E49E9BAB}"/>
              </a:ext>
            </a:extLst>
          </p:cNvPr>
          <p:cNvSpPr>
            <a:spLocks noGrp="1"/>
          </p:cNvSpPr>
          <p:nvPr>
            <p:ph type="sldNum" sz="quarter" idx="12"/>
          </p:nvPr>
        </p:nvSpPr>
        <p:spPr/>
        <p:txBody>
          <a:bodyPr/>
          <a:lstStyle/>
          <a:p>
            <a:fld id="{1C4126A1-9282-4A82-AC02-A59AF4A969C8}" type="slidenum">
              <a:rPr lang="en-US" dirty="0" smtClean="0"/>
              <a:t>1</a:t>
            </a:fld>
            <a:endParaRPr lang="en-US"/>
          </a:p>
        </p:txBody>
      </p:sp>
      <p:sp>
        <p:nvSpPr>
          <p:cNvPr id="6" name="Title 1">
            <a:extLst>
              <a:ext uri="{FF2B5EF4-FFF2-40B4-BE49-F238E27FC236}">
                <a16:creationId xmlns:a16="http://schemas.microsoft.com/office/drawing/2014/main" id="{06A57CA4-0895-9F27-6D7D-6FD5E49CC943}"/>
              </a:ext>
            </a:extLst>
          </p:cNvPr>
          <p:cNvSpPr txBox="1">
            <a:spLocks/>
          </p:cNvSpPr>
          <p:nvPr/>
        </p:nvSpPr>
        <p:spPr>
          <a:xfrm>
            <a:off x="141096" y="2996860"/>
            <a:ext cx="10255631" cy="864280"/>
          </a:xfrm>
          <a:prstGeom prst="rect">
            <a:avLst/>
          </a:prstGeom>
        </p:spPr>
        <p:txBody>
          <a:bodyPr vert="horz" lIns="0" tIns="0" rIns="0" bIns="0" rtlCol="0" anchor="b" anchorCtr="0">
            <a:noAutofit/>
          </a:bodyPr>
          <a:lstStyle>
            <a:lvl1pPr algn="l" defTabSz="914400" rtl="0" eaLnBrk="1" fontAlgn="b" latinLnBrk="0" hangingPunct="1">
              <a:lnSpc>
                <a:spcPct val="90000"/>
              </a:lnSpc>
              <a:spcBef>
                <a:spcPct val="0"/>
              </a:spcBef>
              <a:buNone/>
              <a:defRPr sz="4400" b="1" kern="1200">
                <a:solidFill>
                  <a:schemeClr val="tx2"/>
                </a:solidFill>
                <a:latin typeface="+mj-lt"/>
                <a:ea typeface="+mj-ea"/>
                <a:cs typeface="+mj-cs"/>
              </a:defRPr>
            </a:lvl1pPr>
          </a:lstStyle>
          <a:p>
            <a:r>
              <a:rPr lang="en-US"/>
              <a:t>Resource Data Template</a:t>
            </a:r>
          </a:p>
          <a:p>
            <a:r>
              <a:rPr lang="en-US"/>
              <a:t>June 2026 Status and Updates</a:t>
            </a:r>
          </a:p>
        </p:txBody>
      </p:sp>
      <p:sp>
        <p:nvSpPr>
          <p:cNvPr id="8" name="Subtitle 2">
            <a:extLst>
              <a:ext uri="{FF2B5EF4-FFF2-40B4-BE49-F238E27FC236}">
                <a16:creationId xmlns:a16="http://schemas.microsoft.com/office/drawing/2014/main" id="{B50C069B-0593-EFD9-1617-36D2AB401311}"/>
              </a:ext>
            </a:extLst>
          </p:cNvPr>
          <p:cNvSpPr>
            <a:spLocks noGrp="1"/>
          </p:cNvSpPr>
          <p:nvPr>
            <p:ph type="subTitle" idx="1"/>
          </p:nvPr>
        </p:nvSpPr>
        <p:spPr>
          <a:xfrm>
            <a:off x="254218" y="4273933"/>
            <a:ext cx="9601200" cy="1655762"/>
          </a:xfrm>
        </p:spPr>
        <p:txBody>
          <a:bodyPr vert="horz" lIns="0" tIns="0" rIns="0" bIns="0" rtlCol="0" anchor="t">
            <a:noAutofit/>
          </a:bodyPr>
          <a:lstStyle/>
          <a:p>
            <a:r>
              <a:rPr lang="en-US">
                <a:solidFill>
                  <a:srgbClr val="0070C0"/>
                </a:solidFill>
              </a:rPr>
              <a:t>May 15, 2026</a:t>
            </a:r>
          </a:p>
          <a:p>
            <a:endParaRPr lang="en-US">
              <a:solidFill>
                <a:srgbClr val="0070C0"/>
              </a:solidFill>
            </a:endParaRPr>
          </a:p>
        </p:txBody>
      </p:sp>
    </p:spTree>
    <p:extLst>
      <p:ext uri="{BB962C8B-B14F-4D97-AF65-F5344CB8AC3E}">
        <p14:creationId xmlns:p14="http://schemas.microsoft.com/office/powerpoint/2010/main" val="421174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9543-1D98-97A1-5271-CB61BFE4C1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A9DEE-99E0-CDE9-6FDE-B30935677018}"/>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3" name="TextBox 2">
            <a:extLst>
              <a:ext uri="{FF2B5EF4-FFF2-40B4-BE49-F238E27FC236}">
                <a16:creationId xmlns:a16="http://schemas.microsoft.com/office/drawing/2014/main" id="{4C9CF32D-1A2E-6DA0-DDDC-8603B2FAACD5}"/>
              </a:ext>
            </a:extLst>
          </p:cNvPr>
          <p:cNvSpPr txBox="1"/>
          <p:nvPr/>
        </p:nvSpPr>
        <p:spPr>
          <a:xfrm>
            <a:off x="365761" y="2274838"/>
            <a:ext cx="11438668" cy="369332"/>
          </a:xfrm>
          <a:prstGeom prst="rect">
            <a:avLst/>
          </a:prstGeom>
          <a:noFill/>
        </p:spPr>
        <p:txBody>
          <a:bodyPr wrap="square">
            <a:spAutoFit/>
          </a:bodyPr>
          <a:lstStyle/>
          <a:p>
            <a:pPr marL="0" marR="0">
              <a:buNone/>
            </a:pPr>
            <a:r>
              <a:rPr lang="en-US" sz="1800">
                <a:effectLst/>
                <a:latin typeface="Calibri" panose="020F0502020204030204" pitchFamily="34" charset="0"/>
                <a:ea typeface="Times New Roman" panose="02020603050405020304" pitchFamily="18" charset="0"/>
                <a:cs typeface="Aptos"/>
              </a:rPr>
              <a:t>.</a:t>
            </a:r>
            <a:endParaRPr lang="en-US" sz="1800">
              <a:effectLst/>
              <a:latin typeface="Aptos"/>
              <a:ea typeface="Aptos"/>
              <a:cs typeface="Aptos"/>
            </a:endParaRPr>
          </a:p>
        </p:txBody>
      </p:sp>
      <p:sp>
        <p:nvSpPr>
          <p:cNvPr id="7" name="TextBox 6">
            <a:extLst>
              <a:ext uri="{FF2B5EF4-FFF2-40B4-BE49-F238E27FC236}">
                <a16:creationId xmlns:a16="http://schemas.microsoft.com/office/drawing/2014/main" id="{C5B43B56-092A-DCDE-98AA-32FBDFDA5F7D}"/>
              </a:ext>
            </a:extLst>
          </p:cNvPr>
          <p:cNvSpPr txBox="1"/>
          <p:nvPr/>
        </p:nvSpPr>
        <p:spPr>
          <a:xfrm>
            <a:off x="309880" y="1391379"/>
            <a:ext cx="11272519" cy="4908010"/>
          </a:xfrm>
          <a:prstGeom prst="rect">
            <a:avLst/>
          </a:prstGeom>
          <a:noFill/>
        </p:spPr>
        <p:txBody>
          <a:bodyPr wrap="square" lIns="91440" tIns="45720" rIns="91440" bIns="45720" anchor="t">
            <a:spAutoFit/>
          </a:bodyPr>
          <a:lstStyle/>
          <a:p>
            <a:pPr marL="0" lvl="1" indent="-342900">
              <a:lnSpc>
                <a:spcPct val="90000"/>
              </a:lnSpc>
              <a:spcBef>
                <a:spcPts val="500"/>
              </a:spcBef>
              <a:buFont typeface="Arial" panose="020B0604020202020204" pitchFamily="34" charset="0"/>
              <a:buChar char="•"/>
            </a:pPr>
            <a:r>
              <a:rPr lang="en-US">
                <a:solidFill>
                  <a:srgbClr val="000000"/>
                </a:solidFill>
              </a:rPr>
              <a:t>Use Correct naming convention </a:t>
            </a:r>
            <a:r>
              <a:rPr lang="en-US">
                <a:solidFill>
                  <a:srgbClr val="000000"/>
                </a:solidFill>
                <a:highlight>
                  <a:srgbClr val="FFFF00"/>
                </a:highlight>
              </a:rPr>
              <a:t>:&lt;LSE_Abbreviation&gt;_rdtv3_8mmt_&lt;confidential/public&gt;_v# </a:t>
            </a:r>
            <a:endParaRPr lang="en-US">
              <a:highlight>
                <a:srgbClr val="FFFF00"/>
              </a:highlight>
            </a:endParaRPr>
          </a:p>
          <a:p>
            <a:pPr marL="0" lvl="1" indent="-342900">
              <a:lnSpc>
                <a:spcPct val="90000"/>
              </a:lnSpc>
              <a:spcBef>
                <a:spcPts val="500"/>
              </a:spcBef>
              <a:buFont typeface="Arial" panose="020B0604020202020204" pitchFamily="34" charset="0"/>
              <a:buChar char="•"/>
            </a:pPr>
            <a:endParaRPr lang="en-US">
              <a:solidFill>
                <a:srgbClr val="000000"/>
              </a:solidFill>
            </a:endParaRPr>
          </a:p>
          <a:p>
            <a:pPr marL="0" lvl="1" indent="-342900">
              <a:lnSpc>
                <a:spcPct val="90000"/>
              </a:lnSpc>
              <a:spcBef>
                <a:spcPts val="500"/>
              </a:spcBef>
              <a:buFont typeface="Arial" panose="020B0604020202020204" pitchFamily="34" charset="0"/>
              <a:buChar char="•"/>
            </a:pPr>
            <a:r>
              <a:rPr lang="en-US">
                <a:solidFill>
                  <a:srgbClr val="000000"/>
                </a:solidFill>
              </a:rPr>
              <a:t>Do not forget to click  "Enable Content" once prompted.</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pPr marL="342900" indent="-342900">
              <a:buFont typeface="Arial"/>
              <a:buChar char="•"/>
            </a:pPr>
            <a:r>
              <a:rPr lang="en-US" sz="2000">
                <a:solidFill>
                  <a:schemeClr val="tx2"/>
                </a:solidFill>
              </a:rPr>
              <a:t>Select the appropriate filing that an LSE wish to use the RDT for, in order for the RDT to show relevant sheets required for the filing.</a:t>
            </a:r>
          </a:p>
          <a:p>
            <a:endParaRPr lang="en-US">
              <a:solidFill>
                <a:srgbClr val="000000"/>
              </a:solidFill>
            </a:endParaRPr>
          </a:p>
          <a:p>
            <a:endParaRPr lang="en-US"/>
          </a:p>
        </p:txBody>
      </p:sp>
      <p:sp>
        <p:nvSpPr>
          <p:cNvPr id="5" name="TextBox 4">
            <a:extLst>
              <a:ext uri="{FF2B5EF4-FFF2-40B4-BE49-F238E27FC236}">
                <a16:creationId xmlns:a16="http://schemas.microsoft.com/office/drawing/2014/main" id="{8369B1D7-2560-417E-0CCC-3F618A6F4504}"/>
              </a:ext>
            </a:extLst>
          </p:cNvPr>
          <p:cNvSpPr txBox="1"/>
          <p:nvPr/>
        </p:nvSpPr>
        <p:spPr>
          <a:xfrm>
            <a:off x="542636" y="554182"/>
            <a:ext cx="94210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tx2"/>
                </a:solidFill>
                <a:latin typeface="+mj-lt"/>
                <a:ea typeface="+mj-ea"/>
                <a:cs typeface="+mj-cs"/>
              </a:rPr>
              <a:t>Key Features of RDT </a:t>
            </a:r>
          </a:p>
          <a:p>
            <a:pPr algn="ctr"/>
            <a:endParaRPr lang="en-US"/>
          </a:p>
        </p:txBody>
      </p:sp>
      <p:pic>
        <p:nvPicPr>
          <p:cNvPr id="8" name="Picture 7">
            <a:extLst>
              <a:ext uri="{FF2B5EF4-FFF2-40B4-BE49-F238E27FC236}">
                <a16:creationId xmlns:a16="http://schemas.microsoft.com/office/drawing/2014/main" id="{D3B4AC3C-8428-C6A6-54BA-3DAFD79462F6}"/>
              </a:ext>
            </a:extLst>
          </p:cNvPr>
          <p:cNvPicPr>
            <a:picLocks noChangeAspect="1"/>
          </p:cNvPicPr>
          <p:nvPr/>
        </p:nvPicPr>
        <p:blipFill>
          <a:blip r:embed="rId3"/>
          <a:srcRect t="36680"/>
          <a:stretch>
            <a:fillRect/>
          </a:stretch>
        </p:blipFill>
        <p:spPr>
          <a:xfrm>
            <a:off x="2000974" y="2743200"/>
            <a:ext cx="8431934" cy="1656080"/>
          </a:xfrm>
          <a:prstGeom prst="rect">
            <a:avLst/>
          </a:prstGeom>
          <a:solidFill>
            <a:srgbClr val="FFFFFF">
              <a:shade val="85000"/>
            </a:srgbClr>
          </a:solidFill>
          <a:ln w="28575" cap="sq">
            <a:solidFill>
              <a:srgbClr val="C9812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920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B240-BE6F-B8AF-2E9A-D2B803E43304}"/>
              </a:ext>
            </a:extLst>
          </p:cNvPr>
          <p:cNvSpPr>
            <a:spLocks noGrp="1"/>
          </p:cNvSpPr>
          <p:nvPr>
            <p:ph type="title"/>
          </p:nvPr>
        </p:nvSpPr>
        <p:spPr>
          <a:xfrm>
            <a:off x="227106" y="-387491"/>
            <a:ext cx="10972800" cy="1325563"/>
          </a:xfrm>
        </p:spPr>
        <p:txBody>
          <a:bodyPr/>
          <a:lstStyle/>
          <a:p>
            <a:r>
              <a:rPr lang="en-US"/>
              <a:t>Key Features of RDT Sheets</a:t>
            </a:r>
          </a:p>
        </p:txBody>
      </p:sp>
      <p:sp>
        <p:nvSpPr>
          <p:cNvPr id="3" name="Content Placeholder 2">
            <a:extLst>
              <a:ext uri="{FF2B5EF4-FFF2-40B4-BE49-F238E27FC236}">
                <a16:creationId xmlns:a16="http://schemas.microsoft.com/office/drawing/2014/main" id="{FE617E84-2476-D6FC-F522-7B1EFFF6938B}"/>
              </a:ext>
            </a:extLst>
          </p:cNvPr>
          <p:cNvSpPr>
            <a:spLocks noGrp="1"/>
          </p:cNvSpPr>
          <p:nvPr>
            <p:ph idx="1"/>
          </p:nvPr>
        </p:nvSpPr>
        <p:spPr>
          <a:xfrm>
            <a:off x="0" y="971292"/>
            <a:ext cx="12192000" cy="4915415"/>
          </a:xfrm>
        </p:spPr>
        <p:txBody>
          <a:bodyPr vert="horz" lIns="0" tIns="45720" rIns="91440" bIns="45720" rtlCol="0" anchor="t">
            <a:noAutofit/>
          </a:bodyPr>
          <a:lstStyle/>
          <a:p>
            <a:pPr marL="0" indent="0">
              <a:buNone/>
            </a:pPr>
            <a:r>
              <a:rPr lang="en-US" b="1"/>
              <a:t>    Unique_Contracts Sheet</a:t>
            </a:r>
          </a:p>
          <a:p>
            <a:pPr marL="685800" lvl="1" indent="-342900"/>
            <a:r>
              <a:rPr lang="en-US" sz="2000"/>
              <a:t>The “unique_contracts” sheet is the only sheet in RDT for reporting the LSE’s existing and planned energy and capacity contracts.</a:t>
            </a:r>
          </a:p>
          <a:p>
            <a:pPr marL="685800" lvl="1" indent="-342900"/>
            <a:r>
              <a:rPr lang="en-US" sz="2000"/>
              <a:t>Please use separate rows for every contract reported.</a:t>
            </a:r>
          </a:p>
          <a:p>
            <a:pPr marL="685800" lvl="1" indent="-342900"/>
            <a:r>
              <a:rPr lang="en-US" sz="2000"/>
              <a:t>Hybrid contracts should be listed on separate rows, with a different row for each resource.</a:t>
            </a:r>
          </a:p>
          <a:p>
            <a:pPr marL="685800" lvl="1" indent="-342900"/>
            <a:r>
              <a:rPr lang="en-US" sz="2000"/>
              <a:t>New columns are added to include requirements of new MTR procurement </a:t>
            </a:r>
            <a:r>
              <a:rPr lang="en-US" sz="2000">
                <a:solidFill>
                  <a:srgbClr val="2A3C50"/>
                </a:solidFill>
              </a:rPr>
              <a:t>D.26-02-057, as well as alternative complaince pathways with MA RA contracts</a:t>
            </a:r>
            <a:endParaRPr lang="en-US" sz="2000"/>
          </a:p>
          <a:p>
            <a:pPr marL="342900" lvl="1" indent="0">
              <a:buNone/>
            </a:pPr>
            <a:endParaRPr lang="en-US" sz="2000" b="1"/>
          </a:p>
          <a:p>
            <a:pPr marL="342900" lvl="1" indent="0">
              <a:buNone/>
            </a:pPr>
            <a:r>
              <a:rPr lang="en-US" sz="2400" b="1"/>
              <a:t>MTR NQC Validation Tool Sheet</a:t>
            </a:r>
          </a:p>
          <a:p>
            <a:pPr marL="685800" lvl="1" indent="-342900"/>
            <a:r>
              <a:rPr lang="en-US" sz="2000"/>
              <a:t>LSEs are required to complete the MTR NQC Tool and Summary Sheet for every contract and for each tranche to which they intend to apply that contract.</a:t>
            </a:r>
          </a:p>
          <a:p>
            <a:pPr marL="685800" lvl="1" indent="-342900"/>
            <a:r>
              <a:rPr lang="en-US" sz="2000"/>
              <a:t>Contracts used to meet multiple compliance obligations should be listed on separate rows, with a different row for each compliance obligation targeted.</a:t>
            </a:r>
          </a:p>
          <a:p>
            <a:pPr marL="685800" lvl="1" indent="-342900"/>
            <a:r>
              <a:rPr lang="en-US" sz="2000"/>
              <a:t>Each bridge contract (long-term or short-term) should be entered in a separate row. If a bridge is used to bridge for two resources, use separate rows to identify the bridging NQC for each resource.</a:t>
            </a:r>
          </a:p>
          <a:p>
            <a:pPr marL="685800" lvl="1" indent="-342900"/>
            <a:endParaRPr lang="en-US" sz="2000"/>
          </a:p>
        </p:txBody>
      </p:sp>
      <p:sp>
        <p:nvSpPr>
          <p:cNvPr id="4" name="Slide Number Placeholder 3">
            <a:extLst>
              <a:ext uri="{FF2B5EF4-FFF2-40B4-BE49-F238E27FC236}">
                <a16:creationId xmlns:a16="http://schemas.microsoft.com/office/drawing/2014/main" id="{9A3A7738-0093-DD29-2CAB-7DA35F17E1D4}"/>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400388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9543-1D98-97A1-5271-CB61BFE4C1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A9DEE-99E0-CDE9-6FDE-B30935677018}"/>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10" name="Content Placeholder 2">
            <a:extLst>
              <a:ext uri="{FF2B5EF4-FFF2-40B4-BE49-F238E27FC236}">
                <a16:creationId xmlns:a16="http://schemas.microsoft.com/office/drawing/2014/main" id="{ED168623-3C5F-F10C-47C3-4B15DE528836}"/>
              </a:ext>
            </a:extLst>
          </p:cNvPr>
          <p:cNvSpPr txBox="1">
            <a:spLocks/>
          </p:cNvSpPr>
          <p:nvPr/>
        </p:nvSpPr>
        <p:spPr>
          <a:xfrm>
            <a:off x="216521" y="562712"/>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t>Summary of Changes to the June 2026 RDT</a:t>
            </a:r>
            <a:endParaRPr lang="en-US" sz="3200" b="1"/>
          </a:p>
        </p:txBody>
      </p:sp>
      <p:sp>
        <p:nvSpPr>
          <p:cNvPr id="8" name="TextBox 7">
            <a:extLst>
              <a:ext uri="{FF2B5EF4-FFF2-40B4-BE49-F238E27FC236}">
                <a16:creationId xmlns:a16="http://schemas.microsoft.com/office/drawing/2014/main" id="{C23ACEA4-84E3-57C9-25CE-04C26ECAF94C}"/>
              </a:ext>
            </a:extLst>
          </p:cNvPr>
          <p:cNvSpPr txBox="1"/>
          <p:nvPr/>
        </p:nvSpPr>
        <p:spPr>
          <a:xfrm>
            <a:off x="921185" y="3181295"/>
            <a:ext cx="11362469" cy="3060325"/>
          </a:xfrm>
          <a:prstGeom prst="rect">
            <a:avLst/>
          </a:prstGeom>
          <a:noFill/>
        </p:spPr>
        <p:txBody>
          <a:bodyPr wrap="square" lIns="91440" tIns="45720" rIns="91440" bIns="45720" anchor="t">
            <a:spAutoFit/>
          </a:bodyPr>
          <a:lstStyle/>
          <a:p>
            <a:pPr marL="1319213" marR="0" lvl="0" indent="-288925">
              <a:lnSpc>
                <a:spcPct val="90000"/>
              </a:lnSpc>
              <a:spcBef>
                <a:spcPts val="1000"/>
              </a:spcBef>
            </a:pPr>
            <a:endParaRPr lang="en-US" sz="2400">
              <a:solidFill>
                <a:schemeClr val="tx2"/>
              </a:solidFill>
            </a:endParaRPr>
          </a:p>
          <a:p>
            <a:pPr marL="854075" indent="-457200">
              <a:lnSpc>
                <a:spcPct val="90000"/>
              </a:lnSpc>
              <a:spcBef>
                <a:spcPts val="1000"/>
              </a:spcBef>
              <a:buAutoNum type="arabicPeriod"/>
            </a:pPr>
            <a:r>
              <a:rPr lang="en-US" sz="2400">
                <a:solidFill>
                  <a:schemeClr val="tx2"/>
                </a:solidFill>
              </a:rPr>
              <a:t>Capacity factor field </a:t>
            </a:r>
          </a:p>
          <a:p>
            <a:pPr marL="854075" indent="-457200">
              <a:lnSpc>
                <a:spcPct val="90000"/>
              </a:lnSpc>
              <a:spcBef>
                <a:spcPts val="1000"/>
              </a:spcBef>
              <a:buAutoNum type="arabicPeriod"/>
            </a:pPr>
            <a:r>
              <a:rPr lang="en-US" sz="2400">
                <a:solidFill>
                  <a:schemeClr val="tx2"/>
                </a:solidFill>
              </a:rPr>
              <a:t>Engineering assessment field </a:t>
            </a:r>
            <a:endParaRPr lang="en-US">
              <a:solidFill>
                <a:schemeClr val="tx2"/>
              </a:solidFill>
            </a:endParaRPr>
          </a:p>
          <a:p>
            <a:pPr marL="854075" indent="-457200">
              <a:lnSpc>
                <a:spcPct val="90000"/>
              </a:lnSpc>
              <a:spcBef>
                <a:spcPts val="1000"/>
              </a:spcBef>
              <a:buAutoNum type="arabicPeriod"/>
            </a:pPr>
            <a:r>
              <a:rPr lang="en-US" sz="2400">
                <a:solidFill>
                  <a:schemeClr val="tx2"/>
                </a:solidFill>
              </a:rPr>
              <a:t>Contract type and pricing fields  </a:t>
            </a:r>
            <a:endParaRPr lang="en-US">
              <a:solidFill>
                <a:schemeClr val="tx2"/>
              </a:solidFill>
            </a:endParaRPr>
          </a:p>
          <a:p>
            <a:pPr marL="854075" indent="-457200">
              <a:lnSpc>
                <a:spcPct val="90000"/>
              </a:lnSpc>
              <a:spcBef>
                <a:spcPts val="1000"/>
              </a:spcBef>
              <a:buFont typeface="Century Gothic" panose="020F0302020204030204"/>
              <a:buAutoNum type="arabicPeriod"/>
            </a:pPr>
            <a:r>
              <a:rPr lang="en-US" sz="2400">
                <a:solidFill>
                  <a:schemeClr val="tx2"/>
                </a:solidFill>
              </a:rPr>
              <a:t>Tranche compliance fields for future years (to include new Procurement Order release D.26-02-057)</a:t>
            </a:r>
          </a:p>
          <a:p>
            <a:pPr marL="854075" indent="-457200">
              <a:lnSpc>
                <a:spcPct val="90000"/>
              </a:lnSpc>
              <a:spcBef>
                <a:spcPts val="1000"/>
              </a:spcBef>
              <a:buFont typeface="+mj-lt"/>
              <a:buAutoNum type="arabicPeriod"/>
            </a:pPr>
            <a:r>
              <a:rPr lang="en-US" sz="2400">
                <a:solidFill>
                  <a:schemeClr val="tx2"/>
                </a:solidFill>
              </a:rPr>
              <a:t>Alternative compliance pathway identification field</a:t>
            </a:r>
          </a:p>
        </p:txBody>
      </p:sp>
      <p:sp>
        <p:nvSpPr>
          <p:cNvPr id="11" name="TextBox 10">
            <a:extLst>
              <a:ext uri="{FF2B5EF4-FFF2-40B4-BE49-F238E27FC236}">
                <a16:creationId xmlns:a16="http://schemas.microsoft.com/office/drawing/2014/main" id="{41A567A6-2F4F-CCDE-BA11-2D5D61236D89}"/>
              </a:ext>
            </a:extLst>
          </p:cNvPr>
          <p:cNvSpPr txBox="1"/>
          <p:nvPr/>
        </p:nvSpPr>
        <p:spPr>
          <a:xfrm>
            <a:off x="925559" y="858481"/>
            <a:ext cx="10868364" cy="2921826"/>
          </a:xfrm>
          <a:prstGeom prst="rect">
            <a:avLst/>
          </a:prstGeom>
          <a:noFill/>
        </p:spPr>
        <p:txBody>
          <a:bodyPr wrap="square" lIns="91440" tIns="45720" rIns="91440" bIns="45720" anchor="t">
            <a:spAutoFit/>
          </a:bodyPr>
          <a:lstStyle/>
          <a:p>
            <a:pPr marL="0" marR="0">
              <a:buNone/>
            </a:pPr>
            <a:endParaRPr lang="en-US" sz="1800">
              <a:effectLst/>
            </a:endParaRPr>
          </a:p>
          <a:p>
            <a:pPr marL="0" marR="0">
              <a:buNone/>
            </a:pPr>
            <a:endParaRPr lang="en-US"/>
          </a:p>
          <a:p>
            <a:pPr marL="342900" marR="0" indent="-342900">
              <a:lnSpc>
                <a:spcPct val="90000"/>
              </a:lnSpc>
              <a:spcBef>
                <a:spcPts val="1000"/>
              </a:spcBef>
              <a:buFont typeface="Arial" panose="020B0604020202020204" pitchFamily="34" charset="0"/>
              <a:buChar char="•"/>
            </a:pPr>
            <a:r>
              <a:rPr lang="en-US" sz="2400" b="1">
                <a:solidFill>
                  <a:schemeClr val="tx2"/>
                </a:solidFill>
              </a:rPr>
              <a:t>Certification Form</a:t>
            </a:r>
          </a:p>
          <a:p>
            <a:pPr marL="0" marR="0">
              <a:buNone/>
            </a:pPr>
            <a:endParaRPr lang="en-US" sz="1800">
              <a:effectLst/>
            </a:endParaRPr>
          </a:p>
          <a:p>
            <a:pPr marL="400050"/>
            <a:r>
              <a:rPr lang="en-US" sz="2400"/>
              <a:t>1.  </a:t>
            </a:r>
            <a:r>
              <a:rPr lang="en-US" sz="2400">
                <a:solidFill>
                  <a:schemeClr val="tx2"/>
                </a:solidFill>
              </a:rPr>
              <a:t>Replace the current versioning system with date-based tracking</a:t>
            </a:r>
          </a:p>
          <a:p>
            <a:pPr marL="0" marR="0">
              <a:buNone/>
            </a:pPr>
            <a:endParaRPr lang="en-US">
              <a:latin typeface="Aptos" panose="020B0004020202020204" pitchFamily="34" charset="0"/>
              <a:ea typeface="Aptos" panose="020B0004020202020204" pitchFamily="34" charset="0"/>
              <a:cs typeface="Aptos" panose="020B0004020202020204" pitchFamily="34" charset="0"/>
            </a:endParaRPr>
          </a:p>
          <a:p>
            <a:pPr marL="342900" indent="-342900">
              <a:lnSpc>
                <a:spcPct val="90000"/>
              </a:lnSpc>
              <a:spcBef>
                <a:spcPts val="1000"/>
              </a:spcBef>
              <a:buFont typeface="Arial" panose="020B0604020202020204" pitchFamily="34" charset="0"/>
              <a:buChar char="•"/>
            </a:pPr>
            <a:r>
              <a:rPr lang="en-US" sz="2400" b="1">
                <a:solidFill>
                  <a:schemeClr val="tx2"/>
                </a:solidFill>
              </a:rPr>
              <a:t>Unique_contracts Sheet</a:t>
            </a:r>
          </a:p>
          <a:p>
            <a:pPr marL="0" marR="0">
              <a:buNone/>
            </a:pPr>
            <a:endParaRPr lang="en-US" sz="2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393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18536-18A3-C78F-20F8-25AE5477B440}"/>
              </a:ext>
            </a:extLst>
          </p:cNvPr>
          <p:cNvSpPr>
            <a:spLocks noGrp="1"/>
          </p:cNvSpPr>
          <p:nvPr>
            <p:ph idx="1"/>
          </p:nvPr>
        </p:nvSpPr>
        <p:spPr>
          <a:xfrm>
            <a:off x="224165" y="1054163"/>
            <a:ext cx="10972800" cy="5533971"/>
          </a:xfrm>
        </p:spPr>
        <p:txBody>
          <a:bodyPr vert="horz" lIns="0" tIns="45720" rIns="91440" bIns="45720" rtlCol="0" anchor="t">
            <a:normAutofit/>
          </a:bodyPr>
          <a:lstStyle/>
          <a:p>
            <a:pPr lvl="1">
              <a:buFont typeface="Arial,Sans-Serif" panose="020B0604020202020204" pitchFamily="34" charset="0"/>
            </a:pPr>
            <a:endParaRPr lang="en-US" sz="2400"/>
          </a:p>
          <a:p>
            <a:pPr lvl="1">
              <a:buFont typeface="Arial,Sans-Serif" panose="020B0604020202020204" pitchFamily="34" charset="0"/>
              <a:buChar char="•"/>
            </a:pPr>
            <a:endParaRPr lang="en-US" sz="2400"/>
          </a:p>
          <a:p>
            <a:pPr lvl="1">
              <a:buFont typeface="Arial,Sans-Serif" panose="020B0604020202020204" pitchFamily="34" charset="0"/>
            </a:pPr>
            <a:endParaRPr lang="en-US" sz="2400"/>
          </a:p>
          <a:p>
            <a:pPr lvl="1">
              <a:buFont typeface="Arial,Sans-Serif" panose="020B0604020202020204" pitchFamily="34" charset="0"/>
            </a:pPr>
            <a:endParaRPr lang="en-US" sz="2400"/>
          </a:p>
          <a:p>
            <a:pPr lvl="1">
              <a:buFont typeface="Arial,Sans-Serif" panose="020B0604020202020204" pitchFamily="34" charset="0"/>
            </a:pPr>
            <a:endParaRPr lang="en-US"/>
          </a:p>
          <a:p>
            <a:endParaRPr lang="en-US" b="1"/>
          </a:p>
        </p:txBody>
      </p:sp>
      <p:sp>
        <p:nvSpPr>
          <p:cNvPr id="4" name="Slide Number Placeholder 3">
            <a:extLst>
              <a:ext uri="{FF2B5EF4-FFF2-40B4-BE49-F238E27FC236}">
                <a16:creationId xmlns:a16="http://schemas.microsoft.com/office/drawing/2014/main" id="{7251F294-D8E3-FB26-FAED-1DB13C26623A}"/>
              </a:ext>
            </a:extLst>
          </p:cNvPr>
          <p:cNvSpPr>
            <a:spLocks noGrp="1"/>
          </p:cNvSpPr>
          <p:nvPr>
            <p:ph type="sldNum" sz="quarter" idx="12"/>
          </p:nvPr>
        </p:nvSpPr>
        <p:spPr/>
        <p:txBody>
          <a:bodyPr/>
          <a:lstStyle/>
          <a:p>
            <a:fld id="{1C4126A1-9282-4A82-AC02-A59AF4A969C8}" type="slidenum">
              <a:rPr lang="en-US" smtClean="0"/>
              <a:t>13</a:t>
            </a:fld>
            <a:endParaRPr lang="en-US"/>
          </a:p>
        </p:txBody>
      </p:sp>
      <p:sp>
        <p:nvSpPr>
          <p:cNvPr id="5" name="Content Placeholder 2">
            <a:extLst>
              <a:ext uri="{FF2B5EF4-FFF2-40B4-BE49-F238E27FC236}">
                <a16:creationId xmlns:a16="http://schemas.microsoft.com/office/drawing/2014/main" id="{0968ADFF-0A26-E223-082A-5F32BABCBB92}"/>
              </a:ext>
            </a:extLst>
          </p:cNvPr>
          <p:cNvSpPr txBox="1">
            <a:spLocks/>
          </p:cNvSpPr>
          <p:nvPr/>
        </p:nvSpPr>
        <p:spPr>
          <a:xfrm>
            <a:off x="379927" y="612749"/>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t>Unique Contracts Sheet</a:t>
            </a:r>
          </a:p>
        </p:txBody>
      </p:sp>
      <p:pic>
        <p:nvPicPr>
          <p:cNvPr id="7" name="Picture 6">
            <a:extLst>
              <a:ext uri="{FF2B5EF4-FFF2-40B4-BE49-F238E27FC236}">
                <a16:creationId xmlns:a16="http://schemas.microsoft.com/office/drawing/2014/main" id="{F389EAC7-AA41-BC74-C9C6-5F395871113A}"/>
              </a:ext>
            </a:extLst>
          </p:cNvPr>
          <p:cNvPicPr>
            <a:picLocks noChangeAspect="1"/>
          </p:cNvPicPr>
          <p:nvPr/>
        </p:nvPicPr>
        <p:blipFill>
          <a:blip r:embed="rId3"/>
          <a:stretch>
            <a:fillRect/>
          </a:stretch>
        </p:blipFill>
        <p:spPr>
          <a:xfrm>
            <a:off x="4380285" y="4846320"/>
            <a:ext cx="7587550" cy="1645434"/>
          </a:xfrm>
          <a:prstGeom prst="rect">
            <a:avLst/>
          </a:prstGeom>
          <a:ln w="19050">
            <a:solidFill>
              <a:srgbClr val="C9812E"/>
            </a:solidFill>
          </a:ln>
        </p:spPr>
      </p:pic>
      <p:pic>
        <p:nvPicPr>
          <p:cNvPr id="9" name="Picture 8">
            <a:extLst>
              <a:ext uri="{FF2B5EF4-FFF2-40B4-BE49-F238E27FC236}">
                <a16:creationId xmlns:a16="http://schemas.microsoft.com/office/drawing/2014/main" id="{C2CADCA7-5A34-8B18-432E-34B4D3DCB478}"/>
              </a:ext>
            </a:extLst>
          </p:cNvPr>
          <p:cNvPicPr>
            <a:picLocks noChangeAspect="1"/>
          </p:cNvPicPr>
          <p:nvPr/>
        </p:nvPicPr>
        <p:blipFill>
          <a:blip r:embed="rId4"/>
          <a:stretch>
            <a:fillRect/>
          </a:stretch>
        </p:blipFill>
        <p:spPr>
          <a:xfrm>
            <a:off x="461207" y="2090672"/>
            <a:ext cx="7587551" cy="1530536"/>
          </a:xfrm>
          <a:prstGeom prst="rect">
            <a:avLst/>
          </a:prstGeom>
          <a:ln w="12700">
            <a:solidFill>
              <a:srgbClr val="C9812E"/>
            </a:solidFill>
          </a:ln>
        </p:spPr>
      </p:pic>
      <p:sp>
        <p:nvSpPr>
          <p:cNvPr id="12" name="TextBox 11">
            <a:extLst>
              <a:ext uri="{FF2B5EF4-FFF2-40B4-BE49-F238E27FC236}">
                <a16:creationId xmlns:a16="http://schemas.microsoft.com/office/drawing/2014/main" id="{7D61F4D7-ABDF-09E9-34DF-C1A6118FFD20}"/>
              </a:ext>
            </a:extLst>
          </p:cNvPr>
          <p:cNvSpPr txBox="1"/>
          <p:nvPr/>
        </p:nvSpPr>
        <p:spPr>
          <a:xfrm>
            <a:off x="0" y="1548991"/>
            <a:ext cx="11816080" cy="424732"/>
          </a:xfrm>
          <a:prstGeom prst="rect">
            <a:avLst/>
          </a:prstGeom>
          <a:noFill/>
        </p:spPr>
        <p:txBody>
          <a:bodyPr wrap="square" lIns="91440" tIns="45720" rIns="91440" bIns="45720" anchor="t">
            <a:spAutoFit/>
          </a:bodyPr>
          <a:lstStyle/>
          <a:p>
            <a:pPr marL="854075" indent="-457200">
              <a:lnSpc>
                <a:spcPct val="90000"/>
              </a:lnSpc>
              <a:spcBef>
                <a:spcPts val="1000"/>
              </a:spcBef>
              <a:buFont typeface="+mj-lt"/>
              <a:buAutoNum type="arabicPeriod"/>
            </a:pPr>
            <a:r>
              <a:rPr lang="en-US" sz="2400">
                <a:solidFill>
                  <a:schemeClr val="tx2"/>
                </a:solidFill>
              </a:rPr>
              <a:t>Tranche compliance fields for future years (Year 2030, 2031, 2032).</a:t>
            </a:r>
          </a:p>
        </p:txBody>
      </p:sp>
      <p:sp>
        <p:nvSpPr>
          <p:cNvPr id="14" name="TextBox 13">
            <a:extLst>
              <a:ext uri="{FF2B5EF4-FFF2-40B4-BE49-F238E27FC236}">
                <a16:creationId xmlns:a16="http://schemas.microsoft.com/office/drawing/2014/main" id="{F04A4279-56A3-999B-C774-2284CAC7C890}"/>
              </a:ext>
            </a:extLst>
          </p:cNvPr>
          <p:cNvSpPr txBox="1"/>
          <p:nvPr/>
        </p:nvSpPr>
        <p:spPr>
          <a:xfrm>
            <a:off x="0" y="3800399"/>
            <a:ext cx="11348720" cy="885371"/>
          </a:xfrm>
          <a:prstGeom prst="rect">
            <a:avLst/>
          </a:prstGeom>
          <a:noFill/>
        </p:spPr>
        <p:txBody>
          <a:bodyPr wrap="square" lIns="91440" tIns="45720" rIns="91440" bIns="45720" anchor="t">
            <a:spAutoFit/>
          </a:bodyPr>
          <a:lstStyle/>
          <a:p>
            <a:pPr marL="854075" marR="0" lvl="0" indent="-457200">
              <a:lnSpc>
                <a:spcPct val="90000"/>
              </a:lnSpc>
              <a:spcBef>
                <a:spcPts val="1000"/>
              </a:spcBef>
              <a:buFont typeface="+mj-lt"/>
              <a:buAutoNum type="arabicPeriod"/>
            </a:pPr>
            <a:r>
              <a:rPr lang="en-US" sz="2400">
                <a:solidFill>
                  <a:schemeClr val="tx2"/>
                </a:solidFill>
              </a:rPr>
              <a:t>Capacity factor and  engineering assessment field.</a:t>
            </a:r>
          </a:p>
          <a:p>
            <a:pPr marL="854075" marR="0" lvl="0" indent="-457200">
              <a:lnSpc>
                <a:spcPct val="90000"/>
              </a:lnSpc>
              <a:spcBef>
                <a:spcPts val="1000"/>
              </a:spcBef>
              <a:buFont typeface="+mj-lt"/>
              <a:buAutoNum type="arabicPeriod"/>
            </a:pPr>
            <a:r>
              <a:rPr lang="en-US" sz="2400">
                <a:solidFill>
                  <a:schemeClr val="tx2"/>
                </a:solidFill>
              </a:rPr>
              <a:t>Resource Adequacy (RA) compliance identification field.</a:t>
            </a:r>
          </a:p>
        </p:txBody>
      </p:sp>
    </p:spTree>
    <p:extLst>
      <p:ext uri="{BB962C8B-B14F-4D97-AF65-F5344CB8AC3E}">
        <p14:creationId xmlns:p14="http://schemas.microsoft.com/office/powerpoint/2010/main" val="286048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DF3BF-89C2-F8BA-3ADB-BE1F2E2EB6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52B9C-8E28-1B2A-39B3-648AA30E0970}"/>
              </a:ext>
            </a:extLst>
          </p:cNvPr>
          <p:cNvSpPr>
            <a:spLocks noGrp="1"/>
          </p:cNvSpPr>
          <p:nvPr>
            <p:ph idx="1"/>
          </p:nvPr>
        </p:nvSpPr>
        <p:spPr>
          <a:xfrm>
            <a:off x="138133" y="866829"/>
            <a:ext cx="4050326" cy="5605408"/>
          </a:xfrm>
        </p:spPr>
        <p:txBody>
          <a:bodyPr vert="horz" lIns="0" tIns="45720" rIns="91440" bIns="45720" rtlCol="0" anchor="t">
            <a:normAutofit/>
          </a:bodyPr>
          <a:lstStyle/>
          <a:p>
            <a:pPr marL="914400" lvl="1" indent="-457200">
              <a:lnSpc>
                <a:spcPct val="107000"/>
              </a:lnSpc>
              <a:buFont typeface="Century Gothic" panose="020F0302020204030204"/>
              <a:buAutoNum type="arabicPeriod"/>
            </a:pPr>
            <a:endParaRPr lang="en-US" sz="2000">
              <a:ea typeface="MS Mincho"/>
              <a:cs typeface="Times New Roman"/>
            </a:endParaRPr>
          </a:p>
          <a:p>
            <a:pPr lvl="1"/>
            <a:r>
              <a:rPr lang="en-US" sz="2400"/>
              <a:t>Field to specify, contract type, contract price, and unit.</a:t>
            </a:r>
          </a:p>
        </p:txBody>
      </p:sp>
      <p:sp>
        <p:nvSpPr>
          <p:cNvPr id="4" name="Slide Number Placeholder 3">
            <a:extLst>
              <a:ext uri="{FF2B5EF4-FFF2-40B4-BE49-F238E27FC236}">
                <a16:creationId xmlns:a16="http://schemas.microsoft.com/office/drawing/2014/main" id="{3030F19B-1F4B-9B1D-5F58-C6D83F373D8D}"/>
              </a:ext>
            </a:extLst>
          </p:cNvPr>
          <p:cNvSpPr>
            <a:spLocks noGrp="1"/>
          </p:cNvSpPr>
          <p:nvPr>
            <p:ph type="sldNum" sz="quarter" idx="12"/>
          </p:nvPr>
        </p:nvSpPr>
        <p:spPr/>
        <p:txBody>
          <a:bodyPr/>
          <a:lstStyle/>
          <a:p>
            <a:fld id="{1C4126A1-9282-4A82-AC02-A59AF4A969C8}" type="slidenum">
              <a:rPr lang="en-US" smtClean="0"/>
              <a:t>14</a:t>
            </a:fld>
            <a:endParaRPr lang="en-US"/>
          </a:p>
        </p:txBody>
      </p:sp>
      <p:sp>
        <p:nvSpPr>
          <p:cNvPr id="5" name="Content Placeholder 2">
            <a:extLst>
              <a:ext uri="{FF2B5EF4-FFF2-40B4-BE49-F238E27FC236}">
                <a16:creationId xmlns:a16="http://schemas.microsoft.com/office/drawing/2014/main" id="{B8A11287-A03B-8C29-07A2-2026C7480132}"/>
              </a:ext>
            </a:extLst>
          </p:cNvPr>
          <p:cNvSpPr txBox="1">
            <a:spLocks/>
          </p:cNvSpPr>
          <p:nvPr/>
        </p:nvSpPr>
        <p:spPr>
          <a:xfrm>
            <a:off x="465959" y="457200"/>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t>Unique Contracts Sheet</a:t>
            </a:r>
          </a:p>
        </p:txBody>
      </p:sp>
      <p:pic>
        <p:nvPicPr>
          <p:cNvPr id="6" name="Picture 5">
            <a:extLst>
              <a:ext uri="{FF2B5EF4-FFF2-40B4-BE49-F238E27FC236}">
                <a16:creationId xmlns:a16="http://schemas.microsoft.com/office/drawing/2014/main" id="{FD524E7C-781B-A0B5-A05B-C92517F973C1}"/>
              </a:ext>
            </a:extLst>
          </p:cNvPr>
          <p:cNvPicPr>
            <a:picLocks noChangeAspect="1"/>
          </p:cNvPicPr>
          <p:nvPr/>
        </p:nvPicPr>
        <p:blipFill>
          <a:blip r:embed="rId3"/>
          <a:stretch>
            <a:fillRect/>
          </a:stretch>
        </p:blipFill>
        <p:spPr>
          <a:xfrm>
            <a:off x="4416642" y="2146893"/>
            <a:ext cx="7429917" cy="2564214"/>
          </a:xfrm>
          <a:prstGeom prst="rect">
            <a:avLst/>
          </a:prstGeom>
          <a:ln w="38100">
            <a:solidFill>
              <a:srgbClr val="C9812E"/>
            </a:solidFill>
          </a:ln>
        </p:spPr>
      </p:pic>
    </p:spTree>
    <p:extLst>
      <p:ext uri="{BB962C8B-B14F-4D97-AF65-F5344CB8AC3E}">
        <p14:creationId xmlns:p14="http://schemas.microsoft.com/office/powerpoint/2010/main" val="160681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F4E9-8500-AE9F-3102-BCF5CDF68936}"/>
              </a:ext>
            </a:extLst>
          </p:cNvPr>
          <p:cNvSpPr>
            <a:spLocks noGrp="1"/>
          </p:cNvSpPr>
          <p:nvPr>
            <p:ph type="title"/>
          </p:nvPr>
        </p:nvSpPr>
        <p:spPr>
          <a:xfrm>
            <a:off x="329845" y="-235201"/>
            <a:ext cx="10972800" cy="1325563"/>
          </a:xfrm>
        </p:spPr>
        <p:txBody>
          <a:bodyPr/>
          <a:lstStyle/>
          <a:p>
            <a:r>
              <a:rPr lang="en-US"/>
              <a:t>Avoiding Errors in RDT</a:t>
            </a:r>
          </a:p>
        </p:txBody>
      </p:sp>
      <p:sp>
        <p:nvSpPr>
          <p:cNvPr id="3" name="Content Placeholder 2">
            <a:extLst>
              <a:ext uri="{FF2B5EF4-FFF2-40B4-BE49-F238E27FC236}">
                <a16:creationId xmlns:a16="http://schemas.microsoft.com/office/drawing/2014/main" id="{6CBFCB36-E2FD-5D80-6935-7BAB8D7C6FA9}"/>
              </a:ext>
            </a:extLst>
          </p:cNvPr>
          <p:cNvSpPr>
            <a:spLocks noGrp="1"/>
          </p:cNvSpPr>
          <p:nvPr>
            <p:ph idx="1"/>
          </p:nvPr>
        </p:nvSpPr>
        <p:spPr>
          <a:xfrm>
            <a:off x="330078" y="1251998"/>
            <a:ext cx="11615229" cy="4361314"/>
          </a:xfrm>
        </p:spPr>
        <p:txBody>
          <a:bodyPr vert="horz" lIns="0" tIns="45720" rIns="91440" bIns="45720" rtlCol="0" anchor="t">
            <a:noAutofit/>
          </a:bodyPr>
          <a:lstStyle/>
          <a:p>
            <a:pPr>
              <a:buNone/>
            </a:pPr>
            <a:r>
              <a:rPr lang="en-US" b="1"/>
              <a:t>Data Entry and Pasting</a:t>
            </a:r>
            <a:endParaRPr lang="en-US"/>
          </a:p>
          <a:p>
            <a:r>
              <a:rPr lang="en-US"/>
              <a:t>The “unique_contracts” sheet is the only sheet in RDT for reporting the LSE’s existing and planned energy and capacity contracts. </a:t>
            </a:r>
          </a:p>
          <a:p>
            <a:r>
              <a:rPr lang="en-US"/>
              <a:t>Hybrid contracts should be listed on separate rows, with a different row for each resource.</a:t>
            </a:r>
          </a:p>
          <a:p>
            <a:r>
              <a:rPr lang="en-US"/>
              <a:t>Avoid pasting values directly, as it can bypass data validation and create errors. When pasting is necessary, paste as values only.</a:t>
            </a:r>
          </a:p>
          <a:p>
            <a:pPr>
              <a:buFont typeface="Arial" panose="020B0604020202020204" pitchFamily="34" charset="0"/>
              <a:buChar char="•"/>
            </a:pPr>
            <a:r>
              <a:rPr lang="en-US"/>
              <a:t>Columns may change (added or removed) between RDT versions.</a:t>
            </a:r>
          </a:p>
          <a:p>
            <a:pPr>
              <a:buFont typeface="Arial" panose="020B0604020202020204" pitchFamily="34" charset="0"/>
              <a:buChar char="•"/>
            </a:pPr>
            <a:r>
              <a:rPr lang="en-US"/>
              <a:t>Complete all columns unless a field can be explicitly marked as not applicable.</a:t>
            </a:r>
          </a:p>
          <a:p>
            <a:pPr>
              <a:buFont typeface="Arial" panose="020B0604020202020204" pitchFamily="34" charset="0"/>
              <a:buChar char="•"/>
            </a:pPr>
            <a:r>
              <a:rPr lang="en-US"/>
              <a:t>Run macros after completing the “unique_contracts” sheet.</a:t>
            </a:r>
            <a:endParaRPr lang="en-US">
              <a:solidFill>
                <a:srgbClr val="2A3C50"/>
              </a:solidFill>
            </a:endParaRPr>
          </a:p>
          <a:p>
            <a:endParaRPr lang="en-US"/>
          </a:p>
          <a:p>
            <a:pPr>
              <a:buNone/>
            </a:pPr>
            <a:endParaRPr lang="en-US" b="1"/>
          </a:p>
          <a:p>
            <a:endParaRPr lang="en-US"/>
          </a:p>
        </p:txBody>
      </p:sp>
      <p:sp>
        <p:nvSpPr>
          <p:cNvPr id="4" name="Slide Number Placeholder 3">
            <a:extLst>
              <a:ext uri="{FF2B5EF4-FFF2-40B4-BE49-F238E27FC236}">
                <a16:creationId xmlns:a16="http://schemas.microsoft.com/office/drawing/2014/main" id="{E0E86361-EAE5-2A4D-56E2-5D638E099669}"/>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273895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D6A1-B08B-81C1-C06F-CA9DFE9832B8}"/>
              </a:ext>
            </a:extLst>
          </p:cNvPr>
          <p:cNvSpPr>
            <a:spLocks noGrp="1"/>
          </p:cNvSpPr>
          <p:nvPr>
            <p:ph type="title"/>
          </p:nvPr>
        </p:nvSpPr>
        <p:spPr>
          <a:xfrm>
            <a:off x="227106" y="457421"/>
            <a:ext cx="10972800" cy="758825"/>
          </a:xfrm>
        </p:spPr>
        <p:txBody>
          <a:bodyPr anchor="ctr"/>
          <a:lstStyle/>
          <a:p>
            <a:r>
              <a:rPr lang="en-US"/>
              <a:t>Avoiding Errors in RDT</a:t>
            </a:r>
          </a:p>
        </p:txBody>
      </p:sp>
      <p:sp>
        <p:nvSpPr>
          <p:cNvPr id="3" name="Content Placeholder 2">
            <a:extLst>
              <a:ext uri="{FF2B5EF4-FFF2-40B4-BE49-F238E27FC236}">
                <a16:creationId xmlns:a16="http://schemas.microsoft.com/office/drawing/2014/main" id="{CB730AA2-82F9-0DC5-D078-397A9E625FCA}"/>
              </a:ext>
            </a:extLst>
          </p:cNvPr>
          <p:cNvSpPr>
            <a:spLocks noGrp="1"/>
          </p:cNvSpPr>
          <p:nvPr>
            <p:ph idx="1"/>
          </p:nvPr>
        </p:nvSpPr>
        <p:spPr>
          <a:xfrm>
            <a:off x="422442" y="943476"/>
            <a:ext cx="11630890" cy="5457103"/>
          </a:xfrm>
        </p:spPr>
        <p:txBody>
          <a:bodyPr vert="horz" lIns="0" tIns="45720" rIns="91440" bIns="45720" rtlCol="0" anchor="t">
            <a:noAutofit/>
          </a:bodyPr>
          <a:lstStyle/>
          <a:p>
            <a:pPr>
              <a:buNone/>
            </a:pPr>
            <a:endParaRPr lang="en-US" sz="1800" b="1"/>
          </a:p>
          <a:p>
            <a:pPr marL="0" indent="0">
              <a:buNone/>
            </a:pPr>
            <a:r>
              <a:rPr lang="en-US" b="1"/>
              <a:t>Unique_contracts Sheet</a:t>
            </a:r>
          </a:p>
          <a:p>
            <a:pPr>
              <a:buFont typeface="Arial"/>
              <a:buChar char="•"/>
            </a:pPr>
            <a:r>
              <a:rPr lang="en-US"/>
              <a:t>Do not delete rows from the “unique_contracts” tab -- this will cause errors in linked sheets.</a:t>
            </a:r>
          </a:p>
          <a:p>
            <a:r>
              <a:rPr lang="en-US"/>
              <a:t>Each contract row must include: </a:t>
            </a:r>
          </a:p>
          <a:p>
            <a:pPr marL="1318895" indent="-288925">
              <a:buNone/>
            </a:pPr>
            <a:r>
              <a:rPr lang="en-US"/>
              <a:t>1. A unique “lse_contract_id” is required for every contract.</a:t>
            </a:r>
          </a:p>
          <a:p>
            <a:pPr marL="1318895" indent="-288925">
              <a:buNone/>
            </a:pPr>
            <a:r>
              <a:rPr lang="en-US"/>
              <a:t>2. For hybrid contacts only show the contracted attributes and compliance targets relevant to resource type and Resource ID.</a:t>
            </a:r>
          </a:p>
          <a:p>
            <a:pPr marL="1318895" indent="-288925">
              <a:buNone/>
            </a:pPr>
            <a:r>
              <a:rPr lang="en-US"/>
              <a:t>3. Hybrid resources with different Resource IDs may continue to use the same “lse_unique_contract_id”.</a:t>
            </a:r>
          </a:p>
          <a:p>
            <a:pPr marL="566420" indent="-450850">
              <a:buFont typeface="Arial"/>
              <a:buChar char="•"/>
            </a:pPr>
            <a:r>
              <a:rPr lang="en-US"/>
              <a:t>Columns including total and contracted nameplate capacity, resource mix, and storage depth should not be left empty. </a:t>
            </a:r>
          </a:p>
          <a:p>
            <a:pPr>
              <a:buFont typeface="Arial"/>
              <a:buChar char="•"/>
            </a:pPr>
            <a:endParaRPr lang="en-US" sz="2200"/>
          </a:p>
        </p:txBody>
      </p:sp>
      <p:sp>
        <p:nvSpPr>
          <p:cNvPr id="4" name="Slide Number Placeholder 3">
            <a:extLst>
              <a:ext uri="{FF2B5EF4-FFF2-40B4-BE49-F238E27FC236}">
                <a16:creationId xmlns:a16="http://schemas.microsoft.com/office/drawing/2014/main" id="{6F101C68-A922-6DEA-DD9C-E1B6BC11F2CF}"/>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94806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2EADF-075D-29A6-1803-1B9A0E8A938A}"/>
              </a:ext>
            </a:extLst>
          </p:cNvPr>
          <p:cNvSpPr>
            <a:spLocks noGrp="1"/>
          </p:cNvSpPr>
          <p:nvPr>
            <p:ph type="title"/>
          </p:nvPr>
        </p:nvSpPr>
        <p:spPr>
          <a:xfrm>
            <a:off x="227106" y="-210565"/>
            <a:ext cx="10972800" cy="1325563"/>
          </a:xfrm>
        </p:spPr>
        <p:txBody>
          <a:bodyPr/>
          <a:lstStyle/>
          <a:p>
            <a:r>
              <a:rPr lang="en-US"/>
              <a:t>MTR ELCC Guidance Documents</a:t>
            </a:r>
          </a:p>
        </p:txBody>
      </p:sp>
      <p:sp>
        <p:nvSpPr>
          <p:cNvPr id="5" name="Content Placeholder 4">
            <a:extLst>
              <a:ext uri="{FF2B5EF4-FFF2-40B4-BE49-F238E27FC236}">
                <a16:creationId xmlns:a16="http://schemas.microsoft.com/office/drawing/2014/main" id="{8410E194-502A-2F5F-1290-A3E7A8A3E961}"/>
              </a:ext>
            </a:extLst>
          </p:cNvPr>
          <p:cNvSpPr>
            <a:spLocks noGrp="1"/>
          </p:cNvSpPr>
          <p:nvPr>
            <p:ph idx="1"/>
          </p:nvPr>
        </p:nvSpPr>
        <p:spPr>
          <a:xfrm>
            <a:off x="418352" y="1122194"/>
            <a:ext cx="10972800" cy="5276437"/>
          </a:xfrm>
        </p:spPr>
        <p:txBody>
          <a:bodyPr vert="horz" lIns="0" tIns="45720" rIns="91440" bIns="45720" rtlCol="0" anchor="t">
            <a:normAutofit fontScale="55000" lnSpcReduction="20000"/>
          </a:bodyPr>
          <a:lstStyle/>
          <a:p>
            <a:pPr marL="0" indent="0">
              <a:buNone/>
            </a:pPr>
            <a:r>
              <a:rPr lang="en-US" b="1"/>
              <a:t>2021</a:t>
            </a:r>
            <a:endParaRPr lang="en-US"/>
          </a:p>
          <a:p>
            <a:r>
              <a:rPr lang="en-US" u="sng">
                <a:hlinkClick r:id="rId3"/>
              </a:rPr>
              <a:t>2021 Staff transmittal memo</a:t>
            </a:r>
            <a:endParaRPr lang="en-US" u="sng"/>
          </a:p>
          <a:p>
            <a:pPr lvl="1">
              <a:lnSpc>
                <a:spcPct val="120000"/>
              </a:lnSpc>
            </a:pPr>
            <a:r>
              <a:rPr lang="en-US"/>
              <a:t>ELCCs for ‘23 (T1) and ‘24 (T2) compliance dates; ’25 (T3) + ‘26 (T4) compliance dates for contracts entered before 11/30/2022</a:t>
            </a:r>
          </a:p>
          <a:p>
            <a:pPr lvl="1">
              <a:lnSpc>
                <a:spcPct val="120000"/>
              </a:lnSpc>
            </a:pPr>
            <a:r>
              <a:rPr lang="en-US"/>
              <a:t>Direction on geothermal counting &amp; other clarifications.</a:t>
            </a:r>
          </a:p>
          <a:p>
            <a:r>
              <a:rPr lang="en-US" u="sng">
                <a:hlinkClick r:id="rId4"/>
              </a:rPr>
              <a:t>2021 Study for Mid-Term Reliability Procurement by E3 and Astrapé (2021 Study)</a:t>
            </a:r>
            <a:endParaRPr lang="en-US" u="sng"/>
          </a:p>
          <a:p>
            <a:pPr marL="0" indent="0">
              <a:buNone/>
            </a:pPr>
            <a:r>
              <a:rPr lang="en-US" b="1"/>
              <a:t>2023</a:t>
            </a:r>
          </a:p>
          <a:p>
            <a:r>
              <a:rPr lang="en-US" u="sng">
                <a:hlinkClick r:id="rId5"/>
              </a:rPr>
              <a:t>June 2023 Staff Memo</a:t>
            </a:r>
            <a:endParaRPr lang="en-US" u="sng"/>
          </a:p>
          <a:p>
            <a:pPr lvl="1"/>
            <a:r>
              <a:rPr lang="en-US"/>
              <a:t>Addresses requirements in D.23-02-040 to provide final guidance on procurement adopted in that decision.</a:t>
            </a:r>
          </a:p>
          <a:p>
            <a:pPr lvl="1"/>
            <a:r>
              <a:rPr lang="en-US"/>
              <a:t>Confirms that ELCC values issued in 2023 MTR Study are still effective.</a:t>
            </a:r>
          </a:p>
          <a:p>
            <a:pPr lvl="1"/>
            <a:r>
              <a:rPr lang="en-US"/>
              <a:t>Clarifies which ELCCs stakeholders should use for OOS wind resources not explicitly mentioned in previous ELCC studies.</a:t>
            </a:r>
          </a:p>
          <a:p>
            <a:r>
              <a:rPr lang="en-US" u="sng">
                <a:hlinkClick r:id="rId6"/>
              </a:rPr>
              <a:t>2023 Staff Transmittal Memo</a:t>
            </a:r>
            <a:endParaRPr lang="en-US"/>
          </a:p>
          <a:p>
            <a:pPr lvl="1"/>
            <a:r>
              <a:rPr lang="en-US"/>
              <a:t>ELCCs for ’25 (T3) + ‘26 (T4) compliance dates for contracts entered after 11/30/2022.</a:t>
            </a:r>
          </a:p>
          <a:p>
            <a:pPr lvl="1"/>
            <a:r>
              <a:rPr lang="en-US"/>
              <a:t>ELCCs for procurement adopted in D.23-02-040 – ’27 (T5) + ‘28 (T6).</a:t>
            </a:r>
          </a:p>
          <a:p>
            <a:pPr lvl="1"/>
            <a:r>
              <a:rPr lang="en-US"/>
              <a:t>Directions for ELCCs for delayed contracts.</a:t>
            </a:r>
          </a:p>
          <a:p>
            <a:r>
              <a:rPr lang="en-US" u="sng">
                <a:hlinkClick r:id="rId7"/>
              </a:rPr>
              <a:t>Incremental ELCC Study for Mid-Term Reliability Procurement (January 2023 Update)</a:t>
            </a:r>
            <a:endParaRPr lang="en-US" u="sng"/>
          </a:p>
          <a:p>
            <a:pPr marL="0" indent="0">
              <a:buNone/>
            </a:pPr>
            <a:r>
              <a:rPr lang="en-US" b="1"/>
              <a:t>FAQ Documents</a:t>
            </a:r>
            <a:r>
              <a:rPr lang="en-US"/>
              <a:t> </a:t>
            </a:r>
          </a:p>
          <a:p>
            <a:r>
              <a:rPr lang="en-US" u="sng">
                <a:hlinkClick r:id="rId8"/>
              </a:rPr>
              <a:t>2024 Staff Responses to Frequently Asked Questions on Mid-Term Reliability</a:t>
            </a:r>
            <a:endParaRPr lang="en-US" u="sng">
              <a:hlinkClick r:id="rId9"/>
            </a:endParaRPr>
          </a:p>
          <a:p>
            <a:r>
              <a:rPr lang="en-US" u="sng">
                <a:hlinkClick r:id="rId9"/>
              </a:rPr>
              <a:t>2023 Staff Responses to Frequently Asked Questions on Mid-Term Reliability</a:t>
            </a:r>
            <a:endParaRPr lang="en-US" u="sng"/>
          </a:p>
          <a:p>
            <a:r>
              <a:rPr lang="en-US" u="sng"/>
              <a:t>General Q&amp;A  Responses to Frequently Asked Questions on Mid-Term Reliability issued on 5/22/2025,  6/17/2022, and 11/14/2022</a:t>
            </a:r>
          </a:p>
          <a:p>
            <a:endParaRPr lang="en-US" u="sng"/>
          </a:p>
          <a:p>
            <a:endParaRPr lang="en-US" u="sng"/>
          </a:p>
          <a:p>
            <a:pPr lvl="1"/>
            <a:endParaRPr lang="en-US" u="sng"/>
          </a:p>
        </p:txBody>
      </p:sp>
      <p:sp>
        <p:nvSpPr>
          <p:cNvPr id="2" name="Slide Number Placeholder 1">
            <a:extLst>
              <a:ext uri="{FF2B5EF4-FFF2-40B4-BE49-F238E27FC236}">
                <a16:creationId xmlns:a16="http://schemas.microsoft.com/office/drawing/2014/main" id="{9CF897E9-7E5C-5178-42BC-B6915FBF579D}"/>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164923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F2F-E1AD-1F5F-FA2B-D2BA838C87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CFF51-997B-157F-3E81-FADCC6CBBEC7}"/>
              </a:ext>
            </a:extLst>
          </p:cNvPr>
          <p:cNvSpPr>
            <a:spLocks noGrp="1"/>
          </p:cNvSpPr>
          <p:nvPr>
            <p:ph idx="1"/>
          </p:nvPr>
        </p:nvSpPr>
        <p:spPr>
          <a:xfrm>
            <a:off x="138133" y="866829"/>
            <a:ext cx="4005604" cy="5533971"/>
          </a:xfrm>
        </p:spPr>
        <p:txBody>
          <a:bodyPr vert="horz" lIns="0" tIns="45720" rIns="91440" bIns="45720" rtlCol="0" anchor="t">
            <a:normAutofit/>
          </a:bodyPr>
          <a:lstStyle/>
          <a:p>
            <a:endParaRPr lang="en-US" sz="2000"/>
          </a:p>
          <a:p>
            <a:r>
              <a:rPr lang="en-US" sz="2000"/>
              <a:t>This Form is used to verify the accuracy, reduce data errors and inconsistencies in procurement volumes that LSEs are reporting for their MTR compliance.</a:t>
            </a:r>
            <a:endParaRPr lang="en-US"/>
          </a:p>
          <a:p>
            <a:endParaRPr lang="en-US" sz="2000"/>
          </a:p>
          <a:p>
            <a:r>
              <a:rPr lang="en-US" sz="2000"/>
              <a:t>LSE must nominate a person/persons verifying and certifying that information provided for MTR compliance.</a:t>
            </a:r>
          </a:p>
        </p:txBody>
      </p:sp>
      <p:sp>
        <p:nvSpPr>
          <p:cNvPr id="4" name="Slide Number Placeholder 3">
            <a:extLst>
              <a:ext uri="{FF2B5EF4-FFF2-40B4-BE49-F238E27FC236}">
                <a16:creationId xmlns:a16="http://schemas.microsoft.com/office/drawing/2014/main" id="{6255B938-E0BD-A0C8-4342-6C53F812B39B}"/>
              </a:ext>
            </a:extLst>
          </p:cNvPr>
          <p:cNvSpPr>
            <a:spLocks noGrp="1"/>
          </p:cNvSpPr>
          <p:nvPr>
            <p:ph type="sldNum" sz="quarter" idx="12"/>
          </p:nvPr>
        </p:nvSpPr>
        <p:spPr/>
        <p:txBody>
          <a:bodyPr/>
          <a:lstStyle/>
          <a:p>
            <a:fld id="{1C4126A1-9282-4A82-AC02-A59AF4A969C8}" type="slidenum">
              <a:rPr lang="en-US" smtClean="0"/>
              <a:t>18</a:t>
            </a:fld>
            <a:endParaRPr lang="en-US"/>
          </a:p>
        </p:txBody>
      </p:sp>
      <p:sp>
        <p:nvSpPr>
          <p:cNvPr id="5" name="Content Placeholder 2">
            <a:extLst>
              <a:ext uri="{FF2B5EF4-FFF2-40B4-BE49-F238E27FC236}">
                <a16:creationId xmlns:a16="http://schemas.microsoft.com/office/drawing/2014/main" id="{CDFF54F5-CA59-2A68-DD99-9BAAC05F1F22}"/>
              </a:ext>
            </a:extLst>
          </p:cNvPr>
          <p:cNvSpPr txBox="1">
            <a:spLocks/>
          </p:cNvSpPr>
          <p:nvPr/>
        </p:nvSpPr>
        <p:spPr>
          <a:xfrm>
            <a:off x="138133" y="436925"/>
            <a:ext cx="11587908" cy="59153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t>Certification Form - Do Not Forget to Complete!</a:t>
            </a:r>
            <a:endParaRPr lang="en-US" sz="2000" b="1"/>
          </a:p>
        </p:txBody>
      </p:sp>
      <p:pic>
        <p:nvPicPr>
          <p:cNvPr id="6" name="Picture 5">
            <a:extLst>
              <a:ext uri="{FF2B5EF4-FFF2-40B4-BE49-F238E27FC236}">
                <a16:creationId xmlns:a16="http://schemas.microsoft.com/office/drawing/2014/main" id="{5C715B2B-6414-02F7-5E67-F6D8A3026D87}"/>
              </a:ext>
            </a:extLst>
          </p:cNvPr>
          <p:cNvPicPr>
            <a:picLocks noChangeAspect="1"/>
          </p:cNvPicPr>
          <p:nvPr/>
        </p:nvPicPr>
        <p:blipFill>
          <a:blip r:embed="rId3"/>
          <a:stretch>
            <a:fillRect/>
          </a:stretch>
        </p:blipFill>
        <p:spPr>
          <a:xfrm>
            <a:off x="4031269" y="2617071"/>
            <a:ext cx="7952913" cy="3075481"/>
          </a:xfrm>
          <a:prstGeom prst="rect">
            <a:avLst/>
          </a:prstGeom>
          <a:ln w="28575">
            <a:solidFill>
              <a:schemeClr val="bg2">
                <a:lumMod val="50000"/>
              </a:schemeClr>
            </a:solidFill>
          </a:ln>
        </p:spPr>
      </p:pic>
      <p:pic>
        <p:nvPicPr>
          <p:cNvPr id="8" name="Picture 7">
            <a:extLst>
              <a:ext uri="{FF2B5EF4-FFF2-40B4-BE49-F238E27FC236}">
                <a16:creationId xmlns:a16="http://schemas.microsoft.com/office/drawing/2014/main" id="{A6848AF9-CDBB-DBE3-C4B2-74E2E492BFE5}"/>
              </a:ext>
            </a:extLst>
          </p:cNvPr>
          <p:cNvPicPr>
            <a:picLocks noChangeAspect="1"/>
          </p:cNvPicPr>
          <p:nvPr/>
        </p:nvPicPr>
        <p:blipFill>
          <a:blip r:embed="rId4"/>
          <a:stretch>
            <a:fillRect/>
          </a:stretch>
        </p:blipFill>
        <p:spPr>
          <a:xfrm>
            <a:off x="4144241" y="1165658"/>
            <a:ext cx="6743700" cy="1247775"/>
          </a:xfrm>
          <a:prstGeom prst="rect">
            <a:avLst/>
          </a:prstGeom>
          <a:ln w="28575">
            <a:solidFill>
              <a:schemeClr val="bg2">
                <a:lumMod val="50000"/>
              </a:schemeClr>
            </a:solidFill>
          </a:ln>
        </p:spPr>
      </p:pic>
    </p:spTree>
    <p:extLst>
      <p:ext uri="{BB962C8B-B14F-4D97-AF65-F5344CB8AC3E}">
        <p14:creationId xmlns:p14="http://schemas.microsoft.com/office/powerpoint/2010/main" val="87393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23807-8530-E195-82D6-54BD6EA90B90}"/>
              </a:ext>
            </a:extLst>
          </p:cNvPr>
          <p:cNvSpPr>
            <a:spLocks noGrp="1"/>
          </p:cNvSpPr>
          <p:nvPr>
            <p:ph type="title"/>
          </p:nvPr>
        </p:nvSpPr>
        <p:spPr/>
        <p:txBody>
          <a:bodyPr/>
          <a:lstStyle/>
          <a:p>
            <a:r>
              <a:rPr lang="en-US"/>
              <a:t>RDT Example Walkthrough </a:t>
            </a:r>
          </a:p>
        </p:txBody>
      </p:sp>
      <p:sp>
        <p:nvSpPr>
          <p:cNvPr id="2" name="Slide Number Placeholder 1">
            <a:extLst>
              <a:ext uri="{FF2B5EF4-FFF2-40B4-BE49-F238E27FC236}">
                <a16:creationId xmlns:a16="http://schemas.microsoft.com/office/drawing/2014/main" id="{C0836E4A-F492-69A1-D8E0-CB3568374DC7}"/>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128070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A005-5C3B-C303-6EE2-E6ECC196985E}"/>
              </a:ext>
            </a:extLst>
          </p:cNvPr>
          <p:cNvSpPr>
            <a:spLocks noGrp="1"/>
          </p:cNvSpPr>
          <p:nvPr>
            <p:ph type="title"/>
          </p:nvPr>
        </p:nvSpPr>
        <p:spPr>
          <a:xfrm>
            <a:off x="530082" y="0"/>
            <a:ext cx="10972800" cy="1325563"/>
          </a:xfrm>
        </p:spPr>
        <p:txBody>
          <a:bodyPr/>
          <a:lstStyle/>
          <a:p>
            <a:r>
              <a:rPr lang="en-US"/>
              <a:t>Logistics</a:t>
            </a:r>
          </a:p>
        </p:txBody>
      </p:sp>
      <p:sp>
        <p:nvSpPr>
          <p:cNvPr id="3" name="Content Placeholder 2">
            <a:extLst>
              <a:ext uri="{FF2B5EF4-FFF2-40B4-BE49-F238E27FC236}">
                <a16:creationId xmlns:a16="http://schemas.microsoft.com/office/drawing/2014/main" id="{9238844E-5310-C4C3-88ED-3ED4C9A23138}"/>
              </a:ext>
            </a:extLst>
          </p:cNvPr>
          <p:cNvSpPr>
            <a:spLocks noGrp="1"/>
          </p:cNvSpPr>
          <p:nvPr>
            <p:ph idx="1"/>
          </p:nvPr>
        </p:nvSpPr>
        <p:spPr>
          <a:xfrm>
            <a:off x="609599" y="938072"/>
            <a:ext cx="10972800" cy="4251357"/>
          </a:xfrm>
        </p:spPr>
        <p:txBody>
          <a:bodyPr vert="horz" lIns="0" tIns="45720" rIns="91440" bIns="45720" rtlCol="0" anchor="t">
            <a:noAutofit/>
          </a:bodyPr>
          <a:lstStyle/>
          <a:p>
            <a:endParaRPr lang="en-US"/>
          </a:p>
          <a:p>
            <a:pPr marL="0" indent="0">
              <a:buNone/>
            </a:pPr>
            <a:r>
              <a:rPr lang="en-US" sz="2000"/>
              <a:t>Office Hours slides, recording, and all supporting material are available on the </a:t>
            </a:r>
            <a:r>
              <a:rPr lang="en-US" sz="2000">
                <a:hlinkClick r:id="rId3"/>
              </a:rPr>
              <a:t>IRP Procurement Webpage</a:t>
            </a:r>
            <a:r>
              <a:rPr lang="en-US" sz="2000"/>
              <a:t>: </a:t>
            </a:r>
          </a:p>
          <a:p>
            <a:pPr marL="0" indent="0">
              <a:buNone/>
            </a:pPr>
            <a:r>
              <a:rPr lang="en-US" sz="2000" b="1"/>
              <a:t>Questions: </a:t>
            </a:r>
            <a:r>
              <a:rPr lang="en-US" sz="2000"/>
              <a:t>We invite clarifying questions at the end of the meeting.</a:t>
            </a:r>
          </a:p>
          <a:p>
            <a:r>
              <a:rPr lang="en-US" sz="2000"/>
              <a:t>Please keep yourself muted throughout the presentation.</a:t>
            </a:r>
          </a:p>
          <a:p>
            <a:r>
              <a:rPr lang="en-US" sz="2000"/>
              <a:t>Please type your question in the chat or use the “raise your hand” to ask questions. </a:t>
            </a:r>
          </a:p>
          <a:p>
            <a:r>
              <a:rPr lang="en-US" sz="2000"/>
              <a:t>Please unmute yourself when Webex host will announce your name and ask your question. </a:t>
            </a:r>
          </a:p>
          <a:p>
            <a:r>
              <a:rPr lang="en-US" sz="2000"/>
              <a:t>Afterwards, please lower your hand.</a:t>
            </a:r>
          </a:p>
          <a:p>
            <a:r>
              <a:rPr lang="en-US" sz="2000"/>
              <a:t>For attendees joining by phone: You may either hold your question until the end and unmute to ask it or share it after office hours.</a:t>
            </a:r>
          </a:p>
          <a:p>
            <a:pPr marL="0" indent="0">
              <a:buNone/>
            </a:pPr>
            <a:endParaRPr lang="en-US" sz="2000"/>
          </a:p>
          <a:p>
            <a:pPr marL="0" indent="0">
              <a:buNone/>
            </a:pPr>
            <a:r>
              <a:rPr lang="en-US" sz="2000"/>
              <a:t>Note: This office hour is intended only for questions related to </a:t>
            </a:r>
            <a:r>
              <a:rPr lang="en-US" sz="2000" b="1" u="sng"/>
              <a:t>IRP-MTR June 1, 2026, filings</a:t>
            </a:r>
            <a:r>
              <a:rPr lang="en-US" sz="2000" u="sng"/>
              <a:t>, NOT FOR THE IRP BIENNIAL FILING due August 2026.</a:t>
            </a:r>
            <a:endParaRPr lang="en-US"/>
          </a:p>
        </p:txBody>
      </p:sp>
      <p:sp>
        <p:nvSpPr>
          <p:cNvPr id="4" name="Slide Number Placeholder 3">
            <a:extLst>
              <a:ext uri="{FF2B5EF4-FFF2-40B4-BE49-F238E27FC236}">
                <a16:creationId xmlns:a16="http://schemas.microsoft.com/office/drawing/2014/main" id="{8C2D4C18-585B-AD49-9320-D29E4F671839}"/>
              </a:ext>
            </a:extLst>
          </p:cNvPr>
          <p:cNvSpPr>
            <a:spLocks noGrp="1"/>
          </p:cNvSpPr>
          <p:nvPr>
            <p:ph type="sldNum" sz="quarter" idx="12"/>
          </p:nvPr>
        </p:nvSpPr>
        <p:spPr/>
        <p:txBody>
          <a:bodyPr/>
          <a:lstStyle/>
          <a:p>
            <a:fld id="{1C4126A1-9282-4A82-AC02-A59AF4A969C8}" type="slidenum">
              <a:rPr lang="en-US" dirty="0" smtClean="0"/>
              <a:t>2</a:t>
            </a:fld>
            <a:endParaRPr lang="en-US"/>
          </a:p>
        </p:txBody>
      </p:sp>
    </p:spTree>
    <p:extLst>
      <p:ext uri="{BB962C8B-B14F-4D97-AF65-F5344CB8AC3E}">
        <p14:creationId xmlns:p14="http://schemas.microsoft.com/office/powerpoint/2010/main" val="23974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EDF22-C205-A183-44D4-AEB376883B8E}"/>
              </a:ext>
            </a:extLst>
          </p:cNvPr>
          <p:cNvSpPr>
            <a:spLocks noGrp="1"/>
          </p:cNvSpPr>
          <p:nvPr>
            <p:ph idx="1"/>
          </p:nvPr>
        </p:nvSpPr>
        <p:spPr>
          <a:xfrm>
            <a:off x="333894" y="2846895"/>
            <a:ext cx="11439281" cy="3414512"/>
          </a:xfrm>
        </p:spPr>
        <p:txBody>
          <a:bodyPr vert="horz" lIns="0" tIns="45720" rIns="91440" bIns="45720" rtlCol="0" anchor="t">
            <a:noAutofit/>
          </a:bodyPr>
          <a:lstStyle/>
          <a:p>
            <a:pPr marL="0" indent="0">
              <a:buNone/>
            </a:pPr>
            <a:r>
              <a:rPr lang="en-US" sz="2800" b="1"/>
              <a:t>Q&amp;A and Feedback</a:t>
            </a:r>
            <a:endParaRPr lang="en-US" b="1"/>
          </a:p>
        </p:txBody>
      </p:sp>
      <p:sp>
        <p:nvSpPr>
          <p:cNvPr id="4" name="Slide Number Placeholder 3">
            <a:extLst>
              <a:ext uri="{FF2B5EF4-FFF2-40B4-BE49-F238E27FC236}">
                <a16:creationId xmlns:a16="http://schemas.microsoft.com/office/drawing/2014/main" id="{DCCE202B-0092-0F34-3FBA-CD3AEDC4AF75}"/>
              </a:ext>
            </a:extLst>
          </p:cNvPr>
          <p:cNvSpPr>
            <a:spLocks noGrp="1"/>
          </p:cNvSpPr>
          <p:nvPr>
            <p:ph type="sldNum" sz="quarter" idx="12"/>
          </p:nvPr>
        </p:nvSpPr>
        <p:spPr/>
        <p:txBody>
          <a:bodyPr/>
          <a:lstStyle/>
          <a:p>
            <a:fld id="{1C4126A1-9282-4A82-AC02-A59AF4A969C8}" type="slidenum">
              <a:rPr lang="en-US" smtClean="0"/>
              <a:t>20</a:t>
            </a:fld>
            <a:endParaRPr lang="en-US"/>
          </a:p>
        </p:txBody>
      </p:sp>
      <p:sp>
        <p:nvSpPr>
          <p:cNvPr id="5" name="TextBox 4">
            <a:extLst>
              <a:ext uri="{FF2B5EF4-FFF2-40B4-BE49-F238E27FC236}">
                <a16:creationId xmlns:a16="http://schemas.microsoft.com/office/drawing/2014/main" id="{7015D04C-4B21-855E-3F15-C075CEEA2164}"/>
              </a:ext>
            </a:extLst>
          </p:cNvPr>
          <p:cNvSpPr txBox="1"/>
          <p:nvPr/>
        </p:nvSpPr>
        <p:spPr>
          <a:xfrm>
            <a:off x="333894" y="1814033"/>
            <a:ext cx="115910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400"/>
          </a:p>
        </p:txBody>
      </p:sp>
    </p:spTree>
    <p:extLst>
      <p:ext uri="{BB962C8B-B14F-4D97-AF65-F5344CB8AC3E}">
        <p14:creationId xmlns:p14="http://schemas.microsoft.com/office/powerpoint/2010/main" val="71249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7CEB-3D84-167D-620A-01B65182FEC0}"/>
              </a:ext>
            </a:extLst>
          </p:cNvPr>
          <p:cNvSpPr>
            <a:spLocks noGrp="1"/>
          </p:cNvSpPr>
          <p:nvPr>
            <p:ph type="title"/>
          </p:nvPr>
        </p:nvSpPr>
        <p:spPr>
          <a:xfrm>
            <a:off x="418352" y="-14898"/>
            <a:ext cx="10972800" cy="1325563"/>
          </a:xfrm>
        </p:spPr>
        <p:txBody>
          <a:bodyPr/>
          <a:lstStyle/>
          <a:p>
            <a:r>
              <a:rPr lang="en-US" sz="3200"/>
              <a:t>Agenda </a:t>
            </a:r>
          </a:p>
        </p:txBody>
      </p:sp>
      <p:sp>
        <p:nvSpPr>
          <p:cNvPr id="3" name="Content Placeholder 2">
            <a:extLst>
              <a:ext uri="{FF2B5EF4-FFF2-40B4-BE49-F238E27FC236}">
                <a16:creationId xmlns:a16="http://schemas.microsoft.com/office/drawing/2014/main" id="{7E6F0ADE-516D-64E2-0B94-95C422F4161D}"/>
              </a:ext>
            </a:extLst>
          </p:cNvPr>
          <p:cNvSpPr>
            <a:spLocks noGrp="1"/>
          </p:cNvSpPr>
          <p:nvPr>
            <p:ph idx="1"/>
          </p:nvPr>
        </p:nvSpPr>
        <p:spPr>
          <a:xfrm>
            <a:off x="418352" y="1115076"/>
            <a:ext cx="10972800" cy="4351338"/>
          </a:xfrm>
        </p:spPr>
        <p:txBody>
          <a:bodyPr vert="horz" lIns="0" tIns="45720" rIns="91440" bIns="45720" rtlCol="0" anchor="t">
            <a:noAutofit/>
          </a:bodyPr>
          <a:lstStyle/>
          <a:p>
            <a:pPr marL="457200" indent="-457200">
              <a:buFont typeface="+mj-lt"/>
              <a:buAutoNum type="arabicPeriod"/>
            </a:pPr>
            <a:endParaRPr lang="en-US" sz="1800" b="1">
              <a:latin typeface="Century Gothic"/>
            </a:endParaRPr>
          </a:p>
          <a:p>
            <a:pPr marL="457200" indent="-457200">
              <a:buFont typeface="+mj-lt"/>
              <a:buAutoNum type="arabicPeriod"/>
            </a:pPr>
            <a:endParaRPr lang="en-US" sz="1800" b="1">
              <a:latin typeface="Century Gothic"/>
            </a:endParaRPr>
          </a:p>
          <a:p>
            <a:pPr marL="457200" indent="-457200">
              <a:buFont typeface="+mj-lt"/>
              <a:buAutoNum type="arabicPeriod"/>
            </a:pPr>
            <a:endParaRPr lang="en-US" sz="1800" b="1">
              <a:latin typeface="Century Gothic"/>
            </a:endParaRPr>
          </a:p>
          <a:p>
            <a:pPr marL="457200" indent="-457200">
              <a:buFont typeface="+mj-lt"/>
              <a:buAutoNum type="arabicPeriod"/>
            </a:pPr>
            <a:endParaRPr lang="en-US" sz="1800" b="1">
              <a:latin typeface="Century Gothic"/>
            </a:endParaRPr>
          </a:p>
          <a:p>
            <a:endParaRPr lang="en-US">
              <a:latin typeface="Century Gothic"/>
            </a:endParaRPr>
          </a:p>
        </p:txBody>
      </p:sp>
      <p:sp>
        <p:nvSpPr>
          <p:cNvPr id="4" name="Slide Number Placeholder 3">
            <a:extLst>
              <a:ext uri="{FF2B5EF4-FFF2-40B4-BE49-F238E27FC236}">
                <a16:creationId xmlns:a16="http://schemas.microsoft.com/office/drawing/2014/main" id="{6078E0D2-9E22-706F-CD2B-625B7C175525}"/>
              </a:ext>
            </a:extLst>
          </p:cNvPr>
          <p:cNvSpPr>
            <a:spLocks noGrp="1"/>
          </p:cNvSpPr>
          <p:nvPr>
            <p:ph type="sldNum" sz="quarter" idx="12"/>
          </p:nvPr>
        </p:nvSpPr>
        <p:spPr/>
        <p:txBody>
          <a:bodyPr/>
          <a:lstStyle/>
          <a:p>
            <a:fld id="{1C4126A1-9282-4A82-AC02-A59AF4A969C8}" type="slidenum">
              <a:rPr lang="en-US" smtClean="0"/>
              <a:t>3</a:t>
            </a:fld>
            <a:endParaRPr lang="en-US"/>
          </a:p>
        </p:txBody>
      </p:sp>
      <p:graphicFrame>
        <p:nvGraphicFramePr>
          <p:cNvPr id="5" name="Table 4">
            <a:extLst>
              <a:ext uri="{FF2B5EF4-FFF2-40B4-BE49-F238E27FC236}">
                <a16:creationId xmlns:a16="http://schemas.microsoft.com/office/drawing/2014/main" id="{E767DF63-498A-BA63-9D8B-999F8856C8CC}"/>
              </a:ext>
            </a:extLst>
          </p:cNvPr>
          <p:cNvGraphicFramePr>
            <a:graphicFrameLocks noGrp="1"/>
          </p:cNvGraphicFramePr>
          <p:nvPr>
            <p:extLst>
              <p:ext uri="{D42A27DB-BD31-4B8C-83A1-F6EECF244321}">
                <p14:modId xmlns:p14="http://schemas.microsoft.com/office/powerpoint/2010/main" val="629267897"/>
              </p:ext>
            </p:extLst>
          </p:nvPr>
        </p:nvGraphicFramePr>
        <p:xfrm>
          <a:off x="418352" y="1627045"/>
          <a:ext cx="10859546" cy="2956560"/>
        </p:xfrm>
        <a:graphic>
          <a:graphicData uri="http://schemas.openxmlformats.org/drawingml/2006/table">
            <a:tbl>
              <a:tblPr firstRow="1" bandRow="1">
                <a:tableStyleId>{5C22544A-7EE6-4342-B048-85BDC9FD1C3A}</a:tableStyleId>
              </a:tblPr>
              <a:tblGrid>
                <a:gridCol w="8117840">
                  <a:extLst>
                    <a:ext uri="{9D8B030D-6E8A-4147-A177-3AD203B41FA5}">
                      <a16:colId xmlns:a16="http://schemas.microsoft.com/office/drawing/2014/main" val="577314199"/>
                    </a:ext>
                  </a:extLst>
                </a:gridCol>
                <a:gridCol w="2741706">
                  <a:extLst>
                    <a:ext uri="{9D8B030D-6E8A-4147-A177-3AD203B41FA5}">
                      <a16:colId xmlns:a16="http://schemas.microsoft.com/office/drawing/2014/main" val="2791362478"/>
                    </a:ext>
                  </a:extLst>
                </a:gridCol>
              </a:tblGrid>
              <a:tr h="370840">
                <a:tc>
                  <a:txBody>
                    <a:bodyPr/>
                    <a:lstStyle/>
                    <a:p>
                      <a:r>
                        <a:rPr lang="en-US"/>
                        <a:t>Topic</a:t>
                      </a:r>
                    </a:p>
                  </a:txBody>
                  <a:tcPr/>
                </a:tc>
                <a:tc>
                  <a:txBody>
                    <a:bodyPr/>
                    <a:lstStyle/>
                    <a:p>
                      <a:r>
                        <a:rPr lang="en-US"/>
                        <a:t>Duration (minutes)</a:t>
                      </a:r>
                    </a:p>
                  </a:txBody>
                  <a:tcPr/>
                </a:tc>
                <a:extLst>
                  <a:ext uri="{0D108BD9-81ED-4DB2-BD59-A6C34878D82A}">
                    <a16:rowId xmlns:a16="http://schemas.microsoft.com/office/drawing/2014/main" val="923733471"/>
                  </a:ext>
                </a:extLst>
              </a:tr>
              <a:tr h="370840">
                <a:tc>
                  <a:txBody>
                    <a:bodyPr/>
                    <a:lstStyle/>
                    <a:p>
                      <a:r>
                        <a:rPr lang="en-US"/>
                        <a:t>Introduction &amp; Logistics</a:t>
                      </a:r>
                    </a:p>
                  </a:txBody>
                  <a:tcPr/>
                </a:tc>
                <a:tc>
                  <a:txBody>
                    <a:bodyPr/>
                    <a:lstStyle/>
                    <a:p>
                      <a:r>
                        <a:rPr lang="en-US"/>
                        <a:t>5</a:t>
                      </a:r>
                    </a:p>
                  </a:txBody>
                  <a:tcPr/>
                </a:tc>
                <a:extLst>
                  <a:ext uri="{0D108BD9-81ED-4DB2-BD59-A6C34878D82A}">
                    <a16:rowId xmlns:a16="http://schemas.microsoft.com/office/drawing/2014/main" val="1456015024"/>
                  </a:ext>
                </a:extLst>
              </a:tr>
              <a:tr h="370840">
                <a:tc>
                  <a:txBody>
                    <a:bodyPr/>
                    <a:lstStyle/>
                    <a:p>
                      <a:r>
                        <a:rPr lang="en-US"/>
                        <a:t>Overview of IRP Procurement Orders and Filing Requirements</a:t>
                      </a:r>
                    </a:p>
                  </a:txBody>
                  <a:tcPr/>
                </a:tc>
                <a:tc>
                  <a:txBody>
                    <a:bodyPr/>
                    <a:lstStyle/>
                    <a:p>
                      <a:r>
                        <a:rPr lang="en-US"/>
                        <a:t>5</a:t>
                      </a:r>
                    </a:p>
                  </a:txBody>
                  <a:tcPr/>
                </a:tc>
                <a:extLst>
                  <a:ext uri="{0D108BD9-81ED-4DB2-BD59-A6C34878D82A}">
                    <a16:rowId xmlns:a16="http://schemas.microsoft.com/office/drawing/2014/main" val="1723307385"/>
                  </a:ext>
                </a:extLst>
              </a:tr>
              <a:tr h="370840">
                <a:tc>
                  <a:txBody>
                    <a:bodyPr/>
                    <a:lstStyle/>
                    <a:p>
                      <a:r>
                        <a:rPr lang="en-US"/>
                        <a:t>RDT Guidance &amp; Updates</a:t>
                      </a:r>
                    </a:p>
                  </a:txBody>
                  <a:tcPr/>
                </a:tc>
                <a:tc>
                  <a:txBody>
                    <a:bodyPr/>
                    <a:lstStyle/>
                    <a:p>
                      <a:r>
                        <a:rPr lang="en-US"/>
                        <a:t>5</a:t>
                      </a:r>
                    </a:p>
                  </a:txBody>
                  <a:tcPr/>
                </a:tc>
                <a:extLst>
                  <a:ext uri="{0D108BD9-81ED-4DB2-BD59-A6C34878D82A}">
                    <a16:rowId xmlns:a16="http://schemas.microsoft.com/office/drawing/2014/main" val="33485751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Key Features of RDT Sheets</a:t>
                      </a:r>
                    </a:p>
                  </a:txBody>
                  <a:tcPr/>
                </a:tc>
                <a:tc>
                  <a:txBody>
                    <a:bodyPr/>
                    <a:lstStyle/>
                    <a:p>
                      <a:r>
                        <a:rPr lang="en-US"/>
                        <a:t>5</a:t>
                      </a:r>
                    </a:p>
                  </a:txBody>
                  <a:tcPr/>
                </a:tc>
                <a:extLst>
                  <a:ext uri="{0D108BD9-81ED-4DB2-BD59-A6C34878D82A}">
                    <a16:rowId xmlns:a16="http://schemas.microsoft.com/office/drawing/2014/main" val="1723273795"/>
                  </a:ext>
                </a:extLst>
              </a:tr>
              <a:tr h="370840">
                <a:tc>
                  <a:txBody>
                    <a:bodyPr/>
                    <a:lstStyle/>
                    <a:p>
                      <a:r>
                        <a:rPr lang="en-US"/>
                        <a:t>Summary of Changes to the RDT</a:t>
                      </a:r>
                    </a:p>
                  </a:txBody>
                  <a:tcPr/>
                </a:tc>
                <a:tc>
                  <a:txBody>
                    <a:bodyPr/>
                    <a:lstStyle/>
                    <a:p>
                      <a:r>
                        <a:rPr lang="en-US"/>
                        <a:t>10</a:t>
                      </a:r>
                    </a:p>
                  </a:txBody>
                  <a:tcPr/>
                </a:tc>
                <a:extLst>
                  <a:ext uri="{0D108BD9-81ED-4DB2-BD59-A6C34878D82A}">
                    <a16:rowId xmlns:a16="http://schemas.microsoft.com/office/drawing/2014/main" val="3389823983"/>
                  </a:ext>
                </a:extLst>
              </a:tr>
              <a:tr h="174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RDT Walk-Through</a:t>
                      </a:r>
                    </a:p>
                  </a:txBody>
                  <a:tcPr/>
                </a:tc>
                <a:tc>
                  <a:txBody>
                    <a:bodyPr/>
                    <a:lstStyle/>
                    <a:p>
                      <a:r>
                        <a:rPr lang="en-US"/>
                        <a:t>15</a:t>
                      </a:r>
                    </a:p>
                  </a:txBody>
                  <a:tcPr/>
                </a:tc>
                <a:extLst>
                  <a:ext uri="{0D108BD9-81ED-4DB2-BD59-A6C34878D82A}">
                    <a16:rowId xmlns:a16="http://schemas.microsoft.com/office/drawing/2014/main" val="2675155102"/>
                  </a:ext>
                </a:extLst>
              </a:tr>
              <a:tr h="0">
                <a:tc>
                  <a:txBody>
                    <a:bodyPr/>
                    <a:lstStyle/>
                    <a:p>
                      <a:r>
                        <a:rPr lang="en-US"/>
                        <a:t>Q&amp;A and Feedback </a:t>
                      </a:r>
                    </a:p>
                  </a:txBody>
                  <a:tcPr/>
                </a:tc>
                <a:tc>
                  <a:txBody>
                    <a:bodyPr/>
                    <a:lstStyle/>
                    <a:p>
                      <a:r>
                        <a:rPr lang="en-US"/>
                        <a:t>45</a:t>
                      </a:r>
                    </a:p>
                  </a:txBody>
                  <a:tcPr/>
                </a:tc>
                <a:extLst>
                  <a:ext uri="{0D108BD9-81ED-4DB2-BD59-A6C34878D82A}">
                    <a16:rowId xmlns:a16="http://schemas.microsoft.com/office/drawing/2014/main" val="1801431035"/>
                  </a:ext>
                </a:extLst>
              </a:tr>
            </a:tbl>
          </a:graphicData>
        </a:graphic>
      </p:graphicFrame>
    </p:spTree>
    <p:extLst>
      <p:ext uri="{BB962C8B-B14F-4D97-AF65-F5344CB8AC3E}">
        <p14:creationId xmlns:p14="http://schemas.microsoft.com/office/powerpoint/2010/main" val="223797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04D4-E41E-D5B9-17CD-D1BD3F5B5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70B1AF-CC6B-93D0-3523-AE9CED48138A}"/>
              </a:ext>
            </a:extLst>
          </p:cNvPr>
          <p:cNvSpPr>
            <a:spLocks noGrp="1"/>
          </p:cNvSpPr>
          <p:nvPr>
            <p:ph type="title"/>
          </p:nvPr>
        </p:nvSpPr>
        <p:spPr/>
        <p:txBody>
          <a:bodyPr/>
          <a:lstStyle/>
          <a:p>
            <a:r>
              <a:rPr lang="en-US"/>
              <a:t>IRP Procurement Orders and Filing Requirements</a:t>
            </a:r>
          </a:p>
        </p:txBody>
      </p:sp>
      <p:sp>
        <p:nvSpPr>
          <p:cNvPr id="3" name="Slide Number Placeholder 2">
            <a:extLst>
              <a:ext uri="{FF2B5EF4-FFF2-40B4-BE49-F238E27FC236}">
                <a16:creationId xmlns:a16="http://schemas.microsoft.com/office/drawing/2014/main" id="{7140FA53-AD3A-0451-8300-BB46131BC824}"/>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40063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DC49-6036-49F9-BECE-14662361C798}"/>
              </a:ext>
            </a:extLst>
          </p:cNvPr>
          <p:cNvSpPr>
            <a:spLocks noGrp="1"/>
          </p:cNvSpPr>
          <p:nvPr>
            <p:ph type="title"/>
          </p:nvPr>
        </p:nvSpPr>
        <p:spPr>
          <a:xfrm>
            <a:off x="352817" y="331305"/>
            <a:ext cx="11839183" cy="553125"/>
          </a:xfrm>
        </p:spPr>
        <p:txBody>
          <a:bodyPr>
            <a:noAutofit/>
          </a:bodyPr>
          <a:lstStyle/>
          <a:p>
            <a:r>
              <a:rPr lang="en-US" sz="2800"/>
              <a:t>IRP Procurement Orders and Compliance Review Schedule</a:t>
            </a:r>
          </a:p>
        </p:txBody>
      </p:sp>
      <p:sp>
        <p:nvSpPr>
          <p:cNvPr id="4" name="Slide Number Placeholder 3">
            <a:extLst>
              <a:ext uri="{FF2B5EF4-FFF2-40B4-BE49-F238E27FC236}">
                <a16:creationId xmlns:a16="http://schemas.microsoft.com/office/drawing/2014/main" id="{C6971B40-5F49-46F6-BF1C-801B1A66C325}"/>
              </a:ext>
            </a:extLst>
          </p:cNvPr>
          <p:cNvSpPr>
            <a:spLocks noGrp="1"/>
          </p:cNvSpPr>
          <p:nvPr>
            <p:ph type="sldNum" sz="quarter" idx="12"/>
          </p:nvPr>
        </p:nvSpPr>
        <p:spPr/>
        <p:txBody>
          <a:bodyPr/>
          <a:lstStyle/>
          <a:p>
            <a:fld id="{1C4126A1-9282-4A82-AC02-A59AF4A969C8}" type="slidenum">
              <a:rPr lang="en-US" smtClean="0"/>
              <a:t>5</a:t>
            </a:fld>
            <a:endParaRPr lang="en-US"/>
          </a:p>
        </p:txBody>
      </p:sp>
      <p:graphicFrame>
        <p:nvGraphicFramePr>
          <p:cNvPr id="5" name="Table 4">
            <a:extLst>
              <a:ext uri="{FF2B5EF4-FFF2-40B4-BE49-F238E27FC236}">
                <a16:creationId xmlns:a16="http://schemas.microsoft.com/office/drawing/2014/main" id="{47DC2865-1815-4F0B-85D9-814F0B05C41D}"/>
              </a:ext>
            </a:extLst>
          </p:cNvPr>
          <p:cNvGraphicFramePr>
            <a:graphicFrameLocks noGrp="1"/>
          </p:cNvGraphicFramePr>
          <p:nvPr>
            <p:extLst>
              <p:ext uri="{D42A27DB-BD31-4B8C-83A1-F6EECF244321}">
                <p14:modId xmlns:p14="http://schemas.microsoft.com/office/powerpoint/2010/main" val="2922056043"/>
              </p:ext>
            </p:extLst>
          </p:nvPr>
        </p:nvGraphicFramePr>
        <p:xfrm>
          <a:off x="246344" y="1321876"/>
          <a:ext cx="11704512" cy="2845890"/>
        </p:xfrm>
        <a:graphic>
          <a:graphicData uri="http://schemas.openxmlformats.org/drawingml/2006/table">
            <a:tbl>
              <a:tblPr/>
              <a:tblGrid>
                <a:gridCol w="1933342">
                  <a:extLst>
                    <a:ext uri="{9D8B030D-6E8A-4147-A177-3AD203B41FA5}">
                      <a16:colId xmlns:a16="http://schemas.microsoft.com/office/drawing/2014/main" val="1613750594"/>
                    </a:ext>
                  </a:extLst>
                </a:gridCol>
                <a:gridCol w="1022429">
                  <a:extLst>
                    <a:ext uri="{9D8B030D-6E8A-4147-A177-3AD203B41FA5}">
                      <a16:colId xmlns:a16="http://schemas.microsoft.com/office/drawing/2014/main" val="446413505"/>
                    </a:ext>
                  </a:extLst>
                </a:gridCol>
                <a:gridCol w="952719">
                  <a:extLst>
                    <a:ext uri="{9D8B030D-6E8A-4147-A177-3AD203B41FA5}">
                      <a16:colId xmlns:a16="http://schemas.microsoft.com/office/drawing/2014/main" val="1653849794"/>
                    </a:ext>
                  </a:extLst>
                </a:gridCol>
                <a:gridCol w="952718">
                  <a:extLst>
                    <a:ext uri="{9D8B030D-6E8A-4147-A177-3AD203B41FA5}">
                      <a16:colId xmlns:a16="http://schemas.microsoft.com/office/drawing/2014/main" val="1839371208"/>
                    </a:ext>
                  </a:extLst>
                </a:gridCol>
                <a:gridCol w="1022430">
                  <a:extLst>
                    <a:ext uri="{9D8B030D-6E8A-4147-A177-3AD203B41FA5}">
                      <a16:colId xmlns:a16="http://schemas.microsoft.com/office/drawing/2014/main" val="333654889"/>
                    </a:ext>
                  </a:extLst>
                </a:gridCol>
                <a:gridCol w="987573">
                  <a:extLst>
                    <a:ext uri="{9D8B030D-6E8A-4147-A177-3AD203B41FA5}">
                      <a16:colId xmlns:a16="http://schemas.microsoft.com/office/drawing/2014/main" val="2683291673"/>
                    </a:ext>
                  </a:extLst>
                </a:gridCol>
                <a:gridCol w="941099">
                  <a:extLst>
                    <a:ext uri="{9D8B030D-6E8A-4147-A177-3AD203B41FA5}">
                      <a16:colId xmlns:a16="http://schemas.microsoft.com/office/drawing/2014/main" val="1096558816"/>
                    </a:ext>
                  </a:extLst>
                </a:gridCol>
                <a:gridCol w="1022429">
                  <a:extLst>
                    <a:ext uri="{9D8B030D-6E8A-4147-A177-3AD203B41FA5}">
                      <a16:colId xmlns:a16="http://schemas.microsoft.com/office/drawing/2014/main" val="2785708005"/>
                    </a:ext>
                  </a:extLst>
                </a:gridCol>
                <a:gridCol w="941100">
                  <a:extLst>
                    <a:ext uri="{9D8B030D-6E8A-4147-A177-3AD203B41FA5}">
                      <a16:colId xmlns:a16="http://schemas.microsoft.com/office/drawing/2014/main" val="3964931674"/>
                    </a:ext>
                  </a:extLst>
                </a:gridCol>
                <a:gridCol w="952718">
                  <a:extLst>
                    <a:ext uri="{9D8B030D-6E8A-4147-A177-3AD203B41FA5}">
                      <a16:colId xmlns:a16="http://schemas.microsoft.com/office/drawing/2014/main" val="1380537183"/>
                    </a:ext>
                  </a:extLst>
                </a:gridCol>
                <a:gridCol w="975955">
                  <a:extLst>
                    <a:ext uri="{9D8B030D-6E8A-4147-A177-3AD203B41FA5}">
                      <a16:colId xmlns:a16="http://schemas.microsoft.com/office/drawing/2014/main" val="2305556960"/>
                    </a:ext>
                  </a:extLst>
                </a:gridCol>
              </a:tblGrid>
              <a:tr h="373771">
                <a:tc>
                  <a:txBody>
                    <a:bodyPr/>
                    <a:lstStyle/>
                    <a:p>
                      <a:pPr lvl="0" algn="ctr">
                        <a:buNone/>
                      </a:pPr>
                      <a:r>
                        <a:rPr lang="en-US" sz="1200" b="1" i="0" u="none" strike="noStrike" noProof="0">
                          <a:solidFill>
                            <a:srgbClr val="FFFFFF"/>
                          </a:solidFill>
                          <a:effectLst/>
                          <a:latin typeface="Century Gothic"/>
                        </a:rPr>
                        <a:t>CPUC Orders</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noProof="0">
                          <a:solidFill>
                            <a:srgbClr val="FFFFFF"/>
                          </a:solidFill>
                          <a:effectLst/>
                          <a:latin typeface="Century Gothic"/>
                        </a:rPr>
                        <a:t>Total </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2023</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400" b="1" i="0" u="none" strike="noStrike">
                          <a:solidFill>
                            <a:srgbClr val="FFFFFF"/>
                          </a:solidFill>
                          <a:effectLst/>
                          <a:latin typeface="Calibri"/>
                        </a:rPr>
                        <a:t>2024</a:t>
                      </a:r>
                      <a:endParaRPr lang="en-US"/>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2025</a:t>
                      </a:r>
                      <a:endParaRPr lang="en-US" sz="1200">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2026</a:t>
                      </a:r>
                      <a:endParaRPr lang="en-US" sz="1200">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2027</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2028</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2030</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2031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tc>
                  <a:txBody>
                    <a:bodyPr/>
                    <a:lstStyle/>
                    <a:p>
                      <a:pPr lvl="0" algn="ctr">
                        <a:buNone/>
                      </a:pPr>
                      <a:r>
                        <a:rPr lang="en-US" sz="1200" b="1" i="0" u="none" strike="noStrike">
                          <a:solidFill>
                            <a:srgbClr val="FFFFFF"/>
                          </a:solidFill>
                          <a:effectLst/>
                          <a:latin typeface="Century Gothic"/>
                        </a:rPr>
                        <a:t>2032</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5AD"/>
                    </a:solidFill>
                  </a:tcPr>
                </a:tc>
                <a:extLst>
                  <a:ext uri="{0D108BD9-81ED-4DB2-BD59-A6C34878D82A}">
                    <a16:rowId xmlns:a16="http://schemas.microsoft.com/office/drawing/2014/main" val="2970045486"/>
                  </a:ext>
                </a:extLst>
              </a:tr>
              <a:tr h="631269">
                <a:tc>
                  <a:txBody>
                    <a:bodyPr/>
                    <a:lstStyle/>
                    <a:p>
                      <a:pPr algn="ctr" fontAlgn="ctr"/>
                      <a:r>
                        <a:rPr lang="en-US" sz="1100" b="1" i="0" u="none" strike="noStrike">
                          <a:solidFill>
                            <a:srgbClr val="000000"/>
                          </a:solidFill>
                          <a:effectLst/>
                          <a:latin typeface="Century Gothic"/>
                        </a:rPr>
                        <a:t>D.21-06-035 </a:t>
                      </a:r>
                      <a:br>
                        <a:rPr lang="en-US" sz="1100" b="1" i="0" u="none" strike="noStrike">
                          <a:solidFill>
                            <a:srgbClr val="000000"/>
                          </a:solidFill>
                          <a:effectLst/>
                          <a:latin typeface="Century Gothic"/>
                        </a:rPr>
                      </a:br>
                      <a:endParaRPr lang="en-US" sz="1100" b="0" i="0" u="none" strike="noStrike" kern="1200">
                        <a:solidFill>
                          <a:srgbClr val="000000"/>
                        </a:solidFill>
                        <a:effectLst/>
                        <a:latin typeface="Century Gothic"/>
                        <a:ea typeface="+mn-ea"/>
                        <a:cs typeface="+mn-cs"/>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entury Gothic"/>
                        </a:rPr>
                        <a:t>11,500 MW</a:t>
                      </a:r>
                      <a:r>
                        <a:rPr lang="en-US" sz="1100" b="1" i="0" u="none" strike="noStrike">
                          <a:solidFill>
                            <a:srgbClr val="000000"/>
                          </a:solidFill>
                          <a:effectLst/>
                          <a:latin typeface="+mn-lt"/>
                        </a:rPr>
                        <a:t> NQC</a:t>
                      </a:r>
                      <a:endParaRPr lang="en-US" sz="1100" b="1" i="0" u="none" strike="noStrike">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2,000 MW </a:t>
                      </a:r>
                      <a:br>
                        <a:rPr lang="en-US" sz="1100" b="0" i="0" u="none" strike="noStrike">
                          <a:solidFill>
                            <a:srgbClr val="000000"/>
                          </a:solidFill>
                          <a:effectLst/>
                          <a:latin typeface="Century Gothic"/>
                        </a:rPr>
                      </a:br>
                      <a:r>
                        <a:rPr lang="en-US" sz="1100" b="0" i="0" u="none" strike="noStrike">
                          <a:solidFill>
                            <a:schemeClr val="tx1"/>
                          </a:solidFill>
                          <a:effectLst/>
                          <a:latin typeface="Century Gothic"/>
                        </a:rPr>
                        <a:t>by Aug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6,000 MW </a:t>
                      </a:r>
                      <a:br>
                        <a:rPr lang="en-US" sz="1100" b="0" i="0" u="none" strike="noStrike">
                          <a:solidFill>
                            <a:srgbClr val="000000"/>
                          </a:solidFill>
                          <a:effectLst/>
                          <a:latin typeface="Century Gothic"/>
                        </a:rPr>
                      </a:br>
                      <a:r>
                        <a:rPr lang="en-US" sz="1100" b="0" i="0" u="none" strike="noStrike">
                          <a:solidFill>
                            <a:schemeClr val="tx1"/>
                          </a:solidFill>
                          <a:effectLst/>
                          <a:latin typeface="Century Gothic"/>
                        </a:rPr>
                        <a:t>by Jun 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Century Gothic"/>
                        </a:rPr>
                        <a:t>1,500 MW</a:t>
                      </a:r>
                      <a:r>
                        <a:rPr lang="en-US" sz="1100" b="0" i="0" u="none" strike="noStrike" baseline="30000">
                          <a:solidFill>
                            <a:schemeClr val="tx1"/>
                          </a:solidFill>
                          <a:effectLst/>
                          <a:latin typeface="Century Gothic"/>
                        </a:rPr>
                        <a:t>1</a:t>
                      </a:r>
                      <a:r>
                        <a:rPr lang="en-US" sz="1100" b="0" i="0" u="none" strike="noStrike">
                          <a:solidFill>
                            <a:schemeClr val="tx1"/>
                          </a:solidFill>
                          <a:effectLst/>
                          <a:latin typeface="Century Gothic"/>
                        </a:rPr>
                        <a:t> </a:t>
                      </a:r>
                      <a:br>
                        <a:rPr lang="en-US" sz="1100" b="0" i="0" u="none" strike="noStrike">
                          <a:solidFill>
                            <a:srgbClr val="000000"/>
                          </a:solidFill>
                          <a:effectLst/>
                          <a:latin typeface="Century Gothic"/>
                        </a:rPr>
                      </a:br>
                      <a:r>
                        <a:rPr lang="en-US" sz="1100" b="0" i="0" u="none" strike="noStrike">
                          <a:solidFill>
                            <a:schemeClr val="tx1"/>
                          </a:solidFill>
                          <a:effectLst/>
                          <a:latin typeface="Century Gothic"/>
                        </a:rPr>
                        <a:t>by Jun 1</a:t>
                      </a:r>
                      <a:endParaRPr lang="en-US" sz="1100" b="0" i="0" u="none" strike="noStrike" noProof="0">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r>
                        <a:rPr lang="en-US" sz="1100" b="0" i="0" u="none" strike="noStrike" baseline="30000" noProof="0">
                          <a:solidFill>
                            <a:schemeClr val="tx1"/>
                          </a:solidFill>
                          <a:effectLst/>
                          <a:latin typeface="Century Gothic"/>
                        </a:rPr>
                        <a:t>2</a:t>
                      </a:r>
                      <a:endParaRPr lang="en-US" sz="1100" baseline="300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2,000 MW</a:t>
                      </a:r>
                      <a:br>
                        <a:rPr lang="en-US" sz="1100" b="0" i="0" u="none" strike="noStrike" noProof="0">
                          <a:solidFill>
                            <a:srgbClr val="000000"/>
                          </a:solidFill>
                          <a:effectLst/>
                          <a:latin typeface="Century Gothic"/>
                        </a:rPr>
                      </a:br>
                      <a:r>
                        <a:rPr lang="en-US" sz="1100" b="0" i="0" u="none" strike="noStrike" noProof="0">
                          <a:solidFill>
                            <a:schemeClr val="tx1"/>
                          </a:solidFill>
                          <a:effectLst/>
                          <a:latin typeface="Century Gothic"/>
                        </a:rPr>
                        <a:t>by Jun 1</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682552"/>
                  </a:ext>
                </a:extLst>
              </a:tr>
              <a:tr h="631268">
                <a:tc>
                  <a:txBody>
                    <a:bodyPr/>
                    <a:lstStyle/>
                    <a:p>
                      <a:pPr lvl="0" algn="ctr">
                        <a:buNone/>
                      </a:pPr>
                      <a:r>
                        <a:rPr lang="en-US" sz="1100" b="1" i="0" u="none" strike="noStrike" kern="1200" noProof="0">
                          <a:solidFill>
                            <a:srgbClr val="000000"/>
                          </a:solidFill>
                          <a:effectLst/>
                          <a:latin typeface="Century Gothic"/>
                        </a:rPr>
                        <a:t>D.23-02-040</a:t>
                      </a:r>
                      <a:br>
                        <a:rPr lang="en-US" sz="1100" b="1" i="0" u="none" strike="noStrike" kern="1200" noProof="0">
                          <a:solidFill>
                            <a:srgbClr val="000000"/>
                          </a:solidFill>
                          <a:effectLst/>
                          <a:latin typeface="Century Gothic"/>
                        </a:rPr>
                      </a:br>
                      <a:endParaRPr lang="en-US" sz="1100" b="0" i="0" u="none" strike="noStrike" kern="1200" noProof="0">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1" i="0" u="none" strike="noStrike">
                          <a:solidFill>
                            <a:srgbClr val="000000"/>
                          </a:solidFill>
                          <a:effectLst/>
                          <a:latin typeface="Century Gothic"/>
                        </a:rPr>
                        <a:t>4,000 MW </a:t>
                      </a:r>
                      <a:br>
                        <a:rPr lang="en-US" sz="1100" b="1" i="0" u="none" strike="noStrike">
                          <a:solidFill>
                            <a:srgbClr val="000000"/>
                          </a:solidFill>
                          <a:effectLst/>
                          <a:latin typeface="Century Gothic"/>
                        </a:rPr>
                      </a:br>
                      <a:r>
                        <a:rPr lang="en-US" sz="1100" b="1" i="0" u="none" strike="noStrike">
                          <a:solidFill>
                            <a:srgbClr val="000000"/>
                          </a:solidFill>
                          <a:effectLst/>
                          <a:latin typeface="+mn-lt"/>
                        </a:rPr>
                        <a:t>NQC</a:t>
                      </a:r>
                      <a:endParaRPr lang="en-US" sz="1100" b="1" i="0" u="none" strike="noStrike">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a:t>
                      </a:r>
                      <a:endParaRPr lang="en-US" sz="1100"/>
                    </a:p>
                    <a:p>
                      <a:pPr lvl="0" algn="ctr">
                        <a:buNone/>
                      </a:pPr>
                      <a:r>
                        <a:rPr lang="en-US" sz="1100" b="0" i="0" u="none" strike="noStrike">
                          <a:solidFill>
                            <a:schemeClr val="tx1"/>
                          </a:solidFill>
                          <a:effectLst/>
                          <a:latin typeface="Century Gothic"/>
                        </a:rPr>
                        <a:t>by Jun 1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a:t>
                      </a:r>
                    </a:p>
                    <a:p>
                      <a:pPr lvl="0" algn="ctr">
                        <a:buNone/>
                      </a:pPr>
                      <a:r>
                        <a:rPr lang="en-US" sz="1100" b="0" i="0" u="none" strike="noStrike">
                          <a:solidFill>
                            <a:schemeClr val="tx1"/>
                          </a:solidFill>
                          <a:effectLst/>
                          <a:latin typeface="Century Gothic"/>
                        </a:rPr>
                        <a:t>by Jun 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n/a</a:t>
                      </a: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noProof="0">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noProof="0">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noProof="0">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740301"/>
                  </a:ext>
                </a:extLst>
              </a:tr>
              <a:tr h="690447">
                <a:tc>
                  <a:txBody>
                    <a:bodyPr/>
                    <a:lstStyle/>
                    <a:p>
                      <a:pPr lvl="0" algn="ctr">
                        <a:buNone/>
                      </a:pPr>
                      <a:r>
                        <a:rPr lang="en-US" sz="1100" b="1" i="0" u="none" strike="noStrike" kern="1200">
                          <a:solidFill>
                            <a:srgbClr val="000000"/>
                          </a:solidFill>
                          <a:effectLst/>
                          <a:latin typeface="Century Gothic"/>
                          <a:ea typeface="+mn-ea"/>
                          <a:cs typeface="+mn-cs"/>
                        </a:rPr>
                        <a:t>D.26-02-057</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1" i="0" u="none" strike="noStrike">
                          <a:solidFill>
                            <a:srgbClr val="000000"/>
                          </a:solidFill>
                          <a:effectLst/>
                          <a:latin typeface="Century Gothic"/>
                        </a:rPr>
                        <a:t>6,000 MW </a:t>
                      </a:r>
                      <a:br>
                        <a:rPr lang="en-US" sz="1100" b="1" i="0" u="none" strike="noStrike">
                          <a:solidFill>
                            <a:srgbClr val="000000"/>
                          </a:solidFill>
                          <a:effectLst/>
                          <a:latin typeface="Century Gothic"/>
                        </a:rPr>
                      </a:br>
                      <a:r>
                        <a:rPr lang="en-US" sz="1100" b="1" i="0" u="none" strike="noStrike">
                          <a:solidFill>
                            <a:srgbClr val="000000"/>
                          </a:solidFill>
                          <a:effectLst/>
                          <a:latin typeface="Century Gothic"/>
                        </a:rPr>
                        <a:t>NQC</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b="0" i="0" u="none" strike="noStrike" noProof="0">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noProof="0">
                          <a:solidFill>
                            <a:schemeClr val="tx1"/>
                          </a:solidFill>
                          <a:effectLst/>
                          <a:latin typeface="+mn-lt"/>
                        </a:rPr>
                        <a:t>n/a</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noProof="0">
                        <a:solidFill>
                          <a:schemeClr val="tx1"/>
                        </a:solidFill>
                        <a:effectLst/>
                        <a:latin typeface="+mn-lt"/>
                      </a:endParaRPr>
                    </a:p>
                    <a:p>
                      <a:pPr marL="0" marR="0" lvl="0" indent="0" algn="ctr" rtl="0" eaLnBrk="1" fontAlgn="auto" latinLnBrk="0" hangingPunct="1">
                        <a:lnSpc>
                          <a:spcPct val="100000"/>
                        </a:lnSpc>
                        <a:spcBef>
                          <a:spcPts val="0"/>
                        </a:spcBef>
                        <a:spcAft>
                          <a:spcPts val="0"/>
                        </a:spcAft>
                        <a:buClrTx/>
                        <a:buSzTx/>
                        <a:buFontTx/>
                        <a:buNone/>
                      </a:pPr>
                      <a:r>
                        <a:rPr lang="en-US" sz="1100" b="0" i="0" u="none" strike="noStrike" noProof="0">
                          <a:solidFill>
                            <a:schemeClr val="tx1"/>
                          </a:solidFill>
                          <a:effectLst/>
                          <a:latin typeface="+mn-lt"/>
                        </a:rPr>
                        <a:t>2,000 MW</a:t>
                      </a:r>
                      <a:br>
                        <a:rPr lang="en-US" sz="1100" b="0" i="0" u="none" strike="noStrike" noProof="0">
                          <a:solidFill>
                            <a:srgbClr val="000000"/>
                          </a:solidFill>
                          <a:effectLst/>
                          <a:latin typeface="+mn-lt"/>
                        </a:rPr>
                      </a:br>
                      <a:r>
                        <a:rPr lang="en-US" sz="1100" b="0" i="0" u="none" strike="noStrike" noProof="0">
                          <a:solidFill>
                            <a:schemeClr val="tx1"/>
                          </a:solidFill>
                          <a:effectLst/>
                          <a:latin typeface="+mn-lt"/>
                        </a:rPr>
                        <a:t>by Jun 1</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noProof="0">
                        <a:solidFill>
                          <a:schemeClr val="tx1"/>
                        </a:solidFill>
                        <a:effectLst/>
                        <a:latin typeface="+mn-lt"/>
                      </a:endParaRPr>
                    </a:p>
                    <a:p>
                      <a:pPr marL="0" marR="0" lvl="0" indent="0" algn="ctr" rtl="0" eaLnBrk="1" fontAlgn="auto" latinLnBrk="0" hangingPunct="1">
                        <a:lnSpc>
                          <a:spcPct val="100000"/>
                        </a:lnSpc>
                        <a:spcBef>
                          <a:spcPts val="0"/>
                        </a:spcBef>
                        <a:spcAft>
                          <a:spcPts val="0"/>
                        </a:spcAft>
                        <a:buClrTx/>
                        <a:buSzTx/>
                        <a:buFontTx/>
                        <a:buNone/>
                      </a:pPr>
                      <a:r>
                        <a:rPr lang="en-US" sz="1100" b="0" i="0" u="none" strike="noStrike" noProof="0">
                          <a:solidFill>
                            <a:schemeClr val="tx1"/>
                          </a:solidFill>
                          <a:effectLst/>
                          <a:latin typeface="+mn-lt"/>
                        </a:rPr>
                        <a:t>2,000 MW</a:t>
                      </a:r>
                      <a:br>
                        <a:rPr lang="en-US" sz="1100" b="0" i="0" u="none" strike="noStrike" noProof="0">
                          <a:solidFill>
                            <a:srgbClr val="000000"/>
                          </a:solidFill>
                          <a:effectLst/>
                          <a:latin typeface="+mn-lt"/>
                        </a:rPr>
                      </a:br>
                      <a:r>
                        <a:rPr lang="en-US" sz="1100" b="0" i="0" u="none" strike="noStrike" noProof="0">
                          <a:solidFill>
                            <a:schemeClr val="tx1"/>
                          </a:solidFill>
                          <a:effectLst/>
                          <a:latin typeface="+mn-lt"/>
                        </a:rPr>
                        <a:t>by Jun 1</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noProof="0">
                        <a:solidFill>
                          <a:schemeClr val="tx1"/>
                        </a:solidFill>
                        <a:effectLst/>
                        <a:latin typeface="+mn-lt"/>
                      </a:endParaRPr>
                    </a:p>
                    <a:p>
                      <a:pPr marL="0" marR="0" lvl="0" indent="0" algn="ctr" rtl="0" eaLnBrk="1" fontAlgn="auto" latinLnBrk="0" hangingPunct="1">
                        <a:lnSpc>
                          <a:spcPct val="100000"/>
                        </a:lnSpc>
                        <a:spcBef>
                          <a:spcPts val="0"/>
                        </a:spcBef>
                        <a:spcAft>
                          <a:spcPts val="0"/>
                        </a:spcAft>
                        <a:buClrTx/>
                        <a:buSzTx/>
                        <a:buFontTx/>
                        <a:buNone/>
                      </a:pPr>
                      <a:r>
                        <a:rPr lang="en-US" sz="1100" b="0" i="0" u="none" strike="noStrike" noProof="0">
                          <a:solidFill>
                            <a:schemeClr val="tx1"/>
                          </a:solidFill>
                          <a:effectLst/>
                          <a:latin typeface="+mn-lt"/>
                        </a:rPr>
                        <a:t>2,000 MW</a:t>
                      </a:r>
                      <a:br>
                        <a:rPr lang="en-US" sz="1100" b="0" i="0" u="none" strike="noStrike" noProof="0">
                          <a:solidFill>
                            <a:srgbClr val="000000"/>
                          </a:solidFill>
                          <a:effectLst/>
                          <a:latin typeface="+mn-lt"/>
                        </a:rPr>
                      </a:br>
                      <a:r>
                        <a:rPr lang="en-US" sz="1100" b="0" i="0" u="none" strike="noStrike" noProof="0">
                          <a:solidFill>
                            <a:schemeClr val="tx1"/>
                          </a:solidFill>
                          <a:effectLst/>
                          <a:latin typeface="+mn-lt"/>
                        </a:rPr>
                        <a:t>by Jun 1</a:t>
                      </a:r>
                      <a:endParaRPr lang="en-US" sz="1100"/>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88653"/>
                  </a:ext>
                </a:extLst>
              </a:tr>
              <a:tr h="519135">
                <a:tc>
                  <a:txBody>
                    <a:bodyPr/>
                    <a:lstStyle/>
                    <a:p>
                      <a:pPr lvl="0" algn="ctr">
                        <a:buNone/>
                      </a:pPr>
                      <a:r>
                        <a:rPr lang="en-US" sz="1100" b="1" i="0" u="none" strike="noStrike">
                          <a:solidFill>
                            <a:srgbClr val="000000"/>
                          </a:solidFill>
                          <a:effectLst/>
                          <a:latin typeface="Century Gothic"/>
                        </a:rPr>
                        <a:t>Cumulative Procurement Ordered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1" i="0" u="none" strike="noStrike">
                          <a:solidFill>
                            <a:srgbClr val="000000"/>
                          </a:solidFill>
                          <a:effectLst/>
                          <a:latin typeface="Century Gothic"/>
                        </a:rPr>
                        <a:t>21,500 MW </a:t>
                      </a:r>
                      <a:r>
                        <a:rPr lang="en-US" sz="1100" b="1" i="0" u="none" strike="noStrike">
                          <a:solidFill>
                            <a:srgbClr val="000000"/>
                          </a:solidFill>
                          <a:effectLst/>
                          <a:latin typeface="+mn-lt"/>
                        </a:rPr>
                        <a:t>NQC</a:t>
                      </a:r>
                      <a:endParaRPr lang="en-US" sz="1100" b="1" i="0" u="none" strike="noStrike">
                        <a:solidFill>
                          <a:srgbClr val="000000"/>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6,000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1,500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noProof="0">
                          <a:solidFill>
                            <a:schemeClr val="tx1"/>
                          </a:solidFill>
                          <a:effectLst/>
                          <a:latin typeface="Century Gothic"/>
                        </a:rPr>
                        <a:t>2,000 MW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100" b="0" i="0" u="none" strike="noStrike">
                          <a:solidFill>
                            <a:schemeClr val="tx1"/>
                          </a:solidFill>
                          <a:effectLst/>
                          <a:latin typeface="Century Gothic"/>
                        </a:rPr>
                        <a:t>2,000 MW </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mn-lt"/>
                        </a:rPr>
                        <a:t>2,000 MW </a:t>
                      </a:r>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mn-lt"/>
                        </a:rPr>
                        <a:t>2,000 MW </a:t>
                      </a:r>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u="none" strike="noStrike">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mn-lt"/>
                        </a:rPr>
                        <a:t>2,000 MW </a:t>
                      </a:r>
                    </a:p>
                    <a:p>
                      <a:pPr lvl="0" algn="ctr">
                        <a:buNone/>
                      </a:pPr>
                      <a:endParaRPr lang="en-US" sz="1100" b="0" i="0" u="none" strike="noStrike">
                        <a:solidFill>
                          <a:schemeClr val="tx1"/>
                        </a:solidFill>
                        <a:effectLst/>
                        <a:latin typeface="Century Gothic"/>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98567"/>
                  </a:ext>
                </a:extLst>
              </a:tr>
            </a:tbl>
          </a:graphicData>
        </a:graphic>
      </p:graphicFrame>
      <p:sp>
        <p:nvSpPr>
          <p:cNvPr id="9" name="TextBox 8">
            <a:extLst>
              <a:ext uri="{FF2B5EF4-FFF2-40B4-BE49-F238E27FC236}">
                <a16:creationId xmlns:a16="http://schemas.microsoft.com/office/drawing/2014/main" id="{A4ED2C17-642F-1E05-7113-E05B1F85D51F}"/>
              </a:ext>
            </a:extLst>
          </p:cNvPr>
          <p:cNvSpPr txBox="1"/>
          <p:nvPr/>
        </p:nvSpPr>
        <p:spPr>
          <a:xfrm>
            <a:off x="1258517" y="892662"/>
            <a:ext cx="1031891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entury Gothic"/>
                <a:cs typeface="Calibri"/>
              </a:rPr>
              <a:t>Table 1. CPUC Procurement Orders </a:t>
            </a:r>
            <a:r>
              <a:rPr lang="en-US" sz="1600">
                <a:solidFill>
                  <a:srgbClr val="000000"/>
                </a:solidFill>
                <a:latin typeface="Century Gothic"/>
              </a:rPr>
              <a:t>(A</a:t>
            </a:r>
            <a:r>
              <a:rPr lang="en-US" sz="1600" b="0" i="0" u="none" strike="noStrike" kern="1200" noProof="0" err="1">
                <a:solidFill>
                  <a:srgbClr val="000000"/>
                </a:solidFill>
                <a:effectLst/>
                <a:latin typeface="Century Gothic"/>
                <a:ea typeface="+mn-ea"/>
                <a:cs typeface="+mn-cs"/>
              </a:rPr>
              <a:t>pplies</a:t>
            </a:r>
            <a:r>
              <a:rPr lang="en-US" sz="1600" b="0" i="0" u="none" strike="noStrike" kern="1200" noProof="0">
                <a:solidFill>
                  <a:srgbClr val="000000"/>
                </a:solidFill>
                <a:effectLst/>
                <a:latin typeface="Century Gothic"/>
                <a:ea typeface="+mn-ea"/>
                <a:cs typeface="+mn-cs"/>
              </a:rPr>
              <a:t> to all CPUC-jurisdictional LSEs. No opt-outs allowed)</a:t>
            </a:r>
            <a:endParaRPr lang="en-US" sz="1600" b="1">
              <a:latin typeface="Century Gothic"/>
              <a:cs typeface="Calibri"/>
            </a:endParaRPr>
          </a:p>
        </p:txBody>
      </p:sp>
      <p:sp>
        <p:nvSpPr>
          <p:cNvPr id="3" name="TextBox 2">
            <a:extLst>
              <a:ext uri="{FF2B5EF4-FFF2-40B4-BE49-F238E27FC236}">
                <a16:creationId xmlns:a16="http://schemas.microsoft.com/office/drawing/2014/main" id="{D2DCFE36-8735-B8F4-1A74-98F8E501CA11}"/>
              </a:ext>
            </a:extLst>
          </p:cNvPr>
          <p:cNvSpPr txBox="1"/>
          <p:nvPr/>
        </p:nvSpPr>
        <p:spPr>
          <a:xfrm>
            <a:off x="138974" y="5844431"/>
            <a:ext cx="1191405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tx2"/>
                </a:solidFill>
                <a:latin typeface="Century Gothic"/>
              </a:rPr>
              <a:t>(1) D.21-06-035 required 2,500 of the 9,000 MW NQC required between 2023-2025 be "Diablo-Canyon Replacement". </a:t>
            </a:r>
          </a:p>
          <a:p>
            <a:r>
              <a:rPr lang="en-US" sz="900">
                <a:solidFill>
                  <a:schemeClr val="tx2"/>
                </a:solidFill>
                <a:latin typeface="Century Gothic"/>
              </a:rPr>
              <a:t>(2) D.21-06-035 required 2,000 MW NQC of Long-Lead Time Procurement by 2026, with an option to extend to 2028: 1,000 MW NQC of long-duration storage and 1,000 MW NQC of firm zero-emitting. D.23-02-040 automatically    extends the procurement obligation to 2028. D.26-02-057 requires 6000 MW by 2032. 2000MW each by June 2030, 2031, and 2032.</a:t>
            </a:r>
          </a:p>
          <a:p>
            <a:endParaRPr lang="en-US" sz="900">
              <a:solidFill>
                <a:schemeClr val="tx2"/>
              </a:solidFill>
              <a:latin typeface="Century Gothic"/>
            </a:endParaRPr>
          </a:p>
          <a:p>
            <a:endParaRPr lang="en-US" sz="900">
              <a:solidFill>
                <a:schemeClr val="tx2"/>
              </a:solidFill>
              <a:latin typeface="Century Gothic"/>
            </a:endParaRPr>
          </a:p>
        </p:txBody>
      </p:sp>
      <p:sp>
        <p:nvSpPr>
          <p:cNvPr id="6" name="TextBox 5">
            <a:extLst>
              <a:ext uri="{FF2B5EF4-FFF2-40B4-BE49-F238E27FC236}">
                <a16:creationId xmlns:a16="http://schemas.microsoft.com/office/drawing/2014/main" id="{D36EFD6A-CD4D-6855-B3F7-ED04A8426472}"/>
              </a:ext>
            </a:extLst>
          </p:cNvPr>
          <p:cNvSpPr txBox="1"/>
          <p:nvPr/>
        </p:nvSpPr>
        <p:spPr>
          <a:xfrm>
            <a:off x="3433976" y="4168133"/>
            <a:ext cx="56696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entury Gothic"/>
                <a:cs typeface="Calibri"/>
              </a:rPr>
              <a:t>Table 2. Timelines for CPUC Review of LSE Contracting </a:t>
            </a:r>
          </a:p>
        </p:txBody>
      </p:sp>
      <p:graphicFrame>
        <p:nvGraphicFramePr>
          <p:cNvPr id="12" name="Table 11">
            <a:extLst>
              <a:ext uri="{FF2B5EF4-FFF2-40B4-BE49-F238E27FC236}">
                <a16:creationId xmlns:a16="http://schemas.microsoft.com/office/drawing/2014/main" id="{8731096B-1BF3-36CA-6CB0-2B0F6C4B9B64}"/>
              </a:ext>
            </a:extLst>
          </p:cNvPr>
          <p:cNvGraphicFramePr>
            <a:graphicFrameLocks noGrp="1"/>
          </p:cNvGraphicFramePr>
          <p:nvPr>
            <p:extLst>
              <p:ext uri="{D42A27DB-BD31-4B8C-83A1-F6EECF244321}">
                <p14:modId xmlns:p14="http://schemas.microsoft.com/office/powerpoint/2010/main" val="909095709"/>
              </p:ext>
            </p:extLst>
          </p:nvPr>
        </p:nvGraphicFramePr>
        <p:xfrm>
          <a:off x="244806" y="4501884"/>
          <a:ext cx="11706049" cy="1289631"/>
        </p:xfrm>
        <a:graphic>
          <a:graphicData uri="http://schemas.openxmlformats.org/drawingml/2006/table">
            <a:tbl>
              <a:tblPr/>
              <a:tblGrid>
                <a:gridCol w="1920254">
                  <a:extLst>
                    <a:ext uri="{9D8B030D-6E8A-4147-A177-3AD203B41FA5}">
                      <a16:colId xmlns:a16="http://schemas.microsoft.com/office/drawing/2014/main" val="935460525"/>
                    </a:ext>
                  </a:extLst>
                </a:gridCol>
                <a:gridCol w="1015507">
                  <a:extLst>
                    <a:ext uri="{9D8B030D-6E8A-4147-A177-3AD203B41FA5}">
                      <a16:colId xmlns:a16="http://schemas.microsoft.com/office/drawing/2014/main" val="4034631138"/>
                    </a:ext>
                  </a:extLst>
                </a:gridCol>
                <a:gridCol w="969348">
                  <a:extLst>
                    <a:ext uri="{9D8B030D-6E8A-4147-A177-3AD203B41FA5}">
                      <a16:colId xmlns:a16="http://schemas.microsoft.com/office/drawing/2014/main" val="480537701"/>
                    </a:ext>
                  </a:extLst>
                </a:gridCol>
                <a:gridCol w="1027046">
                  <a:extLst>
                    <a:ext uri="{9D8B030D-6E8A-4147-A177-3AD203B41FA5}">
                      <a16:colId xmlns:a16="http://schemas.microsoft.com/office/drawing/2014/main" val="2254842368"/>
                    </a:ext>
                  </a:extLst>
                </a:gridCol>
                <a:gridCol w="946268">
                  <a:extLst>
                    <a:ext uri="{9D8B030D-6E8A-4147-A177-3AD203B41FA5}">
                      <a16:colId xmlns:a16="http://schemas.microsoft.com/office/drawing/2014/main" val="2676333225"/>
                    </a:ext>
                  </a:extLst>
                </a:gridCol>
                <a:gridCol w="946267">
                  <a:extLst>
                    <a:ext uri="{9D8B030D-6E8A-4147-A177-3AD203B41FA5}">
                      <a16:colId xmlns:a16="http://schemas.microsoft.com/office/drawing/2014/main" val="2137531588"/>
                    </a:ext>
                  </a:extLst>
                </a:gridCol>
                <a:gridCol w="1015508">
                  <a:extLst>
                    <a:ext uri="{9D8B030D-6E8A-4147-A177-3AD203B41FA5}">
                      <a16:colId xmlns:a16="http://schemas.microsoft.com/office/drawing/2014/main" val="2587168941"/>
                    </a:ext>
                  </a:extLst>
                </a:gridCol>
                <a:gridCol w="980887">
                  <a:extLst>
                    <a:ext uri="{9D8B030D-6E8A-4147-A177-3AD203B41FA5}">
                      <a16:colId xmlns:a16="http://schemas.microsoft.com/office/drawing/2014/main" val="670755674"/>
                    </a:ext>
                  </a:extLst>
                </a:gridCol>
                <a:gridCol w="934728">
                  <a:extLst>
                    <a:ext uri="{9D8B030D-6E8A-4147-A177-3AD203B41FA5}">
                      <a16:colId xmlns:a16="http://schemas.microsoft.com/office/drawing/2014/main" val="1234887705"/>
                    </a:ext>
                  </a:extLst>
                </a:gridCol>
                <a:gridCol w="1015507">
                  <a:extLst>
                    <a:ext uri="{9D8B030D-6E8A-4147-A177-3AD203B41FA5}">
                      <a16:colId xmlns:a16="http://schemas.microsoft.com/office/drawing/2014/main" val="3204694086"/>
                    </a:ext>
                  </a:extLst>
                </a:gridCol>
                <a:gridCol w="934729">
                  <a:extLst>
                    <a:ext uri="{9D8B030D-6E8A-4147-A177-3AD203B41FA5}">
                      <a16:colId xmlns:a16="http://schemas.microsoft.com/office/drawing/2014/main" val="2902331873"/>
                    </a:ext>
                  </a:extLst>
                </a:gridCol>
              </a:tblGrid>
              <a:tr h="462027">
                <a:tc>
                  <a:txBody>
                    <a:bodyPr/>
                    <a:lstStyle/>
                    <a:p>
                      <a:pPr algn="ctr" fontAlgn="ctr"/>
                      <a:endParaRPr lang="en-US" sz="1100" b="0" i="0" u="none" strike="noStrike" kern="1200">
                        <a:solidFill>
                          <a:srgbClr val="000000"/>
                        </a:solidFill>
                        <a:effectLst/>
                        <a:latin typeface="Century Gothic"/>
                        <a:ea typeface="+mn-ea"/>
                        <a:cs typeface="+mn-cs"/>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2023</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2024</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2025</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2026</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2027</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2028</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2029</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2030</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lvl="0" algn="ctr" defTabSz="914400" rtl="0" eaLnBrk="1" latinLnBrk="0" hangingPunct="1">
                        <a:buNone/>
                      </a:pPr>
                      <a:r>
                        <a:rPr lang="en-US" sz="1400" b="1" i="0" u="none" strike="noStrike" kern="1200">
                          <a:solidFill>
                            <a:srgbClr val="FFFFFF"/>
                          </a:solidFill>
                          <a:effectLst/>
                          <a:latin typeface="Calibri"/>
                          <a:ea typeface="+mn-ea"/>
                          <a:cs typeface="+mn-cs"/>
                        </a:rPr>
                        <a:t>2031</a:t>
                      </a: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050"/>
                        </a:lnSpc>
                        <a:spcBef>
                          <a:spcPts val="0"/>
                        </a:spcBef>
                        <a:spcAft>
                          <a:spcPts val="0"/>
                        </a:spcAft>
                        <a:buClrTx/>
                        <a:buSzTx/>
                        <a:buFontTx/>
                        <a:buNone/>
                        <a:tabLst/>
                        <a:defRPr/>
                      </a:pPr>
                      <a:r>
                        <a:rPr lang="en-US" sz="1400" b="1" i="0" u="none" strike="noStrike" kern="1200">
                          <a:solidFill>
                            <a:srgbClr val="FFFFFF"/>
                          </a:solidFill>
                          <a:effectLst/>
                          <a:latin typeface="Calibri"/>
                          <a:ea typeface="+mn-ea"/>
                          <a:cs typeface="+mn-cs"/>
                        </a:rPr>
                        <a:t> </a:t>
                      </a:r>
                    </a:p>
                    <a:p>
                      <a:pPr marL="0" marR="0" lvl="0" indent="0" algn="ctr" defTabSz="914400" rtl="0" eaLnBrk="1" fontAlgn="base" latinLnBrk="0" hangingPunct="1">
                        <a:lnSpc>
                          <a:spcPts val="1050"/>
                        </a:lnSpc>
                        <a:spcBef>
                          <a:spcPts val="0"/>
                        </a:spcBef>
                        <a:spcAft>
                          <a:spcPts val="0"/>
                        </a:spcAft>
                        <a:buClrTx/>
                        <a:buSzTx/>
                        <a:buFontTx/>
                        <a:buNone/>
                        <a:tabLst/>
                        <a:defRPr/>
                      </a:pPr>
                      <a:r>
                        <a:rPr lang="en-US" sz="1400" b="1" i="0" u="none" strike="noStrike" kern="1200">
                          <a:solidFill>
                            <a:srgbClr val="FFFFFF"/>
                          </a:solidFill>
                          <a:effectLst/>
                          <a:latin typeface="Calibri"/>
                          <a:ea typeface="+mn-ea"/>
                          <a:cs typeface="+mn-cs"/>
                        </a:rPr>
                        <a:t>2032</a:t>
                      </a:r>
                    </a:p>
                    <a:p>
                      <a:pPr marL="0" lvl="0" algn="ctr" defTabSz="914400" rtl="0" eaLnBrk="1" fontAlgn="base" latinLnBrk="0" hangingPunct="1">
                        <a:lnSpc>
                          <a:spcPts val="1050"/>
                        </a:lnSpc>
                        <a:buNone/>
                      </a:pPr>
                      <a:endParaRPr lang="en-US" sz="1400" b="1" i="0" u="none" strike="noStrike" kern="1200">
                        <a:solidFill>
                          <a:srgbClr val="FFFFFF"/>
                        </a:solidFill>
                        <a:effectLst/>
                        <a:latin typeface="Calibri"/>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936754387"/>
                  </a:ext>
                </a:extLst>
              </a:tr>
              <a:tr h="6733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mn-cs"/>
                        </a:rPr>
                        <a:t>CPUC Reviews LSE Compliance Filings</a:t>
                      </a:r>
                    </a:p>
                    <a:p>
                      <a:pPr algn="ctr" fontAlgn="ctr"/>
                      <a:br>
                        <a:rPr lang="en-US" sz="1100" b="1" i="0" u="none" strike="noStrike">
                          <a:solidFill>
                            <a:srgbClr val="000000"/>
                          </a:solidFill>
                          <a:effectLst/>
                          <a:latin typeface="Century Gothic"/>
                        </a:rPr>
                      </a:br>
                      <a:endParaRPr lang="en-US" sz="1100" b="0" i="0" u="none" strike="noStrike" kern="1200">
                        <a:solidFill>
                          <a:srgbClr val="000000"/>
                        </a:solidFill>
                        <a:effectLst/>
                        <a:latin typeface="Century Gothic"/>
                        <a:ea typeface="+mn-ea"/>
                        <a:cs typeface="+mn-cs"/>
                      </a:endParaRPr>
                    </a:p>
                  </a:txBody>
                  <a:tcPr marL="5089" marR="5089" marT="50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Feb 1, Aug 1, and Dec 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3 and Dec 2  </a:t>
                      </a:r>
                      <a:br>
                        <a:rPr lang="en-US" sz="1100" b="0" i="0" u="none" strike="noStrike" kern="1200">
                          <a:solidFill>
                            <a:srgbClr val="000000"/>
                          </a:solidFill>
                          <a:effectLst/>
                          <a:latin typeface="+mn-lt"/>
                          <a:ea typeface="+mn-ea"/>
                          <a:cs typeface="+mn-cs"/>
                        </a:rPr>
                      </a:br>
                      <a:r>
                        <a:rPr lang="en-US" sz="1100" b="0" i="0" u="none" strike="noStrike" kern="1200">
                          <a:solidFill>
                            <a:schemeClr val="tx1"/>
                          </a:solidFill>
                          <a:effectLst/>
                          <a:latin typeface="+mn-lt"/>
                          <a:ea typeface="+mn-ea"/>
                          <a:cs typeface="+mn-cs"/>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2 and Dec 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1 and Dec 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1 and Dec 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1 and Dec 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1 and Dec 3 </a:t>
                      </a:r>
                    </a:p>
                    <a:p>
                      <a:pPr marL="0" lvl="0" algn="ctr" defTabSz="914400" rtl="0" eaLnBrk="1" fontAlgn="base" latinLnBrk="0" hangingPunct="1">
                        <a:lnSpc>
                          <a:spcPts val="1050"/>
                        </a:lnSpc>
                        <a:buNone/>
                      </a:pPr>
                      <a:endParaRPr lang="en-US" sz="1100" b="0" i="0" u="none" strike="noStrike" kern="1200">
                        <a:solidFill>
                          <a:schemeClr val="tx1"/>
                        </a:solidFill>
                        <a:effectLst/>
                        <a:latin typeface="+mn-lt"/>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3 and Dec 2 </a:t>
                      </a:r>
                    </a:p>
                    <a:p>
                      <a:pPr marL="0" lvl="0" algn="ctr" defTabSz="914400" rtl="0" eaLnBrk="1" fontAlgn="base" latinLnBrk="0" hangingPunct="1">
                        <a:lnSpc>
                          <a:spcPts val="1050"/>
                        </a:lnSpc>
                        <a:buNone/>
                      </a:pPr>
                      <a:endParaRPr lang="en-US" sz="1100" b="0" i="0" u="none" strike="noStrike" kern="1200">
                        <a:solidFill>
                          <a:schemeClr val="tx1"/>
                        </a:solidFill>
                        <a:effectLst/>
                        <a:latin typeface="+mn-lt"/>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2 </a:t>
                      </a:r>
                      <a:br>
                        <a:rPr lang="en-US" sz="1100" b="0" i="0" u="none" strike="noStrike" kern="1200">
                          <a:solidFill>
                            <a:schemeClr val="tx1"/>
                          </a:solidFill>
                          <a:effectLst/>
                          <a:latin typeface="+mn-lt"/>
                          <a:ea typeface="+mn-ea"/>
                          <a:cs typeface="+mn-cs"/>
                        </a:rPr>
                      </a:br>
                      <a:r>
                        <a:rPr lang="en-US" sz="1100" b="0" i="0" u="none" strike="noStrike" kern="1200">
                          <a:solidFill>
                            <a:schemeClr val="tx1"/>
                          </a:solidFill>
                          <a:effectLst/>
                          <a:latin typeface="+mn-lt"/>
                          <a:ea typeface="+mn-ea"/>
                          <a:cs typeface="+mn-cs"/>
                        </a:rPr>
                        <a:t>and  Dec 1 </a:t>
                      </a:r>
                      <a:endParaRPr lang="en-US"/>
                    </a:p>
                    <a:p>
                      <a:pPr marL="0" lvl="0" algn="ctr" defTabSz="914400" rtl="0" eaLnBrk="1" fontAlgn="base" latinLnBrk="0" hangingPunct="1">
                        <a:lnSpc>
                          <a:spcPts val="1050"/>
                        </a:lnSpc>
                        <a:buNone/>
                      </a:pPr>
                      <a:endParaRPr lang="en-US" sz="1100" b="0" i="0" u="none" strike="noStrike" kern="1200">
                        <a:solidFill>
                          <a:schemeClr val="tx1"/>
                        </a:solidFill>
                        <a:effectLst/>
                        <a:latin typeface="+mn-lt"/>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ctr" defTabSz="914400" rtl="0" eaLnBrk="1" fontAlgn="base" latinLnBrk="0" hangingPunct="1">
                        <a:lnSpc>
                          <a:spcPts val="1050"/>
                        </a:lnSpc>
                        <a:spcBef>
                          <a:spcPts val="200"/>
                        </a:spcBef>
                        <a:spcAft>
                          <a:spcPts val="300"/>
                        </a:spcAft>
                        <a:buNone/>
                      </a:pPr>
                      <a:r>
                        <a:rPr lang="en-US" sz="1100" b="0" i="0" u="none" strike="noStrike" kern="1200">
                          <a:solidFill>
                            <a:schemeClr val="tx1"/>
                          </a:solidFill>
                          <a:effectLst/>
                          <a:latin typeface="+mn-lt"/>
                          <a:ea typeface="+mn-ea"/>
                          <a:cs typeface="+mn-cs"/>
                        </a:rPr>
                        <a:t>Jun 1 and Dec 1 </a:t>
                      </a:r>
                    </a:p>
                    <a:p>
                      <a:pPr marL="0" lvl="0" algn="ctr" defTabSz="914400" rtl="0" eaLnBrk="1" fontAlgn="base" latinLnBrk="0" hangingPunct="1">
                        <a:lnSpc>
                          <a:spcPts val="1050"/>
                        </a:lnSpc>
                        <a:buNone/>
                      </a:pPr>
                      <a:endParaRPr lang="en-US" sz="1100" b="0" i="0" u="none" strike="noStrike" kern="1200">
                        <a:solidFill>
                          <a:schemeClr val="tx1"/>
                        </a:solidFill>
                        <a:effectLst/>
                        <a:latin typeface="+mn-lt"/>
                        <a:ea typeface="+mn-ea"/>
                        <a:cs typeface="+mn-cs"/>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421684"/>
                  </a:ext>
                </a:extLst>
              </a:tr>
            </a:tbl>
          </a:graphicData>
        </a:graphic>
      </p:graphicFrame>
    </p:spTree>
    <p:extLst>
      <p:ext uri="{BB962C8B-B14F-4D97-AF65-F5344CB8AC3E}">
        <p14:creationId xmlns:p14="http://schemas.microsoft.com/office/powerpoint/2010/main" val="323333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319A-B190-A60C-14DF-1136C3CDE9BE}"/>
              </a:ext>
            </a:extLst>
          </p:cNvPr>
          <p:cNvSpPr>
            <a:spLocks noGrp="1"/>
          </p:cNvSpPr>
          <p:nvPr>
            <p:ph type="title"/>
          </p:nvPr>
        </p:nvSpPr>
        <p:spPr>
          <a:xfrm>
            <a:off x="113145" y="-371254"/>
            <a:ext cx="10972800" cy="1325563"/>
          </a:xfrm>
        </p:spPr>
        <p:txBody>
          <a:bodyPr/>
          <a:lstStyle/>
          <a:p>
            <a:r>
              <a:rPr lang="en-US"/>
              <a:t>June 1, 2026 Filing Requirements</a:t>
            </a:r>
          </a:p>
        </p:txBody>
      </p:sp>
      <p:sp>
        <p:nvSpPr>
          <p:cNvPr id="3" name="Content Placeholder 2">
            <a:extLst>
              <a:ext uri="{FF2B5EF4-FFF2-40B4-BE49-F238E27FC236}">
                <a16:creationId xmlns:a16="http://schemas.microsoft.com/office/drawing/2014/main" id="{72918738-ED41-7D1B-3704-E2B4C638AADA}"/>
              </a:ext>
            </a:extLst>
          </p:cNvPr>
          <p:cNvSpPr>
            <a:spLocks noGrp="1"/>
          </p:cNvSpPr>
          <p:nvPr>
            <p:ph idx="1"/>
          </p:nvPr>
        </p:nvSpPr>
        <p:spPr>
          <a:xfrm>
            <a:off x="416417" y="952525"/>
            <a:ext cx="11527698" cy="4778880"/>
          </a:xfrm>
        </p:spPr>
        <p:txBody>
          <a:bodyPr vert="horz" lIns="0" tIns="45720" rIns="91440" bIns="45720" rtlCol="0" anchor="t">
            <a:noAutofit/>
          </a:bodyPr>
          <a:lstStyle/>
          <a:p>
            <a:pPr marL="0" indent="0">
              <a:buNone/>
            </a:pPr>
            <a:r>
              <a:rPr lang="en-US" b="1">
                <a:ea typeface="+mj-ea"/>
                <a:cs typeface="+mj-cs"/>
              </a:rPr>
              <a:t>    Filings Include:</a:t>
            </a:r>
          </a:p>
          <a:p>
            <a:pPr marL="685800" lvl="1" indent="-342900"/>
            <a:r>
              <a:rPr lang="en-US" sz="2000"/>
              <a:t>Public and Confidential RDT: RDT06.2026 released </a:t>
            </a:r>
          </a:p>
          <a:p>
            <a:pPr marL="685800" lvl="1" indent="-342900"/>
            <a:r>
              <a:rPr lang="en-US" sz="2000"/>
              <a:t>Supplemental Documents: </a:t>
            </a:r>
          </a:p>
          <a:p>
            <a:pPr marL="914400" lvl="1" indent="0">
              <a:buNone/>
            </a:pPr>
            <a:r>
              <a:rPr lang="en-US" sz="2000"/>
              <a:t>              1. Contracts</a:t>
            </a:r>
          </a:p>
          <a:p>
            <a:pPr marL="914400" lvl="1" indent="0">
              <a:buNone/>
            </a:pPr>
            <a:r>
              <a:rPr lang="en-US" sz="2000"/>
              <a:t>              2. Milestone documentation</a:t>
            </a:r>
          </a:p>
          <a:p>
            <a:pPr marL="914400" lvl="1" indent="0">
              <a:buNone/>
            </a:pPr>
            <a:r>
              <a:rPr lang="en-US" sz="2000"/>
              <a:t>              3. Engineering assessments as required</a:t>
            </a:r>
          </a:p>
          <a:p>
            <a:pPr marL="685800" lvl="1" indent="-342900"/>
            <a:r>
              <a:rPr lang="en-US" sz="2000"/>
              <a:t>Remediation Plan</a:t>
            </a:r>
          </a:p>
          <a:p>
            <a:pPr marL="685800" lvl="1" indent="-342900"/>
            <a:endParaRPr lang="en-US" sz="2000"/>
          </a:p>
          <a:p>
            <a:pPr marL="342900" lvl="1" indent="0">
              <a:buNone/>
            </a:pPr>
            <a:r>
              <a:rPr lang="en-US" sz="2400" b="1"/>
              <a:t>Relevant Documents</a:t>
            </a:r>
            <a:endParaRPr lang="en-US"/>
          </a:p>
          <a:p>
            <a:pPr marL="685800" lvl="1" indent="-342900"/>
            <a:r>
              <a:rPr lang="en-US" sz="2000"/>
              <a:t>User Guide: </a:t>
            </a:r>
            <a:r>
              <a:rPr lang="en-US" sz="2000">
                <a:ea typeface="+mn-lt"/>
                <a:cs typeface="+mn-lt"/>
                <a:hlinkClick r:id="rId3"/>
              </a:rPr>
              <a:t>IRP Procurement Track</a:t>
            </a:r>
          </a:p>
          <a:p>
            <a:pPr marL="685800" lvl="1" indent="-342900"/>
            <a:r>
              <a:rPr lang="en-US" sz="2000"/>
              <a:t>Filing Requirement Overview: </a:t>
            </a:r>
            <a:r>
              <a:rPr lang="en-US" sz="2000">
                <a:ea typeface="+mn-lt"/>
                <a:cs typeface="+mn-lt"/>
                <a:hlinkClick r:id="rId3"/>
              </a:rPr>
              <a:t>IRP Procurement Track</a:t>
            </a:r>
          </a:p>
          <a:p>
            <a:pPr marL="685800" lvl="1" indent="-342900"/>
            <a:r>
              <a:rPr lang="en-US" sz="2000">
                <a:solidFill>
                  <a:schemeClr val="tx1">
                    <a:lumMod val="95000"/>
                    <a:lumOff val="5000"/>
                  </a:schemeClr>
                </a:solidFill>
                <a:ea typeface="+mn-lt"/>
                <a:cs typeface="+mn-lt"/>
                <a:hlinkClick r:id="rId4">
                  <a:extLst>
                    <a:ext uri="{A12FA001-AC4F-418D-AE19-62706E023703}">
                      <ahyp:hlinkClr xmlns:ahyp="http://schemas.microsoft.com/office/drawing/2018/hyperlinkcolor" val="tx"/>
                    </a:ext>
                  </a:extLst>
                </a:hlinkClick>
              </a:rPr>
              <a:t>Decision</a:t>
            </a:r>
            <a:r>
              <a:rPr lang="en-US" sz="2000">
                <a:solidFill>
                  <a:schemeClr val="tx1"/>
                </a:solidFill>
                <a:ea typeface="+mn-lt"/>
                <a:cs typeface="+mn-lt"/>
                <a:hlinkClick r:id="rId4">
                  <a:extLst>
                    <a:ext uri="{A12FA001-AC4F-418D-AE19-62706E023703}">
                      <ahyp:hlinkClr xmlns:ahyp="http://schemas.microsoft.com/office/drawing/2018/hyperlinkcolor" val="tx"/>
                    </a:ext>
                  </a:extLst>
                </a:hlinkClick>
              </a:rPr>
              <a:t>: </a:t>
            </a:r>
            <a:r>
              <a:rPr lang="en-US" sz="2000" u="sng">
                <a:solidFill>
                  <a:srgbClr val="6996C9"/>
                </a:solidFill>
                <a:ea typeface="+mn-lt"/>
                <a:cs typeface="+mn-lt"/>
              </a:rPr>
              <a:t>D.21-06-035 D.23-02-040</a:t>
            </a:r>
            <a:r>
              <a:rPr lang="en-US" sz="2000" u="sng">
                <a:solidFill>
                  <a:srgbClr val="6996C9"/>
                </a:solidFill>
                <a:ea typeface="+mn-lt"/>
                <a:cs typeface="+mn-lt"/>
                <a:hlinkClick r:id="rId4">
                  <a:extLst>
                    <a:ext uri="{A12FA001-AC4F-418D-AE19-62706E023703}">
                      <ahyp:hlinkClr xmlns:ahyp="http://schemas.microsoft.com/office/drawing/2018/hyperlinkcolor" val="tx"/>
                    </a:ext>
                  </a:extLst>
                </a:hlinkClick>
              </a:rPr>
              <a:t> D.26-02-057</a:t>
            </a:r>
            <a:endParaRPr lang="en-US" sz="2000" u="sng">
              <a:solidFill>
                <a:srgbClr val="6996C9"/>
              </a:solidFill>
              <a:ea typeface="+mn-lt"/>
              <a:cs typeface="+mn-lt"/>
              <a:hlinkClick r:id="rId4"/>
            </a:endParaRPr>
          </a:p>
          <a:p>
            <a:pPr marL="685800" lvl="1" indent="-342900"/>
            <a:r>
              <a:rPr lang="en-US" sz="2000"/>
              <a:t>Resolution E-5426: </a:t>
            </a:r>
            <a:r>
              <a:rPr lang="en-US" sz="2000">
                <a:ea typeface="+mn-lt"/>
                <a:cs typeface="+mn-lt"/>
                <a:hlinkClick r:id="rId4"/>
              </a:rPr>
              <a:t>585357875.PDF</a:t>
            </a:r>
          </a:p>
          <a:p>
            <a:pPr marL="342900" lvl="1" indent="0">
              <a:buNone/>
            </a:pPr>
            <a:r>
              <a:rPr lang="en-US" sz="2000">
                <a:ea typeface="+mn-lt"/>
                <a:cs typeface="+mn-lt"/>
                <a:hlinkClick r:id="rId4"/>
              </a:rPr>
              <a:t> </a:t>
            </a:r>
          </a:p>
          <a:p>
            <a:pPr marL="685800" lvl="1" indent="-342900"/>
            <a:endParaRPr lang="en-US" sz="2000"/>
          </a:p>
          <a:p>
            <a:pPr marL="342900" lvl="1" indent="0">
              <a:buNone/>
            </a:pPr>
            <a:r>
              <a:rPr lang="en-US" sz="2000"/>
              <a:t> </a:t>
            </a:r>
          </a:p>
          <a:p>
            <a:pPr marL="342900" lvl="1" indent="0">
              <a:buNone/>
            </a:pPr>
            <a:endParaRPr lang="en-US" sz="2000"/>
          </a:p>
        </p:txBody>
      </p:sp>
      <p:sp>
        <p:nvSpPr>
          <p:cNvPr id="4" name="Slide Number Placeholder 3">
            <a:extLst>
              <a:ext uri="{FF2B5EF4-FFF2-40B4-BE49-F238E27FC236}">
                <a16:creationId xmlns:a16="http://schemas.microsoft.com/office/drawing/2014/main" id="{A68DCEC1-1F99-4FD9-22C5-0F5CE74BFA0F}"/>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161476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9FB9EE-A41D-1D59-887B-5F81C9373949}"/>
              </a:ext>
            </a:extLst>
          </p:cNvPr>
          <p:cNvSpPr>
            <a:spLocks noGrp="1"/>
          </p:cNvSpPr>
          <p:nvPr>
            <p:ph idx="1"/>
          </p:nvPr>
        </p:nvSpPr>
        <p:spPr>
          <a:xfrm>
            <a:off x="288758" y="926252"/>
            <a:ext cx="11608408" cy="5313599"/>
          </a:xfrm>
        </p:spPr>
        <p:txBody>
          <a:bodyPr vert="horz" lIns="0" tIns="45720" rIns="91440" bIns="45720" rtlCol="0" anchor="t">
            <a:noAutofit/>
          </a:bodyPr>
          <a:lstStyle/>
          <a:p>
            <a:pPr lvl="1">
              <a:buNone/>
            </a:pPr>
            <a:endParaRPr lang="en-US" b="1"/>
          </a:p>
          <a:p>
            <a:pPr lvl="1">
              <a:buNone/>
            </a:pPr>
            <a:r>
              <a:rPr lang="en-US" b="1">
                <a:ea typeface="+mj-ea"/>
                <a:cs typeface="+mj-cs"/>
              </a:rPr>
              <a:t>File Naming Requirements:</a:t>
            </a:r>
          </a:p>
          <a:p>
            <a:pPr marL="685800" lvl="1" indent="-342900"/>
            <a:r>
              <a:rPr lang="en-US"/>
              <a:t>Use the LSE abbreviation from the “</a:t>
            </a:r>
            <a:r>
              <a:rPr lang="en-US" err="1"/>
              <a:t>lse_names</a:t>
            </a:r>
            <a:r>
              <a:rPr lang="en-US"/>
              <a:t>” sheet in the workbook</a:t>
            </a:r>
          </a:p>
          <a:p>
            <a:pPr marL="685800" lvl="1" indent="-342900"/>
            <a:r>
              <a:rPr lang="en-US"/>
              <a:t>Indicate “confidential” or “public”</a:t>
            </a:r>
          </a:p>
          <a:p>
            <a:pPr marL="685800" lvl="1" indent="-342900"/>
            <a:r>
              <a:rPr lang="en-US"/>
              <a:t>Include version number as v1, v2, etc.</a:t>
            </a:r>
          </a:p>
          <a:p>
            <a:pPr marL="685800" lvl="1" indent="-342900"/>
            <a:r>
              <a:rPr lang="en-US"/>
              <a:t>Increase version number each time you resubmit</a:t>
            </a:r>
          </a:p>
          <a:p>
            <a:pPr marL="342900" lvl="1" indent="0">
              <a:buNone/>
            </a:pPr>
            <a:br>
              <a:rPr lang="en-US"/>
            </a:br>
            <a:r>
              <a:rPr lang="en-US"/>
              <a:t> </a:t>
            </a:r>
            <a:r>
              <a:rPr lang="en-US">
                <a:highlight>
                  <a:srgbClr val="FFFF00"/>
                </a:highlight>
              </a:rPr>
              <a:t>&lt;LSE Abbreviation&gt;_rdtv3_38mmt_&lt;confidential/public&gt;_v# </a:t>
            </a:r>
          </a:p>
          <a:p>
            <a:pPr marL="342900" lvl="1" indent="0">
              <a:buNone/>
            </a:pPr>
            <a:r>
              <a:rPr lang="en-US" b="1"/>
              <a:t>  Example:  XYZ_rdtv3_38mmt_confidential_v1</a:t>
            </a:r>
          </a:p>
          <a:p>
            <a:pPr marL="342900" lvl="1" indent="0">
              <a:buNone/>
            </a:pPr>
            <a:endParaRPr lang="en-US" sz="2400" b="1">
              <a:latin typeface="+mj-lt"/>
              <a:ea typeface="+mj-ea"/>
              <a:cs typeface="+mj-cs"/>
            </a:endParaRPr>
          </a:p>
          <a:p>
            <a:pPr marL="342900" lvl="1" indent="0">
              <a:buNone/>
            </a:pPr>
            <a:endParaRPr lang="en-US" sz="1800" b="1">
              <a:latin typeface="+mj-lt"/>
              <a:ea typeface="+mj-ea"/>
              <a:cs typeface="+mj-cs"/>
            </a:endParaRPr>
          </a:p>
          <a:p>
            <a:pPr marL="342900" lvl="1" indent="0">
              <a:buNone/>
            </a:pPr>
            <a:endParaRPr lang="en-US" sz="2000" b="1"/>
          </a:p>
          <a:p>
            <a:pPr>
              <a:buNone/>
            </a:pPr>
            <a:endParaRPr lang="en-US" sz="1800"/>
          </a:p>
          <a:p>
            <a:pPr marL="342900" lvl="1" indent="0">
              <a:buNone/>
            </a:pPr>
            <a:endParaRPr lang="en-US" sz="2000" b="1"/>
          </a:p>
          <a:p>
            <a:endParaRPr lang="en-US"/>
          </a:p>
        </p:txBody>
      </p:sp>
      <p:sp>
        <p:nvSpPr>
          <p:cNvPr id="4" name="Slide Number Placeholder 3">
            <a:extLst>
              <a:ext uri="{FF2B5EF4-FFF2-40B4-BE49-F238E27FC236}">
                <a16:creationId xmlns:a16="http://schemas.microsoft.com/office/drawing/2014/main" id="{E0B37DA8-2D7C-3DD1-8E85-87245C82066C}"/>
              </a:ext>
            </a:extLst>
          </p:cNvPr>
          <p:cNvSpPr>
            <a:spLocks noGrp="1"/>
          </p:cNvSpPr>
          <p:nvPr>
            <p:ph type="sldNum" sz="quarter" idx="12"/>
          </p:nvPr>
        </p:nvSpPr>
        <p:spPr/>
        <p:txBody>
          <a:bodyPr/>
          <a:lstStyle/>
          <a:p>
            <a:fld id="{1C4126A1-9282-4A82-AC02-A59AF4A969C8}" type="slidenum">
              <a:rPr lang="en-US" smtClean="0"/>
              <a:t>7</a:t>
            </a:fld>
            <a:endParaRPr lang="en-US"/>
          </a:p>
        </p:txBody>
      </p:sp>
      <p:sp>
        <p:nvSpPr>
          <p:cNvPr id="2" name="TextBox 1">
            <a:extLst>
              <a:ext uri="{FF2B5EF4-FFF2-40B4-BE49-F238E27FC236}">
                <a16:creationId xmlns:a16="http://schemas.microsoft.com/office/drawing/2014/main" id="{F3363EDB-F3D8-0688-F7A7-8FC7F7F6073E}"/>
              </a:ext>
            </a:extLst>
          </p:cNvPr>
          <p:cNvSpPr txBox="1"/>
          <p:nvPr/>
        </p:nvSpPr>
        <p:spPr>
          <a:xfrm>
            <a:off x="133684" y="461211"/>
            <a:ext cx="107615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tx2"/>
                </a:solidFill>
                <a:latin typeface="+mj-lt"/>
                <a:ea typeface="+mj-ea"/>
                <a:cs typeface="+mj-cs"/>
              </a:rPr>
              <a:t>June 1, 2026 Filing Requirements</a:t>
            </a:r>
          </a:p>
          <a:p>
            <a:pPr algn="ctr"/>
            <a:endParaRPr lang="en-US"/>
          </a:p>
        </p:txBody>
      </p:sp>
    </p:spTree>
    <p:extLst>
      <p:ext uri="{BB962C8B-B14F-4D97-AF65-F5344CB8AC3E}">
        <p14:creationId xmlns:p14="http://schemas.microsoft.com/office/powerpoint/2010/main" val="281877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B8B2-B462-3E3E-D380-2DFFCCD89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E3C1C-3771-F0B1-94FF-F7C16A131015}"/>
              </a:ext>
            </a:extLst>
          </p:cNvPr>
          <p:cNvSpPr>
            <a:spLocks noGrp="1"/>
          </p:cNvSpPr>
          <p:nvPr>
            <p:ph type="title"/>
          </p:nvPr>
        </p:nvSpPr>
        <p:spPr/>
        <p:txBody>
          <a:bodyPr/>
          <a:lstStyle/>
          <a:p>
            <a:r>
              <a:rPr lang="en-US"/>
              <a:t>RDT Guidance &amp; Updates</a:t>
            </a:r>
          </a:p>
        </p:txBody>
      </p:sp>
      <p:sp>
        <p:nvSpPr>
          <p:cNvPr id="3" name="Slide Number Placeholder 2">
            <a:extLst>
              <a:ext uri="{FF2B5EF4-FFF2-40B4-BE49-F238E27FC236}">
                <a16:creationId xmlns:a16="http://schemas.microsoft.com/office/drawing/2014/main" id="{8F0FFB4D-C020-C9A3-8546-F5DBEE32C2A6}"/>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34018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B240-BE6F-B8AF-2E9A-D2B803E43304}"/>
              </a:ext>
            </a:extLst>
          </p:cNvPr>
          <p:cNvSpPr>
            <a:spLocks noGrp="1"/>
          </p:cNvSpPr>
          <p:nvPr>
            <p:ph type="title"/>
          </p:nvPr>
        </p:nvSpPr>
        <p:spPr>
          <a:xfrm>
            <a:off x="227106" y="-387491"/>
            <a:ext cx="10972800" cy="1325563"/>
          </a:xfrm>
        </p:spPr>
        <p:txBody>
          <a:bodyPr/>
          <a:lstStyle/>
          <a:p>
            <a:r>
              <a:rPr lang="en-US"/>
              <a:t>Key Features of RDT </a:t>
            </a:r>
          </a:p>
        </p:txBody>
      </p:sp>
      <p:sp>
        <p:nvSpPr>
          <p:cNvPr id="3" name="Content Placeholder 2">
            <a:extLst>
              <a:ext uri="{FF2B5EF4-FFF2-40B4-BE49-F238E27FC236}">
                <a16:creationId xmlns:a16="http://schemas.microsoft.com/office/drawing/2014/main" id="{FE617E84-2476-D6FC-F522-7B1EFFF6938B}"/>
              </a:ext>
            </a:extLst>
          </p:cNvPr>
          <p:cNvSpPr>
            <a:spLocks noGrp="1"/>
          </p:cNvSpPr>
          <p:nvPr>
            <p:ph idx="1"/>
          </p:nvPr>
        </p:nvSpPr>
        <p:spPr>
          <a:xfrm>
            <a:off x="0" y="939095"/>
            <a:ext cx="11966620" cy="4947612"/>
          </a:xfrm>
        </p:spPr>
        <p:txBody>
          <a:bodyPr vert="horz" lIns="0" tIns="45720" rIns="91440" bIns="45720" rtlCol="0" anchor="t">
            <a:noAutofit/>
          </a:bodyPr>
          <a:lstStyle/>
          <a:p>
            <a:pPr marL="685800" lvl="1" indent="-342900"/>
            <a:r>
              <a:rPr lang="en-US" sz="2000"/>
              <a:t>The RDT  consists of 14 sheets. Not all sheets are required to be filled.</a:t>
            </a:r>
            <a:endParaRPr lang="en-US"/>
          </a:p>
          <a:p>
            <a:pPr marL="685800" lvl="1" indent="-342900"/>
            <a:r>
              <a:rPr lang="en-US" sz="2000"/>
              <a:t>LSEs fill sheets relevant to IRP Biennial Filing/IRP-MTR filing/Joint Filing. </a:t>
            </a:r>
            <a:endParaRPr lang="en-US"/>
          </a:p>
          <a:p>
            <a:pPr marL="685800" indent="-342900"/>
            <a:r>
              <a:rPr lang="en-US" sz="2000"/>
              <a:t>The RDT uses Excel macros, which may be blocked by default when files are downloaded from the internet. To ensure the RDT works as intended, LSEs should follow these steps:   </a:t>
            </a:r>
          </a:p>
          <a:p>
            <a:pPr marL="685800" lvl="1" indent="-342900"/>
            <a:endParaRPr lang="en-US" sz="2000" b="1"/>
          </a:p>
          <a:p>
            <a:pPr marL="342900" lvl="1" indent="0">
              <a:buNone/>
            </a:pPr>
            <a:r>
              <a:rPr lang="en-US" sz="2000" b="1"/>
              <a:t>Step 1</a:t>
            </a:r>
            <a:endParaRPr lang="en-US" sz="2000"/>
          </a:p>
          <a:p>
            <a:pPr marL="685800" lvl="1" indent="-342900"/>
            <a:endParaRPr lang="en-US" sz="2000"/>
          </a:p>
          <a:p>
            <a:pPr marL="685800" lvl="1" indent="-342900"/>
            <a:endParaRPr lang="en-US" sz="2000"/>
          </a:p>
          <a:p>
            <a:pPr marL="685800" lvl="1" indent="-342900"/>
            <a:endParaRPr lang="en-US" sz="2000"/>
          </a:p>
          <a:p>
            <a:pPr marL="685800" lvl="1" indent="-342900"/>
            <a:endParaRPr lang="en-US" sz="2000"/>
          </a:p>
          <a:p>
            <a:pPr marL="685800" lvl="1" indent="-342900"/>
            <a:endParaRPr lang="en-US" sz="2000"/>
          </a:p>
          <a:p>
            <a:pPr marL="685800" lvl="1" indent="-342900"/>
            <a:endParaRPr lang="en-US" sz="2000"/>
          </a:p>
          <a:p>
            <a:pPr marL="342900" lvl="1" indent="0">
              <a:buNone/>
            </a:pPr>
            <a:r>
              <a:rPr lang="en-US" sz="2000" b="1"/>
              <a:t>                  Step 2                                                            Step 3  </a:t>
            </a:r>
            <a:r>
              <a:rPr lang="en-US" sz="1300" b="1"/>
              <a:t> </a:t>
            </a:r>
            <a:endParaRPr lang="en-US" sz="1300">
              <a:solidFill>
                <a:srgbClr val="000000"/>
              </a:solidFill>
            </a:endParaRPr>
          </a:p>
          <a:p>
            <a:pPr marL="342900" lvl="1" indent="0">
              <a:buNone/>
            </a:pPr>
            <a:endParaRPr lang="en-US" sz="2000" b="1"/>
          </a:p>
          <a:p>
            <a:pPr marL="342900" lvl="1" indent="0">
              <a:buNone/>
            </a:pPr>
            <a:endParaRPr lang="en-US" sz="2000" b="1"/>
          </a:p>
          <a:p>
            <a:pPr marL="685800" lvl="1" indent="-342900"/>
            <a:endParaRPr lang="en-US" sz="2000"/>
          </a:p>
          <a:p>
            <a:pPr marL="685800" lvl="1" indent="-342900"/>
            <a:endParaRPr lang="en-US" sz="2000"/>
          </a:p>
          <a:p>
            <a:pPr marL="685800" lvl="1" indent="-342900"/>
            <a:endParaRPr lang="en-US" sz="2000"/>
          </a:p>
          <a:p>
            <a:pPr marL="685800" lvl="1" indent="-342900"/>
            <a:endParaRPr lang="en-US" sz="2000"/>
          </a:p>
          <a:p>
            <a:pPr marL="685800" lvl="1" indent="-342900"/>
            <a:endParaRPr lang="en-US" sz="2000"/>
          </a:p>
          <a:p>
            <a:pPr marL="685800" lvl="1" indent="-342900"/>
            <a:endParaRPr lang="en-US" sz="2000">
              <a:highlight>
                <a:srgbClr val="FFFF00"/>
              </a:highlight>
            </a:endParaRPr>
          </a:p>
          <a:p>
            <a:pPr marL="342900" lvl="1" indent="0">
              <a:buNone/>
            </a:pPr>
            <a:r>
              <a:rPr lang="en-US" sz="2000"/>
              <a:t> </a:t>
            </a:r>
            <a:endParaRPr lang="en-US" sz="2000" b="1"/>
          </a:p>
          <a:p>
            <a:pPr marL="342900" lvl="1" indent="0">
              <a:buNone/>
            </a:pPr>
            <a:endParaRPr lang="en-US" sz="2000"/>
          </a:p>
        </p:txBody>
      </p:sp>
      <p:sp>
        <p:nvSpPr>
          <p:cNvPr id="4" name="Slide Number Placeholder 3">
            <a:extLst>
              <a:ext uri="{FF2B5EF4-FFF2-40B4-BE49-F238E27FC236}">
                <a16:creationId xmlns:a16="http://schemas.microsoft.com/office/drawing/2014/main" id="{9A3A7738-0093-DD29-2CAB-7DA35F17E1D4}"/>
              </a:ext>
            </a:extLst>
          </p:cNvPr>
          <p:cNvSpPr>
            <a:spLocks noGrp="1"/>
          </p:cNvSpPr>
          <p:nvPr>
            <p:ph type="sldNum" sz="quarter" idx="12"/>
          </p:nvPr>
        </p:nvSpPr>
        <p:spPr/>
        <p:txBody>
          <a:bodyPr/>
          <a:lstStyle/>
          <a:p>
            <a:fld id="{1C4126A1-9282-4A82-AC02-A59AF4A969C8}" type="slidenum">
              <a:rPr lang="en-US" smtClean="0"/>
              <a:t>9</a:t>
            </a:fld>
            <a:endParaRPr lang="en-US"/>
          </a:p>
        </p:txBody>
      </p:sp>
      <p:pic>
        <p:nvPicPr>
          <p:cNvPr id="5" name="Picture 4">
            <a:extLst>
              <a:ext uri="{FF2B5EF4-FFF2-40B4-BE49-F238E27FC236}">
                <a16:creationId xmlns:a16="http://schemas.microsoft.com/office/drawing/2014/main" id="{B1155DC2-7ADF-DD07-056C-D4F9C190660A}"/>
              </a:ext>
            </a:extLst>
          </p:cNvPr>
          <p:cNvPicPr>
            <a:picLocks noChangeAspect="1"/>
          </p:cNvPicPr>
          <p:nvPr/>
        </p:nvPicPr>
        <p:blipFill>
          <a:blip r:embed="rId3"/>
          <a:stretch>
            <a:fillRect/>
          </a:stretch>
        </p:blipFill>
        <p:spPr>
          <a:xfrm>
            <a:off x="2028670" y="2664677"/>
            <a:ext cx="6096805" cy="1984286"/>
          </a:xfrm>
          <a:prstGeom prst="rect">
            <a:avLst/>
          </a:prstGeom>
          <a:ln w="28575">
            <a:solidFill>
              <a:srgbClr val="C9812E"/>
            </a:solidFill>
          </a:ln>
        </p:spPr>
      </p:pic>
      <p:pic>
        <p:nvPicPr>
          <p:cNvPr id="6" name="Picture 5">
            <a:extLst>
              <a:ext uri="{FF2B5EF4-FFF2-40B4-BE49-F238E27FC236}">
                <a16:creationId xmlns:a16="http://schemas.microsoft.com/office/drawing/2014/main" id="{8781D79F-2DE5-2B18-92D1-8DFA8ADE6091}"/>
              </a:ext>
            </a:extLst>
          </p:cNvPr>
          <p:cNvPicPr>
            <a:picLocks noChangeAspect="1"/>
          </p:cNvPicPr>
          <p:nvPr/>
        </p:nvPicPr>
        <p:blipFill>
          <a:blip r:embed="rId4"/>
          <a:srcRect r="52268" b="893"/>
          <a:stretch>
            <a:fillRect/>
          </a:stretch>
        </p:blipFill>
        <p:spPr>
          <a:xfrm>
            <a:off x="3491207" y="4911009"/>
            <a:ext cx="2970026" cy="1316434"/>
          </a:xfrm>
          <a:prstGeom prst="rect">
            <a:avLst/>
          </a:prstGeom>
          <a:ln>
            <a:solidFill>
              <a:srgbClr val="C9812E"/>
            </a:solidFill>
          </a:ln>
        </p:spPr>
      </p:pic>
      <p:pic>
        <p:nvPicPr>
          <p:cNvPr id="7" name="Picture 6">
            <a:extLst>
              <a:ext uri="{FF2B5EF4-FFF2-40B4-BE49-F238E27FC236}">
                <a16:creationId xmlns:a16="http://schemas.microsoft.com/office/drawing/2014/main" id="{A080F4C2-72A8-82A5-B3F8-DD9ABB1F7D99}"/>
              </a:ext>
            </a:extLst>
          </p:cNvPr>
          <p:cNvPicPr>
            <a:picLocks noChangeAspect="1"/>
          </p:cNvPicPr>
          <p:nvPr/>
        </p:nvPicPr>
        <p:blipFill>
          <a:blip r:embed="rId5"/>
          <a:stretch>
            <a:fillRect/>
          </a:stretch>
        </p:blipFill>
        <p:spPr>
          <a:xfrm>
            <a:off x="8408861" y="2333047"/>
            <a:ext cx="3386986" cy="3876404"/>
          </a:xfrm>
          <a:prstGeom prst="rect">
            <a:avLst/>
          </a:prstGeom>
          <a:ln>
            <a:solidFill>
              <a:srgbClr val="C9812E"/>
            </a:solidFill>
          </a:ln>
        </p:spPr>
      </p:pic>
      <p:sp>
        <p:nvSpPr>
          <p:cNvPr id="8" name="Arrow: Right 7">
            <a:extLst>
              <a:ext uri="{FF2B5EF4-FFF2-40B4-BE49-F238E27FC236}">
                <a16:creationId xmlns:a16="http://schemas.microsoft.com/office/drawing/2014/main" id="{52625BB8-A0A5-A6CF-70ED-A72443872520}"/>
              </a:ext>
            </a:extLst>
          </p:cNvPr>
          <p:cNvSpPr/>
          <p:nvPr/>
        </p:nvSpPr>
        <p:spPr>
          <a:xfrm>
            <a:off x="1267112" y="3007590"/>
            <a:ext cx="744681" cy="170294"/>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C0E9AF5-7FDF-E20A-5E14-7CD39816D597}"/>
              </a:ext>
            </a:extLst>
          </p:cNvPr>
          <p:cNvSpPr/>
          <p:nvPr/>
        </p:nvSpPr>
        <p:spPr>
          <a:xfrm>
            <a:off x="2468388" y="5400248"/>
            <a:ext cx="790862" cy="158749"/>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4106C98-8965-62C2-2BF8-9FC7B021ED5B}"/>
              </a:ext>
            </a:extLst>
          </p:cNvPr>
          <p:cNvSpPr/>
          <p:nvPr/>
        </p:nvSpPr>
        <p:spPr>
          <a:xfrm>
            <a:off x="7501656" y="5339772"/>
            <a:ext cx="790862" cy="158749"/>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5A5BF6-0DE2-3D5F-B1BA-577CDD2D7878}"/>
              </a:ext>
            </a:extLst>
          </p:cNvPr>
          <p:cNvPicPr>
            <a:picLocks noChangeAspect="1"/>
          </p:cNvPicPr>
          <p:nvPr/>
        </p:nvPicPr>
        <p:blipFill>
          <a:blip r:embed="rId6"/>
          <a:stretch>
            <a:fillRect/>
          </a:stretch>
        </p:blipFill>
        <p:spPr>
          <a:xfrm>
            <a:off x="2028669" y="2664677"/>
            <a:ext cx="6096805" cy="1988701"/>
          </a:xfrm>
          <a:prstGeom prst="rect">
            <a:avLst/>
          </a:prstGeom>
        </p:spPr>
      </p:pic>
      <p:pic>
        <p:nvPicPr>
          <p:cNvPr id="16" name="Picture 15">
            <a:extLst>
              <a:ext uri="{FF2B5EF4-FFF2-40B4-BE49-F238E27FC236}">
                <a16:creationId xmlns:a16="http://schemas.microsoft.com/office/drawing/2014/main" id="{38729052-4926-122A-3803-733FECFA6C61}"/>
              </a:ext>
            </a:extLst>
          </p:cNvPr>
          <p:cNvPicPr>
            <a:picLocks noChangeAspect="1"/>
          </p:cNvPicPr>
          <p:nvPr/>
        </p:nvPicPr>
        <p:blipFill>
          <a:blip r:embed="rId7"/>
          <a:stretch>
            <a:fillRect/>
          </a:stretch>
        </p:blipFill>
        <p:spPr>
          <a:xfrm>
            <a:off x="3491207" y="4916461"/>
            <a:ext cx="2970026" cy="1292990"/>
          </a:xfrm>
          <a:prstGeom prst="rect">
            <a:avLst/>
          </a:prstGeom>
        </p:spPr>
      </p:pic>
    </p:spTree>
    <p:extLst>
      <p:ext uri="{BB962C8B-B14F-4D97-AF65-F5344CB8AC3E}">
        <p14:creationId xmlns:p14="http://schemas.microsoft.com/office/powerpoint/2010/main" val="115319351"/>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4B75E45E5BCE46965C34C396CCE5BA" ma:contentTypeVersion="23" ma:contentTypeDescription="Create a new document." ma:contentTypeScope="" ma:versionID="526323b3c888cd7128838a406e750e75">
  <xsd:schema xmlns:xsd="http://www.w3.org/2001/XMLSchema" xmlns:xs="http://www.w3.org/2001/XMLSchema" xmlns:p="http://schemas.microsoft.com/office/2006/metadata/properties" xmlns:ns2="64776ad0-39d4-4130-bf63-b73fdd226409" xmlns:ns3="263dcc5b-2454-4d67-bfd0-48987ca6b20e" targetNamespace="http://schemas.microsoft.com/office/2006/metadata/properties" ma:root="true" ma:fieldsID="ac68e4b8a1b25c85e1870f03b9a109bd" ns2:_="" ns3:_="">
    <xsd:import namespace="64776ad0-39d4-4130-bf63-b73fdd226409"/>
    <xsd:import namespace="263dcc5b-2454-4d67-bfd0-48987ca6b2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element ref="ns2:DocumentStatus" minOccurs="0"/>
                <xsd:element ref="ns2:PrimaryTeam"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76ad0-39d4-4130-bf63-b73fdd2264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DocumentStatus" ma:index="24" nillable="true" ma:displayName="Folder Status" ma:default="Active" ma:format="Dropdown" ma:indexed="true" ma:internalName="DocumentStatus">
      <xsd:simpleType>
        <xsd:restriction base="dms:Choice">
          <xsd:enumeration value="Active"/>
          <xsd:enumeration value="Legacy"/>
          <xsd:enumeration value="Achieve"/>
          <xsd:enumeration value="Preserve"/>
        </xsd:restriction>
      </xsd:simpleType>
    </xsd:element>
    <xsd:element name="PrimaryTeam" ma:index="25" nillable="true" ma:displayName="Primary Team" ma:format="Dropdown" ma:internalName="PrimaryTeam">
      <xsd:simpleType>
        <xsd:restriction base="dms:Choice">
          <xsd:enumeration value="Planning"/>
          <xsd:enumeration value="Transmission"/>
          <xsd:enumeration value="Procurement"/>
          <xsd:enumeration value="IRP-General"/>
          <xsd:enumeration value="Z-Legacy"/>
          <xsd:enumeration value="test"/>
        </xsd:restriction>
      </xsd:simpleType>
    </xsd:element>
  </xsd:schema>
  <xsd:schema xmlns:xsd="http://www.w3.org/2001/XMLSchema" xmlns:xs="http://www.w3.org/2001/XMLSchema" xmlns:dms="http://schemas.microsoft.com/office/2006/documentManagement/types" xmlns:pc="http://schemas.microsoft.com/office/infopath/2007/PartnerControls" targetNamespace="263dcc5b-2454-4d67-bfd0-48987ca6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fe8a9d-e986-4dab-81c8-a1881bcbad90}" ma:internalName="TaxCatchAll" ma:showField="CatchAllData" ma:web="263dcc5b-2454-4d67-bfd0-48987ca6b20e">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958c64cc-ee56-435d-b6d0-239f1a5e0d97"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3dcc5b-2454-4d67-bfd0-48987ca6b20e" xsi:nil="true"/>
    <lcf76f155ced4ddcb4097134ff3c332f xmlns="64776ad0-39d4-4130-bf63-b73fdd226409">
      <Terms xmlns="http://schemas.microsoft.com/office/infopath/2007/PartnerControls"/>
    </lcf76f155ced4ddcb4097134ff3c332f>
    <DocumentStatus xmlns="64776ad0-39d4-4130-bf63-b73fdd226409">Active</DocumentStatus>
    <PrimaryTeam xmlns="64776ad0-39d4-4130-bf63-b73fdd226409" xsi:nil="true"/>
    <TaxKeywordTaxHTField xmlns="263dcc5b-2454-4d67-bfd0-48987ca6b20e">
      <Terms xmlns="http://schemas.microsoft.com/office/infopath/2007/PartnerControls"/>
    </TaxKeywordTaxHTField>
  </documentManagement>
</p:properties>
</file>

<file path=customXml/itemProps1.xml><?xml version="1.0" encoding="utf-8"?>
<ds:datastoreItem xmlns:ds="http://schemas.openxmlformats.org/officeDocument/2006/customXml" ds:itemID="{98AA851F-DCC7-4BBB-99ED-E8FBF307EE1A}">
  <ds:schemaRefs>
    <ds:schemaRef ds:uri="http://schemas.microsoft.com/sharepoint/v3/contenttype/forms"/>
  </ds:schemaRefs>
</ds:datastoreItem>
</file>

<file path=customXml/itemProps2.xml><?xml version="1.0" encoding="utf-8"?>
<ds:datastoreItem xmlns:ds="http://schemas.openxmlformats.org/officeDocument/2006/customXml" ds:itemID="{B014C534-6631-47FE-85DA-772345E4EE1D}">
  <ds:schemaRefs>
    <ds:schemaRef ds:uri="263dcc5b-2454-4d67-bfd0-48987ca6b20e"/>
    <ds:schemaRef ds:uri="64776ad0-39d4-4130-bf63-b73fdd226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520604-5374-4AA9-9DB7-CA41A47F9616}">
  <ds:schemaRefs>
    <ds:schemaRef ds:uri="263dcc5b-2454-4d67-bfd0-48987ca6b20e"/>
    <ds:schemaRef ds:uri="64776ad0-39d4-4130-bf63-b73fdd2264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37159c6-f1df-4ef5-8d04-65c7d856c1d1}" enabled="0" method="" siteId="{837159c6-f1df-4ef5-8d04-65c7d856c1d1}" removed="1"/>
</clbl:labelList>
</file>

<file path=docProps/app.xml><?xml version="1.0" encoding="utf-8"?>
<Properties xmlns="http://schemas.openxmlformats.org/officeDocument/2006/extended-properties" xmlns:vt="http://schemas.openxmlformats.org/officeDocument/2006/docPropsVTypes">
  <Template>CPUCtemplate_102820 (1)</Template>
  <Application>Microsoft Office PowerPoint</Application>
  <PresentationFormat>Widescreen</PresentationFormat>
  <Slides>20</Slides>
  <Notes>18</Notes>
  <HiddenSlides>0</HiddenSlide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CPUC White</vt:lpstr>
      <vt:lpstr>CPUC Pale Gold</vt:lpstr>
      <vt:lpstr>CPUC Dark Blue</vt:lpstr>
      <vt:lpstr>CPUC Blue</vt:lpstr>
      <vt:lpstr>CPUC Gold</vt:lpstr>
      <vt:lpstr>PowerPoint Presentation</vt:lpstr>
      <vt:lpstr>Logistics</vt:lpstr>
      <vt:lpstr>Agenda </vt:lpstr>
      <vt:lpstr>IRP Procurement Orders and Filing Requirements</vt:lpstr>
      <vt:lpstr>IRP Procurement Orders and Compliance Review Schedule</vt:lpstr>
      <vt:lpstr>June 1, 2026 Filing Requirements</vt:lpstr>
      <vt:lpstr>PowerPoint Presentation</vt:lpstr>
      <vt:lpstr>RDT Guidance &amp; Updates</vt:lpstr>
      <vt:lpstr>Key Features of RDT </vt:lpstr>
      <vt:lpstr>PowerPoint Presentation</vt:lpstr>
      <vt:lpstr>Key Features of RDT Sheets</vt:lpstr>
      <vt:lpstr>PowerPoint Presentation</vt:lpstr>
      <vt:lpstr>PowerPoint Presentation</vt:lpstr>
      <vt:lpstr>PowerPoint Presentation</vt:lpstr>
      <vt:lpstr>Avoiding Errors in RDT</vt:lpstr>
      <vt:lpstr>Avoiding Errors in RDT</vt:lpstr>
      <vt:lpstr>MTR ELCC Guidance Documents</vt:lpstr>
      <vt:lpstr>PowerPoint Presentation</vt:lpstr>
      <vt:lpstr>RDT Example Walkthrough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Merideth "Molly" Sterkel</dc:creator>
  <cp:revision>2</cp:revision>
  <dcterms:created xsi:type="dcterms:W3CDTF">2021-09-03T00:04:53Z</dcterms:created>
  <dcterms:modified xsi:type="dcterms:W3CDTF">2026-05-19T21:38:38Z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0x010100E34B75E45E5BCE46965C34C396CCE5BA</vt:lpwstr>
  </property>
  <property fmtid="{D5CDD505-2E9C-101B-9397-08002B2CF9AE}" pid="3" name="MediaServiceImageTags">
    <vt:lpwstr/>
  </property>
  <property fmtid="{D5CDD505-2E9C-101B-9397-08002B2CF9AE}" pid="4" name="TaxKeyword">
    <vt:lpwstr/>
  </property>
</Properties>
</file>