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4"/>
    <p:sldMasterId id="2147483700" r:id="rId5"/>
    <p:sldMasterId id="2147483794" r:id="rId6"/>
    <p:sldMasterId id="2147483799" r:id="rId7"/>
    <p:sldMasterId id="2147483687" r:id="rId8"/>
    <p:sldMasterId id="2147483767" r:id="rId9"/>
    <p:sldMasterId id="2147484027" r:id="rId10"/>
    <p:sldMasterId id="2147483780" r:id="rId11"/>
    <p:sldMasterId id="2147484039" r:id="rId12"/>
  </p:sldMasterIdLst>
  <p:notesMasterIdLst>
    <p:notesMasterId r:id="rId31"/>
  </p:notesMasterIdLst>
  <p:sldIdLst>
    <p:sldId id="256" r:id="rId13"/>
    <p:sldId id="7859" r:id="rId14"/>
    <p:sldId id="464" r:id="rId15"/>
    <p:sldId id="7863" r:id="rId16"/>
    <p:sldId id="2208" r:id="rId17"/>
    <p:sldId id="273" r:id="rId18"/>
    <p:sldId id="7974" r:id="rId19"/>
    <p:sldId id="7980" r:id="rId20"/>
    <p:sldId id="7973" r:id="rId21"/>
    <p:sldId id="7975" r:id="rId22"/>
    <p:sldId id="7971" r:id="rId23"/>
    <p:sldId id="7972" r:id="rId24"/>
    <p:sldId id="7976" r:id="rId25"/>
    <p:sldId id="7977" r:id="rId26"/>
    <p:sldId id="7978" r:id="rId27"/>
    <p:sldId id="7979" r:id="rId28"/>
    <p:sldId id="278" r:id="rId29"/>
    <p:sldId id="7970"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throw, David" initials="WD" lastIdx="2" clrIdx="6">
    <p:extLst>
      <p:ext uri="{19B8F6BF-5375-455C-9EA6-DF929625EA0E}">
        <p15:presenceInfo xmlns:p15="http://schemas.microsoft.com/office/powerpoint/2012/main" userId="S::David.Withrow@cpuc.ca.gov::65b6befa-edb6-4d70-8c29-7ef6094b4c20" providerId="AD"/>
      </p:ext>
    </p:extLst>
  </p:cmAuthor>
  <p:cmAuthor id="1" name="Raffan, Neil" initials="RN" lastIdx="11" clrIdx="0">
    <p:extLst>
      <p:ext uri="{19B8F6BF-5375-455C-9EA6-DF929625EA0E}">
        <p15:presenceInfo xmlns:p15="http://schemas.microsoft.com/office/powerpoint/2012/main" userId="Raffan, Neil" providerId="None"/>
      </p:ext>
    </p:extLst>
  </p:cmAuthor>
  <p:cmAuthor id="2" name="Reiser, Lauren" initials="RL" lastIdx="1" clrIdx="1">
    <p:extLst>
      <p:ext uri="{19B8F6BF-5375-455C-9EA6-DF929625EA0E}">
        <p15:presenceInfo xmlns:p15="http://schemas.microsoft.com/office/powerpoint/2012/main" userId="S::Lauren.Reiser@cpuc.ca.gov::ae9f5d00-a87e-417b-84a5-4289863e4d60" providerId="AD"/>
      </p:ext>
    </p:extLst>
  </p:cmAuthor>
  <p:cmAuthor id="3" name="Eshraghi, Alireza" initials="EA" lastIdx="9" clrIdx="2">
    <p:extLst>
      <p:ext uri="{19B8F6BF-5375-455C-9EA6-DF929625EA0E}">
        <p15:presenceInfo xmlns:p15="http://schemas.microsoft.com/office/powerpoint/2012/main" userId="S::alireza.eshraghi@cpuc.ca.gov::3b8017e6-4cc2-4645-8fab-8a772b696c9c" providerId="AD"/>
      </p:ext>
    </p:extLst>
  </p:cmAuthor>
  <p:cmAuthor id="4" name="Maslanka, Karolina" initials="MK" lastIdx="9" clrIdx="3">
    <p:extLst>
      <p:ext uri="{19B8F6BF-5375-455C-9EA6-DF929625EA0E}">
        <p15:presenceInfo xmlns:p15="http://schemas.microsoft.com/office/powerpoint/2012/main" userId="S::karolina.maslanka@cpuc.ca.gov::87bce441-17df-4249-a39a-9b0c77e933d5" providerId="AD"/>
      </p:ext>
    </p:extLst>
  </p:cmAuthor>
  <p:cmAuthor id="5" name="Barcic, Nathan" initials="BN" lastIdx="7" clrIdx="4">
    <p:extLst>
      <p:ext uri="{19B8F6BF-5375-455C-9EA6-DF929625EA0E}">
        <p15:presenceInfo xmlns:p15="http://schemas.microsoft.com/office/powerpoint/2012/main" userId="S::nathan.barcic@cpuc.ca.gov::04ee1269-98c7-4400-9d65-e14e21f88e5d" providerId="AD"/>
      </p:ext>
    </p:extLst>
  </p:cmAuthor>
  <p:cmAuthor id="6" name="Raffan, Neil" initials="RN [2]" lastIdx="7" clrIdx="5">
    <p:extLst>
      <p:ext uri="{19B8F6BF-5375-455C-9EA6-DF929625EA0E}">
        <p15:presenceInfo xmlns:p15="http://schemas.microsoft.com/office/powerpoint/2012/main" userId="S::neil.raffan@cpuc.ca.gov::87a1623c-4dc2-4a97-bf9e-e201bac15b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2A3B4F"/>
    <a:srgbClr val="FF0505"/>
    <a:srgbClr val="43AF46"/>
    <a:srgbClr val="45AD4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3" autoAdjust="0"/>
  </p:normalViewPr>
  <p:slideViewPr>
    <p:cSldViewPr snapToGrid="0">
      <p:cViewPr varScale="1">
        <p:scale>
          <a:sx n="85" d="100"/>
          <a:sy n="85" d="100"/>
        </p:scale>
        <p:origin x="81" y="5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6"/>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6"/>
          </a:xfrm>
          <a:prstGeom prst="rect">
            <a:avLst/>
          </a:prstGeom>
        </p:spPr>
        <p:txBody>
          <a:bodyPr vert="horz" lIns="96651" tIns="48326" rIns="96651" bIns="48326" rtlCol="0"/>
          <a:lstStyle>
            <a:lvl1pPr algn="r">
              <a:defRPr sz="1200"/>
            </a:lvl1pPr>
          </a:lstStyle>
          <a:p>
            <a:fld id="{320ACE7A-C6EF-8447-9F67-958EE183E041}" type="datetimeFigureOut">
              <a:rPr lang="en-US" smtClean="0"/>
              <a:t>8/5/2021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5"/>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5"/>
          </a:xfrm>
          <a:prstGeom prst="rect">
            <a:avLst/>
          </a:prstGeom>
        </p:spPr>
        <p:txBody>
          <a:bodyPr vert="horz" lIns="96651" tIns="48326" rIns="96651" bIns="48326"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E81493-E6F5-4BE5-A1BD-D47634B8FCEA}" type="slidenum">
              <a:rPr lang="en-US" smtClean="0"/>
              <a:t>5</a:t>
            </a:fld>
            <a:endParaRPr lang="en-US"/>
          </a:p>
        </p:txBody>
      </p:sp>
    </p:spTree>
    <p:extLst>
      <p:ext uri="{BB962C8B-B14F-4D97-AF65-F5344CB8AC3E}">
        <p14:creationId xmlns:p14="http://schemas.microsoft.com/office/powerpoint/2010/main" val="269976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6D943AF4-E4E5-4817-9405-6E0DC124BA0D}"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C903A1C1-53A4-4A55-981B-85418A5A5777}"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0D499D04-6A6D-41D6-88F1-DC2573A6D456}"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5B972E7-66C2-4DC4-8FE4-C964FED381D6}"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3216954-E6C7-412C-A3CB-2E5EF5023359}"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F047DBD-6151-4E8C-9974-520E16649CF1}"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281EF4E0-91A1-4774-84C7-121750719B64}"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BDAD0CF-F082-4B51-907E-640F5316CFB0}"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6829753-C7F5-443F-A8F8-44A6CB262C87}"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EF8F5A5-0B5A-4E18-935C-93FD1B52045B}"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F13CFDF-57D9-4ACE-9332-AB9677195109}"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9A4510E2-87A2-46AE-AFD0-CF4240B9CE14}"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A2D6BF2-E5C1-4CB1-BB77-1340FC1042FA}"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D4E87C9-17A2-4E07-841C-118477E9A9BF}"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2B552E24-ABDF-4312-970A-B2FDC234C6A1}"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C084C50E-5DA8-4C0D-8F57-71582F076727}"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052315D-C130-4390-982A-A58C0605B59F}"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43FB6F1-029F-4EAD-A454-F64B07771497}"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A6F3B8B-80D6-4CD7-BF59-1E1CCCA260BB}"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D7A60D8-5479-4E0C-A5F0-14C8BA0E09FF}"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B1D2CC2-9F9F-43C1-8741-3CAA147D1D79}"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C197DC7-2437-4227-B56F-78B3BD048A5C}"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F0E3738-97C0-4F46-B742-67A80F75C894}"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38136F5-527C-4D85-A423-811277B9CE31}"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F67FB75-CC9C-4888-B384-99D2DBF9A61F}"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07F8528-CDE0-40B2-B101-E0A5E9F5A9AD}"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D4591AE-9937-4080-A8E3-128C27F88023}"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1806119-16D5-4831-B026-3364DAC72D36}"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CF4C55E4-0D48-47E9-8334-BE0816DD1150}"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A341EC17-03E8-47AF-A1B8-88A59EAF2399}"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64899A5D-D991-42E3-AF9C-BA1DF55A5B34}"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50C61E06-1959-495A-9442-55E8BB9B5029}"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20ED295-84C8-44BF-ADC6-0BA3F7261962}"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CDE78E-3C1E-4C17-863F-2F7C48D08702}"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24F897A-7115-4712-80AB-F7D9FE614158}"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CE750220-CD65-4542-8874-18A5BFAEC4BA}"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0139E8C4-4DD8-4113-900F-FACE8FCFF0C4}"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3F781FE-8411-4E3E-ABF6-A3E5EE16CF3F}"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790F337-CFB0-412A-A5BC-3E7B2FAFF811}"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2284368-C8A3-4C48-B7C2-A3FFACE29D51}"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EAE4403-B84A-42AD-887D-ECF6F999A54A}"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96E6649-DB27-4E0E-A8D6-37C7851F8310}"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E97E5C4-1F4D-4930-A19A-CC6D98100D0C}"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348D003-6B89-4CC1-B925-E5D1EDFBE0FD}"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29E9E57-EFCF-41A0-8E98-51892116989F}"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A1D3E78-ACD0-42A7-83DC-1BBE59A0000C}"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0BBBB08-5905-4674-A3F1-FE6C4C048282}"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F0D184F-A797-4788-91B3-7FBCF040330A}"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AA1922D-8F54-4939-8B39-C626052487B8}"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7AB1808-CA9E-4FD2-A9B3-F92D15375968}"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D05A15F-27E3-4549-B23A-B791AEA95680}"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FB0B848-99A2-4916-9CFC-DCA9565A7221}"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B224EC86-A081-488A-85E6-03439212314B}"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7AC39FD-B579-4C75-A9E1-C2501BE183DB}"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0B0E136-094A-440A-AEFB-5ADB6495B51B}"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9826F37-3BFE-473A-8C67-105EC56244B1}"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2676582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48649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42433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57062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457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68148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224604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5863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8651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05A6126-758E-467B-95C5-BF635B7A13E5}"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50029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8591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95228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9105091"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pic>
        <p:nvPicPr>
          <p:cNvPr id="12" name="Picture 11"/>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86909"/>
            <a:ext cx="2763120" cy="183644"/>
          </a:xfrm>
          <a:prstGeom prst="rect">
            <a:avLst/>
          </a:prstGeom>
        </p:spPr>
      </p:pic>
    </p:spTree>
    <p:extLst>
      <p:ext uri="{BB962C8B-B14F-4D97-AF65-F5344CB8AC3E}">
        <p14:creationId xmlns:p14="http://schemas.microsoft.com/office/powerpoint/2010/main" val="13314012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bg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78031"/>
            <a:ext cx="2763120" cy="183644"/>
          </a:xfrm>
          <a:prstGeom prst="rect">
            <a:avLst/>
          </a:prstGeom>
        </p:spPr>
      </p:pic>
    </p:spTree>
    <p:extLst>
      <p:ext uri="{BB962C8B-B14F-4D97-AF65-F5344CB8AC3E}">
        <p14:creationId xmlns:p14="http://schemas.microsoft.com/office/powerpoint/2010/main" val="3313767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tx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95787"/>
            <a:ext cx="2763120" cy="183644"/>
          </a:xfrm>
          <a:prstGeom prst="rect">
            <a:avLst/>
          </a:prstGeom>
        </p:spPr>
      </p:pic>
    </p:spTree>
    <p:extLst>
      <p:ext uri="{BB962C8B-B14F-4D97-AF65-F5344CB8AC3E}">
        <p14:creationId xmlns:p14="http://schemas.microsoft.com/office/powerpoint/2010/main" val="3620841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1338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132734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9830580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21388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A45355D0-10D4-48F3-A619-47B0A9564C15}"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2551601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pPr/>
              <a:t>8/5/2021</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2071873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5507812" y="401239"/>
            <a:ext cx="6684189" cy="278619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5507812" y="3190426"/>
            <a:ext cx="3402387"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8895025" y="3190426"/>
            <a:ext cx="3296976"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100">
                <a:solidFill>
                  <a:schemeClr val="tx1"/>
                </a:solidFill>
                <a:latin typeface="Segoe UI Semibold" panose="020B0702040204020203" pitchFamily="34" charset="0"/>
              </a:defRPr>
            </a:lvl1pPr>
          </a:lstStyle>
          <a:p>
            <a:fld id="{62FE63C3-A73F-4097-86A9-7B28950712B1}" type="datetime1">
              <a:rPr lang="en-US" smtClean="0"/>
              <a:pPr/>
              <a:t>8/5/2021</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4322432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100">
                <a:solidFill>
                  <a:schemeClr val="tx1"/>
                </a:solidFill>
                <a:latin typeface="Segoe UI Semibold" panose="020B0702040204020203" pitchFamily="34" charset="0"/>
              </a:defRPr>
            </a:lvl1pPr>
          </a:lstStyle>
          <a:p>
            <a:fld id="{62FE63C3-A73F-4097-86A9-7B28950712B1}" type="datetime1">
              <a:rPr lang="en-US" smtClean="0"/>
              <a:pPr/>
              <a:t>8/5/2021</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964516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5"/>
            <a:ext cx="9601200" cy="2306637"/>
          </a:xfrm>
        </p:spPr>
        <p:txBody>
          <a:bodyPr tIns="0" rIns="0" bIns="0" anchor="b">
            <a:normAutofit/>
          </a:bodyPr>
          <a:lstStyle>
            <a:lvl1pPr algn="l">
              <a:defRPr sz="33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17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5"/>
            <a:ext cx="9601200" cy="1500187"/>
          </a:xfrm>
        </p:spPr>
        <p:txBody>
          <a:bodyPr>
            <a:normAutofit/>
          </a:bodyPr>
          <a:lstStyle>
            <a:lvl1pPr marL="0" indent="0">
              <a:buNone/>
              <a:defRPr sz="17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175022" indent="-175022">
              <a:tabLst/>
              <a:defRPr sz="1700"/>
            </a:lvl1pPr>
            <a:lvl2pPr marL="385763" indent="-170260">
              <a:tabLst/>
              <a:defRPr sz="1500"/>
            </a:lvl2pPr>
            <a:lvl3pPr marL="560785" indent="-129779">
              <a:tabLst/>
              <a:defRPr sz="1400"/>
            </a:lvl3pPr>
            <a:lvl4pPr marL="771525" indent="-115491">
              <a:tabLst/>
              <a:defRPr sz="1200"/>
            </a:lvl4pPr>
            <a:lvl5pPr marL="901304" indent="-125016">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1700"/>
            </a:lvl1pPr>
            <a:lvl2pPr marL="431006" indent="-171450">
              <a:tabLst/>
              <a:defRPr sz="1500"/>
            </a:lvl2pPr>
            <a:lvl3pPr marL="601266" indent="-130969">
              <a:tabLst/>
              <a:defRPr sz="1400"/>
            </a:lvl3pPr>
            <a:lvl4pPr marL="771525" indent="-115491">
              <a:tabLst/>
              <a:defRPr sz="1200"/>
            </a:lvl4pPr>
            <a:lvl5pPr marL="946547" indent="-109538">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175022" indent="-175022">
              <a:tabLst/>
              <a:defRPr sz="1700"/>
            </a:lvl1pPr>
            <a:lvl2pPr marL="385763" indent="-170260">
              <a:tabLst/>
              <a:defRPr sz="1500"/>
            </a:lvl2pPr>
            <a:lvl3pPr marL="560785" indent="-129779">
              <a:tabLst/>
              <a:defRPr sz="1400"/>
            </a:lvl3pPr>
            <a:lvl4pPr marL="771525" indent="-115491">
              <a:tabLst/>
              <a:defRPr sz="1200"/>
            </a:lvl4pPr>
            <a:lvl5pPr marL="901304" indent="-125016">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1" y="1815353"/>
            <a:ext cx="5157787" cy="6897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1" y="2618142"/>
            <a:ext cx="5157787" cy="356750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3" y="1822077"/>
            <a:ext cx="5183188" cy="682999"/>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3" y="2618142"/>
            <a:ext cx="5183188" cy="356750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August 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591117-CD85-416E-B8AA-62217A2E670D}"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August 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August 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1" y="457200"/>
            <a:ext cx="416242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9" y="1122831"/>
            <a:ext cx="6399212" cy="4738221"/>
          </a:xfrm>
        </p:spPr>
        <p:txBody>
          <a:bodyPr/>
          <a:lstStyle>
            <a:lvl1pPr>
              <a:defRPr sz="1800"/>
            </a:lvl1pPr>
            <a:lvl2pPr>
              <a:defRPr sz="1700"/>
            </a:lvl2pPr>
            <a:lvl3pPr>
              <a:defRPr sz="14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1" y="2144806"/>
            <a:ext cx="4162425" cy="3724182"/>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August 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24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9" y="457202"/>
            <a:ext cx="6399212" cy="5714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August 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August 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August 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August 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August 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August 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August 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17FCAF7-8FCB-40E7-AD55-C69FB63456A1}"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793" r:id="rId5"/>
    <p:sldLayoutId id="2147483841" r:id="rId6"/>
    <p:sldLayoutId id="2147483842" r:id="rId7"/>
    <p:sldLayoutId id="2147483843" r:id="rId8"/>
    <p:sldLayoutId id="2147483844" r:id="rId9"/>
    <p:sldLayoutId id="2147483845" r:id="rId10"/>
    <p:sldLayoutId id="2147483846" r:id="rId11"/>
    <p:sldLayoutId id="2147483847"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D2F50F7-0DB6-474A-92C0-9B076414A808}"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834"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8BE84D19-A47A-4726-9C9A-962AFF112831}"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835" r:id="rId1"/>
    <p:sldLayoutId id="2147483813" r:id="rId2"/>
    <p:sldLayoutId id="2147483815" r:id="rId3"/>
    <p:sldLayoutId id="2147483816" r:id="rId4"/>
    <p:sldLayoutId id="2147483817" r:id="rId5"/>
    <p:sldLayoutId id="2147483819" r:id="rId6"/>
    <p:sldLayoutId id="2147483820" r:id="rId7"/>
    <p:sldLayoutId id="2147483669" r:id="rId8"/>
    <p:sldLayoutId id="2147483670" r:id="rId9"/>
    <p:sldLayoutId id="2147483671" r:id="rId10"/>
    <p:sldLayoutId id="2147483797" r:id="rId11"/>
    <p:sldLayoutId id="2147483800"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D0D533C4-83C2-48A2-8EAB-82A4B645E950}"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4032" r:id="rId3"/>
    <p:sldLayoutId id="2147483804" r:id="rId4"/>
    <p:sldLayoutId id="2147483809" r:id="rId5"/>
    <p:sldLayoutId id="2147483814" r:id="rId6"/>
    <p:sldLayoutId id="2147483826" r:id="rId7"/>
    <p:sldLayoutId id="2147483806" r:id="rId8"/>
    <p:sldLayoutId id="2147483807" r:id="rId9"/>
    <p:sldLayoutId id="2147483808" r:id="rId10"/>
    <p:sldLayoutId id="2147483685" r:id="rId11"/>
    <p:sldLayoutId id="2147483828"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69A9EF9B-8EAD-4775-9F5E-811A0CD9713E}"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8" r:id="rId4"/>
    <p:sldLayoutId id="2147483803" r:id="rId5"/>
    <p:sldLayoutId id="2147483821" r:id="rId6"/>
    <p:sldLayoutId id="2147483805" r:id="rId7"/>
    <p:sldLayoutId id="2147483822" r:id="rId8"/>
    <p:sldLayoutId id="2147483832" r:id="rId9"/>
    <p:sldLayoutId id="2147483697" r:id="rId10"/>
    <p:sldLayoutId id="2147483698" r:id="rId11"/>
    <p:sldLayoutId id="2147483833"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5477355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8/5/2021</a:t>
            </a:fld>
            <a:endParaRPr lang="en-US"/>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a:p>
        </p:txBody>
      </p:sp>
      <p:cxnSp>
        <p:nvCxnSpPr>
          <p:cNvPr id="9" name="Straight Connector 8"/>
          <p:cNvCxnSpPr/>
          <p:nvPr userDrawn="1"/>
        </p:nvCxnSpPr>
        <p:spPr>
          <a:xfrm>
            <a:off x="11389619"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26703" y="6483249"/>
            <a:ext cx="2311603" cy="153635"/>
          </a:xfrm>
          <a:prstGeom prst="rect">
            <a:avLst/>
          </a:prstGeom>
        </p:spPr>
      </p:pic>
    </p:spTree>
    <p:extLst>
      <p:ext uri="{BB962C8B-B14F-4D97-AF65-F5344CB8AC3E}">
        <p14:creationId xmlns:p14="http://schemas.microsoft.com/office/powerpoint/2010/main" val="4175749647"/>
      </p:ext>
    </p:extLst>
  </p:cSld>
  <p:clrMap bg1="lt1" tx1="dk1" bg2="lt2" tx2="dk2" accent1="accent1" accent2="accent2" accent3="accent3" accent4="accent4" accent5="accent5" accent6="accent6" hlink="hlink" folHlink="folHlink"/>
  <p:sldLayoutIdLst>
    <p:sldLayoutId id="2147484028" r:id="rId1"/>
    <p:sldLayoutId id="2147484034" r:id="rId2"/>
    <p:sldLayoutId id="2147484036" r:id="rId3"/>
    <p:sldLayoutId id="2147484038" r:id="rId4"/>
    <p:sldLayoutId id="2147483686" r:id="rId5"/>
    <p:sldLayoutId id="2147483689" r:id="rId6"/>
    <p:sldLayoutId id="2147483692" r:id="rId7"/>
    <p:sldLayoutId id="2147483695" r:id="rId8"/>
    <p:sldLayoutId id="2147483696" r:id="rId9"/>
    <p:sldLayoutId id="2147483699" r:id="rId10"/>
    <p:sldLayoutId id="2147483702"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7"/>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1" y="6400803"/>
            <a:ext cx="1333125" cy="197223"/>
          </a:xfrm>
          <a:prstGeom prst="rect">
            <a:avLst/>
          </a:prstGeom>
        </p:spPr>
        <p:txBody>
          <a:bodyPr vert="horz" lIns="0" tIns="0" rIns="0" bIns="0" rtlCol="0" anchor="t" anchorCtr="0"/>
          <a:lstStyle>
            <a:lvl1pPr algn="r">
              <a:defRPr sz="700">
                <a:solidFill>
                  <a:schemeClr val="bg1"/>
                </a:solidFill>
              </a:defRPr>
            </a:lvl1pPr>
          </a:lstStyle>
          <a:p>
            <a:fld id="{53CBE321-300F-AF4D-830B-A39EF5C20CB8}"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5" y="6400801"/>
            <a:ext cx="5842207" cy="209176"/>
          </a:xfrm>
          <a:prstGeom prst="rect">
            <a:avLst/>
          </a:prstGeom>
        </p:spPr>
        <p:txBody>
          <a:bodyPr vert="horz" lIns="0" tIns="0" rIns="0" bIns="0" rtlCol="0" anchor="t" anchorCtr="0"/>
          <a:lstStyle>
            <a:lvl1pPr algn="l">
              <a:defRPr sz="7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7" y="6400802"/>
            <a:ext cx="382493" cy="181909"/>
          </a:xfrm>
          <a:prstGeom prst="rect">
            <a:avLst/>
          </a:prstGeom>
        </p:spPr>
        <p:txBody>
          <a:bodyPr vert="horz" lIns="0" tIns="0" rIns="0" bIns="0" rtlCol="0" anchor="t" anchorCtr="0"/>
          <a:lstStyle>
            <a:lvl1pPr algn="r" fontAlgn="t">
              <a:defRPr sz="7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9" y="6400800"/>
            <a:ext cx="2932747" cy="107722"/>
          </a:xfrm>
          <a:prstGeom prst="rect">
            <a:avLst/>
          </a:prstGeom>
          <a:noFill/>
        </p:spPr>
        <p:txBody>
          <a:bodyPr wrap="square" lIns="0" tIns="0" rIns="0" bIns="0" rtlCol="0">
            <a:spAutoFit/>
          </a:bodyPr>
          <a:lstStyle/>
          <a:p>
            <a:r>
              <a:rPr lang="en-US" sz="700" spc="38"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685800" rtl="0" eaLnBrk="1" fontAlgn="b" latinLnBrk="0" hangingPunct="1">
        <a:lnSpc>
          <a:spcPct val="90000"/>
        </a:lnSpc>
        <a:spcBef>
          <a:spcPct val="0"/>
        </a:spcBef>
        <a:buNone/>
        <a:defRPr sz="27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bg1"/>
          </a:solidFill>
          <a:latin typeface="+mn-lt"/>
          <a:ea typeface="+mn-ea"/>
          <a:cs typeface="+mn-cs"/>
        </a:defRPr>
      </a:lvl1pPr>
      <a:lvl2pPr marL="428625" indent="-173831" algn="l" defTabSz="685800" rtl="0" eaLnBrk="1" latinLnBrk="0" hangingPunct="1">
        <a:lnSpc>
          <a:spcPct val="90000"/>
        </a:lnSpc>
        <a:spcBef>
          <a:spcPts val="375"/>
        </a:spcBef>
        <a:buFont typeface="Arial" panose="020B0604020202020204" pitchFamily="34" charset="0"/>
        <a:buChar char="•"/>
        <a:tabLst/>
        <a:defRPr sz="1700" kern="1200">
          <a:solidFill>
            <a:schemeClr val="bg1"/>
          </a:solidFill>
          <a:latin typeface="+mn-lt"/>
          <a:ea typeface="+mn-ea"/>
          <a:cs typeface="+mn-cs"/>
        </a:defRPr>
      </a:lvl2pPr>
      <a:lvl3pPr marL="728663" indent="-129779" algn="l" defTabSz="685800" rtl="0" eaLnBrk="1" latinLnBrk="0" hangingPunct="1">
        <a:lnSpc>
          <a:spcPct val="90000"/>
        </a:lnSpc>
        <a:spcBef>
          <a:spcPts val="375"/>
        </a:spcBef>
        <a:buFont typeface="Arial" panose="020B0604020202020204" pitchFamily="34" charset="0"/>
        <a:buChar char="•"/>
        <a:tabLst/>
        <a:defRPr sz="1500" kern="1200">
          <a:solidFill>
            <a:schemeClr val="bg1"/>
          </a:solidFill>
          <a:latin typeface="+mn-lt"/>
          <a:ea typeface="+mn-ea"/>
          <a:cs typeface="+mn-cs"/>
        </a:defRPr>
      </a:lvl3pPr>
      <a:lvl4pPr marL="1072754" indent="-125016" algn="l" defTabSz="685800" rtl="0" eaLnBrk="1" latinLnBrk="0" hangingPunct="1">
        <a:lnSpc>
          <a:spcPct val="90000"/>
        </a:lnSpc>
        <a:spcBef>
          <a:spcPts val="375"/>
        </a:spcBef>
        <a:buFont typeface="Arial" panose="020B0604020202020204" pitchFamily="34" charset="0"/>
        <a:buChar char="•"/>
        <a:tabLst/>
        <a:defRPr sz="1400" kern="1200">
          <a:solidFill>
            <a:schemeClr val="bg1"/>
          </a:solidFill>
          <a:latin typeface="+mn-lt"/>
          <a:ea typeface="+mn-ea"/>
          <a:cs typeface="+mn-cs"/>
        </a:defRPr>
      </a:lvl4pPr>
      <a:lvl5pPr marL="1416844" indent="-129779" algn="l" defTabSz="685800" rtl="0" eaLnBrk="1" latinLnBrk="0" hangingPunct="1">
        <a:lnSpc>
          <a:spcPct val="90000"/>
        </a:lnSpc>
        <a:spcBef>
          <a:spcPts val="375"/>
        </a:spcBef>
        <a:buFont typeface="Arial" panose="020B0604020202020204" pitchFamily="34" charset="0"/>
        <a:buChar char="•"/>
        <a:tabLst/>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August 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599" y="710883"/>
            <a:ext cx="10992787" cy="2306637"/>
          </a:xfrm>
        </p:spPr>
        <p:txBody>
          <a:bodyPr/>
          <a:lstStyle/>
          <a:p>
            <a:pPr algn="ctr"/>
            <a:r>
              <a:rPr lang="en-US" dirty="0"/>
              <a:t>2022 RA Guide and Templates Workshop</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599" y="3190558"/>
            <a:ext cx="10992787" cy="1655762"/>
          </a:xfrm>
        </p:spPr>
        <p:txBody>
          <a:bodyPr vert="horz" lIns="0" tIns="0" rIns="0" bIns="0" rtlCol="0" anchor="t">
            <a:normAutofit/>
          </a:bodyPr>
          <a:lstStyle/>
          <a:p>
            <a:pPr algn="ctr"/>
            <a:endParaRPr lang="en-US" dirty="0"/>
          </a:p>
          <a:p>
            <a:pPr algn="ctr"/>
            <a:r>
              <a:rPr lang="en-US" dirty="0"/>
              <a:t>August 5, 2021</a:t>
            </a:r>
          </a:p>
          <a:p>
            <a:pPr algn="ctr"/>
            <a:r>
              <a:rPr lang="en-US" dirty="0"/>
              <a:t>10:00 a.m. – 12:00 p.m.</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A40F-F0D8-4CB4-B53B-253819BE2E53}"/>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FB4A9FC1-D626-41A5-B675-A570CE0DE222}"/>
              </a:ext>
            </a:extLst>
          </p:cNvPr>
          <p:cNvSpPr>
            <a:spLocks noGrp="1"/>
          </p:cNvSpPr>
          <p:nvPr>
            <p:ph idx="1"/>
          </p:nvPr>
        </p:nvSpPr>
        <p:spPr/>
        <p:txBody>
          <a:bodyPr/>
          <a:lstStyle/>
          <a:p>
            <a:r>
              <a:rPr lang="en-US" dirty="0"/>
              <a:t>LSEs may self-show local resources in PG&amp;E and SCE’s TAC area for 2023 and 2024.</a:t>
            </a:r>
          </a:p>
          <a:p>
            <a:r>
              <a:rPr lang="en-US" dirty="0"/>
              <a:t>CPE and LSEs that voluntarily committed local resources to the CPE make local showing to CPUC and CAISO on September 30, 2021</a:t>
            </a:r>
          </a:p>
          <a:p>
            <a:r>
              <a:rPr lang="en-US" dirty="0"/>
              <a:t>LSEs will receive CAM credits for system and flexible capacity from the CPE procurement in 2023 and 2024 by October 15, 2021.  This credit will be updated in July 2022 for the 2023 initial YA allocation.</a:t>
            </a:r>
          </a:p>
        </p:txBody>
      </p:sp>
      <p:sp>
        <p:nvSpPr>
          <p:cNvPr id="4" name="Slide Number Placeholder 3">
            <a:extLst>
              <a:ext uri="{FF2B5EF4-FFF2-40B4-BE49-F238E27FC236}">
                <a16:creationId xmlns:a16="http://schemas.microsoft.com/office/drawing/2014/main" id="{2AD04D75-276B-4511-87A1-417C7954036F}"/>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38464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B4B8-BF64-4D9A-8B6C-2B46CF9DF3E4}"/>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342866E2-D8E6-45D3-97A7-B1DC98EE0D74}"/>
              </a:ext>
            </a:extLst>
          </p:cNvPr>
          <p:cNvSpPr>
            <a:spLocks noGrp="1"/>
          </p:cNvSpPr>
          <p:nvPr>
            <p:ph idx="1"/>
          </p:nvPr>
        </p:nvSpPr>
        <p:spPr/>
        <p:txBody>
          <a:bodyPr>
            <a:normAutofit fontScale="77500" lnSpcReduction="20000"/>
          </a:bodyPr>
          <a:lstStyle/>
          <a:p>
            <a:r>
              <a:rPr lang="en-US" b="1" dirty="0"/>
              <a:t>D.20-12-006 – LCR Reduction Compensation Mechanism</a:t>
            </a:r>
          </a:p>
          <a:p>
            <a:endParaRPr lang="en-US" dirty="0"/>
          </a:p>
          <a:p>
            <a:pPr lvl="1"/>
            <a:r>
              <a:rPr lang="en-US" dirty="0"/>
              <a:t>OP 3: California Community Choice Association’s Option 2 local capacity requirements (LCR) reduction compensation mechanism (RCM) is adopted to apply to new preferred resources and new energy storage resources, including utility-owned generation, with modifications, as follows: </a:t>
            </a:r>
          </a:p>
          <a:p>
            <a:pPr lvl="1"/>
            <a:r>
              <a:rPr lang="en-US" dirty="0"/>
              <a:t>(a) The central procurement entity (CPE) may accept or reject the shown local resource if more cost-effective resources are available. </a:t>
            </a:r>
          </a:p>
          <a:p>
            <a:pPr lvl="1"/>
            <a:r>
              <a:rPr lang="en-US" dirty="0"/>
              <a:t>(b) The CPE shall apply all of the methodology and criteria set forth in Ordering Paragraph 14 of Decision (D.) 20-06-002 to shown resources in the same way the methodology and criteria are applied to bid resources. </a:t>
            </a:r>
          </a:p>
          <a:p>
            <a:pPr lvl="1"/>
            <a:r>
              <a:rPr lang="en-US" dirty="0"/>
              <a:t>(c) If selected, the load-serving entity (LSE) shall be paid up to the showing price without annual adjustment for effectiveness. The showing price shall not exceed the pre-determined local price, which is calculated as follows: </a:t>
            </a:r>
          </a:p>
          <a:p>
            <a:pPr lvl="2"/>
            <a:r>
              <a:rPr lang="en-US" dirty="0"/>
              <a:t>Year 1: Use the weighted average price from the last four quarters of Energy Division Power Charge Indifference Adjustment (PCIA) responses for both system and local RA; subtract system Resource Adequacy (RA) price from local RA price. </a:t>
            </a:r>
          </a:p>
          <a:p>
            <a:pPr lvl="2"/>
            <a:r>
              <a:rPr lang="en-US" dirty="0"/>
              <a:t>Subsequent Years: Use the weighted average price from the last four quarters of Energy Division PCIA responses for system RA and the most recent weighted average price reported in the CPE solicitation results (prior year’s results) for local RA price; subtract system RA price from local RA price. </a:t>
            </a:r>
          </a:p>
          <a:p>
            <a:pPr lvl="1"/>
            <a:endParaRPr lang="en-US" dirty="0"/>
          </a:p>
        </p:txBody>
      </p:sp>
      <p:sp>
        <p:nvSpPr>
          <p:cNvPr id="4" name="Slide Number Placeholder 3">
            <a:extLst>
              <a:ext uri="{FF2B5EF4-FFF2-40B4-BE49-F238E27FC236}">
                <a16:creationId xmlns:a16="http://schemas.microsoft.com/office/drawing/2014/main" id="{AF6B3D94-9195-4B3B-9F02-C5FD4EDD0624}"/>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304572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3177-80DD-4019-B325-866970BA9A04}"/>
              </a:ext>
            </a:extLst>
          </p:cNvPr>
          <p:cNvSpPr>
            <a:spLocks noGrp="1"/>
          </p:cNvSpPr>
          <p:nvPr>
            <p:ph type="title"/>
          </p:nvPr>
        </p:nvSpPr>
        <p:spPr/>
        <p:txBody>
          <a:bodyPr/>
          <a:lstStyle/>
          <a:p>
            <a:r>
              <a:rPr lang="en-US" b="1" dirty="0"/>
              <a:t>LCR Reduction Compensation Mechanism</a:t>
            </a:r>
          </a:p>
        </p:txBody>
      </p:sp>
      <p:sp>
        <p:nvSpPr>
          <p:cNvPr id="3" name="Content Placeholder 2">
            <a:extLst>
              <a:ext uri="{FF2B5EF4-FFF2-40B4-BE49-F238E27FC236}">
                <a16:creationId xmlns:a16="http://schemas.microsoft.com/office/drawing/2014/main" id="{4F65C4E7-A566-4247-A4DE-E65C30BC3982}"/>
              </a:ext>
            </a:extLst>
          </p:cNvPr>
          <p:cNvSpPr>
            <a:spLocks noGrp="1"/>
          </p:cNvSpPr>
          <p:nvPr>
            <p:ph idx="1"/>
          </p:nvPr>
        </p:nvSpPr>
        <p:spPr/>
        <p:txBody>
          <a:bodyPr/>
          <a:lstStyle/>
          <a:p>
            <a:r>
              <a:rPr lang="en-US" dirty="0"/>
              <a:t>Prices for Year 1 has been posted on the RA Compliance webpage at:</a:t>
            </a:r>
          </a:p>
          <a:p>
            <a:pPr lvl="1"/>
            <a:r>
              <a:rPr lang="en-US" dirty="0"/>
              <a:t>https://www.cpuc.ca.gov/industries-and-topics/electrical-energy/electric-power-procurement/resource-adequacy-homepage/resource-adequacy-compliance-materials</a:t>
            </a:r>
          </a:p>
        </p:txBody>
      </p:sp>
      <p:sp>
        <p:nvSpPr>
          <p:cNvPr id="4" name="Slide Number Placeholder 3">
            <a:extLst>
              <a:ext uri="{FF2B5EF4-FFF2-40B4-BE49-F238E27FC236}">
                <a16:creationId xmlns:a16="http://schemas.microsoft.com/office/drawing/2014/main" id="{FA6D1E7D-AA0F-4ECD-8F9A-D745A3EA3F28}"/>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168055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6309-084E-4366-8D12-B59F7E40494A}"/>
              </a:ext>
            </a:extLst>
          </p:cNvPr>
          <p:cNvSpPr>
            <a:spLocks noGrp="1"/>
          </p:cNvSpPr>
          <p:nvPr>
            <p:ph type="title"/>
          </p:nvPr>
        </p:nvSpPr>
        <p:spPr/>
        <p:txBody>
          <a:bodyPr/>
          <a:lstStyle/>
          <a:p>
            <a:r>
              <a:rPr lang="en-US" dirty="0"/>
              <a:t>2022 RA Guide</a:t>
            </a:r>
          </a:p>
        </p:txBody>
      </p:sp>
      <p:sp>
        <p:nvSpPr>
          <p:cNvPr id="3" name="Content Placeholder 2">
            <a:extLst>
              <a:ext uri="{FF2B5EF4-FFF2-40B4-BE49-F238E27FC236}">
                <a16:creationId xmlns:a16="http://schemas.microsoft.com/office/drawing/2014/main" id="{C9190144-5800-4974-AA0E-BBC2064364E1}"/>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Ordering Paragraphs from D.21-06-029</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CPE section</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MCC bucket table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DR PRM adder to 9%</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new ED verification process for imports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new rules on Penalty section</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Deleted “Sellers Choice Contract” section</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dates </a:t>
            </a:r>
            <a:r>
              <a:rPr lang="en-US" sz="2000" dirty="0">
                <a:latin typeface="Century Gothic" panose="020B0502020202020204" pitchFamily="34" charset="0"/>
                <a:ea typeface="Calibri" panose="020F0502020204030204" pitchFamily="34" charset="0"/>
                <a:cs typeface="Times New Roman" panose="02020603050405020304" pitchFamily="18" charset="0"/>
              </a:rPr>
              <a:t>to</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2022</a:t>
            </a:r>
          </a:p>
          <a:p>
            <a:endParaRPr lang="en-US" dirty="0"/>
          </a:p>
        </p:txBody>
      </p:sp>
      <p:sp>
        <p:nvSpPr>
          <p:cNvPr id="4" name="Slide Number Placeholder 3">
            <a:extLst>
              <a:ext uri="{FF2B5EF4-FFF2-40B4-BE49-F238E27FC236}">
                <a16:creationId xmlns:a16="http://schemas.microsoft.com/office/drawing/2014/main" id="{C4354B21-1134-4FEB-A2C8-1532B15E329F}"/>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328686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ED18-A79B-4C45-BC19-87090D1A9335}"/>
              </a:ext>
            </a:extLst>
          </p:cNvPr>
          <p:cNvSpPr>
            <a:spLocks noGrp="1"/>
          </p:cNvSpPr>
          <p:nvPr>
            <p:ph type="title"/>
          </p:nvPr>
        </p:nvSpPr>
        <p:spPr/>
        <p:txBody>
          <a:bodyPr/>
          <a:lstStyle/>
          <a:p>
            <a:r>
              <a:rPr lang="en-US" dirty="0"/>
              <a:t>2022 Local/Flexible Template</a:t>
            </a:r>
          </a:p>
        </p:txBody>
      </p:sp>
      <p:sp>
        <p:nvSpPr>
          <p:cNvPr id="3" name="Content Placeholder 2">
            <a:extLst>
              <a:ext uri="{FF2B5EF4-FFF2-40B4-BE49-F238E27FC236}">
                <a16:creationId xmlns:a16="http://schemas.microsoft.com/office/drawing/2014/main" id="{DD9FE394-4A7E-4B0F-A5B1-DF02561F7D0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CPE and LSEs use the same template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three columns “CPE Product </a:t>
            </a:r>
            <a:r>
              <a:rPr lang="en-US" sz="2000" dirty="0">
                <a:latin typeface="Century Gothic" panose="020B0502020202020204" pitchFamily="34" charset="0"/>
                <a:ea typeface="Calibri" panose="020F0502020204030204" pitchFamily="34" charset="0"/>
                <a:cs typeface="Times New Roman" panose="02020603050405020304" pitchFamily="18" charset="0"/>
              </a:rPr>
              <a:t>Type”, “LSE for Self Show”, and “Scheduling Coordinator for Self Show”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to 2023 and 2024 physical resources tab</a:t>
            </a:r>
          </a:p>
          <a:p>
            <a:pPr marL="685800" lvl="1" indent="-342900">
              <a:lnSpc>
                <a:spcPct val="107000"/>
              </a:lnSpc>
              <a:spcBef>
                <a:spcPts val="0"/>
              </a:spcBef>
              <a:buFont typeface="Symbol" panose="05050102010706020507" pitchFamily="18" charset="2"/>
              <a:buChar char=""/>
            </a:pPr>
            <a:r>
              <a:rPr lang="en-US" sz="1800" dirty="0">
                <a:latin typeface="Century Gothic" panose="020B0502020202020204" pitchFamily="34" charset="0"/>
                <a:ea typeface="Calibri" panose="020F0502020204030204" pitchFamily="34" charset="0"/>
                <a:cs typeface="Times New Roman" panose="02020603050405020304" pitchFamily="18" charset="0"/>
              </a:rPr>
              <a:t>CPE will select “Existing CAM” or “Procured” for product type, LSEs that show local resources will select “Self Shown” or “Self Shown LCR RCM” </a:t>
            </a:r>
          </a:p>
          <a:p>
            <a:pPr marL="685800" lvl="1" indent="-342900">
              <a:lnSpc>
                <a:spcPct val="107000"/>
              </a:lnSpc>
              <a:spcBef>
                <a:spcPts val="0"/>
              </a:spcBef>
              <a:buFont typeface="Symbol" panose="05050102010706020507" pitchFamily="18" charset="2"/>
              <a:buChar cha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LSEs </a:t>
            </a:r>
            <a:r>
              <a:rPr lang="en-US" sz="1800" dirty="0">
                <a:latin typeface="Century Gothic" panose="020B0502020202020204" pitchFamily="34" charset="0"/>
                <a:ea typeface="Calibri" panose="020F0502020204030204" pitchFamily="34" charset="0"/>
                <a:cs typeface="Times New Roman" panose="02020603050405020304" pitchFamily="18" charset="0"/>
              </a:rPr>
              <a:t>showi</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ng local resources </a:t>
            </a:r>
            <a:r>
              <a:rPr lang="en-US" sz="1800" dirty="0">
                <a:latin typeface="Century Gothic" panose="020B0502020202020204" pitchFamily="34" charset="0"/>
                <a:ea typeface="Calibri" panose="020F0502020204030204" pitchFamily="34" charset="0"/>
                <a:cs typeface="Times New Roman" panose="02020603050405020304" pitchFamily="18" charset="0"/>
              </a:rPr>
              <a:t>to meet</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San Diego/IV local requirements do not need to use these three columns</a:t>
            </a:r>
          </a:p>
          <a:p>
            <a:pPr marL="342900" lvl="1" indent="0">
              <a:lnSpc>
                <a:spcPct val="107000"/>
              </a:lnSpc>
              <a:spcBef>
                <a:spcPts val="0"/>
              </a:spcBef>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“Third Party DR” column to 2024 physical resources tab</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Changed 2024 Summary tab to account for Third Party DR</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1893D9F-58B3-476E-BC08-94F536AB3D2C}"/>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299304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5F8-0C82-4553-BC7A-6A59ED5EF9AF}"/>
              </a:ext>
            </a:extLst>
          </p:cNvPr>
          <p:cNvSpPr>
            <a:spLocks noGrp="1"/>
          </p:cNvSpPr>
          <p:nvPr>
            <p:ph type="title"/>
          </p:nvPr>
        </p:nvSpPr>
        <p:spPr/>
        <p:txBody>
          <a:bodyPr/>
          <a:lstStyle/>
          <a:p>
            <a:r>
              <a:rPr lang="en-US" dirty="0"/>
              <a:t>2022 System Template</a:t>
            </a:r>
          </a:p>
        </p:txBody>
      </p:sp>
      <p:sp>
        <p:nvSpPr>
          <p:cNvPr id="3" name="Content Placeholder 2">
            <a:extLst>
              <a:ext uri="{FF2B5EF4-FFF2-40B4-BE49-F238E27FC236}">
                <a16:creationId xmlns:a16="http://schemas.microsoft.com/office/drawing/2014/main" id="{CF3B6CC4-6F6A-482F-957D-C3807820FA4E}"/>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MCC bucket percentages on the Year Ahead Summary and Month Ahead Summary tab</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PRM adder for DR to 9% in the Year Ahead Summary and Month Ahead Summary tab</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System RMR for Year Ahead Summary tab</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Currently we are allocating IRP resources as a credit to show on the Physical Resources tab to account for all local, system, and flexible credits.  The IOUs are showing the entire resource.  We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will take comments on if there are other ways of allocating IRP credits.</a:t>
            </a:r>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F0A99F9-2142-443B-B272-4FC0F4AB976F}"/>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9004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ED18-562E-48AB-980D-A26EDD0FE1CF}"/>
              </a:ext>
            </a:extLst>
          </p:cNvPr>
          <p:cNvSpPr>
            <a:spLocks noGrp="1"/>
          </p:cNvSpPr>
          <p:nvPr>
            <p:ph type="title"/>
          </p:nvPr>
        </p:nvSpPr>
        <p:spPr/>
        <p:txBody>
          <a:bodyPr/>
          <a:lstStyle/>
          <a:p>
            <a:r>
              <a:rPr lang="en-US" dirty="0"/>
              <a:t>2022 Multiyear Capacity Documentation Summary</a:t>
            </a:r>
          </a:p>
        </p:txBody>
      </p:sp>
      <p:sp>
        <p:nvSpPr>
          <p:cNvPr id="3" name="Content Placeholder 2">
            <a:extLst>
              <a:ext uri="{FF2B5EF4-FFF2-40B4-BE49-F238E27FC236}">
                <a16:creationId xmlns:a16="http://schemas.microsoft.com/office/drawing/2014/main" id="{D41CCCA2-4E02-4008-A48F-20FE12910A25}"/>
              </a:ext>
            </a:extLst>
          </p:cNvPr>
          <p:cNvSpPr>
            <a:spLocks noGrp="1"/>
          </p:cNvSpPr>
          <p:nvPr>
            <p:ph idx="1"/>
          </p:nvPr>
        </p:nvSpPr>
        <p:spPr/>
        <p:txBody>
          <a:bodyPr/>
          <a:lstStyle/>
          <a:p>
            <a:r>
              <a:rPr lang="en-US" dirty="0"/>
              <a:t>For LSEs that show local resources in 2023 and 2024 in the San Diego/IV local area</a:t>
            </a:r>
          </a:p>
        </p:txBody>
      </p:sp>
      <p:sp>
        <p:nvSpPr>
          <p:cNvPr id="4" name="Slide Number Placeholder 3">
            <a:extLst>
              <a:ext uri="{FF2B5EF4-FFF2-40B4-BE49-F238E27FC236}">
                <a16:creationId xmlns:a16="http://schemas.microsoft.com/office/drawing/2014/main" id="{62AEC517-4683-4087-8ED3-D058EB614542}"/>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117422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44D35-A681-4FA1-AB41-16443597A411}"/>
              </a:ext>
            </a:extLst>
          </p:cNvPr>
          <p:cNvSpPr>
            <a:spLocks noGrp="1"/>
          </p:cNvSpPr>
          <p:nvPr>
            <p:ph type="title"/>
          </p:nvPr>
        </p:nvSpPr>
        <p:spPr/>
        <p:txBody>
          <a:bodyPr/>
          <a:lstStyle/>
          <a:p>
            <a:r>
              <a:rPr lang="en-US" dirty="0"/>
              <a:t>Upcoming 2021 RA Compliance Timeline</a:t>
            </a:r>
          </a:p>
        </p:txBody>
      </p:sp>
      <p:sp>
        <p:nvSpPr>
          <p:cNvPr id="3" name="Content Placeholder 2">
            <a:extLst>
              <a:ext uri="{FF2B5EF4-FFF2-40B4-BE49-F238E27FC236}">
                <a16:creationId xmlns:a16="http://schemas.microsoft.com/office/drawing/2014/main" id="{4E30FE7B-7E7A-4CDC-BCA2-235DEC520916}"/>
              </a:ext>
            </a:extLst>
          </p:cNvPr>
          <p:cNvSpPr>
            <a:spLocks noGrp="1"/>
          </p:cNvSpPr>
          <p:nvPr>
            <p:ph idx="1"/>
          </p:nvPr>
        </p:nvSpPr>
        <p:spPr/>
        <p:txBody>
          <a:bodyPr/>
          <a:lstStyle/>
          <a:p>
            <a:r>
              <a:rPr lang="en-US" dirty="0"/>
              <a:t>Comments on 2022 Draft RA Guide and Templates due August 13, 2021</a:t>
            </a:r>
          </a:p>
          <a:p>
            <a:r>
              <a:rPr lang="en-US" dirty="0"/>
              <a:t>Final 2022 YA Load Forecast due August 16, 2021</a:t>
            </a:r>
          </a:p>
          <a:p>
            <a:r>
              <a:rPr lang="en-US" dirty="0"/>
              <a:t>LSEs receive 2022 final YA allocations the week of September 20, 2021</a:t>
            </a:r>
          </a:p>
          <a:p>
            <a:r>
              <a:rPr lang="en-US" dirty="0"/>
              <a:t>Finalize 2022 RA Guide and Templates the week of September 20, 2021</a:t>
            </a:r>
          </a:p>
          <a:p>
            <a:r>
              <a:rPr lang="en-US" dirty="0"/>
              <a:t>CPE and LSEs make local showing to CPUC and CAISO due September 30, 2021</a:t>
            </a:r>
          </a:p>
          <a:p>
            <a:r>
              <a:rPr lang="en-US" dirty="0"/>
              <a:t>LSEs receive CAM credits for system and flexible capacity procured by the CPE for 2023 and 2024 by October 15, 2021</a:t>
            </a:r>
          </a:p>
          <a:p>
            <a:r>
              <a:rPr lang="en-US" dirty="0"/>
              <a:t>LSEs file 2022 YA RA filings due November 1, 2021*</a:t>
            </a:r>
          </a:p>
          <a:p>
            <a:endParaRPr lang="en-US" dirty="0"/>
          </a:p>
          <a:p>
            <a:endParaRPr lang="en-US" dirty="0"/>
          </a:p>
        </p:txBody>
      </p:sp>
    </p:spTree>
    <p:extLst>
      <p:ext uri="{BB962C8B-B14F-4D97-AF65-F5344CB8AC3E}">
        <p14:creationId xmlns:p14="http://schemas.microsoft.com/office/powerpoint/2010/main" val="391151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9D01BF10-B17D-483D-82DC-14CF973C7D2C}"/>
              </a:ext>
            </a:extLst>
          </p:cNvPr>
          <p:cNvSpPr txBox="1"/>
          <p:nvPr/>
        </p:nvSpPr>
        <p:spPr>
          <a:xfrm>
            <a:off x="4062334" y="3912433"/>
            <a:ext cx="731153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cs typeface="Segoe UI"/>
              </a:rPr>
              <a:t>Thank you for attending 2022 RA Guide and Templates workshop.  </a:t>
            </a:r>
          </a:p>
          <a:p>
            <a:r>
              <a:rPr lang="en-US" dirty="0">
                <a:solidFill>
                  <a:srgbClr val="FFFFFF"/>
                </a:solidFill>
                <a:cs typeface="Segoe UI"/>
              </a:rPr>
              <a:t>Feedback welcome.</a:t>
            </a:r>
          </a:p>
          <a:p>
            <a:endParaRPr lang="en-US" dirty="0">
              <a:solidFill>
                <a:srgbClr val="FFFFFF"/>
              </a:solidFill>
              <a:cs typeface="Segoe UI"/>
            </a:endParaRPr>
          </a:p>
          <a:p>
            <a:r>
              <a:rPr lang="en-US" dirty="0">
                <a:solidFill>
                  <a:srgbClr val="FFFFFF"/>
                </a:solidFill>
                <a:cs typeface="Segoe UI"/>
              </a:rPr>
              <a:t>Hosts contact:</a:t>
            </a:r>
            <a:r>
              <a:rPr lang="en-US" dirty="0">
                <a:cs typeface="Segoe UI"/>
              </a:rPr>
              <a:t>​</a:t>
            </a:r>
          </a:p>
          <a:p>
            <a:r>
              <a:rPr lang="en-US" dirty="0">
                <a:solidFill>
                  <a:srgbClr val="FFFFFF"/>
                </a:solidFill>
                <a:cs typeface="Segoe UI"/>
              </a:rPr>
              <a:t>Lily Chow- lily.chow@cpuc.ca.gov</a:t>
            </a:r>
            <a:r>
              <a:rPr lang="en-US" dirty="0">
                <a:cs typeface="Segoe UI"/>
              </a:rPr>
              <a:t>​</a:t>
            </a:r>
          </a:p>
          <a:p>
            <a:r>
              <a:rPr lang="en-US" dirty="0">
                <a:solidFill>
                  <a:srgbClr val="FFFFFF"/>
                </a:solidFill>
                <a:cs typeface="Segoe UI"/>
              </a:rPr>
              <a:t>Jaime Gannon – jaimerose.gannon@cpuc.ca.gov</a:t>
            </a:r>
            <a:r>
              <a:rPr lang="en-US" dirty="0">
                <a:cs typeface="Segoe UI"/>
              </a:rPr>
              <a:t>​</a:t>
            </a:r>
          </a:p>
        </p:txBody>
      </p:sp>
    </p:spTree>
    <p:extLst>
      <p:ext uri="{BB962C8B-B14F-4D97-AF65-F5344CB8AC3E}">
        <p14:creationId xmlns:p14="http://schemas.microsoft.com/office/powerpoint/2010/main" val="337665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CCC8-0A31-433A-8A4D-1D071D54EF05}"/>
              </a:ext>
            </a:extLst>
          </p:cNvPr>
          <p:cNvSpPr>
            <a:spLocks noGrp="1"/>
          </p:cNvSpPr>
          <p:nvPr>
            <p:ph type="title"/>
          </p:nvPr>
        </p:nvSpPr>
        <p:spPr/>
        <p:txBody>
          <a:bodyPr/>
          <a:lstStyle/>
          <a:p>
            <a:r>
              <a:rPr lang="en-US"/>
              <a:t>Logistics</a:t>
            </a:r>
          </a:p>
        </p:txBody>
      </p:sp>
      <p:sp>
        <p:nvSpPr>
          <p:cNvPr id="4" name="TextBox 3">
            <a:extLst>
              <a:ext uri="{FF2B5EF4-FFF2-40B4-BE49-F238E27FC236}">
                <a16:creationId xmlns:a16="http://schemas.microsoft.com/office/drawing/2014/main" id="{323EFBC1-11BB-4014-8F6B-11E359B3E035}"/>
              </a:ext>
            </a:extLst>
          </p:cNvPr>
          <p:cNvSpPr txBox="1"/>
          <p:nvPr/>
        </p:nvSpPr>
        <p:spPr>
          <a:xfrm>
            <a:off x="550562" y="1964724"/>
            <a:ext cx="59763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Tx/>
              <a:buChar char="•"/>
            </a:pPr>
            <a:r>
              <a:rPr lang="en-US" dirty="0">
                <a:solidFill>
                  <a:srgbClr val="2A3C50"/>
                </a:solidFill>
                <a:latin typeface="Century Gothic"/>
                <a:cs typeface="Arial"/>
              </a:rPr>
              <a:t> Online only​</a:t>
            </a:r>
            <a:endParaRPr lang="en-US" dirty="0"/>
          </a:p>
          <a:p>
            <a:pPr marL="742950" lvl="1" indent="-285750">
              <a:buFont typeface="Arial"/>
              <a:buChar char="•"/>
            </a:pPr>
            <a:r>
              <a:rPr lang="en-US" dirty="0">
                <a:solidFill>
                  <a:srgbClr val="2A3C50"/>
                </a:solidFill>
                <a:latin typeface="Century Gothic"/>
                <a:cs typeface="Arial"/>
              </a:rPr>
              <a:t>Audio through computer or phone </a:t>
            </a:r>
          </a:p>
          <a:p>
            <a:pPr marL="742950" lvl="1" indent="-285750">
              <a:buFont typeface="Arial"/>
              <a:buChar char="•"/>
            </a:pPr>
            <a:r>
              <a:rPr lang="en-US" dirty="0">
                <a:solidFill>
                  <a:srgbClr val="2A3C50"/>
                </a:solidFill>
                <a:latin typeface="Century Gothic"/>
                <a:cs typeface="Arial"/>
              </a:rPr>
              <a:t>Toll-free 855-282-6330 or 415-655-0002 Access code: 146 026 1889 </a:t>
            </a:r>
          </a:p>
          <a:p>
            <a:endParaRPr lang="en-US" dirty="0">
              <a:solidFill>
                <a:srgbClr val="2A3C50"/>
              </a:solidFill>
              <a:latin typeface="Century Gothic"/>
              <a:cs typeface="Arial"/>
            </a:endParaRPr>
          </a:p>
          <a:p>
            <a:pPr algn="l" rtl="0" fontAlgn="base"/>
            <a:r>
              <a:rPr lang="en-US" dirty="0">
                <a:solidFill>
                  <a:srgbClr val="2A3C50"/>
                </a:solidFill>
                <a:latin typeface="Century Gothic"/>
                <a:cs typeface="Arial"/>
              </a:rPr>
              <a:t>  Type password : 2022RA</a:t>
            </a:r>
            <a:endParaRPr lang="en-US" dirty="0">
              <a:ea typeface="+mn-lt"/>
              <a:cs typeface="+mn-lt"/>
            </a:endParaRPr>
          </a:p>
          <a:p>
            <a:pPr>
              <a:buChar char="•"/>
            </a:pPr>
            <a:endParaRPr lang="en-US" dirty="0">
              <a:solidFill>
                <a:srgbClr val="2A3C50"/>
              </a:solidFill>
              <a:latin typeface="Century Gothic"/>
              <a:cs typeface="Arial"/>
            </a:endParaRPr>
          </a:p>
          <a:p>
            <a:pPr>
              <a:buChar char="•"/>
            </a:pPr>
            <a:r>
              <a:rPr lang="en-US" dirty="0">
                <a:solidFill>
                  <a:srgbClr val="2A3C50"/>
                </a:solidFill>
                <a:latin typeface="Century Gothic"/>
                <a:cs typeface="Arial"/>
              </a:rPr>
              <a:t> Hosts (Energy Division Staff)​</a:t>
            </a:r>
          </a:p>
          <a:p>
            <a:pPr lvl="1">
              <a:buChar char="•"/>
            </a:pPr>
            <a:r>
              <a:rPr lang="en-US" dirty="0">
                <a:solidFill>
                  <a:srgbClr val="2A3C50"/>
                </a:solidFill>
                <a:latin typeface="Century Gothic"/>
                <a:cs typeface="Arial"/>
              </a:rPr>
              <a:t> Lily Chow</a:t>
            </a:r>
          </a:p>
          <a:p>
            <a:pPr lvl="1">
              <a:buChar char="•"/>
            </a:pPr>
            <a:r>
              <a:rPr lang="en-US" dirty="0">
                <a:solidFill>
                  <a:srgbClr val="2A3C50"/>
                </a:solidFill>
                <a:latin typeface="Century Gothic"/>
                <a:cs typeface="Arial"/>
              </a:rPr>
              <a:t>Jaime Rose Gannon</a:t>
            </a:r>
          </a:p>
          <a:p>
            <a:pPr lvl="1"/>
            <a:endParaRPr lang="en-US" dirty="0">
              <a:solidFill>
                <a:srgbClr val="2A3C50"/>
              </a:solidFill>
              <a:latin typeface="Century Gothic"/>
              <a:cs typeface="Arial"/>
            </a:endParaRPr>
          </a:p>
          <a:p>
            <a:pPr marL="285750" lvl="1" indent="-285750">
              <a:buFont typeface="Arial" panose="020B0604020202020204" pitchFamily="34" charset="0"/>
              <a:buChar char="•"/>
            </a:pPr>
            <a:r>
              <a:rPr lang="en-US" dirty="0">
                <a:solidFill>
                  <a:srgbClr val="2A3C50"/>
                </a:solidFill>
                <a:latin typeface="Century Gothic"/>
                <a:cs typeface="Arial"/>
              </a:rPr>
              <a:t>The workshop is being recorded</a:t>
            </a:r>
          </a:p>
        </p:txBody>
      </p:sp>
      <p:sp>
        <p:nvSpPr>
          <p:cNvPr id="7" name="TextBox 6">
            <a:extLst>
              <a:ext uri="{FF2B5EF4-FFF2-40B4-BE49-F238E27FC236}">
                <a16:creationId xmlns:a16="http://schemas.microsoft.com/office/drawing/2014/main" id="{1B2CA896-39B8-4085-A4BF-476C11DF2A2F}"/>
              </a:ext>
            </a:extLst>
          </p:cNvPr>
          <p:cNvSpPr txBox="1"/>
          <p:nvPr/>
        </p:nvSpPr>
        <p:spPr>
          <a:xfrm>
            <a:off x="6723426" y="1963430"/>
            <a:ext cx="4596712"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A3C50"/>
                </a:solidFill>
                <a:latin typeface="Century Gothic"/>
                <a:cs typeface="Arial"/>
              </a:rPr>
              <a:t>Safety</a:t>
            </a:r>
          </a:p>
          <a:p>
            <a:pPr marL="742950" lvl="1" indent="-285750">
              <a:buFont typeface="Arial"/>
              <a:buChar char="•"/>
            </a:pPr>
            <a:r>
              <a:rPr lang="en-US">
                <a:solidFill>
                  <a:srgbClr val="2A3C50"/>
                </a:solidFill>
                <a:latin typeface="Century Gothic"/>
                <a:cs typeface="Arial"/>
              </a:rPr>
              <a:t>Note surroundings and emergency exits</a:t>
            </a:r>
            <a:endParaRPr lang="en-US">
              <a:solidFill>
                <a:srgbClr val="2A3C50"/>
              </a:solidFill>
              <a:latin typeface="Century Gothic"/>
              <a:ea typeface="+mn-lt"/>
              <a:cs typeface="+mn-lt"/>
            </a:endParaRPr>
          </a:p>
          <a:p>
            <a:pPr marL="742950" lvl="1" indent="-285750">
              <a:buFont typeface="Arial"/>
              <a:buChar char="•"/>
            </a:pPr>
            <a:r>
              <a:rPr lang="en-US">
                <a:solidFill>
                  <a:srgbClr val="2A3C50"/>
                </a:solidFill>
                <a:latin typeface="Century Gothic"/>
                <a:cs typeface="Arial"/>
              </a:rPr>
              <a:t>Ergonomic check</a:t>
            </a:r>
            <a:endParaRPr lang="en-US">
              <a:solidFill>
                <a:srgbClr val="2A3C50"/>
              </a:solidFill>
              <a:latin typeface="Century Gothic"/>
              <a:ea typeface="+mn-lt"/>
              <a:cs typeface="+mn-lt"/>
            </a:endParaRPr>
          </a:p>
          <a:p>
            <a:pPr marL="799465" lvl="1" indent="-342265">
              <a:spcAft>
                <a:spcPts val="1800"/>
              </a:spcAft>
              <a:buFont typeface="Arial,Sans-Serif"/>
              <a:buChar char="•"/>
            </a:pPr>
            <a:endParaRPr lang="en-US">
              <a:solidFill>
                <a:srgbClr val="2A3C50"/>
              </a:solidFill>
              <a:ea typeface="+mn-lt"/>
              <a:cs typeface="+mn-lt"/>
            </a:endParaRPr>
          </a:p>
          <a:p>
            <a:pPr marL="799465" lvl="1" indent="-342265">
              <a:spcAft>
                <a:spcPts val="600"/>
              </a:spcAft>
              <a:buFont typeface="Arial,Sans-Serif"/>
              <a:buChar char="•"/>
            </a:pPr>
            <a:endParaRPr lang="en-US">
              <a:solidFill>
                <a:srgbClr val="2A3C50"/>
              </a:solidFill>
              <a:latin typeface="Century Gothic"/>
              <a:cs typeface="Arial"/>
            </a:endParaRPr>
          </a:p>
        </p:txBody>
      </p:sp>
      <p:pic>
        <p:nvPicPr>
          <p:cNvPr id="3" name="Picture 4">
            <a:extLst>
              <a:ext uri="{FF2B5EF4-FFF2-40B4-BE49-F238E27FC236}">
                <a16:creationId xmlns:a16="http://schemas.microsoft.com/office/drawing/2014/main" id="{67895F43-D2A7-486B-8693-92A25D2B529F}"/>
              </a:ext>
            </a:extLst>
          </p:cNvPr>
          <p:cNvPicPr>
            <a:picLocks noChangeAspect="1"/>
          </p:cNvPicPr>
          <p:nvPr/>
        </p:nvPicPr>
        <p:blipFill>
          <a:blip r:embed="rId2"/>
          <a:stretch>
            <a:fillRect/>
          </a:stretch>
        </p:blipFill>
        <p:spPr>
          <a:xfrm>
            <a:off x="5536368" y="3625452"/>
            <a:ext cx="6403297" cy="3079818"/>
          </a:xfrm>
          <a:prstGeom prst="rect">
            <a:avLst/>
          </a:prstGeom>
        </p:spPr>
      </p:pic>
    </p:spTree>
    <p:extLst>
      <p:ext uri="{BB962C8B-B14F-4D97-AF65-F5344CB8AC3E}">
        <p14:creationId xmlns:p14="http://schemas.microsoft.com/office/powerpoint/2010/main" val="10379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078E-6157-449A-B43D-55F9E00316D0}"/>
              </a:ext>
            </a:extLst>
          </p:cNvPr>
          <p:cNvSpPr>
            <a:spLocks noGrp="1"/>
          </p:cNvSpPr>
          <p:nvPr>
            <p:ph type="title"/>
          </p:nvPr>
        </p:nvSpPr>
        <p:spPr>
          <a:xfrm>
            <a:off x="609600" y="365126"/>
            <a:ext cx="10972800" cy="788424"/>
          </a:xfrm>
        </p:spPr>
        <p:txBody>
          <a:bodyPr/>
          <a:lstStyle/>
          <a:p>
            <a:r>
              <a:rPr lang="en-US"/>
              <a:t>Workshop Logistics</a:t>
            </a:r>
          </a:p>
        </p:txBody>
      </p:sp>
      <p:pic>
        <p:nvPicPr>
          <p:cNvPr id="6" name="Content Placeholder 5" descr="A picture containing equipment, ball, table, room&#10;&#10;Description automatically generated">
            <a:extLst>
              <a:ext uri="{FF2B5EF4-FFF2-40B4-BE49-F238E27FC236}">
                <a16:creationId xmlns:a16="http://schemas.microsoft.com/office/drawing/2014/main" id="{F28E215A-C880-4A80-862B-BE737B3D1B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225" t="36847" r="56018" b="55059"/>
          <a:stretch/>
        </p:blipFill>
        <p:spPr>
          <a:xfrm>
            <a:off x="1099726" y="5165174"/>
            <a:ext cx="5970189" cy="863709"/>
          </a:xfrm>
        </p:spPr>
      </p:pic>
      <p:sp>
        <p:nvSpPr>
          <p:cNvPr id="4" name="Slide Number Placeholder 3">
            <a:extLst>
              <a:ext uri="{FF2B5EF4-FFF2-40B4-BE49-F238E27FC236}">
                <a16:creationId xmlns:a16="http://schemas.microsoft.com/office/drawing/2014/main" id="{9AB403C7-2097-485F-96BA-42F5BF666015}"/>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D50E73-7F0B-444B-9B24-C745968A9C1F}"/>
              </a:ext>
            </a:extLst>
          </p:cNvPr>
          <p:cNvSpPr txBox="1"/>
          <p:nvPr/>
        </p:nvSpPr>
        <p:spPr>
          <a:xfrm>
            <a:off x="510639" y="4180444"/>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Mute/ Unmute</a:t>
            </a:r>
          </a:p>
        </p:txBody>
      </p:sp>
      <p:cxnSp>
        <p:nvCxnSpPr>
          <p:cNvPr id="9" name="Straight Arrow Connector 8">
            <a:extLst>
              <a:ext uri="{FF2B5EF4-FFF2-40B4-BE49-F238E27FC236}">
                <a16:creationId xmlns:a16="http://schemas.microsoft.com/office/drawing/2014/main" id="{67DB4397-F3D5-44AF-B8CA-1256A12CAD0D}"/>
              </a:ext>
            </a:extLst>
          </p:cNvPr>
          <p:cNvCxnSpPr/>
          <p:nvPr/>
        </p:nvCxnSpPr>
        <p:spPr>
          <a:xfrm>
            <a:off x="1463541" y="4549777"/>
            <a:ext cx="86627" cy="506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1F7CF84-15C9-4B64-BF72-58618153F703}"/>
              </a:ext>
            </a:extLst>
          </p:cNvPr>
          <p:cNvSpPr txBox="1"/>
          <p:nvPr/>
        </p:nvSpPr>
        <p:spPr>
          <a:xfrm>
            <a:off x="2674719" y="4162671"/>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Participant List</a:t>
            </a:r>
          </a:p>
        </p:txBody>
      </p:sp>
      <p:cxnSp>
        <p:nvCxnSpPr>
          <p:cNvPr id="11" name="Straight Arrow Connector 10">
            <a:extLst>
              <a:ext uri="{FF2B5EF4-FFF2-40B4-BE49-F238E27FC236}">
                <a16:creationId xmlns:a16="http://schemas.microsoft.com/office/drawing/2014/main" id="{10441E74-0003-40CE-8DFA-8C1B5D4938BF}"/>
              </a:ext>
            </a:extLst>
          </p:cNvPr>
          <p:cNvCxnSpPr>
            <a:cxnSpLocks/>
          </p:cNvCxnSpPr>
          <p:nvPr/>
        </p:nvCxnSpPr>
        <p:spPr>
          <a:xfrm>
            <a:off x="3627620" y="4532004"/>
            <a:ext cx="0" cy="52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11BAB9EB-E084-48B2-95DD-C62A3797AA61}"/>
              </a:ext>
            </a:extLst>
          </p:cNvPr>
          <p:cNvSpPr txBox="1"/>
          <p:nvPr/>
        </p:nvSpPr>
        <p:spPr>
          <a:xfrm>
            <a:off x="4328659" y="4161048"/>
            <a:ext cx="676979"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Chat</a:t>
            </a:r>
          </a:p>
        </p:txBody>
      </p:sp>
      <p:cxnSp>
        <p:nvCxnSpPr>
          <p:cNvPr id="14" name="Straight Arrow Connector 13">
            <a:extLst>
              <a:ext uri="{FF2B5EF4-FFF2-40B4-BE49-F238E27FC236}">
                <a16:creationId xmlns:a16="http://schemas.microsoft.com/office/drawing/2014/main" id="{B82E55D3-F85E-4040-994E-EE9685A9788B}"/>
              </a:ext>
            </a:extLst>
          </p:cNvPr>
          <p:cNvCxnSpPr>
            <a:cxnSpLocks/>
          </p:cNvCxnSpPr>
          <p:nvPr/>
        </p:nvCxnSpPr>
        <p:spPr>
          <a:xfrm flipH="1">
            <a:off x="4666346" y="4530380"/>
            <a:ext cx="803" cy="615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878375C-4792-4A45-96B4-80B1D20B8F2E}"/>
              </a:ext>
            </a:extLst>
          </p:cNvPr>
          <p:cNvSpPr txBox="1"/>
          <p:nvPr/>
        </p:nvSpPr>
        <p:spPr>
          <a:xfrm>
            <a:off x="5042535" y="4161048"/>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Audio Options</a:t>
            </a:r>
          </a:p>
        </p:txBody>
      </p:sp>
      <p:cxnSp>
        <p:nvCxnSpPr>
          <p:cNvPr id="19" name="Straight Arrow Connector 18">
            <a:extLst>
              <a:ext uri="{FF2B5EF4-FFF2-40B4-BE49-F238E27FC236}">
                <a16:creationId xmlns:a16="http://schemas.microsoft.com/office/drawing/2014/main" id="{C529ED39-E85C-4E7E-8C67-B33CD24B3478}"/>
              </a:ext>
            </a:extLst>
          </p:cNvPr>
          <p:cNvCxnSpPr>
            <a:cxnSpLocks/>
          </p:cNvCxnSpPr>
          <p:nvPr/>
        </p:nvCxnSpPr>
        <p:spPr>
          <a:xfrm flipH="1">
            <a:off x="5562299" y="4530380"/>
            <a:ext cx="274320" cy="574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28D77564-B980-4636-BE07-592209F86F04}"/>
              </a:ext>
            </a:extLst>
          </p:cNvPr>
          <p:cNvSpPr/>
          <p:nvPr/>
        </p:nvSpPr>
        <p:spPr>
          <a:xfrm>
            <a:off x="729630" y="1397286"/>
            <a:ext cx="10648236" cy="32778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a:solidFill>
                  <a:srgbClr val="2A3B4F"/>
                </a:solidFill>
              </a:rPr>
              <a:t>All attendees have been muted</a:t>
            </a:r>
          </a:p>
          <a:p>
            <a:pPr marL="342900" indent="-342900">
              <a:buFont typeface="Arial" panose="020B0604020202020204" pitchFamily="34" charset="0"/>
              <a:buChar char="•"/>
            </a:pPr>
            <a:r>
              <a:rPr lang="en-US" sz="2400">
                <a:solidFill>
                  <a:srgbClr val="2A3B4F"/>
                </a:solidFill>
              </a:rPr>
              <a:t>Panelist that are presenting have been identified and will be identified as panelist when their issue/topic is being addressed</a:t>
            </a:r>
          </a:p>
          <a:p>
            <a:pPr marL="342900" indent="-342900">
              <a:buFont typeface="Arial" panose="020B0604020202020204" pitchFamily="34" charset="0"/>
              <a:buChar char="•"/>
            </a:pPr>
            <a:r>
              <a:rPr lang="en-US" sz="2400">
                <a:solidFill>
                  <a:srgbClr val="2A3B4F"/>
                </a:solidFill>
              </a:rPr>
              <a:t>To ask questions please use the Q&amp;A function (send "To All Panelists") or raise your hand</a:t>
            </a:r>
          </a:p>
          <a:p>
            <a:pPr marL="342265" indent="-342265" defTabSz="457189">
              <a:spcAft>
                <a:spcPts val="1800"/>
              </a:spcAft>
              <a:buFont typeface="Arial" panose="020B0604020202020204" pitchFamily="34" charset="0"/>
              <a:buChar char="•"/>
              <a:defRPr/>
            </a:pPr>
            <a:r>
              <a:rPr lang="en-US" sz="2400">
                <a:solidFill>
                  <a:srgbClr val="2A3B4F"/>
                </a:solidFill>
                <a:highlight>
                  <a:srgbClr val="FFFF00"/>
                </a:highlight>
              </a:rPr>
              <a:t>Questions will be read aloud by staff; attendees may be unmuted to respond to the answer. (Reminder: Mute back!)</a:t>
            </a:r>
          </a:p>
          <a:p>
            <a:pPr marL="342265" marR="0" lvl="0" indent="-342265" algn="l" defTabSz="457189"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lang="en-US" sz="2400" b="0" i="0" u="none" strike="noStrike" kern="1200" cap="none" spc="0" normalizeH="0" baseline="0" noProof="0">
              <a:ln>
                <a:noFill/>
              </a:ln>
              <a:solidFill>
                <a:srgbClr val="2A3B4F"/>
              </a:solidFill>
              <a:effectLst/>
              <a:uLnTx/>
              <a:uFillTx/>
              <a:latin typeface="Calibri" panose="020F0502020204030204"/>
              <a:cs typeface="Calibri"/>
            </a:endParaRPr>
          </a:p>
        </p:txBody>
      </p:sp>
      <p:pic>
        <p:nvPicPr>
          <p:cNvPr id="5" name="Picture 7">
            <a:extLst>
              <a:ext uri="{FF2B5EF4-FFF2-40B4-BE49-F238E27FC236}">
                <a16:creationId xmlns:a16="http://schemas.microsoft.com/office/drawing/2014/main" id="{02F3403D-B566-438B-A4E2-EF371BA39A6E}"/>
              </a:ext>
            </a:extLst>
          </p:cNvPr>
          <p:cNvPicPr>
            <a:picLocks noChangeAspect="1"/>
          </p:cNvPicPr>
          <p:nvPr/>
        </p:nvPicPr>
        <p:blipFill>
          <a:blip r:embed="rId3"/>
          <a:stretch>
            <a:fillRect/>
          </a:stretch>
        </p:blipFill>
        <p:spPr>
          <a:xfrm>
            <a:off x="8172138" y="4755358"/>
            <a:ext cx="2743200" cy="1269710"/>
          </a:xfrm>
          <a:prstGeom prst="rect">
            <a:avLst/>
          </a:prstGeom>
        </p:spPr>
      </p:pic>
      <p:cxnSp>
        <p:nvCxnSpPr>
          <p:cNvPr id="20" name="Straight Arrow Connector 19">
            <a:extLst>
              <a:ext uri="{FF2B5EF4-FFF2-40B4-BE49-F238E27FC236}">
                <a16:creationId xmlns:a16="http://schemas.microsoft.com/office/drawing/2014/main" id="{D7740F71-2F03-46AA-A57A-04463324D249}"/>
              </a:ext>
            </a:extLst>
          </p:cNvPr>
          <p:cNvCxnSpPr>
            <a:cxnSpLocks/>
          </p:cNvCxnSpPr>
          <p:nvPr/>
        </p:nvCxnSpPr>
        <p:spPr>
          <a:xfrm>
            <a:off x="10057360" y="4642806"/>
            <a:ext cx="448903" cy="9339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0C661201-FD1D-4FBA-9E8B-52295F338D14}"/>
              </a:ext>
            </a:extLst>
          </p:cNvPr>
          <p:cNvSpPr txBox="1"/>
          <p:nvPr/>
        </p:nvSpPr>
        <p:spPr>
          <a:xfrm>
            <a:off x="7603763" y="4143532"/>
            <a:ext cx="37675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the bottom right of screen: click "3 dots" for Q&amp;A</a:t>
            </a:r>
          </a:p>
        </p:txBody>
      </p:sp>
    </p:spTree>
    <p:extLst>
      <p:ext uri="{BB962C8B-B14F-4D97-AF65-F5344CB8AC3E}">
        <p14:creationId xmlns:p14="http://schemas.microsoft.com/office/powerpoint/2010/main" val="105453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2E2C-F8C5-468B-B57F-AD720593A4CB}"/>
              </a:ext>
            </a:extLst>
          </p:cNvPr>
          <p:cNvSpPr>
            <a:spLocks noGrp="1"/>
          </p:cNvSpPr>
          <p:nvPr>
            <p:ph type="title"/>
          </p:nvPr>
        </p:nvSpPr>
        <p:spPr/>
        <p:txBody>
          <a:bodyPr/>
          <a:lstStyle/>
          <a:p>
            <a:r>
              <a:rPr lang="en-US"/>
              <a:t>Ground Rules</a:t>
            </a:r>
          </a:p>
        </p:txBody>
      </p:sp>
      <p:sp>
        <p:nvSpPr>
          <p:cNvPr id="3" name="Content Placeholder 2">
            <a:extLst>
              <a:ext uri="{FF2B5EF4-FFF2-40B4-BE49-F238E27FC236}">
                <a16:creationId xmlns:a16="http://schemas.microsoft.com/office/drawing/2014/main" id="{F081C584-2C73-4AB8-A76E-E7E323406A73}"/>
              </a:ext>
            </a:extLst>
          </p:cNvPr>
          <p:cNvSpPr>
            <a:spLocks noGrp="1"/>
          </p:cNvSpPr>
          <p:nvPr>
            <p:ph idx="1"/>
          </p:nvPr>
        </p:nvSpPr>
        <p:spPr>
          <a:xfrm>
            <a:off x="609600" y="1690688"/>
            <a:ext cx="10972800" cy="4351338"/>
          </a:xfrm>
        </p:spPr>
        <p:txBody>
          <a:bodyPr vert="horz" lIns="0" tIns="45720" rIns="91440" bIns="45720" rtlCol="0" anchor="t">
            <a:normAutofit/>
          </a:bodyPr>
          <a:lstStyle/>
          <a:p>
            <a:pPr marL="0" indent="0">
              <a:buNone/>
            </a:pPr>
            <a:endParaRPr lang="en-US" dirty="0"/>
          </a:p>
          <a:p>
            <a:pPr>
              <a:lnSpc>
                <a:spcPct val="100000"/>
              </a:lnSpc>
              <a:spcBef>
                <a:spcPct val="20000"/>
              </a:spcBef>
              <a:spcAft>
                <a:spcPct val="0"/>
              </a:spcAft>
            </a:pPr>
            <a:r>
              <a:rPr lang="en-US" dirty="0">
                <a:solidFill>
                  <a:srgbClr val="2A3C50"/>
                </a:solidFill>
                <a:latin typeface="Century Gothic"/>
                <a:cs typeface="Arial"/>
              </a:rPr>
              <a:t>Workshop is structured to facilitate understanding of the 2022 RA compliance process.</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Keep comments friendly and respectful.</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Please use Q&amp;A feature only for questions, or technical issues.</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Do NOT start or respond to sidebar conversations in the Chat.</a:t>
            </a:r>
          </a:p>
          <a:p>
            <a:pPr marL="0" indent="0">
              <a:lnSpc>
                <a:spcPct val="100000"/>
              </a:lnSpc>
              <a:spcBef>
                <a:spcPct val="20000"/>
              </a:spcBef>
              <a:spcAft>
                <a:spcPct val="0"/>
              </a:spcAft>
              <a:buNone/>
            </a:pP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ea typeface="+mn-lt"/>
              <a:cs typeface="+mn-lt"/>
            </a:endParaRPr>
          </a:p>
          <a:p>
            <a:pPr>
              <a:lnSpc>
                <a:spcPct val="100000"/>
              </a:lnSpc>
              <a:spcBef>
                <a:spcPct val="20000"/>
              </a:spcBef>
              <a:spcAft>
                <a:spcPct val="0"/>
              </a:spcAft>
            </a:pPr>
            <a:endParaRPr lang="en-US" dirty="0">
              <a:ea typeface="+mn-lt"/>
              <a:cs typeface="+mn-lt"/>
            </a:endParaRPr>
          </a:p>
          <a:p>
            <a:endParaRPr lang="en-US" dirty="0"/>
          </a:p>
        </p:txBody>
      </p:sp>
    </p:spTree>
    <p:extLst>
      <p:ext uri="{BB962C8B-B14F-4D97-AF65-F5344CB8AC3E}">
        <p14:creationId xmlns:p14="http://schemas.microsoft.com/office/powerpoint/2010/main" val="26575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7EC9-8411-42FE-BFC4-4C6055B7F0B7}"/>
              </a:ext>
            </a:extLst>
          </p:cNvPr>
          <p:cNvSpPr>
            <a:spLocks noGrp="1"/>
          </p:cNvSpPr>
          <p:nvPr>
            <p:ph type="title"/>
          </p:nvPr>
        </p:nvSpPr>
        <p:spPr>
          <a:xfrm>
            <a:off x="609600" y="365126"/>
            <a:ext cx="10972800" cy="804107"/>
          </a:xfrm>
        </p:spPr>
        <p:txBody>
          <a:bodyPr>
            <a:normAutofit/>
          </a:bodyPr>
          <a:lstStyle/>
          <a:p>
            <a:pPr algn="ctr"/>
            <a:r>
              <a:rPr lang="en-US" sz="4800" dirty="0"/>
              <a:t>Agenda</a:t>
            </a:r>
            <a:endParaRPr lang="en-US" sz="4000" dirty="0"/>
          </a:p>
        </p:txBody>
      </p:sp>
      <p:sp>
        <p:nvSpPr>
          <p:cNvPr id="3" name="Content Placeholder 2">
            <a:extLst>
              <a:ext uri="{FF2B5EF4-FFF2-40B4-BE49-F238E27FC236}">
                <a16:creationId xmlns:a16="http://schemas.microsoft.com/office/drawing/2014/main" id="{6FCB240E-64C7-42EC-8A03-9BA1E4125303}"/>
              </a:ext>
            </a:extLst>
          </p:cNvPr>
          <p:cNvSpPr>
            <a:spLocks noGrp="1"/>
          </p:cNvSpPr>
          <p:nvPr>
            <p:ph idx="1"/>
          </p:nvPr>
        </p:nvSpPr>
        <p:spPr>
          <a:xfrm>
            <a:off x="719528" y="1499017"/>
            <a:ext cx="10862872" cy="4796852"/>
          </a:xfrm>
        </p:spPr>
        <p:txBody>
          <a:bodyPr vert="horz" lIns="91440" tIns="45720" rIns="91440" bIns="45720" rtlCol="0" anchor="t">
            <a:normAutofit fontScale="92500" lnSpcReduction="10000"/>
          </a:bodyPr>
          <a:lstStyle/>
          <a:p>
            <a:pPr marL="0" indent="0">
              <a:buNone/>
            </a:pPr>
            <a:endParaRPr lang="en-US" sz="2400" u="none" strike="noStrike" dirty="0">
              <a:effectLst/>
              <a:latin typeface="Calibri" panose="020F0502020204030204" pitchFamily="34" charset="0"/>
              <a:ea typeface="Calibri" panose="020F0502020204030204" pitchFamily="34" charset="0"/>
            </a:endParaRPr>
          </a:p>
          <a:p>
            <a:pPr marL="0" marR="0" indent="0" hangingPunct="0">
              <a:spcBef>
                <a:spcPts val="0"/>
              </a:spcBef>
              <a:spcAft>
                <a:spcPts val="0"/>
              </a:spcAft>
              <a:buNone/>
            </a:pPr>
            <a:r>
              <a:rPr lang="en-US" sz="1100" b="1" dirty="0">
                <a:effectLst/>
                <a:latin typeface="Times New Roman" panose="02020603050405020304" pitchFamily="18" charset="0"/>
                <a:ea typeface="Times New Roman" panose="02020603050405020304" pitchFamily="18" charset="0"/>
              </a:rPr>
              <a:t>10:00 </a:t>
            </a:r>
            <a:r>
              <a:rPr lang="en-US" sz="1100" b="1" dirty="0">
                <a:solidFill>
                  <a:srgbClr val="000000"/>
                </a:solidFill>
                <a:effectLst/>
                <a:latin typeface="Times New Roman" panose="02020603050405020304" pitchFamily="18" charset="0"/>
                <a:ea typeface="Times New Roman" panose="02020603050405020304" pitchFamily="18" charset="0"/>
              </a:rPr>
              <a:t>am</a:t>
            </a:r>
            <a:r>
              <a:rPr lang="en-US" sz="1100" b="1" dirty="0">
                <a:effectLst/>
                <a:latin typeface="Times New Roman" panose="02020603050405020304" pitchFamily="18" charset="0"/>
                <a:ea typeface="Times New Roman" panose="02020603050405020304" pitchFamily="18" charset="0"/>
              </a:rPr>
              <a:t> – 10:15 am –	 Introduction and Overview of Agenda</a:t>
            </a:r>
          </a:p>
          <a:p>
            <a:pPr marL="2286000" lvl="5" hangingPunct="0">
              <a:spcBef>
                <a:spcPts val="0"/>
              </a:spcBef>
            </a:pPr>
            <a:r>
              <a:rPr lang="en-US" sz="1100" dirty="0">
                <a:effectLst/>
                <a:latin typeface="Times New Roman" panose="02020603050405020304" pitchFamily="18" charset="0"/>
                <a:ea typeface="Times New Roman" panose="02020603050405020304" pitchFamily="18" charset="0"/>
              </a:rPr>
              <a:t>Today’s Objective</a:t>
            </a:r>
          </a:p>
          <a:p>
            <a:pPr marL="2514600" marR="0" lvl="5"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To discuss and clarify CPE implementation for 2022 Year Ahead process</a:t>
            </a:r>
          </a:p>
          <a:p>
            <a:pPr marL="2514600" marR="0" lvl="5"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To demonstrate new features of the RA templates and guide for 2022 compliance year </a:t>
            </a:r>
          </a:p>
          <a:p>
            <a:pPr marL="0" marR="0" indent="0" hangingPunct="0">
              <a:spcBef>
                <a:spcPts val="0"/>
              </a:spcBef>
              <a:spcAft>
                <a:spcPts val="0"/>
              </a:spcAft>
              <a:buNone/>
            </a:pPr>
            <a:endParaRPr lang="en-US" sz="11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100" b="1" dirty="0">
                <a:solidFill>
                  <a:srgbClr val="000000"/>
                </a:solidFill>
                <a:effectLst/>
                <a:latin typeface="Times New Roman" panose="02020603050405020304" pitchFamily="18" charset="0"/>
                <a:ea typeface="Times New Roman" panose="02020603050405020304" pitchFamily="18" charset="0"/>
              </a:rPr>
              <a:t>10:15 am – 11:00 am</a:t>
            </a:r>
            <a:r>
              <a:rPr lang="en-US" sz="1100" b="1" dirty="0">
                <a:effectLst/>
                <a:latin typeface="Times New Roman" panose="02020603050405020304" pitchFamily="18" charset="0"/>
                <a:ea typeface="Times New Roman" panose="02020603050405020304" pitchFamily="18" charset="0"/>
              </a:rPr>
              <a:t> – 	Central Procurement Entity Implementation</a:t>
            </a:r>
            <a:endParaRPr lang="en-US" sz="1100" dirty="0">
              <a:effectLst/>
              <a:latin typeface="Times New Roman" panose="02020603050405020304" pitchFamily="18" charset="0"/>
              <a:ea typeface="Times New Roman" panose="02020603050405020304" pitchFamily="18" charset="0"/>
            </a:endParaRP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Overview of CPE and changes to local RA requirement for 2023 and 2024 – D.20-06-002 and D.20-12-006</a:t>
            </a: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CPE and LSE Showing for 2023 and 2024</a:t>
            </a: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CAM Credits for System and Flexible Capacity from the CPE procurement </a:t>
            </a: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Questions</a:t>
            </a:r>
          </a:p>
          <a:p>
            <a:pPr marL="0" marR="0" indent="0" hangingPunct="0">
              <a:spcBef>
                <a:spcPts val="0"/>
              </a:spcBef>
              <a:spcAft>
                <a:spcPts val="0"/>
              </a:spcAft>
              <a:buNone/>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100" b="1" dirty="0">
                <a:effectLst/>
                <a:latin typeface="Times New Roman" panose="02020603050405020304" pitchFamily="18" charset="0"/>
                <a:ea typeface="Times New Roman" panose="02020603050405020304" pitchFamily="18" charset="0"/>
              </a:rPr>
              <a:t>11:00 am – 11:25 am - 	2022 RA Guide</a:t>
            </a:r>
            <a:r>
              <a:rPr lang="en-US" sz="1100" b="1" dirty="0">
                <a:solidFill>
                  <a:srgbClr val="000000"/>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CPE Implementation</a:t>
            </a:r>
          </a:p>
          <a:p>
            <a:pPr marL="2289175" marR="0" lvl="0" hangingPunct="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Other Modifications to the RA Guide</a:t>
            </a:r>
            <a:endParaRPr lang="en-US" sz="1100" dirty="0">
              <a:effectLst/>
              <a:latin typeface="Times New Roman" panose="02020603050405020304" pitchFamily="18" charset="0"/>
              <a:ea typeface="Times New Roman" panose="02020603050405020304" pitchFamily="18" charset="0"/>
            </a:endParaRPr>
          </a:p>
          <a:p>
            <a:pPr marL="914400" marR="0" indent="0" hangingPunct="0">
              <a:spcBef>
                <a:spcPts val="0"/>
              </a:spcBef>
              <a:spcAft>
                <a:spcPts val="0"/>
              </a:spcAft>
              <a:buNone/>
            </a:pP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100" b="1" dirty="0">
                <a:solidFill>
                  <a:srgbClr val="000000"/>
                </a:solidFill>
                <a:effectLst/>
                <a:latin typeface="Times New Roman" panose="02020603050405020304" pitchFamily="18" charset="0"/>
                <a:ea typeface="Times New Roman" panose="02020603050405020304" pitchFamily="18" charset="0"/>
              </a:rPr>
              <a:t>11:25 am – 11:50 pm - 	General Demonstration of RA templates</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 </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Revised Local and Flexible Template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Changes to the Local and Flexible template - CPE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Practice entering resource into template for both Local and Flexible compliance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Practice verifying compliance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Go through advisory monthly flexible tables</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Month Ahead Load Forecast Template</a:t>
            </a:r>
          </a:p>
          <a:p>
            <a:pPr marL="2568575" marR="0" lvl="2" indent="-228600" hangingPunct="0">
              <a:spcBef>
                <a:spcPts val="0"/>
              </a:spcBef>
              <a:spcAft>
                <a:spcPts val="0"/>
              </a:spcAft>
              <a:buFont typeface="Courier New" panose="02070309020205020404" pitchFamily="49" charset="0"/>
              <a:buChar char="o"/>
              <a:tabLst>
                <a:tab pos="685800" algn="l"/>
                <a:tab pos="1371600" algn="l"/>
              </a:tabLst>
            </a:pPr>
            <a:r>
              <a:rPr lang="en-US" sz="1100" dirty="0">
                <a:effectLst/>
                <a:latin typeface="Times New Roman" panose="02020603050405020304" pitchFamily="18" charset="0"/>
                <a:ea typeface="Times New Roman" panose="02020603050405020304" pitchFamily="18" charset="0"/>
              </a:rPr>
              <a:t>Demonstration of entering load migration</a:t>
            </a:r>
          </a:p>
          <a:p>
            <a:pPr marL="2568575" marR="0" lvl="2" indent="-228600" hangingPunct="0">
              <a:spcBef>
                <a:spcPts val="0"/>
              </a:spcBef>
              <a:spcAft>
                <a:spcPts val="0"/>
              </a:spcAft>
              <a:buFont typeface="Courier New" panose="02070309020205020404" pitchFamily="49" charset="0"/>
              <a:buChar char="o"/>
              <a:tabLst>
                <a:tab pos="685800" algn="l"/>
                <a:tab pos="1371600" algn="l"/>
              </a:tabLst>
            </a:pPr>
            <a:r>
              <a:rPr lang="en-US" sz="1100" dirty="0">
                <a:effectLst/>
                <a:latin typeface="Times New Roman" panose="02020603050405020304" pitchFamily="18" charset="0"/>
                <a:ea typeface="Times New Roman" panose="02020603050405020304" pitchFamily="18" charset="0"/>
              </a:rPr>
              <a:t>Demonstration of how the load migration values flow into the RA System</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System Template</a:t>
            </a:r>
          </a:p>
          <a:p>
            <a:pPr marL="2568575" marR="0" lvl="0" indent="-342900" hangingPunct="0">
              <a:spcBef>
                <a:spcPts val="0"/>
              </a:spcBef>
              <a:spcAft>
                <a:spcPts val="0"/>
              </a:spcAft>
              <a:buFont typeface="Courier New" panose="02070309020205020404" pitchFamily="49" charset="0"/>
              <a:buChar char="o"/>
              <a:tabLst>
                <a:tab pos="2568575" algn="l"/>
              </a:tabLst>
            </a:pPr>
            <a:r>
              <a:rPr lang="en-US" sz="1100" dirty="0">
                <a:effectLst/>
                <a:latin typeface="Times New Roman" panose="02020603050405020304" pitchFamily="18" charset="0"/>
                <a:ea typeface="Times New Roman" panose="02020603050405020304" pitchFamily="18" charset="0"/>
              </a:rPr>
              <a:t>Changes to the System template</a:t>
            </a:r>
          </a:p>
          <a:p>
            <a:pPr marL="2568575" marR="0" lvl="0" indent="-342900" hangingPunct="0">
              <a:spcBef>
                <a:spcPts val="0"/>
              </a:spcBef>
              <a:spcAft>
                <a:spcPts val="0"/>
              </a:spcAft>
              <a:buFont typeface="Courier New" panose="02070309020205020404" pitchFamily="49" charset="0"/>
              <a:buChar char="o"/>
              <a:tabLst>
                <a:tab pos="2568575" algn="l"/>
              </a:tabLst>
            </a:pPr>
            <a:r>
              <a:rPr lang="en-US" sz="1100" dirty="0">
                <a:effectLst/>
                <a:latin typeface="Times New Roman" panose="02020603050405020304" pitchFamily="18" charset="0"/>
                <a:ea typeface="Times New Roman" panose="02020603050405020304" pitchFamily="18" charset="0"/>
              </a:rPr>
              <a:t>Practice entering load and resource information for both System and Flexible compliance, including CAM/RMR </a:t>
            </a:r>
          </a:p>
          <a:p>
            <a:pPr marL="2568575" marR="0" lvl="0" indent="-342900" hangingPunct="0">
              <a:spcBef>
                <a:spcPts val="0"/>
              </a:spcBef>
              <a:spcAft>
                <a:spcPts val="0"/>
              </a:spcAft>
              <a:buFont typeface="Courier New" panose="02070309020205020404" pitchFamily="49" charset="0"/>
              <a:buChar char="o"/>
              <a:tabLst>
                <a:tab pos="2568575" algn="l"/>
              </a:tabLst>
            </a:pPr>
            <a:r>
              <a:rPr lang="en-US" sz="1100" dirty="0">
                <a:effectLst/>
                <a:latin typeface="Times New Roman" panose="02020603050405020304" pitchFamily="18" charset="0"/>
                <a:ea typeface="Times New Roman" panose="02020603050405020304" pitchFamily="18" charset="0"/>
              </a:rPr>
              <a:t>Practice verifying compliance</a:t>
            </a:r>
          </a:p>
          <a:p>
            <a:pPr marL="1428750" marR="0" indent="0" hangingPunc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1100" b="1" dirty="0">
                <a:effectLst/>
                <a:latin typeface="Times New Roman" panose="02020603050405020304" pitchFamily="18" charset="0"/>
                <a:ea typeface="Times New Roman" panose="02020603050405020304" pitchFamily="18" charset="0"/>
              </a:rPr>
              <a:t>11:50 pm – 12:00 pm</a:t>
            </a: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Wrap Up and Next Steps</a:t>
            </a:r>
            <a:r>
              <a:rPr lang="en-US" sz="1100" dirty="0">
                <a:effectLst/>
                <a:latin typeface="Times New Roman" panose="02020603050405020304" pitchFamily="18" charset="0"/>
                <a:ea typeface="Times New Roman" panose="02020603050405020304" pitchFamily="18" charset="0"/>
              </a:rPr>
              <a:t>  </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Informal comments due on </a:t>
            </a:r>
            <a:r>
              <a:rPr lang="en-US" sz="1100" b="1" dirty="0">
                <a:effectLst/>
                <a:latin typeface="Times New Roman" panose="02020603050405020304" pitchFamily="18" charset="0"/>
                <a:ea typeface="Times New Roman" panose="02020603050405020304" pitchFamily="18" charset="0"/>
              </a:rPr>
              <a:t>August 13, 2021</a:t>
            </a:r>
            <a:endParaRPr lang="en-US" sz="1100" dirty="0">
              <a:effectLst/>
              <a:latin typeface="Times New Roman" panose="02020603050405020304" pitchFamily="18" charset="0"/>
              <a:ea typeface="Times New Roman" panose="02020603050405020304" pitchFamily="18" charset="0"/>
            </a:endParaRP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Finalize Guide and Templates </a:t>
            </a:r>
            <a:r>
              <a:rPr lang="en-US" sz="1100" b="1" dirty="0">
                <a:effectLst/>
                <a:latin typeface="Times New Roman" panose="02020603050405020304" pitchFamily="18" charset="0"/>
                <a:ea typeface="Times New Roman" panose="02020603050405020304" pitchFamily="18" charset="0"/>
              </a:rPr>
              <a:t>September 2021</a:t>
            </a:r>
            <a:endParaRPr lang="en-US" sz="1100" dirty="0">
              <a:effectLst/>
              <a:latin typeface="Times New Roman" panose="02020603050405020304" pitchFamily="18" charset="0"/>
              <a:ea typeface="Times New Roman" panose="02020603050405020304" pitchFamily="18" charset="0"/>
            </a:endParaRP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Overview of Year Ahead allocation and compliance schedule</a:t>
            </a:r>
          </a:p>
        </p:txBody>
      </p:sp>
      <p:sp>
        <p:nvSpPr>
          <p:cNvPr id="4" name="Slide Number Placeholder 3">
            <a:extLst>
              <a:ext uri="{FF2B5EF4-FFF2-40B4-BE49-F238E27FC236}">
                <a16:creationId xmlns:a16="http://schemas.microsoft.com/office/drawing/2014/main" id="{A01CA0C3-489A-4999-9A8C-40CDB34736A8}"/>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0994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8AE5-69A7-4426-B120-864CFE2A5FDA}"/>
              </a:ext>
            </a:extLst>
          </p:cNvPr>
          <p:cNvSpPr>
            <a:spLocks noGrp="1"/>
          </p:cNvSpPr>
          <p:nvPr>
            <p:ph type="title"/>
          </p:nvPr>
        </p:nvSpPr>
        <p:spPr>
          <a:xfrm>
            <a:off x="546308" y="365760"/>
            <a:ext cx="10474259" cy="1188720"/>
          </a:xfrm>
        </p:spPr>
        <p:txBody>
          <a:bodyPr>
            <a:normAutofit/>
          </a:bodyPr>
          <a:lstStyle/>
          <a:p>
            <a:r>
              <a:rPr lang="en-US" sz="3700" dirty="0"/>
              <a:t>Central Procurement Entity Implementation</a:t>
            </a:r>
          </a:p>
        </p:txBody>
      </p:sp>
      <p:sp>
        <p:nvSpPr>
          <p:cNvPr id="3" name="Content Placeholder 2">
            <a:extLst>
              <a:ext uri="{FF2B5EF4-FFF2-40B4-BE49-F238E27FC236}">
                <a16:creationId xmlns:a16="http://schemas.microsoft.com/office/drawing/2014/main" id="{80E3A49F-BB37-4114-AFA8-DF01A74119D1}"/>
              </a:ext>
            </a:extLst>
          </p:cNvPr>
          <p:cNvSpPr>
            <a:spLocks noGrp="1"/>
          </p:cNvSpPr>
          <p:nvPr>
            <p:ph idx="1"/>
          </p:nvPr>
        </p:nvSpPr>
        <p:spPr>
          <a:xfrm>
            <a:off x="832207" y="1554480"/>
            <a:ext cx="10188360" cy="4663440"/>
          </a:xfrm>
        </p:spPr>
        <p:txBody>
          <a:bodyPr anchor="t">
            <a:normAutofit/>
          </a:bodyPr>
          <a:lstStyle/>
          <a:p>
            <a:r>
              <a:rPr lang="en-US" sz="2200" b="1" dirty="0">
                <a:latin typeface="+mj-lt"/>
              </a:rPr>
              <a:t>D.20-06-002</a:t>
            </a:r>
          </a:p>
          <a:p>
            <a:pPr lvl="1"/>
            <a:endParaRPr lang="en-US" sz="2000" dirty="0">
              <a:latin typeface="+mj-lt"/>
            </a:endParaRPr>
          </a:p>
          <a:p>
            <a:pPr lvl="1"/>
            <a:r>
              <a:rPr lang="en-US" sz="2000" dirty="0">
                <a:latin typeface="+mj-lt"/>
              </a:rPr>
              <a:t>OP 2: </a:t>
            </a:r>
            <a:r>
              <a:rPr lang="en-US" sz="2000" dirty="0"/>
              <a:t>Pacific Gas and Electric Company and Southern California Edison Company shall serve as the central procurement entities for their respective distribution service areas for the multi-year local Resource Adequacy (RA) program beginning for the 2023 RA compliance year.</a:t>
            </a:r>
          </a:p>
          <a:p>
            <a:pPr marL="339725" lvl="1" indent="0">
              <a:buNone/>
            </a:pPr>
            <a:endParaRPr lang="en-US" sz="2000" dirty="0">
              <a:latin typeface="+mj-lt"/>
            </a:endParaRPr>
          </a:p>
          <a:p>
            <a:pPr lvl="1"/>
            <a:r>
              <a:rPr lang="en-US" sz="2000" dirty="0">
                <a:latin typeface="+mj-lt"/>
              </a:rPr>
              <a:t>OP 3: </a:t>
            </a:r>
            <a:r>
              <a:rPr lang="en-US" sz="2000" dirty="0"/>
              <a:t>The hybrid central procurement framework for local resources is adopted for Pacific Gas and Electric Company (PG&amp;E) and Southern California Edison’s (SCE) distribution service areas. Load serving entities in PG&amp;E’s and SCE’s distribution service areas will no longer receive a local allocation beginning for the 2023 Resource Adequacy compliance year. </a:t>
            </a:r>
            <a:endParaRPr lang="en-US" sz="2000" dirty="0">
              <a:latin typeface="+mj-lt"/>
            </a:endParaRPr>
          </a:p>
          <a:p>
            <a:endParaRPr lang="en-US" sz="2200" dirty="0">
              <a:latin typeface="+mj-lt"/>
            </a:endParaRPr>
          </a:p>
        </p:txBody>
      </p:sp>
    </p:spTree>
    <p:extLst>
      <p:ext uri="{BB962C8B-B14F-4D97-AF65-F5344CB8AC3E}">
        <p14:creationId xmlns:p14="http://schemas.microsoft.com/office/powerpoint/2010/main" val="180421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A5CF-9B08-42BF-985D-35BAFEECB369}"/>
              </a:ext>
            </a:extLst>
          </p:cNvPr>
          <p:cNvSpPr>
            <a:spLocks noGrp="1"/>
          </p:cNvSpPr>
          <p:nvPr>
            <p:ph type="title"/>
          </p:nvPr>
        </p:nvSpPr>
        <p:spPr/>
        <p:txBody>
          <a:bodyPr/>
          <a:lstStyle/>
          <a:p>
            <a:r>
              <a:rPr lang="en-US" dirty="0"/>
              <a:t>2022 Year Ahead RA Timeline</a:t>
            </a:r>
          </a:p>
        </p:txBody>
      </p:sp>
      <p:sp>
        <p:nvSpPr>
          <p:cNvPr id="3" name="Content Placeholder 2">
            <a:extLst>
              <a:ext uri="{FF2B5EF4-FFF2-40B4-BE49-F238E27FC236}">
                <a16:creationId xmlns:a16="http://schemas.microsoft.com/office/drawing/2014/main" id="{612F4D1E-AA18-4399-8F30-E74E24E4A2EF}"/>
              </a:ext>
            </a:extLst>
          </p:cNvPr>
          <p:cNvSpPr>
            <a:spLocks noGrp="1"/>
          </p:cNvSpPr>
          <p:nvPr>
            <p:ph idx="1"/>
          </p:nvPr>
        </p:nvSpPr>
        <p:spPr/>
        <p:txBody>
          <a:bodyPr>
            <a:noAutofit/>
          </a:bodyPr>
          <a:lstStyle/>
          <a:p>
            <a:r>
              <a:rPr lang="en-US" sz="1600" dirty="0"/>
              <a:t>April-May 2021: </a:t>
            </a:r>
          </a:p>
          <a:p>
            <a:pPr lvl="1"/>
            <a:r>
              <a:rPr lang="en-US" sz="1600" dirty="0"/>
              <a:t>The CAISO files draft and final LCR one- and five-year ahead studies. LCR studies will include any CAISO-approved transmission upgrades from the Transmission Planning Process (TPP) LCR study.</a:t>
            </a:r>
          </a:p>
          <a:p>
            <a:pPr lvl="1"/>
            <a:r>
              <a:rPr lang="en-US" sz="1600" dirty="0"/>
              <a:t>LSEs in SCE and PG&amp;E TAC areas commit to CPE to show self-procured local resources in RA filing for 2023 and 2024. </a:t>
            </a:r>
          </a:p>
          <a:p>
            <a:pPr lvl="1"/>
            <a:r>
              <a:rPr lang="en-US" sz="1600" dirty="0"/>
              <a:t>Parties file comments on draft and final LCR studies.</a:t>
            </a:r>
          </a:p>
          <a:p>
            <a:r>
              <a:rPr lang="en-US" sz="1600" dirty="0"/>
              <a:t>June 2021: </a:t>
            </a:r>
          </a:p>
          <a:p>
            <a:pPr lvl="1"/>
            <a:r>
              <a:rPr lang="en-US" sz="1600" dirty="0"/>
              <a:t>The Commission adopts multi-year local RA requirements for the 2022-2024 compliance years as part of its June decision. </a:t>
            </a:r>
          </a:p>
          <a:p>
            <a:pPr lvl="1"/>
            <a:r>
              <a:rPr lang="en-US" sz="1600" dirty="0"/>
              <a:t>CPE receives total jurisdictional share of multi-year local RA requirements for 2022-2024 compliance years. </a:t>
            </a:r>
          </a:p>
          <a:p>
            <a:r>
              <a:rPr lang="en-US" sz="1600" dirty="0"/>
              <a:t>July 2021:</a:t>
            </a:r>
          </a:p>
          <a:p>
            <a:pPr lvl="1"/>
            <a:r>
              <a:rPr lang="en-US" sz="1600" dirty="0"/>
              <a:t>For the SCE and PG&amp;E TAC areas, LSEs receive initial RA allocations, including CAM credits and system, flexible, and local requirements for 2022 (but are not allocated local requirements for 2023 and 2024). </a:t>
            </a:r>
          </a:p>
          <a:p>
            <a:pPr lvl="1"/>
            <a:r>
              <a:rPr lang="en-US" sz="1600" dirty="0"/>
              <a:t>For SDG&amp;E TAC area, LSEs receive initial RA allocations (system, flexible, local requirements) and CAM credits.</a:t>
            </a:r>
          </a:p>
        </p:txBody>
      </p:sp>
      <p:sp>
        <p:nvSpPr>
          <p:cNvPr id="4" name="Slide Number Placeholder 3">
            <a:extLst>
              <a:ext uri="{FF2B5EF4-FFF2-40B4-BE49-F238E27FC236}">
                <a16:creationId xmlns:a16="http://schemas.microsoft.com/office/drawing/2014/main" id="{E80AD451-8521-400B-9679-365EE4B7276D}"/>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210068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04A4-E15E-4F8A-BA2A-809C3475F8E9}"/>
              </a:ext>
            </a:extLst>
          </p:cNvPr>
          <p:cNvSpPr>
            <a:spLocks noGrp="1"/>
          </p:cNvSpPr>
          <p:nvPr>
            <p:ph type="title"/>
          </p:nvPr>
        </p:nvSpPr>
        <p:spPr/>
        <p:txBody>
          <a:bodyPr/>
          <a:lstStyle/>
          <a:p>
            <a:r>
              <a:rPr lang="en-US" dirty="0"/>
              <a:t>2022 Year Ahead RA Timeline</a:t>
            </a:r>
          </a:p>
        </p:txBody>
      </p:sp>
      <p:sp>
        <p:nvSpPr>
          <p:cNvPr id="3" name="Content Placeholder 2">
            <a:extLst>
              <a:ext uri="{FF2B5EF4-FFF2-40B4-BE49-F238E27FC236}">
                <a16:creationId xmlns:a16="http://schemas.microsoft.com/office/drawing/2014/main" id="{BBCDEA94-E442-4B4E-9FCC-9D6A6F72D863}"/>
              </a:ext>
            </a:extLst>
          </p:cNvPr>
          <p:cNvSpPr>
            <a:spLocks noGrp="1"/>
          </p:cNvSpPr>
          <p:nvPr>
            <p:ph idx="1"/>
          </p:nvPr>
        </p:nvSpPr>
        <p:spPr/>
        <p:txBody>
          <a:bodyPr/>
          <a:lstStyle/>
          <a:p>
            <a:r>
              <a:rPr lang="en-US" sz="2400" dirty="0"/>
              <a:t>Late September 2021: CPE and LSEs that voluntarily committed local resources to the CPE make local RA showing to the Commission and the CAISO. </a:t>
            </a:r>
          </a:p>
          <a:p>
            <a:r>
              <a:rPr lang="en-US" sz="2400" dirty="0"/>
              <a:t>Late September/early October 2021: For PG&amp;E and SCE’s TAC areas, LSEs are allocated final CAM credits (based on coincident peak load shares) for any system and flexible capacity that was procured by the CPE during the local RA procurement process or by CAISO through its RMR process. </a:t>
            </a:r>
          </a:p>
          <a:p>
            <a:r>
              <a:rPr lang="en-US" sz="2400" dirty="0"/>
              <a:t>End of October 2021: LSEs in the SDG&amp;E TAC make system, flexible, and 3-year local RA showing. CAISO determines necessary backstop procurement. LSEs in PG&amp;E and SCE TACs make local showing only for 2022, as well as 2022 year ahead system and flexible showings.</a:t>
            </a:r>
          </a:p>
          <a:p>
            <a:endParaRPr lang="en-US" dirty="0"/>
          </a:p>
        </p:txBody>
      </p:sp>
      <p:sp>
        <p:nvSpPr>
          <p:cNvPr id="4" name="Slide Number Placeholder 3">
            <a:extLst>
              <a:ext uri="{FF2B5EF4-FFF2-40B4-BE49-F238E27FC236}">
                <a16:creationId xmlns:a16="http://schemas.microsoft.com/office/drawing/2014/main" id="{196039A8-764B-4B35-A231-072ED90AA3BE}"/>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127129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5C-0FC1-474F-935C-EDD1D5B99497}"/>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DF24059A-C590-4847-B9ED-2671A8849984}"/>
              </a:ext>
            </a:extLst>
          </p:cNvPr>
          <p:cNvSpPr>
            <a:spLocks noGrp="1"/>
          </p:cNvSpPr>
          <p:nvPr>
            <p:ph idx="1"/>
          </p:nvPr>
        </p:nvSpPr>
        <p:spPr/>
        <p:txBody>
          <a:bodyPr/>
          <a:lstStyle/>
          <a:p>
            <a:r>
              <a:rPr lang="en-US" dirty="0"/>
              <a:t>For the 2022 Year Ahead Compliance Process</a:t>
            </a:r>
          </a:p>
          <a:p>
            <a:pPr lvl="1"/>
            <a:r>
              <a:rPr lang="en-US" dirty="0"/>
              <a:t>LSEs will receive local requirements for 2022</a:t>
            </a:r>
          </a:p>
          <a:p>
            <a:pPr lvl="1"/>
            <a:r>
              <a:rPr lang="en-US" dirty="0"/>
              <a:t>LSEs will not receive local requirements for 2023 and 2024 in PG&amp;E and SCE’s TAC area</a:t>
            </a:r>
          </a:p>
          <a:p>
            <a:pPr lvl="1"/>
            <a:r>
              <a:rPr lang="en-US" dirty="0"/>
              <a:t>The CPE will receive local requirement for 2023 and 2024 in PG&amp;E and SCE’s TAC area</a:t>
            </a:r>
          </a:p>
          <a:p>
            <a:pPr lvl="1"/>
            <a:r>
              <a:rPr lang="en-US" dirty="0"/>
              <a:t>LSEs in SDG&amp;E’s TAC area will receive local requirements for 2023 and 2024</a:t>
            </a:r>
          </a:p>
          <a:p>
            <a:pPr lvl="1"/>
            <a:endParaRPr lang="en-US" dirty="0"/>
          </a:p>
        </p:txBody>
      </p:sp>
      <p:sp>
        <p:nvSpPr>
          <p:cNvPr id="4" name="Slide Number Placeholder 3">
            <a:extLst>
              <a:ext uri="{FF2B5EF4-FFF2-40B4-BE49-F238E27FC236}">
                <a16:creationId xmlns:a16="http://schemas.microsoft.com/office/drawing/2014/main" id="{97B6C83F-64FC-477E-BC4A-DE93915BF67E}"/>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1361946589"/>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6F770E2C-9E48-44F0-9381-F07287BABA22}"/>
    </a:ext>
  </a:extLst>
</a:theme>
</file>

<file path=ppt/theme/theme7.xml><?xml version="1.0" encoding="utf-8"?>
<a:theme xmlns:a="http://schemas.openxmlformats.org/drawingml/2006/main" name="SCE 4x3 Template_Whi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8.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ppt/theme/theme9.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AC68A427615041BCF6DC4BA357173B" ma:contentTypeVersion="5" ma:contentTypeDescription="Create a new document." ma:contentTypeScope="" ma:versionID="3e11e7cd1a1d3546f2f483aa9a2eeebf">
  <xsd:schema xmlns:xsd="http://www.w3.org/2001/XMLSchema" xmlns:xs="http://www.w3.org/2001/XMLSchema" xmlns:p="http://schemas.microsoft.com/office/2006/metadata/properties" xmlns:ns3="7493e73e-3df9-4ae7-b8b0-211d696c5bd6" xmlns:ns4="f69f436b-4e11-493c-8970-005974cb0288" targetNamespace="http://schemas.microsoft.com/office/2006/metadata/properties" ma:root="true" ma:fieldsID="54ec908f6da23bdfd4d97d0a4f98dc4d" ns3:_="" ns4:_="">
    <xsd:import namespace="7493e73e-3df9-4ae7-b8b0-211d696c5bd6"/>
    <xsd:import namespace="f69f436b-4e11-493c-8970-005974cb02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3e73e-3df9-4ae7-b8b0-211d696c5b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9f436b-4e11-493c-8970-005974cb02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F15F37-A884-4804-B2B9-9284D0D42CE2}">
  <ds:schemaRefs>
    <ds:schemaRef ds:uri="7493e73e-3df9-4ae7-b8b0-211d696c5bd6"/>
    <ds:schemaRef ds:uri="f69f436b-4e11-493c-8970-005974cb02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CE2676-EA1A-41B7-9C65-A7BD33A7C90D}">
  <ds:schemaRefs>
    <ds:schemaRef ds:uri="7493e73e-3df9-4ae7-b8b0-211d696c5bd6"/>
    <ds:schemaRef ds:uri="f69f436b-4e11-493c-8970-005974cb02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C5E2A5-D79A-471E-9D88-29414D275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CPUC White</Template>
  <TotalTime>207</TotalTime>
  <Words>1790</Words>
  <Application>Microsoft Office PowerPoint</Application>
  <PresentationFormat>Widescreen</PresentationFormat>
  <Paragraphs>169</Paragraphs>
  <Slides>18</Slides>
  <Notes>1</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18</vt:i4>
      </vt:variant>
    </vt:vector>
  </HeadingPairs>
  <TitlesOfParts>
    <vt:vector size="38" baseType="lpstr">
      <vt:lpstr>Arial</vt:lpstr>
      <vt:lpstr>Arial,Sans-Serif</vt:lpstr>
      <vt:lpstr>Calibri</vt:lpstr>
      <vt:lpstr>Century Gothic</vt:lpstr>
      <vt:lpstr>Courier New</vt:lpstr>
      <vt:lpstr>Open Sans</vt:lpstr>
      <vt:lpstr>Segoe UI</vt:lpstr>
      <vt:lpstr>Segoe UI Light</vt:lpstr>
      <vt:lpstr>Segoe UI Semibold</vt:lpstr>
      <vt:lpstr>Symbol</vt:lpstr>
      <vt:lpstr>Times New Roman</vt:lpstr>
      <vt:lpstr>CPUC White</vt:lpstr>
      <vt:lpstr>CPUC Pale Gold</vt:lpstr>
      <vt:lpstr>CPUC Dark Blue</vt:lpstr>
      <vt:lpstr>CPUC Blue</vt:lpstr>
      <vt:lpstr>CPUC Gold</vt:lpstr>
      <vt:lpstr>CPUC Gold</vt:lpstr>
      <vt:lpstr>SCE 4x3 Template_White</vt:lpstr>
      <vt:lpstr>CPUC Blue</vt:lpstr>
      <vt:lpstr>CPUC Blue</vt:lpstr>
      <vt:lpstr>2022 RA Guide and Templates Workshop</vt:lpstr>
      <vt:lpstr>Logistics</vt:lpstr>
      <vt:lpstr>Workshop Logistics</vt:lpstr>
      <vt:lpstr>Ground Rules</vt:lpstr>
      <vt:lpstr>Agenda</vt:lpstr>
      <vt:lpstr>Central Procurement Entity Implementation</vt:lpstr>
      <vt:lpstr>2022 Year Ahead RA Timeline</vt:lpstr>
      <vt:lpstr>2022 Year Ahead RA Timeline</vt:lpstr>
      <vt:lpstr>Central Procurement Entity Implementation</vt:lpstr>
      <vt:lpstr>Central Procurement Entity Implementation</vt:lpstr>
      <vt:lpstr>Central Procurement Entity Implementation</vt:lpstr>
      <vt:lpstr>LCR Reduction Compensation Mechanism</vt:lpstr>
      <vt:lpstr>2022 RA Guide</vt:lpstr>
      <vt:lpstr>2022 Local/Flexible Template</vt:lpstr>
      <vt:lpstr>2022 System Template</vt:lpstr>
      <vt:lpstr>2022 Multiyear Capacity Documentation Summary</vt:lpstr>
      <vt:lpstr>Upcoming 2021 RA Compliance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Chow, Lily</cp:lastModifiedBy>
  <cp:revision>97</cp:revision>
  <cp:lastPrinted>2020-11-18T18:33:15Z</cp:lastPrinted>
  <dcterms:created xsi:type="dcterms:W3CDTF">2020-09-24T16:50:09Z</dcterms:created>
  <dcterms:modified xsi:type="dcterms:W3CDTF">2021-08-05T15:55:25Z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0x0101001BAC68A427615041BCF6DC4BA357173B</vt:lpwstr>
  </property>
</Properties>
</file>