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6" r:id="rId4"/>
    <p:sldMasterId id="2147483700" r:id="rId5"/>
    <p:sldMasterId id="2147483794" r:id="rId6"/>
    <p:sldMasterId id="2147483799" r:id="rId7"/>
    <p:sldMasterId id="2147483687" r:id="rId8"/>
    <p:sldMasterId id="2147483767" r:id="rId9"/>
    <p:sldMasterId id="2147484027" r:id="rId10"/>
    <p:sldMasterId id="2147483780" r:id="rId11"/>
    <p:sldMasterId id="2147484039" r:id="rId12"/>
  </p:sldMasterIdLst>
  <p:notesMasterIdLst>
    <p:notesMasterId r:id="rId36"/>
  </p:notesMasterIdLst>
  <p:sldIdLst>
    <p:sldId id="256" r:id="rId13"/>
    <p:sldId id="7859" r:id="rId14"/>
    <p:sldId id="464" r:id="rId15"/>
    <p:sldId id="7863" r:id="rId16"/>
    <p:sldId id="2208" r:id="rId17"/>
    <p:sldId id="273" r:id="rId18"/>
    <p:sldId id="7981" r:id="rId19"/>
    <p:sldId id="7974" r:id="rId20"/>
    <p:sldId id="7980" r:id="rId21"/>
    <p:sldId id="7982" r:id="rId22"/>
    <p:sldId id="7973" r:id="rId23"/>
    <p:sldId id="7975" r:id="rId24"/>
    <p:sldId id="7971" r:id="rId25"/>
    <p:sldId id="7984" r:id="rId26"/>
    <p:sldId id="7985" r:id="rId27"/>
    <p:sldId id="7976" r:id="rId28"/>
    <p:sldId id="7977" r:id="rId29"/>
    <p:sldId id="7978" r:id="rId30"/>
    <p:sldId id="7979" r:id="rId31"/>
    <p:sldId id="7983" r:id="rId32"/>
    <p:sldId id="7986" r:id="rId33"/>
    <p:sldId id="278" r:id="rId34"/>
    <p:sldId id="7970"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throw, David" initials="WD" lastIdx="2" clrIdx="6">
    <p:extLst>
      <p:ext uri="{19B8F6BF-5375-455C-9EA6-DF929625EA0E}">
        <p15:presenceInfo xmlns:p15="http://schemas.microsoft.com/office/powerpoint/2012/main" userId="S::David.Withrow@cpuc.ca.gov::65b6befa-edb6-4d70-8c29-7ef6094b4c20" providerId="AD"/>
      </p:ext>
    </p:extLst>
  </p:cmAuthor>
  <p:cmAuthor id="1" name="Raffan, Neil" initials="RN" lastIdx="11" clrIdx="0">
    <p:extLst>
      <p:ext uri="{19B8F6BF-5375-455C-9EA6-DF929625EA0E}">
        <p15:presenceInfo xmlns:p15="http://schemas.microsoft.com/office/powerpoint/2012/main" userId="Raffan, Neil" providerId="None"/>
      </p:ext>
    </p:extLst>
  </p:cmAuthor>
  <p:cmAuthor id="2" name="Reiser, Lauren" initials="RL" lastIdx="1" clrIdx="1">
    <p:extLst>
      <p:ext uri="{19B8F6BF-5375-455C-9EA6-DF929625EA0E}">
        <p15:presenceInfo xmlns:p15="http://schemas.microsoft.com/office/powerpoint/2012/main" userId="S::Lauren.Reiser@cpuc.ca.gov::ae9f5d00-a87e-417b-84a5-4289863e4d60" providerId="AD"/>
      </p:ext>
    </p:extLst>
  </p:cmAuthor>
  <p:cmAuthor id="3" name="Eshraghi, Alireza" initials="EA" lastIdx="9" clrIdx="2">
    <p:extLst>
      <p:ext uri="{19B8F6BF-5375-455C-9EA6-DF929625EA0E}">
        <p15:presenceInfo xmlns:p15="http://schemas.microsoft.com/office/powerpoint/2012/main" userId="S::alireza.eshraghi@cpuc.ca.gov::3b8017e6-4cc2-4645-8fab-8a772b696c9c" providerId="AD"/>
      </p:ext>
    </p:extLst>
  </p:cmAuthor>
  <p:cmAuthor id="4" name="Maslanka, Karolina" initials="MK" lastIdx="9" clrIdx="3">
    <p:extLst>
      <p:ext uri="{19B8F6BF-5375-455C-9EA6-DF929625EA0E}">
        <p15:presenceInfo xmlns:p15="http://schemas.microsoft.com/office/powerpoint/2012/main" userId="S::karolina.maslanka@cpuc.ca.gov::87bce441-17df-4249-a39a-9b0c77e933d5" providerId="AD"/>
      </p:ext>
    </p:extLst>
  </p:cmAuthor>
  <p:cmAuthor id="5" name="Barcic, Nathan" initials="BN" lastIdx="7" clrIdx="4">
    <p:extLst>
      <p:ext uri="{19B8F6BF-5375-455C-9EA6-DF929625EA0E}">
        <p15:presenceInfo xmlns:p15="http://schemas.microsoft.com/office/powerpoint/2012/main" userId="S::nathan.barcic@cpuc.ca.gov::04ee1269-98c7-4400-9d65-e14e21f88e5d" providerId="AD"/>
      </p:ext>
    </p:extLst>
  </p:cmAuthor>
  <p:cmAuthor id="6" name="Raffan, Neil" initials="RN [2]" lastIdx="7" clrIdx="5">
    <p:extLst>
      <p:ext uri="{19B8F6BF-5375-455C-9EA6-DF929625EA0E}">
        <p15:presenceInfo xmlns:p15="http://schemas.microsoft.com/office/powerpoint/2012/main" userId="S::neil.raffan@cpuc.ca.gov::87a1623c-4dc2-4a97-bf9e-e201bac15b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0FF"/>
    <a:srgbClr val="2A3B4F"/>
    <a:srgbClr val="FF0505"/>
    <a:srgbClr val="43AF46"/>
    <a:srgbClr val="45AD4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3" autoAdjust="0"/>
  </p:normalViewPr>
  <p:slideViewPr>
    <p:cSldViewPr snapToGrid="0">
      <p:cViewPr varScale="1">
        <p:scale>
          <a:sx n="78" d="100"/>
          <a:sy n="78" d="100"/>
        </p:scale>
        <p:origin x="778"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6"/>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idx="1"/>
          </p:nvPr>
        </p:nvSpPr>
        <p:spPr>
          <a:xfrm>
            <a:off x="4143588" y="0"/>
            <a:ext cx="3169920" cy="481726"/>
          </a:xfrm>
          <a:prstGeom prst="rect">
            <a:avLst/>
          </a:prstGeom>
        </p:spPr>
        <p:txBody>
          <a:bodyPr vert="horz" lIns="96651" tIns="48326" rIns="96651" bIns="48326" rtlCol="0"/>
          <a:lstStyle>
            <a:lvl1pPr algn="r">
              <a:defRPr sz="1200"/>
            </a:lvl1pPr>
          </a:lstStyle>
          <a:p>
            <a:fld id="{320ACE7A-C6EF-8447-9F67-958EE183E041}" type="datetimeFigureOut">
              <a:rPr lang="en-US" smtClean="0"/>
              <a:t>8/2/2022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5"/>
          </a:xfrm>
          <a:prstGeom prst="rect">
            <a:avLst/>
          </a:prstGeom>
        </p:spPr>
        <p:txBody>
          <a:bodyPr vert="horz" lIns="96651" tIns="48326" rIns="96651"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5"/>
          </a:xfrm>
          <a:prstGeom prst="rect">
            <a:avLst/>
          </a:prstGeom>
        </p:spPr>
        <p:txBody>
          <a:bodyPr vert="horz" lIns="96651" tIns="48326" rIns="96651" bIns="48326"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E81493-E6F5-4BE5-A1BD-D47634B8FCEA}" type="slidenum">
              <a:rPr lang="en-US" smtClean="0"/>
              <a:t>5</a:t>
            </a:fld>
            <a:endParaRPr lang="en-US"/>
          </a:p>
        </p:txBody>
      </p:sp>
    </p:spTree>
    <p:extLst>
      <p:ext uri="{BB962C8B-B14F-4D97-AF65-F5344CB8AC3E}">
        <p14:creationId xmlns:p14="http://schemas.microsoft.com/office/powerpoint/2010/main" val="269976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6D943AF4-E4E5-4817-9405-6E0DC124BA0D}" type="datetime4">
              <a:rPr lang="en-US" smtClean="0"/>
              <a:t>August 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C903A1C1-53A4-4A55-981B-85418A5A5777}" type="datetime4">
              <a:rPr lang="en-US" smtClean="0"/>
              <a:t>August 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010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August 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870846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August 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237838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August 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16190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August 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042443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August 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057256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August 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89602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August 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4288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0D499D04-6A6D-41D6-88F1-DC2573A6D456}" type="datetime4">
              <a:rPr lang="en-US" smtClean="0"/>
              <a:t>August 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5B972E7-66C2-4DC4-8FE4-C964FED381D6}" type="datetime4">
              <a:rPr lang="en-US" smtClean="0"/>
              <a:t>August 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C3216954-E6C7-412C-A3CB-2E5EF5023359}" type="datetime4">
              <a:rPr lang="en-US" smtClean="0"/>
              <a:t>August 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F047DBD-6151-4E8C-9974-520E16649CF1}" type="datetime4">
              <a:rPr lang="en-US" smtClean="0"/>
              <a:t>August 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281EF4E0-91A1-4774-84C7-121750719B64}" type="datetime4">
              <a:rPr lang="en-US" smtClean="0"/>
              <a:t>August 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BDAD0CF-F082-4B51-907E-640F5316CFB0}"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6829753-C7F5-443F-A8F8-44A6CB262C87}"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EF8F5A5-0B5A-4E18-935C-93FD1B52045B}" type="datetime4">
              <a:rPr lang="en-US" smtClean="0"/>
              <a:t>August 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F13CFDF-57D9-4ACE-9332-AB9677195109}" type="datetime4">
              <a:rPr lang="en-US" smtClean="0"/>
              <a:t>August 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August 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9A4510E2-87A2-46AE-AFD0-CF4240B9CE14}" type="datetime4">
              <a:rPr lang="en-US" smtClean="0"/>
              <a:t>August 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A2D6BF2-E5C1-4CB1-BB77-1340FC1042FA}" type="datetime4">
              <a:rPr lang="en-US" smtClean="0"/>
              <a:t>August 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D4E87C9-17A2-4E07-841C-118477E9A9BF}" type="datetime4">
              <a:rPr lang="en-US" smtClean="0"/>
              <a:t>August 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2B552E24-ABDF-4312-970A-B2FDC234C6A1}" type="datetime4">
              <a:rPr lang="en-US" smtClean="0"/>
              <a:t>August 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C084C50E-5DA8-4C0D-8F57-71582F076727}" type="datetime4">
              <a:rPr lang="en-US" smtClean="0"/>
              <a:t>August 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052315D-C130-4390-982A-A58C0605B59F}" type="datetime4">
              <a:rPr lang="en-US" smtClean="0"/>
              <a:t>August 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43FB6F1-029F-4EAD-A454-F64B07771497}" type="datetime4">
              <a:rPr lang="en-US" smtClean="0"/>
              <a:t>August 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A6F3B8B-80D6-4CD7-BF59-1E1CCCA260BB}" type="datetime4">
              <a:rPr lang="en-US" smtClean="0"/>
              <a:t>August 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D7A60D8-5479-4E0C-A5F0-14C8BA0E09FF}"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B1D2CC2-9F9F-43C1-8741-3CAA147D1D79}"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C197DC7-2437-4227-B56F-78B3BD048A5C}" type="datetime4">
              <a:rPr lang="en-US" smtClean="0"/>
              <a:t>August 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F0E3738-97C0-4F46-B742-67A80F75C894}" type="datetime4">
              <a:rPr lang="en-US" smtClean="0"/>
              <a:t>August 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38136F5-527C-4D85-A423-811277B9CE31}" type="datetime4">
              <a:rPr lang="en-US" smtClean="0"/>
              <a:t>August 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F67FB75-CC9C-4888-B384-99D2DBF9A61F}" type="datetime4">
              <a:rPr lang="en-US" smtClean="0"/>
              <a:t>August 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07F8528-CDE0-40B2-B101-E0A5E9F5A9AD}" type="datetime4">
              <a:rPr lang="en-US" smtClean="0"/>
              <a:t>August 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7D4591AE-9937-4080-A8E3-128C27F88023}" type="datetime4">
              <a:rPr lang="en-US" smtClean="0"/>
              <a:t>August 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1806119-16D5-4831-B026-3364DAC72D36}" type="datetime4">
              <a:rPr lang="en-US" smtClean="0"/>
              <a:t>August 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CF4C55E4-0D48-47E9-8334-BE0816DD1150}" type="datetime4">
              <a:rPr lang="en-US" smtClean="0"/>
              <a:t>August 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A341EC17-03E8-47AF-A1B8-88A59EAF2399}" type="datetime4">
              <a:rPr lang="en-US" smtClean="0"/>
              <a:t>August 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64899A5D-D991-42E3-AF9C-BA1DF55A5B34}" type="datetime4">
              <a:rPr lang="en-US" smtClean="0"/>
              <a:t>August 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50C61E06-1959-495A-9442-55E8BB9B5029}" type="datetime4">
              <a:rPr lang="en-US" smtClean="0"/>
              <a:t>August 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20ED295-84C8-44BF-ADC6-0BA3F7261962}"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CDE78E-3C1E-4C17-863F-2F7C48D08702}"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24F897A-7115-4712-80AB-F7D9FE614158}"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CE750220-CD65-4542-8874-18A5BFAEC4BA}" type="datetime4">
              <a:rPr lang="en-US" smtClean="0"/>
              <a:t>August 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0139E8C4-4DD8-4113-900F-FACE8FCFF0C4}" type="datetime4">
              <a:rPr lang="en-US" smtClean="0"/>
              <a:t>August 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3F781FE-8411-4E3E-ABF6-A3E5EE16CF3F}" type="datetime4">
              <a:rPr lang="en-US" smtClean="0"/>
              <a:t>August 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790F337-CFB0-412A-A5BC-3E7B2FAFF811}" type="datetime4">
              <a:rPr lang="en-US" smtClean="0"/>
              <a:t>August 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72284368-C8A3-4C48-B7C2-A3FFACE29D51}" type="datetime4">
              <a:rPr lang="en-US" smtClean="0"/>
              <a:t>August 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7EAE4403-B84A-42AD-887D-ECF6F999A54A}" type="datetime4">
              <a:rPr lang="en-US" smtClean="0"/>
              <a:t>August 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196E6649-DB27-4E0E-A8D6-37C7851F8310}" type="datetime4">
              <a:rPr lang="en-US" smtClean="0"/>
              <a:t>August 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E97E5C4-1F4D-4930-A19A-CC6D98100D0C}" type="datetime4">
              <a:rPr lang="en-US" smtClean="0"/>
              <a:t>August 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348D003-6B89-4CC1-B925-E5D1EDFBE0FD}"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29E9E57-EFCF-41A0-8E98-51892116989F}" type="datetime4">
              <a:rPr lang="en-US" smtClean="0"/>
              <a:t>August 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A1D3E78-ACD0-42A7-83DC-1BBE59A0000C}" type="datetime4">
              <a:rPr lang="en-US" smtClean="0"/>
              <a:t>August 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0BBBB08-5905-4674-A3F1-FE6C4C048282}"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F0D184F-A797-4788-91B3-7FBCF040330A}"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AA1922D-8F54-4939-8B39-C626052487B8}" type="datetime4">
              <a:rPr lang="en-US" smtClean="0"/>
              <a:t>August 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7AB1808-CA9E-4FD2-A9B3-F92D15375968}" type="datetime4">
              <a:rPr lang="en-US" smtClean="0"/>
              <a:t>August 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D05A15F-27E3-4549-B23A-B791AEA95680}" type="datetime4">
              <a:rPr lang="en-US" smtClean="0"/>
              <a:t>August 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FB0B848-99A2-4916-9CFC-DCA9565A7221}" type="datetime4">
              <a:rPr lang="en-US" smtClean="0"/>
              <a:t>August 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B224EC86-A081-488A-85E6-03439212314B}" type="datetime4">
              <a:rPr lang="en-US" smtClean="0"/>
              <a:t>August 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7AC39FD-B579-4C75-A9E1-C2501BE183DB}" type="datetime4">
              <a:rPr lang="en-US" smtClean="0"/>
              <a:t>August 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0B0E136-094A-440A-AEFB-5ADB6495B51B}" type="datetime4">
              <a:rPr lang="en-US" smtClean="0"/>
              <a:t>August 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9826F37-3BFE-473A-8C67-105EC56244B1}" type="datetime4">
              <a:rPr lang="en-US" smtClean="0"/>
              <a:t>August 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August 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2676582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August 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48649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August 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8424333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757062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457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August 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868148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August 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224604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August 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5863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August 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8651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05A6126-758E-467B-95C5-BF635B7A13E5}" type="datetime4">
              <a:rPr lang="en-US" smtClean="0"/>
              <a:t>August 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August 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50029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August 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48591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August 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95228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CE Title Slide Whit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9105091"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a:t>Click to edit Master title style</a:t>
            </a:r>
          </a:p>
        </p:txBody>
      </p:sp>
      <p:pic>
        <p:nvPicPr>
          <p:cNvPr id="12" name="Picture 11"/>
          <p:cNvPicPr>
            <a:picLocks noChangeAspect="1"/>
          </p:cNvPicPr>
          <p:nvPr userDrawn="1"/>
        </p:nvPicPr>
        <p:blipFill>
          <a:blip r:embed="rId2"/>
          <a:stretch>
            <a:fillRect/>
          </a:stretch>
        </p:blipFill>
        <p:spPr>
          <a:xfrm>
            <a:off x="9544540" y="6024477"/>
            <a:ext cx="2209497"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6225" y="6186909"/>
            <a:ext cx="2763120" cy="183644"/>
          </a:xfrm>
          <a:prstGeom prst="rect">
            <a:avLst/>
          </a:prstGeom>
        </p:spPr>
      </p:pic>
    </p:spTree>
    <p:extLst>
      <p:ext uri="{BB962C8B-B14F-4D97-AF65-F5344CB8AC3E}">
        <p14:creationId xmlns:p14="http://schemas.microsoft.com/office/powerpoint/2010/main" val="13314012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en">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157" y="1554731"/>
            <a:ext cx="7909264" cy="1325563"/>
          </a:xfrm>
        </p:spPr>
        <p:txBody>
          <a:bodyPr/>
          <a:lstStyle>
            <a:lvl1pPr>
              <a:defRPr baseline="0">
                <a:solidFill>
                  <a:schemeClr val="bg1"/>
                </a:solidFill>
              </a:defRPr>
            </a:lvl1pPr>
          </a:lstStyle>
          <a:p>
            <a:r>
              <a:rPr lang="en-US"/>
              <a:t>Divider Slide Title</a:t>
            </a:r>
          </a:p>
        </p:txBody>
      </p:sp>
      <p:sp>
        <p:nvSpPr>
          <p:cNvPr id="9" name="Rectangle 8"/>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9102571" y="0"/>
            <a:ext cx="30775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9544540" y="6024477"/>
            <a:ext cx="2209497"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6225" y="6178031"/>
            <a:ext cx="2763120" cy="183644"/>
          </a:xfrm>
          <a:prstGeom prst="rect">
            <a:avLst/>
          </a:prstGeom>
        </p:spPr>
      </p:pic>
    </p:spTree>
    <p:extLst>
      <p:ext uri="{BB962C8B-B14F-4D97-AF65-F5344CB8AC3E}">
        <p14:creationId xmlns:p14="http://schemas.microsoft.com/office/powerpoint/2010/main" val="3313767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157" y="1554731"/>
            <a:ext cx="7909264" cy="1325563"/>
          </a:xfrm>
        </p:spPr>
        <p:txBody>
          <a:bodyPr/>
          <a:lstStyle>
            <a:lvl1pPr>
              <a:defRPr baseline="0">
                <a:solidFill>
                  <a:schemeClr val="tx1"/>
                </a:solidFill>
              </a:defRPr>
            </a:lvl1pPr>
          </a:lstStyle>
          <a:p>
            <a:r>
              <a:rPr lang="en-US"/>
              <a:t>Divider Slide Title</a:t>
            </a:r>
          </a:p>
        </p:txBody>
      </p:sp>
      <p:sp>
        <p:nvSpPr>
          <p:cNvPr id="9" name="Rectangle 8"/>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9102571" y="0"/>
            <a:ext cx="30775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9544540" y="6024477"/>
            <a:ext cx="2209497"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6225" y="6195787"/>
            <a:ext cx="2763120" cy="183644"/>
          </a:xfrm>
          <a:prstGeom prst="rect">
            <a:avLst/>
          </a:prstGeom>
        </p:spPr>
      </p:pic>
    </p:spTree>
    <p:extLst>
      <p:ext uri="{BB962C8B-B14F-4D97-AF65-F5344CB8AC3E}">
        <p14:creationId xmlns:p14="http://schemas.microsoft.com/office/powerpoint/2010/main" val="3620841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5F35D-6605-443D-9F38-140776D68947}" type="datetime1">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213385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DB8819-B877-4AAF-AB71-63C59D44BF13}" type="datetime1">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132734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9830580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21388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A45355D0-10D4-48F3-A619-47B0A9564C15}" type="datetime4">
              <a:rPr lang="en-US" smtClean="0"/>
              <a:t>August 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471256" y="301848"/>
            <a:ext cx="10515600" cy="909454"/>
          </a:xfrm>
        </p:spPr>
        <p:txBody>
          <a:bodyPr/>
          <a:lstStyle/>
          <a:p>
            <a:r>
              <a:rPr lang="en-US"/>
              <a:t>Click to edit Master title style</a:t>
            </a:r>
          </a:p>
        </p:txBody>
      </p:sp>
    </p:spTree>
    <p:extLst>
      <p:ext uri="{BB962C8B-B14F-4D97-AF65-F5344CB8AC3E}">
        <p14:creationId xmlns:p14="http://schemas.microsoft.com/office/powerpoint/2010/main" val="25516011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p>
        </p:txBody>
      </p:sp>
      <p:sp>
        <p:nvSpPr>
          <p:cNvPr id="2" name="Date Placeholder 1"/>
          <p:cNvSpPr>
            <a:spLocks noGrp="1"/>
          </p:cNvSpPr>
          <p:nvPr>
            <p:ph type="dt" sz="half" idx="14"/>
          </p:nvPr>
        </p:nvSpPr>
        <p:spPr/>
        <p:txBody>
          <a:bodyPr/>
          <a:lstStyle/>
          <a:p>
            <a:fld id="{62FE63C3-A73F-4097-86A9-7B28950712B1}" type="datetime1">
              <a:rPr lang="en-US" smtClean="0"/>
              <a:pPr/>
              <a:t>8/2/2022</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a:p>
        </p:txBody>
      </p:sp>
    </p:spTree>
    <p:extLst>
      <p:ext uri="{BB962C8B-B14F-4D97-AF65-F5344CB8AC3E}">
        <p14:creationId xmlns:p14="http://schemas.microsoft.com/office/powerpoint/2010/main" val="20718734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5507812" y="401239"/>
            <a:ext cx="6684189" cy="278619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3" name="Picture Placeholder 2"/>
          <p:cNvSpPr>
            <a:spLocks noGrp="1" noChangeAspect="1"/>
          </p:cNvSpPr>
          <p:nvPr>
            <p:ph type="pic" idx="14"/>
          </p:nvPr>
        </p:nvSpPr>
        <p:spPr>
          <a:xfrm>
            <a:off x="5507812" y="3190426"/>
            <a:ext cx="3402387"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4" name="Picture Placeholder 2"/>
          <p:cNvSpPr>
            <a:spLocks noGrp="1" noChangeAspect="1"/>
          </p:cNvSpPr>
          <p:nvPr>
            <p:ph type="pic" idx="15"/>
          </p:nvPr>
        </p:nvSpPr>
        <p:spPr>
          <a:xfrm>
            <a:off x="8895025" y="3190426"/>
            <a:ext cx="3296976"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100">
                <a:solidFill>
                  <a:schemeClr val="tx1"/>
                </a:solidFill>
                <a:latin typeface="Segoe UI Semibold" panose="020B0702040204020203" pitchFamily="34" charset="0"/>
              </a:defRPr>
            </a:lvl1pPr>
          </a:lstStyle>
          <a:p>
            <a:fld id="{62FE63C3-A73F-4097-86A9-7B28950712B1}" type="datetime1">
              <a:rPr lang="en-US" smtClean="0"/>
              <a:pPr/>
              <a:t>8/2/2022</a:t>
            </a:fld>
            <a:endParaRPr lang="en-US"/>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4322432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a:p>
        </p:txBody>
      </p:sp>
      <p:sp>
        <p:nvSpPr>
          <p:cNvPr id="15" name="Title 1"/>
          <p:cNvSpPr>
            <a:spLocks noGrp="1"/>
          </p:cNvSpPr>
          <p:nvPr>
            <p:ph type="title"/>
          </p:nvPr>
        </p:nvSpPr>
        <p:spPr>
          <a:xfrm>
            <a:off x="471256" y="186434"/>
            <a:ext cx="10515600" cy="909454"/>
          </a:xfrm>
        </p:spPr>
        <p:txBody>
          <a:bodyPr/>
          <a:lstStyle/>
          <a:p>
            <a:r>
              <a:rPr lang="en-US"/>
              <a:t>Click to edit Master title style</a:t>
            </a:r>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100">
                <a:solidFill>
                  <a:schemeClr val="tx1"/>
                </a:solidFill>
                <a:latin typeface="Segoe UI Semibold" panose="020B0702040204020203" pitchFamily="34" charset="0"/>
              </a:defRPr>
            </a:lvl1pPr>
          </a:lstStyle>
          <a:p>
            <a:fld id="{62FE63C3-A73F-4097-86A9-7B28950712B1}" type="datetime1">
              <a:rPr lang="en-US" smtClean="0"/>
              <a:pPr/>
              <a:t>8/2/2022</a:t>
            </a:fld>
            <a:endParaRPr lang="en-US"/>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9645165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5"/>
            <a:ext cx="9601200" cy="2306637"/>
          </a:xfrm>
        </p:spPr>
        <p:txBody>
          <a:bodyPr tIns="0" rIns="0" bIns="0" anchor="b">
            <a:normAutofit/>
          </a:bodyPr>
          <a:lstStyle>
            <a:lvl1pPr algn="l">
              <a:defRPr sz="33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17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August 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149859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August 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197350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33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5"/>
            <a:ext cx="9601200" cy="1500187"/>
          </a:xfrm>
        </p:spPr>
        <p:txBody>
          <a:bodyPr>
            <a:normAutofit/>
          </a:bodyPr>
          <a:lstStyle>
            <a:lvl1pPr marL="0" indent="0">
              <a:buNone/>
              <a:defRPr sz="1700">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August 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59168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7445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175022" indent="-175022">
              <a:tabLst/>
              <a:defRPr sz="1700"/>
            </a:lvl1pPr>
            <a:lvl2pPr marL="385763" indent="-170260">
              <a:tabLst/>
              <a:defRPr sz="1500"/>
            </a:lvl2pPr>
            <a:lvl3pPr marL="560785" indent="-129779">
              <a:tabLst/>
              <a:defRPr sz="1400"/>
            </a:lvl3pPr>
            <a:lvl4pPr marL="771525" indent="-115491">
              <a:tabLst/>
              <a:defRPr sz="1200"/>
            </a:lvl4pPr>
            <a:lvl5pPr marL="901304" indent="-125016">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1700"/>
            </a:lvl1pPr>
            <a:lvl2pPr marL="431006" indent="-171450">
              <a:tabLst/>
              <a:defRPr sz="1500"/>
            </a:lvl2pPr>
            <a:lvl3pPr marL="601266" indent="-130969">
              <a:tabLst/>
              <a:defRPr sz="1400"/>
            </a:lvl3pPr>
            <a:lvl4pPr marL="771525" indent="-115491">
              <a:tabLst/>
              <a:defRPr sz="1200"/>
            </a:lvl4pPr>
            <a:lvl5pPr marL="946547" indent="-109538">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175022" indent="-175022">
              <a:tabLst/>
              <a:defRPr sz="1700"/>
            </a:lvl1pPr>
            <a:lvl2pPr marL="385763" indent="-170260">
              <a:tabLst/>
              <a:defRPr sz="1500"/>
            </a:lvl2pPr>
            <a:lvl3pPr marL="560785" indent="-129779">
              <a:tabLst/>
              <a:defRPr sz="1400"/>
            </a:lvl3pPr>
            <a:lvl4pPr marL="771525" indent="-115491">
              <a:tabLst/>
              <a:defRPr sz="1200"/>
            </a:lvl4pPr>
            <a:lvl5pPr marL="901304" indent="-125016">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0105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1" y="1815353"/>
            <a:ext cx="5157787" cy="6897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1" y="2618142"/>
            <a:ext cx="5157787" cy="356750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3" y="1822077"/>
            <a:ext cx="5183188" cy="682999"/>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3" y="2618142"/>
            <a:ext cx="5183188" cy="356750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August 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8708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6591117-CD85-416E-B8AA-62217A2E670D}" type="datetime4">
              <a:rPr lang="en-US" smtClean="0"/>
              <a:t>August 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August 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237838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August 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16190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1" y="457200"/>
            <a:ext cx="416242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9" y="1122831"/>
            <a:ext cx="6399212" cy="4738221"/>
          </a:xfrm>
        </p:spPr>
        <p:txBody>
          <a:bodyPr/>
          <a:lstStyle>
            <a:lvl1pPr>
              <a:defRPr sz="1800"/>
            </a:lvl1pPr>
            <a:lvl2pPr>
              <a:defRPr sz="1700"/>
            </a:lvl2pPr>
            <a:lvl3pPr>
              <a:defRPr sz="14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1" y="2144806"/>
            <a:ext cx="4162425" cy="3724182"/>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August 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042443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24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9" y="457202"/>
            <a:ext cx="6399212" cy="5714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August 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057256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August 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89602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August 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42884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August 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149859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August 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1973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August 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59168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August 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744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4.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017FCAF7-8FCB-40E7-AD55-C69FB63456A1}" type="datetime4">
              <a:rPr lang="en-US" smtClean="0"/>
              <a:t>August 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793" r:id="rId5"/>
    <p:sldLayoutId id="2147483841" r:id="rId6"/>
    <p:sldLayoutId id="2147483842" r:id="rId7"/>
    <p:sldLayoutId id="2147483843" r:id="rId8"/>
    <p:sldLayoutId id="2147483844" r:id="rId9"/>
    <p:sldLayoutId id="2147483845" r:id="rId10"/>
    <p:sldLayoutId id="2147483846" r:id="rId11"/>
    <p:sldLayoutId id="2147483847"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D2F50F7-0DB6-474A-92C0-9B076414A808}" type="datetime4">
              <a:rPr lang="en-US" smtClean="0"/>
              <a:t>August 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834"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8BE84D19-A47A-4726-9C9A-962AFF112831}" type="datetime4">
              <a:rPr lang="en-US" smtClean="0"/>
              <a:t>August 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835" r:id="rId1"/>
    <p:sldLayoutId id="2147483813" r:id="rId2"/>
    <p:sldLayoutId id="2147483815" r:id="rId3"/>
    <p:sldLayoutId id="2147483816" r:id="rId4"/>
    <p:sldLayoutId id="2147483817" r:id="rId5"/>
    <p:sldLayoutId id="2147483819" r:id="rId6"/>
    <p:sldLayoutId id="2147483820" r:id="rId7"/>
    <p:sldLayoutId id="2147483669" r:id="rId8"/>
    <p:sldLayoutId id="2147483670" r:id="rId9"/>
    <p:sldLayoutId id="2147483671" r:id="rId10"/>
    <p:sldLayoutId id="2147483797" r:id="rId11"/>
    <p:sldLayoutId id="2147483800"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D0D533C4-83C2-48A2-8EAB-82A4B645E950}" type="datetime4">
              <a:rPr lang="en-US" smtClean="0"/>
              <a:t>August 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4032" r:id="rId3"/>
    <p:sldLayoutId id="2147483804" r:id="rId4"/>
    <p:sldLayoutId id="2147483809" r:id="rId5"/>
    <p:sldLayoutId id="2147483814" r:id="rId6"/>
    <p:sldLayoutId id="2147483826" r:id="rId7"/>
    <p:sldLayoutId id="2147483806" r:id="rId8"/>
    <p:sldLayoutId id="2147483807" r:id="rId9"/>
    <p:sldLayoutId id="2147483808" r:id="rId10"/>
    <p:sldLayoutId id="2147483685" r:id="rId11"/>
    <p:sldLayoutId id="2147483828"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69A9EF9B-8EAD-4775-9F5E-811A0CD9713E}" type="datetime4">
              <a:rPr lang="en-US" smtClean="0"/>
              <a:t>August 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8" r:id="rId4"/>
    <p:sldLayoutId id="2147483803" r:id="rId5"/>
    <p:sldLayoutId id="2147483821" r:id="rId6"/>
    <p:sldLayoutId id="2147483805" r:id="rId7"/>
    <p:sldLayoutId id="2147483822" r:id="rId8"/>
    <p:sldLayoutId id="2147483832" r:id="rId9"/>
    <p:sldLayoutId id="2147483697" r:id="rId10"/>
    <p:sldLayoutId id="2147483698" r:id="rId11"/>
    <p:sldLayoutId id="2147483833"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August 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5477355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62FE63C3-A73F-4097-86A9-7B28950712B1}" type="datetime1">
              <a:rPr lang="en-US" smtClean="0"/>
              <a:pPr/>
              <a:t>8/2/2022</a:t>
            </a:fld>
            <a:endParaRPr lang="en-US"/>
          </a:p>
        </p:txBody>
      </p:sp>
      <p:sp>
        <p:nvSpPr>
          <p:cNvPr id="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i="0">
                <a:solidFill>
                  <a:schemeClr val="bg1">
                    <a:lumMod val="50000"/>
                  </a:schemeClr>
                </a:solidFill>
                <a:latin typeface="Open Sans"/>
                <a:ea typeface="Segoe UI" panose="020B0502040204020203" pitchFamily="34" charset="0"/>
                <a:cs typeface="Open Sans"/>
              </a:defRPr>
            </a:lvl1pPr>
          </a:lstStyle>
          <a:p>
            <a:fld id="{5E94BA17-8AE8-4651-9FD9-8589E5D42325}" type="slidenum">
              <a:rPr lang="en-US" smtClean="0"/>
              <a:pPr/>
              <a:t>‹#›</a:t>
            </a:fld>
            <a:endParaRPr lang="en-US"/>
          </a:p>
        </p:txBody>
      </p:sp>
      <p:cxnSp>
        <p:nvCxnSpPr>
          <p:cNvPr id="9" name="Straight Connector 8"/>
          <p:cNvCxnSpPr/>
          <p:nvPr userDrawn="1"/>
        </p:nvCxnSpPr>
        <p:spPr>
          <a:xfrm>
            <a:off x="11389619"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6"/>
            <a:ext cx="12192000" cy="71021"/>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26703" y="6483249"/>
            <a:ext cx="2311603" cy="153635"/>
          </a:xfrm>
          <a:prstGeom prst="rect">
            <a:avLst/>
          </a:prstGeom>
        </p:spPr>
      </p:pic>
    </p:spTree>
    <p:extLst>
      <p:ext uri="{BB962C8B-B14F-4D97-AF65-F5344CB8AC3E}">
        <p14:creationId xmlns:p14="http://schemas.microsoft.com/office/powerpoint/2010/main" val="4175749647"/>
      </p:ext>
    </p:extLst>
  </p:cSld>
  <p:clrMap bg1="lt1" tx1="dk1" bg2="lt2" tx2="dk2" accent1="accent1" accent2="accent2" accent3="accent3" accent4="accent4" accent5="accent5" accent6="accent6" hlink="hlink" folHlink="folHlink"/>
  <p:sldLayoutIdLst>
    <p:sldLayoutId id="2147484028" r:id="rId1"/>
    <p:sldLayoutId id="2147484034" r:id="rId2"/>
    <p:sldLayoutId id="2147484036" r:id="rId3"/>
    <p:sldLayoutId id="2147484038" r:id="rId4"/>
    <p:sldLayoutId id="2147483686" r:id="rId5"/>
    <p:sldLayoutId id="2147483689" r:id="rId6"/>
    <p:sldLayoutId id="2147483692" r:id="rId7"/>
    <p:sldLayoutId id="2147483695" r:id="rId8"/>
    <p:sldLayoutId id="2147483696" r:id="rId9"/>
    <p:sldLayoutId id="2147483699" r:id="rId10"/>
    <p:sldLayoutId id="2147483702" r:id="rId11"/>
  </p:sldLayoutIdLst>
  <p:hf hdr="0" ftr="0" dt="0"/>
  <p:txStyles>
    <p:title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7"/>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1" y="6400803"/>
            <a:ext cx="1333125" cy="197223"/>
          </a:xfrm>
          <a:prstGeom prst="rect">
            <a:avLst/>
          </a:prstGeom>
        </p:spPr>
        <p:txBody>
          <a:bodyPr vert="horz" lIns="0" tIns="0" rIns="0" bIns="0" rtlCol="0" anchor="t" anchorCtr="0"/>
          <a:lstStyle>
            <a:lvl1pPr algn="r">
              <a:defRPr sz="700">
                <a:solidFill>
                  <a:schemeClr val="bg1"/>
                </a:solidFill>
              </a:defRPr>
            </a:lvl1pPr>
          </a:lstStyle>
          <a:p>
            <a:fld id="{53CBE321-300F-AF4D-830B-A39EF5C20CB8}" type="datetime4">
              <a:rPr lang="en-US" smtClean="0"/>
              <a:t>August 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5" y="6400801"/>
            <a:ext cx="5842207" cy="209176"/>
          </a:xfrm>
          <a:prstGeom prst="rect">
            <a:avLst/>
          </a:prstGeom>
        </p:spPr>
        <p:txBody>
          <a:bodyPr vert="horz" lIns="0" tIns="0" rIns="0" bIns="0" rtlCol="0" anchor="t" anchorCtr="0"/>
          <a:lstStyle>
            <a:lvl1pPr algn="l">
              <a:defRPr sz="7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7" y="6400802"/>
            <a:ext cx="382493" cy="181909"/>
          </a:xfrm>
          <a:prstGeom prst="rect">
            <a:avLst/>
          </a:prstGeom>
        </p:spPr>
        <p:txBody>
          <a:bodyPr vert="horz" lIns="0" tIns="0" rIns="0" bIns="0" rtlCol="0" anchor="t" anchorCtr="0"/>
          <a:lstStyle>
            <a:lvl1pPr algn="r" fontAlgn="t">
              <a:defRPr sz="7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9" y="6400800"/>
            <a:ext cx="2932747" cy="107722"/>
          </a:xfrm>
          <a:prstGeom prst="rect">
            <a:avLst/>
          </a:prstGeom>
          <a:noFill/>
        </p:spPr>
        <p:txBody>
          <a:bodyPr wrap="square" lIns="0" tIns="0" rIns="0" bIns="0" rtlCol="0">
            <a:spAutoFit/>
          </a:bodyPr>
          <a:lstStyle/>
          <a:p>
            <a:r>
              <a:rPr lang="en-US" sz="700" spc="38" baseline="0">
                <a:solidFill>
                  <a:schemeClr val="bg1"/>
                </a:solidFill>
              </a:rPr>
              <a:t>California Public Utilities Commission</a:t>
            </a:r>
          </a:p>
        </p:txBody>
      </p:sp>
    </p:spTree>
    <p:extLst>
      <p:ext uri="{BB962C8B-B14F-4D97-AF65-F5344CB8AC3E}">
        <p14:creationId xmlns:p14="http://schemas.microsoft.com/office/powerpoint/2010/main" val="18437121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algn="l" defTabSz="685800" rtl="0" eaLnBrk="1" fontAlgn="b" latinLnBrk="0" hangingPunct="1">
        <a:lnSpc>
          <a:spcPct val="90000"/>
        </a:lnSpc>
        <a:spcBef>
          <a:spcPct val="0"/>
        </a:spcBef>
        <a:buNone/>
        <a:defRPr sz="27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bg1"/>
          </a:solidFill>
          <a:latin typeface="+mn-lt"/>
          <a:ea typeface="+mn-ea"/>
          <a:cs typeface="+mn-cs"/>
        </a:defRPr>
      </a:lvl1pPr>
      <a:lvl2pPr marL="428625" indent="-173831" algn="l" defTabSz="685800" rtl="0" eaLnBrk="1" latinLnBrk="0" hangingPunct="1">
        <a:lnSpc>
          <a:spcPct val="90000"/>
        </a:lnSpc>
        <a:spcBef>
          <a:spcPts val="375"/>
        </a:spcBef>
        <a:buFont typeface="Arial" panose="020B0604020202020204" pitchFamily="34" charset="0"/>
        <a:buChar char="•"/>
        <a:tabLst/>
        <a:defRPr sz="1700" kern="1200">
          <a:solidFill>
            <a:schemeClr val="bg1"/>
          </a:solidFill>
          <a:latin typeface="+mn-lt"/>
          <a:ea typeface="+mn-ea"/>
          <a:cs typeface="+mn-cs"/>
        </a:defRPr>
      </a:lvl2pPr>
      <a:lvl3pPr marL="728663" indent="-129779" algn="l" defTabSz="685800" rtl="0" eaLnBrk="1" latinLnBrk="0" hangingPunct="1">
        <a:lnSpc>
          <a:spcPct val="90000"/>
        </a:lnSpc>
        <a:spcBef>
          <a:spcPts val="375"/>
        </a:spcBef>
        <a:buFont typeface="Arial" panose="020B0604020202020204" pitchFamily="34" charset="0"/>
        <a:buChar char="•"/>
        <a:tabLst/>
        <a:defRPr sz="1500" kern="1200">
          <a:solidFill>
            <a:schemeClr val="bg1"/>
          </a:solidFill>
          <a:latin typeface="+mn-lt"/>
          <a:ea typeface="+mn-ea"/>
          <a:cs typeface="+mn-cs"/>
        </a:defRPr>
      </a:lvl3pPr>
      <a:lvl4pPr marL="1072754" indent="-125016" algn="l" defTabSz="685800" rtl="0" eaLnBrk="1" latinLnBrk="0" hangingPunct="1">
        <a:lnSpc>
          <a:spcPct val="90000"/>
        </a:lnSpc>
        <a:spcBef>
          <a:spcPts val="375"/>
        </a:spcBef>
        <a:buFont typeface="Arial" panose="020B0604020202020204" pitchFamily="34" charset="0"/>
        <a:buChar char="•"/>
        <a:tabLst/>
        <a:defRPr sz="1400" kern="1200">
          <a:solidFill>
            <a:schemeClr val="bg1"/>
          </a:solidFill>
          <a:latin typeface="+mn-lt"/>
          <a:ea typeface="+mn-ea"/>
          <a:cs typeface="+mn-cs"/>
        </a:defRPr>
      </a:lvl4pPr>
      <a:lvl5pPr marL="1416844" indent="-129779" algn="l" defTabSz="685800" rtl="0" eaLnBrk="1" latinLnBrk="0" hangingPunct="1">
        <a:lnSpc>
          <a:spcPct val="90000"/>
        </a:lnSpc>
        <a:spcBef>
          <a:spcPts val="375"/>
        </a:spcBef>
        <a:buFont typeface="Arial" panose="020B0604020202020204" pitchFamily="34" charset="0"/>
        <a:buChar char="•"/>
        <a:tabLst/>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August 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84371214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puc.ca.gov/industries-and-topics/electrical-energy/electric-power-procurement/resource-adequacy-homepage/resource-adequacy-compliance-material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599" y="710883"/>
            <a:ext cx="10992787" cy="2306637"/>
          </a:xfrm>
        </p:spPr>
        <p:txBody>
          <a:bodyPr/>
          <a:lstStyle/>
          <a:p>
            <a:pPr algn="ctr"/>
            <a:r>
              <a:rPr lang="en-US" dirty="0"/>
              <a:t>2023 RA Guide and Templates Workshop</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599" y="3190558"/>
            <a:ext cx="10992787" cy="1655762"/>
          </a:xfrm>
        </p:spPr>
        <p:txBody>
          <a:bodyPr vert="horz" lIns="0" tIns="0" rIns="0" bIns="0" rtlCol="0" anchor="t">
            <a:normAutofit/>
          </a:bodyPr>
          <a:lstStyle/>
          <a:p>
            <a:pPr algn="ctr"/>
            <a:endParaRPr lang="en-US" dirty="0"/>
          </a:p>
          <a:p>
            <a:pPr algn="ctr"/>
            <a:r>
              <a:rPr lang="en-US"/>
              <a:t>August 4, </a:t>
            </a:r>
            <a:r>
              <a:rPr lang="en-US" dirty="0"/>
              <a:t>2022</a:t>
            </a:r>
          </a:p>
          <a:p>
            <a:pPr algn="ctr"/>
            <a:r>
              <a:rPr lang="en-US" dirty="0"/>
              <a:t>2:00 p.m. – 4:00 p.m.</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D0B2-BBD9-D1C8-DF3A-859744EA2DDD}"/>
              </a:ext>
            </a:extLst>
          </p:cNvPr>
          <p:cNvSpPr>
            <a:spLocks noGrp="1"/>
          </p:cNvSpPr>
          <p:nvPr>
            <p:ph type="title"/>
          </p:nvPr>
        </p:nvSpPr>
        <p:spPr/>
        <p:txBody>
          <a:bodyPr/>
          <a:lstStyle/>
          <a:p>
            <a:r>
              <a:rPr lang="en-US" dirty="0"/>
              <a:t>2023 Year Ahead RA Timeline</a:t>
            </a:r>
          </a:p>
        </p:txBody>
      </p:sp>
      <p:sp>
        <p:nvSpPr>
          <p:cNvPr id="3" name="Content Placeholder 2">
            <a:extLst>
              <a:ext uri="{FF2B5EF4-FFF2-40B4-BE49-F238E27FC236}">
                <a16:creationId xmlns:a16="http://schemas.microsoft.com/office/drawing/2014/main" id="{5BAF19B8-8E89-BD59-727D-1FC365961A68}"/>
              </a:ext>
            </a:extLst>
          </p:cNvPr>
          <p:cNvSpPr>
            <a:spLocks noGrp="1"/>
          </p:cNvSpPr>
          <p:nvPr>
            <p:ph idx="1"/>
          </p:nvPr>
        </p:nvSpPr>
        <p:spPr/>
        <p:txBody>
          <a:bodyPr>
            <a:normAutofit fontScale="92500"/>
          </a:bodyPr>
          <a:lstStyle/>
          <a:p>
            <a:r>
              <a:rPr lang="en-US" dirty="0"/>
              <a:t>September: </a:t>
            </a:r>
          </a:p>
          <a:p>
            <a:pPr lvl="1"/>
            <a:r>
              <a:rPr lang="en-US" dirty="0"/>
              <a:t>For PG&amp;E and SCE’s TAC areas, LSEs are allocated final year-ahead system and flexible RA allocations, including CAM credits from CPE-procured system and flexible RA capacity based on revised year-ahead load forecast load ratios. </a:t>
            </a:r>
          </a:p>
          <a:p>
            <a:pPr lvl="1"/>
            <a:r>
              <a:rPr lang="en-US" dirty="0"/>
              <a:t>For the SDG&amp;E TAC area, LSEs receive final RA allocations (system, flexible, local requirements) and CAM credits. </a:t>
            </a:r>
          </a:p>
          <a:p>
            <a:pPr marL="231775" lvl="1"/>
            <a:r>
              <a:rPr lang="en-US" dirty="0"/>
              <a:t>End of October: </a:t>
            </a:r>
          </a:p>
          <a:p>
            <a:pPr lvl="1"/>
            <a:r>
              <a:rPr lang="en-US" dirty="0"/>
              <a:t>LSEs in the SDG&amp;E TAC make system, flexible, and three-year local RA showing. </a:t>
            </a:r>
          </a:p>
          <a:p>
            <a:pPr lvl="1"/>
            <a:r>
              <a:rPr lang="en-US" dirty="0"/>
              <a:t>LSEs in PG&amp;E and SCE TACs make year-ahead system and flexible showings, and provide justification statements, if applicable, for local resources not self-shown or bid to the CPE. </a:t>
            </a:r>
          </a:p>
          <a:p>
            <a:pPr lvl="1"/>
            <a:r>
              <a:rPr lang="en-US" dirty="0"/>
              <a:t>The CPEs and LSEs that committed to self-show make year-ahead showing to CAISO. </a:t>
            </a:r>
          </a:p>
        </p:txBody>
      </p:sp>
      <p:sp>
        <p:nvSpPr>
          <p:cNvPr id="4" name="Slide Number Placeholder 3">
            <a:extLst>
              <a:ext uri="{FF2B5EF4-FFF2-40B4-BE49-F238E27FC236}">
                <a16:creationId xmlns:a16="http://schemas.microsoft.com/office/drawing/2014/main" id="{B1DDE951-6A9B-0BB5-4673-A6F726A0EA8B}"/>
              </a:ext>
            </a:extLst>
          </p:cNvPr>
          <p:cNvSpPr>
            <a:spLocks noGrp="1"/>
          </p:cNvSpPr>
          <p:nvPr>
            <p:ph type="sldNum" sz="quarter" idx="12"/>
          </p:nvPr>
        </p:nvSpPr>
        <p:spPr/>
        <p:txBody>
          <a:bodyPr/>
          <a:lstStyle/>
          <a:p>
            <a:fld id="{1C4126A1-9282-4A82-AC02-A59AF4A969C8}" type="slidenum">
              <a:rPr lang="en-US" smtClean="0"/>
              <a:t>10</a:t>
            </a:fld>
            <a:endParaRPr lang="en-US"/>
          </a:p>
        </p:txBody>
      </p:sp>
    </p:spTree>
    <p:extLst>
      <p:ext uri="{BB962C8B-B14F-4D97-AF65-F5344CB8AC3E}">
        <p14:creationId xmlns:p14="http://schemas.microsoft.com/office/powerpoint/2010/main" val="16131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315C-0FC1-474F-935C-EDD1D5B99497}"/>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DF24059A-C590-4847-B9ED-2671A8849984}"/>
              </a:ext>
            </a:extLst>
          </p:cNvPr>
          <p:cNvSpPr>
            <a:spLocks noGrp="1"/>
          </p:cNvSpPr>
          <p:nvPr>
            <p:ph idx="1"/>
          </p:nvPr>
        </p:nvSpPr>
        <p:spPr/>
        <p:txBody>
          <a:bodyPr/>
          <a:lstStyle/>
          <a:p>
            <a:r>
              <a:rPr lang="en-US" dirty="0"/>
              <a:t>For the 2023 Year Ahead Compliance Process</a:t>
            </a:r>
          </a:p>
          <a:p>
            <a:pPr lvl="1"/>
            <a:r>
              <a:rPr lang="en-US" dirty="0"/>
              <a:t>LSEs in PG&amp;E and SCE TAC areas will not receive local requirements for 2023-2025</a:t>
            </a:r>
          </a:p>
          <a:p>
            <a:pPr lvl="1"/>
            <a:r>
              <a:rPr lang="en-US" dirty="0"/>
              <a:t>The CPE will receive local requirement for 2023, 2024, and 2025 in PG&amp;E and SCE’s TAC area</a:t>
            </a:r>
          </a:p>
          <a:p>
            <a:pPr lvl="1"/>
            <a:r>
              <a:rPr lang="en-US" dirty="0"/>
              <a:t>LSEs in SDG&amp;E’s TAC area will receive local requirements for 2023, 2024, and 2025</a:t>
            </a:r>
          </a:p>
          <a:p>
            <a:pPr lvl="1"/>
            <a:endParaRPr lang="en-US" dirty="0"/>
          </a:p>
        </p:txBody>
      </p:sp>
      <p:sp>
        <p:nvSpPr>
          <p:cNvPr id="4" name="Slide Number Placeholder 3">
            <a:extLst>
              <a:ext uri="{FF2B5EF4-FFF2-40B4-BE49-F238E27FC236}">
                <a16:creationId xmlns:a16="http://schemas.microsoft.com/office/drawing/2014/main" id="{97B6C83F-64FC-477E-BC4A-DE93915BF67E}"/>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136194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A40F-F0D8-4CB4-B53B-253819BE2E53}"/>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FB4A9FC1-D626-41A5-B675-A570CE0DE222}"/>
              </a:ext>
            </a:extLst>
          </p:cNvPr>
          <p:cNvSpPr>
            <a:spLocks noGrp="1"/>
          </p:cNvSpPr>
          <p:nvPr>
            <p:ph idx="1"/>
          </p:nvPr>
        </p:nvSpPr>
        <p:spPr/>
        <p:txBody>
          <a:bodyPr/>
          <a:lstStyle/>
          <a:p>
            <a:r>
              <a:rPr lang="en-US" dirty="0"/>
              <a:t>LSEs may self-show local resources in PG&amp;E and SCE’s TAC area for 2023, 2024, and 2025 to the CPE.</a:t>
            </a:r>
          </a:p>
          <a:p>
            <a:r>
              <a:rPr lang="en-US" dirty="0"/>
              <a:t>CPEs make local showing to CPUC on August 19, 2022 with </a:t>
            </a:r>
            <a:r>
              <a:rPr lang="en-US"/>
              <a:t>LSEs attestations</a:t>
            </a:r>
            <a:endParaRPr lang="en-US" dirty="0"/>
          </a:p>
          <a:p>
            <a:r>
              <a:rPr lang="en-US" dirty="0"/>
              <a:t>LSEs will receive CAM credits for system and flexible capacity from the CPE procurement in 2023, 2024, and 2025 by the end of August, 2022.  This credit will be updated in September 2022 for the 2023 final YA allocation based on the revised load ratio shares.</a:t>
            </a:r>
          </a:p>
        </p:txBody>
      </p:sp>
      <p:sp>
        <p:nvSpPr>
          <p:cNvPr id="4" name="Slide Number Placeholder 3">
            <a:extLst>
              <a:ext uri="{FF2B5EF4-FFF2-40B4-BE49-F238E27FC236}">
                <a16:creationId xmlns:a16="http://schemas.microsoft.com/office/drawing/2014/main" id="{2AD04D75-276B-4511-87A1-417C7954036F}"/>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384643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B4B8-BF64-4D9A-8B6C-2B46CF9DF3E4}"/>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342866E2-D8E6-45D3-97A7-B1DC98EE0D74}"/>
              </a:ext>
            </a:extLst>
          </p:cNvPr>
          <p:cNvSpPr>
            <a:spLocks noGrp="1"/>
          </p:cNvSpPr>
          <p:nvPr>
            <p:ph idx="1"/>
          </p:nvPr>
        </p:nvSpPr>
        <p:spPr/>
        <p:txBody>
          <a:bodyPr>
            <a:normAutofit/>
          </a:bodyPr>
          <a:lstStyle/>
          <a:p>
            <a:r>
              <a:rPr lang="en-US" b="1" dirty="0"/>
              <a:t>D.20-12-006 – LCR Reduction Compensation Mechanism</a:t>
            </a:r>
          </a:p>
          <a:p>
            <a:endParaRPr lang="en-US" dirty="0"/>
          </a:p>
          <a:p>
            <a:pPr lvl="1"/>
            <a:r>
              <a:rPr lang="en-US" dirty="0"/>
              <a:t>OP 3: California Community Choice Association’s Option 2 local capacity requirements (LCR) reduction compensation mechanism (RCM) is adopted to apply to new preferred resources and new energy storage resources, including utility-owned generation, with modifications, as follows: </a:t>
            </a:r>
          </a:p>
          <a:p>
            <a:pPr lvl="1"/>
            <a:r>
              <a:rPr lang="en-US" dirty="0"/>
              <a:t>(a) The central procurement entity (CPE) may accept or reject the shown local resource if more cost-effective resources are available. </a:t>
            </a:r>
          </a:p>
          <a:p>
            <a:pPr marL="339725" lvl="1" indent="0">
              <a:buNone/>
            </a:pPr>
            <a:r>
              <a:rPr lang="en-US" dirty="0"/>
              <a:t> </a:t>
            </a:r>
          </a:p>
          <a:p>
            <a:pPr lvl="1"/>
            <a:endParaRPr lang="en-US" dirty="0"/>
          </a:p>
        </p:txBody>
      </p:sp>
      <p:sp>
        <p:nvSpPr>
          <p:cNvPr id="4" name="Slide Number Placeholder 3">
            <a:extLst>
              <a:ext uri="{FF2B5EF4-FFF2-40B4-BE49-F238E27FC236}">
                <a16:creationId xmlns:a16="http://schemas.microsoft.com/office/drawing/2014/main" id="{AF6B3D94-9195-4B3B-9F02-C5FD4EDD0624}"/>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304572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246B-F762-FC51-C599-81E9498C044C}"/>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FDD8F48C-8514-D826-5E6B-D3C89D28759C}"/>
              </a:ext>
            </a:extLst>
          </p:cNvPr>
          <p:cNvSpPr>
            <a:spLocks noGrp="1"/>
          </p:cNvSpPr>
          <p:nvPr>
            <p:ph idx="1"/>
          </p:nvPr>
        </p:nvSpPr>
        <p:spPr/>
        <p:txBody>
          <a:bodyPr>
            <a:normAutofit fontScale="92500" lnSpcReduction="10000"/>
          </a:bodyPr>
          <a:lstStyle/>
          <a:p>
            <a:r>
              <a:rPr lang="en-US" dirty="0"/>
              <a:t>D.22-03-034 further modified D.20-12-006</a:t>
            </a:r>
          </a:p>
          <a:p>
            <a:pPr lvl="1"/>
            <a:r>
              <a:rPr lang="en-US" dirty="0"/>
              <a:t>OP 8. The selection criteria in Ordering Paragraph 14 of Decision 20-06-002 are replaced with the following criteria: </a:t>
            </a:r>
          </a:p>
          <a:p>
            <a:pPr lvl="2"/>
            <a:r>
              <a:rPr lang="en-US" dirty="0"/>
              <a:t>a. Future needs in local and sub-local areas; </a:t>
            </a:r>
          </a:p>
          <a:p>
            <a:pPr lvl="2"/>
            <a:r>
              <a:rPr lang="en-US" dirty="0"/>
              <a:t>b. Resource costs; </a:t>
            </a:r>
          </a:p>
          <a:p>
            <a:pPr lvl="2"/>
            <a:r>
              <a:rPr lang="en-US" dirty="0"/>
              <a:t>c. Operational characteristics of the resources (facility type); </a:t>
            </a:r>
          </a:p>
          <a:p>
            <a:pPr lvl="2"/>
            <a:r>
              <a:rPr lang="en-US" dirty="0"/>
              <a:t>d. Location of the facility (with consideration for environmental justice); </a:t>
            </a:r>
          </a:p>
          <a:p>
            <a:pPr lvl="2"/>
            <a:r>
              <a:rPr lang="en-US" dirty="0"/>
              <a:t>e. Costs of potential alternatives; </a:t>
            </a:r>
          </a:p>
          <a:p>
            <a:pPr lvl="2"/>
            <a:r>
              <a:rPr lang="en-US" dirty="0"/>
              <a:t>f. Greenhouse Gas adders; </a:t>
            </a:r>
          </a:p>
          <a:p>
            <a:pPr lvl="2"/>
            <a:r>
              <a:rPr lang="en-US" dirty="0"/>
              <a:t>g. Energy-use limitations; and </a:t>
            </a:r>
          </a:p>
          <a:p>
            <a:pPr lvl="2"/>
            <a:r>
              <a:rPr lang="en-US" dirty="0"/>
              <a:t>h. Procurement of preferred resources and energy storage (to be prioritized over fossil generation). </a:t>
            </a:r>
          </a:p>
          <a:p>
            <a:pPr lvl="1"/>
            <a:r>
              <a:rPr lang="en-US" dirty="0"/>
              <a:t>The central procurement entity (CPE) shall have discretion to define attributes for the operational characteristics and such attributes shall be provided to market participants in the CPE’s bidder’s conference.</a:t>
            </a:r>
          </a:p>
        </p:txBody>
      </p:sp>
      <p:sp>
        <p:nvSpPr>
          <p:cNvPr id="4" name="Slide Number Placeholder 3">
            <a:extLst>
              <a:ext uri="{FF2B5EF4-FFF2-40B4-BE49-F238E27FC236}">
                <a16:creationId xmlns:a16="http://schemas.microsoft.com/office/drawing/2014/main" id="{B0B65290-7CD0-7FE9-2B6E-008371646CC6}"/>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174824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246B-F762-FC51-C599-81E9498C044C}"/>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FDD8F48C-8514-D826-5E6B-D3C89D28759C}"/>
              </a:ext>
            </a:extLst>
          </p:cNvPr>
          <p:cNvSpPr>
            <a:spLocks noGrp="1"/>
          </p:cNvSpPr>
          <p:nvPr>
            <p:ph idx="1"/>
          </p:nvPr>
        </p:nvSpPr>
        <p:spPr/>
        <p:txBody>
          <a:bodyPr/>
          <a:lstStyle/>
          <a:p>
            <a:r>
              <a:rPr lang="en-US" dirty="0"/>
              <a:t>D.22-03-034 further modified D.20-12-006</a:t>
            </a:r>
          </a:p>
          <a:p>
            <a:pPr lvl="1"/>
            <a:r>
              <a:rPr lang="en-US" dirty="0"/>
              <a:t>OP 15</a:t>
            </a:r>
          </a:p>
          <a:p>
            <a:pPr marL="339725" lvl="1" indent="0">
              <a:buNone/>
            </a:pPr>
            <a:endParaRPr lang="en-US" dirty="0"/>
          </a:p>
          <a:p>
            <a:pPr marR="0" indent="0" hangingPunct="0">
              <a:spcBef>
                <a:spcPts val="0"/>
              </a:spcBef>
              <a:spcAft>
                <a:spcPts val="0"/>
              </a:spcAft>
              <a:buNone/>
            </a:pPr>
            <a:r>
              <a:rPr lang="en-US" sz="2000" dirty="0">
                <a:effectLst/>
                <a:ea typeface="Times New Roman" panose="02020603050405020304" pitchFamily="18" charset="0"/>
              </a:rPr>
              <a:t>If selected, the load-serving entity shall be paid the showing price (pre-determined or below) without annual adjustment for effectiveness. The showing price shall not exceed the pre-determined local price, which is calculated as follows:</a:t>
            </a:r>
          </a:p>
          <a:p>
            <a:pPr marR="0" indent="0" hangingPunct="0">
              <a:spcBef>
                <a:spcPts val="0"/>
              </a:spcBef>
              <a:spcAft>
                <a:spcPts val="0"/>
              </a:spcAft>
              <a:buNone/>
            </a:pPr>
            <a:endParaRPr lang="en-US" sz="2000" dirty="0">
              <a:effectLst/>
              <a:ea typeface="Times New Roman" panose="02020603050405020304" pitchFamily="18" charset="0"/>
            </a:endParaRPr>
          </a:p>
          <a:p>
            <a:pPr marL="685800" lvl="1" indent="-342900" hangingPunct="0">
              <a:spcBef>
                <a:spcPts val="0"/>
              </a:spcBef>
              <a:buFont typeface="Symbol" panose="05050102010706020507" pitchFamily="18" charset="2"/>
              <a:buChar char=""/>
            </a:pPr>
            <a:r>
              <a:rPr lang="en-US" sz="1800" dirty="0">
                <a:effectLst/>
                <a:ea typeface="Times New Roman" panose="02020603050405020304" pitchFamily="18" charset="0"/>
              </a:rPr>
              <a:t>Use the weighted average price from the last four quarters of the Energy Division Power Charge Indifference Adjustment responses for system and local Resource Adequacy (RA); subtract system RA price from local RA price.</a:t>
            </a:r>
          </a:p>
          <a:p>
            <a:pPr lvl="1"/>
            <a:endParaRPr lang="en-US" dirty="0"/>
          </a:p>
        </p:txBody>
      </p:sp>
      <p:sp>
        <p:nvSpPr>
          <p:cNvPr id="4" name="Slide Number Placeholder 3">
            <a:extLst>
              <a:ext uri="{FF2B5EF4-FFF2-40B4-BE49-F238E27FC236}">
                <a16:creationId xmlns:a16="http://schemas.microsoft.com/office/drawing/2014/main" id="{B0B65290-7CD0-7FE9-2B6E-008371646CC6}"/>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295403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6309-084E-4366-8D12-B59F7E40494A}"/>
              </a:ext>
            </a:extLst>
          </p:cNvPr>
          <p:cNvSpPr>
            <a:spLocks noGrp="1"/>
          </p:cNvSpPr>
          <p:nvPr>
            <p:ph type="title"/>
          </p:nvPr>
        </p:nvSpPr>
        <p:spPr/>
        <p:txBody>
          <a:bodyPr/>
          <a:lstStyle/>
          <a:p>
            <a:r>
              <a:rPr lang="en-US" dirty="0"/>
              <a:t>2023 RA Guide</a:t>
            </a:r>
          </a:p>
        </p:txBody>
      </p:sp>
      <p:sp>
        <p:nvSpPr>
          <p:cNvPr id="3" name="Content Placeholder 2">
            <a:extLst>
              <a:ext uri="{FF2B5EF4-FFF2-40B4-BE49-F238E27FC236}">
                <a16:creationId xmlns:a16="http://schemas.microsoft.com/office/drawing/2014/main" id="{C9190144-5800-4974-AA0E-BBC2064364E1}"/>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Ordering Paragraphs from D.22-06-050</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revised CPE section from D.22-03-034</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Updated MCC bucket table</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Changed PRM to 16%</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Updated CPE CAM allocation</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a:latin typeface="Century Gothic" panose="020B0502020202020204" pitchFamily="34" charset="0"/>
                <a:ea typeface="Calibri" panose="020F0502020204030204" pitchFamily="34" charset="0"/>
                <a:cs typeface="Times New Roman" panose="02020603050405020304" pitchFamily="18" charset="0"/>
              </a:rPr>
              <a:t>Updated</a:t>
            </a:r>
            <a:r>
              <a:rPr lang="en-US" sz="200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dates </a:t>
            </a:r>
            <a:r>
              <a:rPr lang="en-US" sz="2000" dirty="0">
                <a:latin typeface="Century Gothic" panose="020B0502020202020204" pitchFamily="34" charset="0"/>
                <a:ea typeface="Calibri" panose="020F0502020204030204" pitchFamily="34" charset="0"/>
                <a:cs typeface="Times New Roman" panose="02020603050405020304" pitchFamily="18" charset="0"/>
              </a:rPr>
              <a:t>to</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2023</a:t>
            </a:r>
          </a:p>
          <a:p>
            <a:endParaRPr lang="en-US" dirty="0"/>
          </a:p>
        </p:txBody>
      </p:sp>
      <p:sp>
        <p:nvSpPr>
          <p:cNvPr id="4" name="Slide Number Placeholder 3">
            <a:extLst>
              <a:ext uri="{FF2B5EF4-FFF2-40B4-BE49-F238E27FC236}">
                <a16:creationId xmlns:a16="http://schemas.microsoft.com/office/drawing/2014/main" id="{C4354B21-1134-4FEB-A2C8-1532B15E329F}"/>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3286863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ED18-A79B-4C45-BC19-87090D1A9335}"/>
              </a:ext>
            </a:extLst>
          </p:cNvPr>
          <p:cNvSpPr>
            <a:spLocks noGrp="1"/>
          </p:cNvSpPr>
          <p:nvPr>
            <p:ph type="title"/>
          </p:nvPr>
        </p:nvSpPr>
        <p:spPr/>
        <p:txBody>
          <a:bodyPr/>
          <a:lstStyle/>
          <a:p>
            <a:r>
              <a:rPr lang="en-US" dirty="0"/>
              <a:t>2023 Local/Flexible Template</a:t>
            </a:r>
          </a:p>
        </p:txBody>
      </p:sp>
      <p:sp>
        <p:nvSpPr>
          <p:cNvPr id="3" name="Content Placeholder 2">
            <a:extLst>
              <a:ext uri="{FF2B5EF4-FFF2-40B4-BE49-F238E27FC236}">
                <a16:creationId xmlns:a16="http://schemas.microsoft.com/office/drawing/2014/main" id="{DD9FE394-4A7E-4B0F-A5B1-DF02561F7D0B}"/>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CPE and LSEs use the same template</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three columns “CPE Product </a:t>
            </a:r>
            <a:r>
              <a:rPr lang="en-US" sz="2000" dirty="0">
                <a:latin typeface="Century Gothic" panose="020B0502020202020204" pitchFamily="34" charset="0"/>
                <a:ea typeface="Calibri" panose="020F0502020204030204" pitchFamily="34" charset="0"/>
                <a:cs typeface="Times New Roman" panose="02020603050405020304" pitchFamily="18" charset="0"/>
              </a:rPr>
              <a:t>Type”, “LSE for Self Show”, and “Scheduling Coordinator for Self Show”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to 2023 physical resources tab</a:t>
            </a:r>
          </a:p>
          <a:p>
            <a:pPr marL="685800" lvl="1" indent="-342900">
              <a:lnSpc>
                <a:spcPct val="107000"/>
              </a:lnSpc>
              <a:spcBef>
                <a:spcPts val="0"/>
              </a:spcBef>
              <a:buFont typeface="Symbol" panose="05050102010706020507" pitchFamily="18" charset="2"/>
              <a:buChar char=""/>
            </a:pPr>
            <a:r>
              <a:rPr lang="en-US" sz="1800" dirty="0">
                <a:latin typeface="Century Gothic" panose="020B0502020202020204" pitchFamily="34" charset="0"/>
                <a:ea typeface="Calibri" panose="020F0502020204030204" pitchFamily="34" charset="0"/>
                <a:cs typeface="Times New Roman" panose="02020603050405020304" pitchFamily="18" charset="0"/>
              </a:rPr>
              <a:t>CPE will select “Existing CAM” or “Procured” for product type, LSEs that show local resources will select “Self Shown” or “Self Shown LCR RCM” </a:t>
            </a:r>
          </a:p>
          <a:p>
            <a:pPr marL="685800" lvl="1" indent="-342900">
              <a:lnSpc>
                <a:spcPct val="107000"/>
              </a:lnSpc>
              <a:spcBef>
                <a:spcPts val="0"/>
              </a:spcBef>
              <a:buFont typeface="Symbol" panose="05050102010706020507" pitchFamily="18" charset="2"/>
              <a:buChar cha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LSEs </a:t>
            </a:r>
            <a:r>
              <a:rPr lang="en-US" sz="1800" dirty="0">
                <a:latin typeface="Century Gothic" panose="020B0502020202020204" pitchFamily="34" charset="0"/>
                <a:ea typeface="Calibri" panose="020F0502020204030204" pitchFamily="34" charset="0"/>
                <a:cs typeface="Times New Roman" panose="02020603050405020304" pitchFamily="18" charset="0"/>
              </a:rPr>
              <a:t>showi</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ng local resources </a:t>
            </a:r>
            <a:r>
              <a:rPr lang="en-US" sz="1800" dirty="0">
                <a:latin typeface="Century Gothic" panose="020B0502020202020204" pitchFamily="34" charset="0"/>
                <a:ea typeface="Calibri" panose="020F0502020204030204" pitchFamily="34" charset="0"/>
                <a:cs typeface="Times New Roman" panose="02020603050405020304" pitchFamily="18" charset="0"/>
              </a:rPr>
              <a:t>to meet</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San Diego/IV local requirements do not need to use these three columns</a:t>
            </a:r>
            <a:endParaRPr lang="en-US" sz="1800" dirty="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In the “Additional Local Resources 2023” and “Additional Local Resources 2024-25” tab, added two columns for LSEs that serve load in PG&amp;E and SCE’s TAC area to justify why they didn’t self-shown or bid the local resource into the CPE’s solicitations.</a:t>
            </a:r>
          </a:p>
          <a:p>
            <a:pPr marL="685800" lvl="1" indent="-342900">
              <a:lnSpc>
                <a:spcPct val="107000"/>
              </a:lnSpc>
              <a:spcBef>
                <a:spcPts val="0"/>
              </a:spcBef>
              <a:buFont typeface="Symbol" panose="05050102010706020507" pitchFamily="18" charset="2"/>
              <a:buChar char=""/>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1893D9F-58B3-476E-BC08-94F536AB3D2C}"/>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299304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A5F8-0C82-4553-BC7A-6A59ED5EF9AF}"/>
              </a:ext>
            </a:extLst>
          </p:cNvPr>
          <p:cNvSpPr>
            <a:spLocks noGrp="1"/>
          </p:cNvSpPr>
          <p:nvPr>
            <p:ph type="title"/>
          </p:nvPr>
        </p:nvSpPr>
        <p:spPr/>
        <p:txBody>
          <a:bodyPr/>
          <a:lstStyle/>
          <a:p>
            <a:r>
              <a:rPr lang="en-US" dirty="0"/>
              <a:t>2023 System Template</a:t>
            </a:r>
          </a:p>
        </p:txBody>
      </p:sp>
      <p:sp>
        <p:nvSpPr>
          <p:cNvPr id="3" name="Content Placeholder 2">
            <a:extLst>
              <a:ext uri="{FF2B5EF4-FFF2-40B4-BE49-F238E27FC236}">
                <a16:creationId xmlns:a16="http://schemas.microsoft.com/office/drawing/2014/main" id="{CF3B6CC4-6F6A-482F-957D-C3807820FA4E}"/>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Changed PRM from 15% to 16% in the Year Ahead Summary and Month Ahead Summary tab</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Added </a:t>
            </a:r>
            <a:r>
              <a:rPr lang="en-US" sz="2000" dirty="0">
                <a:latin typeface="Century Gothic" panose="020B0502020202020204" pitchFamily="34" charset="0"/>
                <a:ea typeface="Calibri" panose="020F0502020204030204" pitchFamily="34" charset="0"/>
                <a:cs typeface="Times New Roman" panose="02020603050405020304" pitchFamily="18" charset="0"/>
              </a:rPr>
              <a:t>Table 10 in the LSE Allocation tab for CPE system CAM credits. Only CPE procured CAM resources are allocated in Table 10.  IOU CAM are still allocated as previously with IOU debits and non-IOU LSEs with credits in Table 8.</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Revised Year Ahead Summary and Month Ahead Summary tab to subtract the CPE system CAM credit in Table 10.</a:t>
            </a:r>
          </a:p>
          <a:p>
            <a:pPr marL="342900" marR="0" lvl="0" indent="-342900">
              <a:lnSpc>
                <a:spcPct val="107000"/>
              </a:lnSpc>
              <a:spcBef>
                <a:spcPts val="0"/>
              </a:spcBef>
              <a:spcAft>
                <a:spcPts val="80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Currently we are allocating IRP resources as a credit to show on the Physical Resources tab to account for all local, system, and flexible credits.  The IOUs are showing the entire resource.  </a:t>
            </a:r>
            <a:endParaRPr lang="en-US" sz="20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F0A99F9-2142-443B-B272-4FC0F4AB976F}"/>
              </a:ext>
            </a:extLst>
          </p:cNvPr>
          <p:cNvSpPr>
            <a:spLocks noGrp="1"/>
          </p:cNvSpPr>
          <p:nvPr>
            <p:ph type="sldNum" sz="quarter" idx="12"/>
          </p:nvPr>
        </p:nvSpPr>
        <p:spPr/>
        <p:txBody>
          <a:bodyPr/>
          <a:lstStyle/>
          <a:p>
            <a:fld id="{1C4126A1-9282-4A82-AC02-A59AF4A969C8}" type="slidenum">
              <a:rPr lang="en-US" smtClean="0"/>
              <a:t>18</a:t>
            </a:fld>
            <a:endParaRPr lang="en-US"/>
          </a:p>
        </p:txBody>
      </p:sp>
    </p:spTree>
    <p:extLst>
      <p:ext uri="{BB962C8B-B14F-4D97-AF65-F5344CB8AC3E}">
        <p14:creationId xmlns:p14="http://schemas.microsoft.com/office/powerpoint/2010/main" val="9004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ED18-562E-48AB-980D-A26EDD0FE1CF}"/>
              </a:ext>
            </a:extLst>
          </p:cNvPr>
          <p:cNvSpPr>
            <a:spLocks noGrp="1"/>
          </p:cNvSpPr>
          <p:nvPr>
            <p:ph type="title"/>
          </p:nvPr>
        </p:nvSpPr>
        <p:spPr/>
        <p:txBody>
          <a:bodyPr/>
          <a:lstStyle/>
          <a:p>
            <a:r>
              <a:rPr lang="en-US" dirty="0"/>
              <a:t>2023 Multiyear Capacity Documentation Summary</a:t>
            </a:r>
          </a:p>
        </p:txBody>
      </p:sp>
      <p:sp>
        <p:nvSpPr>
          <p:cNvPr id="3" name="Content Placeholder 2">
            <a:extLst>
              <a:ext uri="{FF2B5EF4-FFF2-40B4-BE49-F238E27FC236}">
                <a16:creationId xmlns:a16="http://schemas.microsoft.com/office/drawing/2014/main" id="{D41CCCA2-4E02-4008-A48F-20FE12910A25}"/>
              </a:ext>
            </a:extLst>
          </p:cNvPr>
          <p:cNvSpPr>
            <a:spLocks noGrp="1"/>
          </p:cNvSpPr>
          <p:nvPr>
            <p:ph idx="1"/>
          </p:nvPr>
        </p:nvSpPr>
        <p:spPr/>
        <p:txBody>
          <a:bodyPr/>
          <a:lstStyle/>
          <a:p>
            <a:r>
              <a:rPr lang="en-US" dirty="0"/>
              <a:t>For LSEs that show local resources in 2023, 2024, and 2025 in the San Diego/IV local area</a:t>
            </a:r>
          </a:p>
        </p:txBody>
      </p:sp>
      <p:sp>
        <p:nvSpPr>
          <p:cNvPr id="4" name="Slide Number Placeholder 3">
            <a:extLst>
              <a:ext uri="{FF2B5EF4-FFF2-40B4-BE49-F238E27FC236}">
                <a16:creationId xmlns:a16="http://schemas.microsoft.com/office/drawing/2014/main" id="{62AEC517-4683-4087-8ED3-D058EB614542}"/>
              </a:ext>
            </a:extLst>
          </p:cNvPr>
          <p:cNvSpPr>
            <a:spLocks noGrp="1"/>
          </p:cNvSpPr>
          <p:nvPr>
            <p:ph type="sldNum" sz="quarter" idx="12"/>
          </p:nvPr>
        </p:nvSpPr>
        <p:spPr/>
        <p:txBody>
          <a:bodyPr/>
          <a:lstStyle/>
          <a:p>
            <a:fld id="{1C4126A1-9282-4A82-AC02-A59AF4A969C8}" type="slidenum">
              <a:rPr lang="en-US" smtClean="0"/>
              <a:t>19</a:t>
            </a:fld>
            <a:endParaRPr lang="en-US"/>
          </a:p>
        </p:txBody>
      </p:sp>
    </p:spTree>
    <p:extLst>
      <p:ext uri="{BB962C8B-B14F-4D97-AF65-F5344CB8AC3E}">
        <p14:creationId xmlns:p14="http://schemas.microsoft.com/office/powerpoint/2010/main" val="117422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CCC8-0A31-433A-8A4D-1D071D54EF05}"/>
              </a:ext>
            </a:extLst>
          </p:cNvPr>
          <p:cNvSpPr>
            <a:spLocks noGrp="1"/>
          </p:cNvSpPr>
          <p:nvPr>
            <p:ph type="title"/>
          </p:nvPr>
        </p:nvSpPr>
        <p:spPr/>
        <p:txBody>
          <a:bodyPr/>
          <a:lstStyle/>
          <a:p>
            <a:r>
              <a:rPr lang="en-US"/>
              <a:t>Logistics</a:t>
            </a:r>
          </a:p>
        </p:txBody>
      </p:sp>
      <p:sp>
        <p:nvSpPr>
          <p:cNvPr id="4" name="TextBox 3">
            <a:extLst>
              <a:ext uri="{FF2B5EF4-FFF2-40B4-BE49-F238E27FC236}">
                <a16:creationId xmlns:a16="http://schemas.microsoft.com/office/drawing/2014/main" id="{323EFBC1-11BB-4014-8F6B-11E359B3E035}"/>
              </a:ext>
            </a:extLst>
          </p:cNvPr>
          <p:cNvSpPr txBox="1"/>
          <p:nvPr/>
        </p:nvSpPr>
        <p:spPr>
          <a:xfrm>
            <a:off x="550562" y="1964724"/>
            <a:ext cx="597632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Tx/>
              <a:buChar char="•"/>
            </a:pPr>
            <a:r>
              <a:rPr lang="en-US" dirty="0">
                <a:solidFill>
                  <a:srgbClr val="2A3C50"/>
                </a:solidFill>
                <a:latin typeface="Century Gothic"/>
                <a:cs typeface="Arial"/>
              </a:rPr>
              <a:t> Online only​</a:t>
            </a:r>
            <a:endParaRPr lang="en-US" dirty="0"/>
          </a:p>
          <a:p>
            <a:pPr marL="742950" lvl="1" indent="-285750">
              <a:buFont typeface="Arial"/>
              <a:buChar char="•"/>
            </a:pPr>
            <a:r>
              <a:rPr lang="en-US" dirty="0">
                <a:solidFill>
                  <a:srgbClr val="2A3C50"/>
                </a:solidFill>
                <a:latin typeface="Century Gothic"/>
                <a:cs typeface="Arial"/>
              </a:rPr>
              <a:t>Audio through computer or phone </a:t>
            </a:r>
          </a:p>
          <a:p>
            <a:pPr marL="742950" lvl="1" indent="-285750">
              <a:buFont typeface="Arial"/>
              <a:buChar char="•"/>
            </a:pPr>
            <a:r>
              <a:rPr lang="en-US" dirty="0">
                <a:solidFill>
                  <a:srgbClr val="2A3C50"/>
                </a:solidFill>
                <a:latin typeface="Century Gothic"/>
                <a:cs typeface="Arial"/>
              </a:rPr>
              <a:t>Toll-free 855-282-6330 or 415-655-0002 Access code: </a:t>
            </a:r>
            <a:r>
              <a:rPr lang="en-US" b="0" i="0" dirty="0">
                <a:solidFill>
                  <a:srgbClr val="000000"/>
                </a:solidFill>
                <a:effectLst/>
              </a:rPr>
              <a:t>2486 284 4634</a:t>
            </a:r>
            <a:endParaRPr lang="en-US" dirty="0">
              <a:solidFill>
                <a:srgbClr val="2A3C50"/>
              </a:solidFill>
              <a:cs typeface="Arial"/>
            </a:endParaRPr>
          </a:p>
          <a:p>
            <a:endParaRPr lang="en-US" dirty="0">
              <a:solidFill>
                <a:srgbClr val="2A3C50"/>
              </a:solidFill>
              <a:latin typeface="Century Gothic"/>
              <a:cs typeface="Arial"/>
            </a:endParaRPr>
          </a:p>
          <a:p>
            <a:pPr algn="l" rtl="0" fontAlgn="base"/>
            <a:r>
              <a:rPr lang="en-US" dirty="0">
                <a:solidFill>
                  <a:srgbClr val="2A3C50"/>
                </a:solidFill>
                <a:latin typeface="Century Gothic"/>
                <a:cs typeface="Arial"/>
              </a:rPr>
              <a:t>  Type password </a:t>
            </a:r>
            <a:r>
              <a:rPr lang="en-US">
                <a:solidFill>
                  <a:srgbClr val="2A3C50"/>
                </a:solidFill>
                <a:latin typeface="Century Gothic"/>
                <a:cs typeface="Arial"/>
              </a:rPr>
              <a:t>: 2023RA</a:t>
            </a:r>
            <a:endParaRPr lang="en-US" dirty="0">
              <a:ea typeface="+mn-lt"/>
              <a:cs typeface="+mn-lt"/>
            </a:endParaRPr>
          </a:p>
          <a:p>
            <a:pPr>
              <a:buChar char="•"/>
            </a:pPr>
            <a:endParaRPr lang="en-US" dirty="0">
              <a:solidFill>
                <a:srgbClr val="2A3C50"/>
              </a:solidFill>
              <a:latin typeface="Century Gothic"/>
              <a:cs typeface="Arial"/>
            </a:endParaRPr>
          </a:p>
          <a:p>
            <a:pPr>
              <a:buChar char="•"/>
            </a:pPr>
            <a:r>
              <a:rPr lang="en-US" dirty="0">
                <a:solidFill>
                  <a:srgbClr val="2A3C50"/>
                </a:solidFill>
                <a:latin typeface="Century Gothic"/>
                <a:cs typeface="Arial"/>
              </a:rPr>
              <a:t> Hosts (Energy Division Staff)​</a:t>
            </a:r>
          </a:p>
          <a:p>
            <a:pPr lvl="1">
              <a:buChar char="•"/>
            </a:pPr>
            <a:r>
              <a:rPr lang="en-US" dirty="0">
                <a:solidFill>
                  <a:srgbClr val="2A3C50"/>
                </a:solidFill>
                <a:latin typeface="Century Gothic"/>
                <a:cs typeface="Arial"/>
              </a:rPr>
              <a:t> Lily Chow</a:t>
            </a:r>
          </a:p>
          <a:p>
            <a:pPr lvl="1">
              <a:buChar char="•"/>
            </a:pPr>
            <a:r>
              <a:rPr lang="en-US" dirty="0">
                <a:solidFill>
                  <a:srgbClr val="2A3C50"/>
                </a:solidFill>
                <a:latin typeface="Century Gothic"/>
                <a:cs typeface="Arial"/>
              </a:rPr>
              <a:t>Jaime Rose Gannon</a:t>
            </a:r>
          </a:p>
          <a:p>
            <a:pPr lvl="1"/>
            <a:endParaRPr lang="en-US" dirty="0">
              <a:solidFill>
                <a:srgbClr val="2A3C50"/>
              </a:solidFill>
              <a:latin typeface="Century Gothic"/>
              <a:cs typeface="Arial"/>
            </a:endParaRPr>
          </a:p>
          <a:p>
            <a:pPr marL="285750" lvl="1" indent="-285750">
              <a:buFont typeface="Arial" panose="020B0604020202020204" pitchFamily="34" charset="0"/>
              <a:buChar char="•"/>
            </a:pPr>
            <a:r>
              <a:rPr lang="en-US" dirty="0">
                <a:solidFill>
                  <a:srgbClr val="2A3C50"/>
                </a:solidFill>
                <a:latin typeface="Century Gothic"/>
                <a:cs typeface="Arial"/>
              </a:rPr>
              <a:t>The workshop is being recorded</a:t>
            </a:r>
          </a:p>
        </p:txBody>
      </p:sp>
      <p:sp>
        <p:nvSpPr>
          <p:cNvPr id="7" name="TextBox 6">
            <a:extLst>
              <a:ext uri="{FF2B5EF4-FFF2-40B4-BE49-F238E27FC236}">
                <a16:creationId xmlns:a16="http://schemas.microsoft.com/office/drawing/2014/main" id="{1B2CA896-39B8-4085-A4BF-476C11DF2A2F}"/>
              </a:ext>
            </a:extLst>
          </p:cNvPr>
          <p:cNvSpPr txBox="1"/>
          <p:nvPr/>
        </p:nvSpPr>
        <p:spPr>
          <a:xfrm>
            <a:off x="6723426" y="1963430"/>
            <a:ext cx="4596712" cy="19851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2A3C50"/>
                </a:solidFill>
                <a:latin typeface="Century Gothic"/>
                <a:cs typeface="Arial"/>
              </a:rPr>
              <a:t>Safety</a:t>
            </a:r>
          </a:p>
          <a:p>
            <a:pPr marL="742950" lvl="1" indent="-285750">
              <a:buFont typeface="Arial"/>
              <a:buChar char="•"/>
            </a:pPr>
            <a:r>
              <a:rPr lang="en-US">
                <a:solidFill>
                  <a:srgbClr val="2A3C50"/>
                </a:solidFill>
                <a:latin typeface="Century Gothic"/>
                <a:cs typeface="Arial"/>
              </a:rPr>
              <a:t>Note surroundings and emergency exits</a:t>
            </a:r>
            <a:endParaRPr lang="en-US">
              <a:solidFill>
                <a:srgbClr val="2A3C50"/>
              </a:solidFill>
              <a:latin typeface="Century Gothic"/>
              <a:ea typeface="+mn-lt"/>
              <a:cs typeface="+mn-lt"/>
            </a:endParaRPr>
          </a:p>
          <a:p>
            <a:pPr marL="742950" lvl="1" indent="-285750">
              <a:buFont typeface="Arial"/>
              <a:buChar char="•"/>
            </a:pPr>
            <a:r>
              <a:rPr lang="en-US">
                <a:solidFill>
                  <a:srgbClr val="2A3C50"/>
                </a:solidFill>
                <a:latin typeface="Century Gothic"/>
                <a:cs typeface="Arial"/>
              </a:rPr>
              <a:t>Ergonomic check</a:t>
            </a:r>
            <a:endParaRPr lang="en-US">
              <a:solidFill>
                <a:srgbClr val="2A3C50"/>
              </a:solidFill>
              <a:latin typeface="Century Gothic"/>
              <a:ea typeface="+mn-lt"/>
              <a:cs typeface="+mn-lt"/>
            </a:endParaRPr>
          </a:p>
          <a:p>
            <a:pPr marL="799465" lvl="1" indent="-342265">
              <a:spcAft>
                <a:spcPts val="1800"/>
              </a:spcAft>
              <a:buFont typeface="Arial,Sans-Serif"/>
              <a:buChar char="•"/>
            </a:pPr>
            <a:endParaRPr lang="en-US">
              <a:solidFill>
                <a:srgbClr val="2A3C50"/>
              </a:solidFill>
              <a:ea typeface="+mn-lt"/>
              <a:cs typeface="+mn-lt"/>
            </a:endParaRPr>
          </a:p>
          <a:p>
            <a:pPr marL="799465" lvl="1" indent="-342265">
              <a:spcAft>
                <a:spcPts val="600"/>
              </a:spcAft>
              <a:buFont typeface="Arial,Sans-Serif"/>
              <a:buChar char="•"/>
            </a:pPr>
            <a:endParaRPr lang="en-US">
              <a:solidFill>
                <a:srgbClr val="2A3C50"/>
              </a:solidFill>
              <a:latin typeface="Century Gothic"/>
              <a:cs typeface="Arial"/>
            </a:endParaRPr>
          </a:p>
        </p:txBody>
      </p:sp>
      <p:pic>
        <p:nvPicPr>
          <p:cNvPr id="3" name="Picture 4">
            <a:extLst>
              <a:ext uri="{FF2B5EF4-FFF2-40B4-BE49-F238E27FC236}">
                <a16:creationId xmlns:a16="http://schemas.microsoft.com/office/drawing/2014/main" id="{67895F43-D2A7-486B-8693-92A25D2B529F}"/>
              </a:ext>
            </a:extLst>
          </p:cNvPr>
          <p:cNvPicPr>
            <a:picLocks noChangeAspect="1"/>
          </p:cNvPicPr>
          <p:nvPr/>
        </p:nvPicPr>
        <p:blipFill>
          <a:blip r:embed="rId2"/>
          <a:stretch>
            <a:fillRect/>
          </a:stretch>
        </p:blipFill>
        <p:spPr>
          <a:xfrm>
            <a:off x="5536368" y="3625452"/>
            <a:ext cx="6403297" cy="3079818"/>
          </a:xfrm>
          <a:prstGeom prst="rect">
            <a:avLst/>
          </a:prstGeom>
        </p:spPr>
      </p:pic>
    </p:spTree>
    <p:extLst>
      <p:ext uri="{BB962C8B-B14F-4D97-AF65-F5344CB8AC3E}">
        <p14:creationId xmlns:p14="http://schemas.microsoft.com/office/powerpoint/2010/main" val="103791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ED18-562E-48AB-980D-A26EDD0FE1CF}"/>
              </a:ext>
            </a:extLst>
          </p:cNvPr>
          <p:cNvSpPr>
            <a:spLocks noGrp="1"/>
          </p:cNvSpPr>
          <p:nvPr>
            <p:ph type="title"/>
          </p:nvPr>
        </p:nvSpPr>
        <p:spPr/>
        <p:txBody>
          <a:bodyPr/>
          <a:lstStyle/>
          <a:p>
            <a:r>
              <a:rPr lang="en-US" dirty="0"/>
              <a:t>Import Checklist Template</a:t>
            </a:r>
          </a:p>
        </p:txBody>
      </p:sp>
      <p:sp>
        <p:nvSpPr>
          <p:cNvPr id="3" name="Content Placeholder 2">
            <a:extLst>
              <a:ext uri="{FF2B5EF4-FFF2-40B4-BE49-F238E27FC236}">
                <a16:creationId xmlns:a16="http://schemas.microsoft.com/office/drawing/2014/main" id="{D41CCCA2-4E02-4008-A48F-20FE12910A25}"/>
              </a:ext>
            </a:extLst>
          </p:cNvPr>
          <p:cNvSpPr>
            <a:spLocks noGrp="1"/>
          </p:cNvSpPr>
          <p:nvPr>
            <p:ph idx="1"/>
          </p:nvPr>
        </p:nvSpPr>
        <p:spPr/>
        <p:txBody>
          <a:bodyPr/>
          <a:lstStyle/>
          <a:p>
            <a:r>
              <a:rPr lang="en-US" dirty="0"/>
              <a:t>For LSEs that show specified or unspecified import resources in the MA filings.</a:t>
            </a:r>
          </a:p>
        </p:txBody>
      </p:sp>
      <p:sp>
        <p:nvSpPr>
          <p:cNvPr id="4" name="Slide Number Placeholder 3">
            <a:extLst>
              <a:ext uri="{FF2B5EF4-FFF2-40B4-BE49-F238E27FC236}">
                <a16:creationId xmlns:a16="http://schemas.microsoft.com/office/drawing/2014/main" id="{62AEC517-4683-4087-8ED3-D058EB614542}"/>
              </a:ext>
            </a:extLst>
          </p:cNvPr>
          <p:cNvSpPr>
            <a:spLocks noGrp="1"/>
          </p:cNvSpPr>
          <p:nvPr>
            <p:ph type="sldNum" sz="quarter" idx="12"/>
          </p:nvPr>
        </p:nvSpPr>
        <p:spPr/>
        <p:txBody>
          <a:bodyPr/>
          <a:lstStyle/>
          <a:p>
            <a:fld id="{1C4126A1-9282-4A82-AC02-A59AF4A969C8}" type="slidenum">
              <a:rPr lang="en-US" smtClean="0"/>
              <a:t>20</a:t>
            </a:fld>
            <a:endParaRPr lang="en-US"/>
          </a:p>
        </p:txBody>
      </p:sp>
    </p:spTree>
    <p:extLst>
      <p:ext uri="{BB962C8B-B14F-4D97-AF65-F5344CB8AC3E}">
        <p14:creationId xmlns:p14="http://schemas.microsoft.com/office/powerpoint/2010/main" val="43081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F64D-7711-2931-618F-C2D7D6B1CE44}"/>
              </a:ext>
            </a:extLst>
          </p:cNvPr>
          <p:cNvSpPr>
            <a:spLocks noGrp="1"/>
          </p:cNvSpPr>
          <p:nvPr>
            <p:ph type="title"/>
          </p:nvPr>
        </p:nvSpPr>
        <p:spPr/>
        <p:txBody>
          <a:bodyPr/>
          <a:lstStyle/>
          <a:p>
            <a:r>
              <a:rPr lang="en-US" dirty="0"/>
              <a:t>2023 RA Compliance Materials</a:t>
            </a:r>
          </a:p>
        </p:txBody>
      </p:sp>
      <p:sp>
        <p:nvSpPr>
          <p:cNvPr id="3" name="Content Placeholder 2">
            <a:extLst>
              <a:ext uri="{FF2B5EF4-FFF2-40B4-BE49-F238E27FC236}">
                <a16:creationId xmlns:a16="http://schemas.microsoft.com/office/drawing/2014/main" id="{077DA88D-EF1A-F0CC-CC00-0410F8AB9DB3}"/>
              </a:ext>
            </a:extLst>
          </p:cNvPr>
          <p:cNvSpPr>
            <a:spLocks noGrp="1"/>
          </p:cNvSpPr>
          <p:nvPr>
            <p:ph idx="1"/>
          </p:nvPr>
        </p:nvSpPr>
        <p:spPr/>
        <p:txBody>
          <a:bodyPr/>
          <a:lstStyle/>
          <a:p>
            <a:r>
              <a:rPr lang="en-US" dirty="0"/>
              <a:t>2023 RA Compliance Materials have been posted, including 2023-2025 IOU DR LIP, 2023 YA Initial CAM Lists.</a:t>
            </a:r>
          </a:p>
          <a:p>
            <a:endParaRPr lang="en-US" dirty="0"/>
          </a:p>
          <a:p>
            <a:r>
              <a:rPr lang="en-US">
                <a:hlinkClick r:id="rId2"/>
              </a:rPr>
              <a:t>Resource Adequacy Compliance Materials (ca.gov)</a:t>
            </a:r>
            <a:endParaRPr lang="en-US"/>
          </a:p>
          <a:p>
            <a:pPr marL="0" indent="0">
              <a:buNone/>
            </a:pPr>
            <a:endParaRPr lang="en-US"/>
          </a:p>
        </p:txBody>
      </p:sp>
      <p:sp>
        <p:nvSpPr>
          <p:cNvPr id="4" name="Slide Number Placeholder 3">
            <a:extLst>
              <a:ext uri="{FF2B5EF4-FFF2-40B4-BE49-F238E27FC236}">
                <a16:creationId xmlns:a16="http://schemas.microsoft.com/office/drawing/2014/main" id="{16DEDB9D-B1F1-E821-55E5-18EC4431E13B}"/>
              </a:ext>
            </a:extLst>
          </p:cNvPr>
          <p:cNvSpPr>
            <a:spLocks noGrp="1"/>
          </p:cNvSpPr>
          <p:nvPr>
            <p:ph type="sldNum" sz="quarter" idx="12"/>
          </p:nvPr>
        </p:nvSpPr>
        <p:spPr/>
        <p:txBody>
          <a:bodyPr/>
          <a:lstStyle/>
          <a:p>
            <a:fld id="{1C4126A1-9282-4A82-AC02-A59AF4A969C8}" type="slidenum">
              <a:rPr lang="en-US" smtClean="0"/>
              <a:t>21</a:t>
            </a:fld>
            <a:endParaRPr lang="en-US"/>
          </a:p>
        </p:txBody>
      </p:sp>
    </p:spTree>
    <p:extLst>
      <p:ext uri="{BB962C8B-B14F-4D97-AF65-F5344CB8AC3E}">
        <p14:creationId xmlns:p14="http://schemas.microsoft.com/office/powerpoint/2010/main" val="1694841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44D35-A681-4FA1-AB41-16443597A411}"/>
              </a:ext>
            </a:extLst>
          </p:cNvPr>
          <p:cNvSpPr>
            <a:spLocks noGrp="1"/>
          </p:cNvSpPr>
          <p:nvPr>
            <p:ph type="title"/>
          </p:nvPr>
        </p:nvSpPr>
        <p:spPr/>
        <p:txBody>
          <a:bodyPr/>
          <a:lstStyle/>
          <a:p>
            <a:r>
              <a:rPr lang="en-US" dirty="0"/>
              <a:t>Upcoming 2022 RA Compliance Timeline</a:t>
            </a:r>
          </a:p>
        </p:txBody>
      </p:sp>
      <p:sp>
        <p:nvSpPr>
          <p:cNvPr id="3" name="Content Placeholder 2">
            <a:extLst>
              <a:ext uri="{FF2B5EF4-FFF2-40B4-BE49-F238E27FC236}">
                <a16:creationId xmlns:a16="http://schemas.microsoft.com/office/drawing/2014/main" id="{4E30FE7B-7E7A-4CDC-BCA2-235DEC520916}"/>
              </a:ext>
            </a:extLst>
          </p:cNvPr>
          <p:cNvSpPr>
            <a:spLocks noGrp="1"/>
          </p:cNvSpPr>
          <p:nvPr>
            <p:ph idx="1"/>
          </p:nvPr>
        </p:nvSpPr>
        <p:spPr/>
        <p:txBody>
          <a:bodyPr>
            <a:normAutofit fontScale="92500" lnSpcReduction="10000"/>
          </a:bodyPr>
          <a:lstStyle/>
          <a:p>
            <a:r>
              <a:rPr lang="en-US" dirty="0"/>
              <a:t>Comments on 2023 Draft RA Guide and Templates due August 12, 2022</a:t>
            </a:r>
          </a:p>
          <a:p>
            <a:r>
              <a:rPr lang="en-US" dirty="0"/>
              <a:t>Final 2023 YA Load Forecast due August 15, 2022</a:t>
            </a:r>
          </a:p>
          <a:p>
            <a:r>
              <a:rPr lang="en-US" dirty="0"/>
              <a:t>CPE make local showing for 2023-2025 to CPUC, along with LSE attestations  due August 19, 2022</a:t>
            </a:r>
          </a:p>
          <a:p>
            <a:r>
              <a:rPr lang="en-US" dirty="0"/>
              <a:t>LSEs receive CAM credits for system and flexible capacity procured by the CPE for 2023-2025 by August 2022 by end of August, 2022</a:t>
            </a:r>
          </a:p>
          <a:p>
            <a:r>
              <a:rPr lang="en-US" dirty="0"/>
              <a:t>CPE Annual Compliance Report due September 19, 2022</a:t>
            </a:r>
          </a:p>
          <a:p>
            <a:r>
              <a:rPr lang="en-US" dirty="0"/>
              <a:t>LSEs receive 2023 final YA allocations the week of September 19, 2022</a:t>
            </a:r>
          </a:p>
          <a:p>
            <a:r>
              <a:rPr lang="en-US" dirty="0"/>
              <a:t>Finalize 2023 RA Guide and Templates the week of September 19, 2022</a:t>
            </a:r>
          </a:p>
          <a:p>
            <a:r>
              <a:rPr lang="en-US"/>
              <a:t>LSEs’ </a:t>
            </a:r>
            <a:r>
              <a:rPr lang="en-US" dirty="0"/>
              <a:t>2023 YA RA filings due October 31, 2022</a:t>
            </a:r>
          </a:p>
          <a:p>
            <a:r>
              <a:rPr lang="en-US" dirty="0"/>
              <a:t>CPEs and LSEs that committed to self-show make year-ahead showing to CAISO by October 31, 2022</a:t>
            </a:r>
          </a:p>
          <a:p>
            <a:endParaRPr lang="en-US" dirty="0"/>
          </a:p>
          <a:p>
            <a:endParaRPr lang="en-US" dirty="0"/>
          </a:p>
        </p:txBody>
      </p:sp>
    </p:spTree>
    <p:extLst>
      <p:ext uri="{BB962C8B-B14F-4D97-AF65-F5344CB8AC3E}">
        <p14:creationId xmlns:p14="http://schemas.microsoft.com/office/powerpoint/2010/main" val="391151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9D01BF10-B17D-483D-82DC-14CF973C7D2C}"/>
              </a:ext>
            </a:extLst>
          </p:cNvPr>
          <p:cNvSpPr txBox="1"/>
          <p:nvPr/>
        </p:nvSpPr>
        <p:spPr>
          <a:xfrm>
            <a:off x="4062334" y="3912433"/>
            <a:ext cx="731153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cs typeface="Segoe UI"/>
              </a:rPr>
              <a:t>Thank you for </a:t>
            </a:r>
            <a:r>
              <a:rPr lang="en-US">
                <a:solidFill>
                  <a:srgbClr val="FFFFFF"/>
                </a:solidFill>
                <a:cs typeface="Segoe UI"/>
              </a:rPr>
              <a:t>attending 2023 </a:t>
            </a:r>
            <a:r>
              <a:rPr lang="en-US" dirty="0">
                <a:solidFill>
                  <a:srgbClr val="FFFFFF"/>
                </a:solidFill>
                <a:cs typeface="Segoe UI"/>
              </a:rPr>
              <a:t>RA Guide and Templates workshop.  </a:t>
            </a:r>
          </a:p>
          <a:p>
            <a:r>
              <a:rPr lang="en-US" dirty="0">
                <a:solidFill>
                  <a:srgbClr val="FFFFFF"/>
                </a:solidFill>
                <a:cs typeface="Segoe UI"/>
              </a:rPr>
              <a:t>Feedback welcome.</a:t>
            </a:r>
          </a:p>
          <a:p>
            <a:endParaRPr lang="en-US" dirty="0">
              <a:solidFill>
                <a:srgbClr val="FFFFFF"/>
              </a:solidFill>
              <a:cs typeface="Segoe UI"/>
            </a:endParaRPr>
          </a:p>
          <a:p>
            <a:r>
              <a:rPr lang="en-US" dirty="0">
                <a:solidFill>
                  <a:srgbClr val="FFFFFF"/>
                </a:solidFill>
                <a:cs typeface="Segoe UI"/>
              </a:rPr>
              <a:t>Hosts contact:</a:t>
            </a:r>
            <a:r>
              <a:rPr lang="en-US" dirty="0">
                <a:cs typeface="Segoe UI"/>
              </a:rPr>
              <a:t>​</a:t>
            </a:r>
          </a:p>
          <a:p>
            <a:r>
              <a:rPr lang="en-US" dirty="0">
                <a:solidFill>
                  <a:srgbClr val="FFFFFF"/>
                </a:solidFill>
                <a:cs typeface="Segoe UI"/>
              </a:rPr>
              <a:t>Lily Chow- lily.chow@cpuc.ca.gov</a:t>
            </a:r>
            <a:r>
              <a:rPr lang="en-US" dirty="0">
                <a:cs typeface="Segoe UI"/>
              </a:rPr>
              <a:t>​</a:t>
            </a:r>
          </a:p>
          <a:p>
            <a:r>
              <a:rPr lang="en-US" dirty="0">
                <a:solidFill>
                  <a:srgbClr val="FFFFFF"/>
                </a:solidFill>
                <a:cs typeface="Segoe UI"/>
              </a:rPr>
              <a:t>Jaime Gannon – jaimerose.gannon@cpuc.ca.gov</a:t>
            </a:r>
            <a:r>
              <a:rPr lang="en-US" dirty="0">
                <a:cs typeface="Segoe UI"/>
              </a:rPr>
              <a:t>​</a:t>
            </a:r>
          </a:p>
        </p:txBody>
      </p:sp>
    </p:spTree>
    <p:extLst>
      <p:ext uri="{BB962C8B-B14F-4D97-AF65-F5344CB8AC3E}">
        <p14:creationId xmlns:p14="http://schemas.microsoft.com/office/powerpoint/2010/main" val="337665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078E-6157-449A-B43D-55F9E00316D0}"/>
              </a:ext>
            </a:extLst>
          </p:cNvPr>
          <p:cNvSpPr>
            <a:spLocks noGrp="1"/>
          </p:cNvSpPr>
          <p:nvPr>
            <p:ph type="title"/>
          </p:nvPr>
        </p:nvSpPr>
        <p:spPr>
          <a:xfrm>
            <a:off x="609600" y="365126"/>
            <a:ext cx="10972800" cy="788424"/>
          </a:xfrm>
        </p:spPr>
        <p:txBody>
          <a:bodyPr/>
          <a:lstStyle/>
          <a:p>
            <a:r>
              <a:rPr lang="en-US"/>
              <a:t>Workshop Logistics</a:t>
            </a:r>
          </a:p>
        </p:txBody>
      </p:sp>
      <p:pic>
        <p:nvPicPr>
          <p:cNvPr id="6" name="Content Placeholder 5" descr="A picture containing equipment, ball, table, room&#10;&#10;Description automatically generated">
            <a:extLst>
              <a:ext uri="{FF2B5EF4-FFF2-40B4-BE49-F238E27FC236}">
                <a16:creationId xmlns:a16="http://schemas.microsoft.com/office/drawing/2014/main" id="{F28E215A-C880-4A80-862B-BE737B3D1B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225" t="36847" r="56018" b="55059"/>
          <a:stretch/>
        </p:blipFill>
        <p:spPr>
          <a:xfrm>
            <a:off x="1099726" y="5165174"/>
            <a:ext cx="5970189" cy="863709"/>
          </a:xfrm>
        </p:spPr>
      </p:pic>
      <p:sp>
        <p:nvSpPr>
          <p:cNvPr id="4" name="Slide Number Placeholder 3">
            <a:extLst>
              <a:ext uri="{FF2B5EF4-FFF2-40B4-BE49-F238E27FC236}">
                <a16:creationId xmlns:a16="http://schemas.microsoft.com/office/drawing/2014/main" id="{9AB403C7-2097-485F-96BA-42F5BF666015}"/>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04C1C6D2-7E6C-4DBA-928D-E8FCCD04B8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ED50E73-7F0B-444B-9B24-C745968A9C1F}"/>
              </a:ext>
            </a:extLst>
          </p:cNvPr>
          <p:cNvSpPr txBox="1"/>
          <p:nvPr/>
        </p:nvSpPr>
        <p:spPr>
          <a:xfrm>
            <a:off x="510639" y="4180444"/>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Mute/ Unmute</a:t>
            </a:r>
          </a:p>
        </p:txBody>
      </p:sp>
      <p:cxnSp>
        <p:nvCxnSpPr>
          <p:cNvPr id="9" name="Straight Arrow Connector 8">
            <a:extLst>
              <a:ext uri="{FF2B5EF4-FFF2-40B4-BE49-F238E27FC236}">
                <a16:creationId xmlns:a16="http://schemas.microsoft.com/office/drawing/2014/main" id="{67DB4397-F3D5-44AF-B8CA-1256A12CAD0D}"/>
              </a:ext>
            </a:extLst>
          </p:cNvPr>
          <p:cNvCxnSpPr/>
          <p:nvPr/>
        </p:nvCxnSpPr>
        <p:spPr>
          <a:xfrm>
            <a:off x="1463541" y="4549777"/>
            <a:ext cx="86627" cy="506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71F7CF84-15C9-4B64-BF72-58618153F703}"/>
              </a:ext>
            </a:extLst>
          </p:cNvPr>
          <p:cNvSpPr txBox="1"/>
          <p:nvPr/>
        </p:nvSpPr>
        <p:spPr>
          <a:xfrm>
            <a:off x="2674719" y="4162671"/>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Participant List</a:t>
            </a:r>
          </a:p>
        </p:txBody>
      </p:sp>
      <p:cxnSp>
        <p:nvCxnSpPr>
          <p:cNvPr id="11" name="Straight Arrow Connector 10">
            <a:extLst>
              <a:ext uri="{FF2B5EF4-FFF2-40B4-BE49-F238E27FC236}">
                <a16:creationId xmlns:a16="http://schemas.microsoft.com/office/drawing/2014/main" id="{10441E74-0003-40CE-8DFA-8C1B5D4938BF}"/>
              </a:ext>
            </a:extLst>
          </p:cNvPr>
          <p:cNvCxnSpPr>
            <a:cxnSpLocks/>
          </p:cNvCxnSpPr>
          <p:nvPr/>
        </p:nvCxnSpPr>
        <p:spPr>
          <a:xfrm>
            <a:off x="3627620" y="4532004"/>
            <a:ext cx="0" cy="524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11BAB9EB-E084-48B2-95DD-C62A3797AA61}"/>
              </a:ext>
            </a:extLst>
          </p:cNvPr>
          <p:cNvSpPr txBox="1"/>
          <p:nvPr/>
        </p:nvSpPr>
        <p:spPr>
          <a:xfrm>
            <a:off x="4328659" y="4161048"/>
            <a:ext cx="676979"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Chat</a:t>
            </a:r>
          </a:p>
        </p:txBody>
      </p:sp>
      <p:cxnSp>
        <p:nvCxnSpPr>
          <p:cNvPr id="14" name="Straight Arrow Connector 13">
            <a:extLst>
              <a:ext uri="{FF2B5EF4-FFF2-40B4-BE49-F238E27FC236}">
                <a16:creationId xmlns:a16="http://schemas.microsoft.com/office/drawing/2014/main" id="{B82E55D3-F85E-4040-994E-EE9685A9788B}"/>
              </a:ext>
            </a:extLst>
          </p:cNvPr>
          <p:cNvCxnSpPr>
            <a:cxnSpLocks/>
          </p:cNvCxnSpPr>
          <p:nvPr/>
        </p:nvCxnSpPr>
        <p:spPr>
          <a:xfrm flipH="1">
            <a:off x="4666346" y="4530380"/>
            <a:ext cx="803" cy="615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4878375C-4792-4A45-96B4-80B1D20B8F2E}"/>
              </a:ext>
            </a:extLst>
          </p:cNvPr>
          <p:cNvSpPr txBox="1"/>
          <p:nvPr/>
        </p:nvSpPr>
        <p:spPr>
          <a:xfrm>
            <a:off x="5042535" y="4161048"/>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Audio Options</a:t>
            </a:r>
          </a:p>
        </p:txBody>
      </p:sp>
      <p:cxnSp>
        <p:nvCxnSpPr>
          <p:cNvPr id="19" name="Straight Arrow Connector 18">
            <a:extLst>
              <a:ext uri="{FF2B5EF4-FFF2-40B4-BE49-F238E27FC236}">
                <a16:creationId xmlns:a16="http://schemas.microsoft.com/office/drawing/2014/main" id="{C529ED39-E85C-4E7E-8C67-B33CD24B3478}"/>
              </a:ext>
            </a:extLst>
          </p:cNvPr>
          <p:cNvCxnSpPr>
            <a:cxnSpLocks/>
          </p:cNvCxnSpPr>
          <p:nvPr/>
        </p:nvCxnSpPr>
        <p:spPr>
          <a:xfrm flipH="1">
            <a:off x="5562299" y="4530380"/>
            <a:ext cx="274320" cy="574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Rectangle 25">
            <a:extLst>
              <a:ext uri="{FF2B5EF4-FFF2-40B4-BE49-F238E27FC236}">
                <a16:creationId xmlns:a16="http://schemas.microsoft.com/office/drawing/2014/main" id="{28D77564-B980-4636-BE07-592209F86F04}"/>
              </a:ext>
            </a:extLst>
          </p:cNvPr>
          <p:cNvSpPr/>
          <p:nvPr/>
        </p:nvSpPr>
        <p:spPr>
          <a:xfrm>
            <a:off x="729630" y="1397286"/>
            <a:ext cx="10648236" cy="3277820"/>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a:solidFill>
                  <a:srgbClr val="2A3B4F"/>
                </a:solidFill>
              </a:rPr>
              <a:t>All attendees have been muted</a:t>
            </a:r>
          </a:p>
          <a:p>
            <a:pPr marL="342900" indent="-342900">
              <a:buFont typeface="Arial" panose="020B0604020202020204" pitchFamily="34" charset="0"/>
              <a:buChar char="•"/>
            </a:pPr>
            <a:r>
              <a:rPr lang="en-US" sz="2400">
                <a:solidFill>
                  <a:srgbClr val="2A3B4F"/>
                </a:solidFill>
              </a:rPr>
              <a:t>Panelist that are presenting have been identified and will be identified as panelist when their issue/topic is being addressed</a:t>
            </a:r>
          </a:p>
          <a:p>
            <a:pPr marL="342900" indent="-342900">
              <a:buFont typeface="Arial" panose="020B0604020202020204" pitchFamily="34" charset="0"/>
              <a:buChar char="•"/>
            </a:pPr>
            <a:r>
              <a:rPr lang="en-US" sz="2400">
                <a:solidFill>
                  <a:srgbClr val="2A3B4F"/>
                </a:solidFill>
              </a:rPr>
              <a:t>To ask questions please use the Q&amp;A function (send "To All Panelists") or raise your hand</a:t>
            </a:r>
          </a:p>
          <a:p>
            <a:pPr marL="342265" indent="-342265" defTabSz="457189">
              <a:spcAft>
                <a:spcPts val="1800"/>
              </a:spcAft>
              <a:buFont typeface="Arial" panose="020B0604020202020204" pitchFamily="34" charset="0"/>
              <a:buChar char="•"/>
              <a:defRPr/>
            </a:pPr>
            <a:r>
              <a:rPr lang="en-US" sz="2400">
                <a:solidFill>
                  <a:srgbClr val="2A3B4F"/>
                </a:solidFill>
                <a:highlight>
                  <a:srgbClr val="FFFF00"/>
                </a:highlight>
              </a:rPr>
              <a:t>Questions will be read aloud by staff; attendees may be unmuted to respond to the answer. (Reminder: Mute back!)</a:t>
            </a:r>
          </a:p>
          <a:p>
            <a:pPr marL="342265" marR="0" lvl="0" indent="-342265" algn="l" defTabSz="457189"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lang="en-US" sz="2400" b="0" i="0" u="none" strike="noStrike" kern="1200" cap="none" spc="0" normalizeH="0" baseline="0" noProof="0">
              <a:ln>
                <a:noFill/>
              </a:ln>
              <a:solidFill>
                <a:srgbClr val="2A3B4F"/>
              </a:solidFill>
              <a:effectLst/>
              <a:uLnTx/>
              <a:uFillTx/>
              <a:latin typeface="Calibri" panose="020F0502020204030204"/>
              <a:cs typeface="Calibri"/>
            </a:endParaRPr>
          </a:p>
        </p:txBody>
      </p:sp>
      <p:pic>
        <p:nvPicPr>
          <p:cNvPr id="5" name="Picture 7">
            <a:extLst>
              <a:ext uri="{FF2B5EF4-FFF2-40B4-BE49-F238E27FC236}">
                <a16:creationId xmlns:a16="http://schemas.microsoft.com/office/drawing/2014/main" id="{02F3403D-B566-438B-A4E2-EF371BA39A6E}"/>
              </a:ext>
            </a:extLst>
          </p:cNvPr>
          <p:cNvPicPr>
            <a:picLocks noChangeAspect="1"/>
          </p:cNvPicPr>
          <p:nvPr/>
        </p:nvPicPr>
        <p:blipFill>
          <a:blip r:embed="rId3"/>
          <a:stretch>
            <a:fillRect/>
          </a:stretch>
        </p:blipFill>
        <p:spPr>
          <a:xfrm>
            <a:off x="8172138" y="4755358"/>
            <a:ext cx="2743200" cy="1269710"/>
          </a:xfrm>
          <a:prstGeom prst="rect">
            <a:avLst/>
          </a:prstGeom>
        </p:spPr>
      </p:pic>
      <p:cxnSp>
        <p:nvCxnSpPr>
          <p:cNvPr id="20" name="Straight Arrow Connector 19">
            <a:extLst>
              <a:ext uri="{FF2B5EF4-FFF2-40B4-BE49-F238E27FC236}">
                <a16:creationId xmlns:a16="http://schemas.microsoft.com/office/drawing/2014/main" id="{D7740F71-2F03-46AA-A57A-04463324D249}"/>
              </a:ext>
            </a:extLst>
          </p:cNvPr>
          <p:cNvCxnSpPr>
            <a:cxnSpLocks/>
          </p:cNvCxnSpPr>
          <p:nvPr/>
        </p:nvCxnSpPr>
        <p:spPr>
          <a:xfrm>
            <a:off x="10057360" y="4642806"/>
            <a:ext cx="448903" cy="9339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0C661201-FD1D-4FBA-9E8B-52295F338D14}"/>
              </a:ext>
            </a:extLst>
          </p:cNvPr>
          <p:cNvSpPr txBox="1"/>
          <p:nvPr/>
        </p:nvSpPr>
        <p:spPr>
          <a:xfrm>
            <a:off x="7603763" y="4143532"/>
            <a:ext cx="37675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On the bottom right of screen: click "3 dots" for Q&amp;A</a:t>
            </a:r>
          </a:p>
        </p:txBody>
      </p:sp>
    </p:spTree>
    <p:extLst>
      <p:ext uri="{BB962C8B-B14F-4D97-AF65-F5344CB8AC3E}">
        <p14:creationId xmlns:p14="http://schemas.microsoft.com/office/powerpoint/2010/main" val="105453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2E2C-F8C5-468B-B57F-AD720593A4CB}"/>
              </a:ext>
            </a:extLst>
          </p:cNvPr>
          <p:cNvSpPr>
            <a:spLocks noGrp="1"/>
          </p:cNvSpPr>
          <p:nvPr>
            <p:ph type="title"/>
          </p:nvPr>
        </p:nvSpPr>
        <p:spPr/>
        <p:txBody>
          <a:bodyPr/>
          <a:lstStyle/>
          <a:p>
            <a:r>
              <a:rPr lang="en-US"/>
              <a:t>Ground Rules</a:t>
            </a:r>
          </a:p>
        </p:txBody>
      </p:sp>
      <p:sp>
        <p:nvSpPr>
          <p:cNvPr id="3" name="Content Placeholder 2">
            <a:extLst>
              <a:ext uri="{FF2B5EF4-FFF2-40B4-BE49-F238E27FC236}">
                <a16:creationId xmlns:a16="http://schemas.microsoft.com/office/drawing/2014/main" id="{F081C584-2C73-4AB8-A76E-E7E323406A73}"/>
              </a:ext>
            </a:extLst>
          </p:cNvPr>
          <p:cNvSpPr>
            <a:spLocks noGrp="1"/>
          </p:cNvSpPr>
          <p:nvPr>
            <p:ph idx="1"/>
          </p:nvPr>
        </p:nvSpPr>
        <p:spPr>
          <a:xfrm>
            <a:off x="609600" y="1690688"/>
            <a:ext cx="10972800" cy="4351338"/>
          </a:xfrm>
        </p:spPr>
        <p:txBody>
          <a:bodyPr vert="horz" lIns="0" tIns="45720" rIns="91440" bIns="45720" rtlCol="0" anchor="t">
            <a:normAutofit/>
          </a:bodyPr>
          <a:lstStyle/>
          <a:p>
            <a:pPr marL="0" indent="0">
              <a:buNone/>
            </a:pPr>
            <a:endParaRPr lang="en-US" dirty="0"/>
          </a:p>
          <a:p>
            <a:pPr>
              <a:lnSpc>
                <a:spcPct val="100000"/>
              </a:lnSpc>
              <a:spcBef>
                <a:spcPct val="20000"/>
              </a:spcBef>
              <a:spcAft>
                <a:spcPct val="0"/>
              </a:spcAft>
            </a:pPr>
            <a:r>
              <a:rPr lang="en-US" dirty="0">
                <a:solidFill>
                  <a:srgbClr val="2A3C50"/>
                </a:solidFill>
                <a:latin typeface="Century Gothic"/>
                <a:cs typeface="Arial"/>
              </a:rPr>
              <a:t>Workshop is structured to facilitate understanding of the 2023 RA compliance process.</a:t>
            </a: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solidFill>
                <a:srgbClr val="2A3C50"/>
              </a:solidFill>
              <a:latin typeface="Century Gothic"/>
              <a:cs typeface="Arial"/>
            </a:endParaRPr>
          </a:p>
          <a:p>
            <a:pPr>
              <a:lnSpc>
                <a:spcPct val="100000"/>
              </a:lnSpc>
              <a:spcBef>
                <a:spcPct val="20000"/>
              </a:spcBef>
              <a:spcAft>
                <a:spcPct val="0"/>
              </a:spcAft>
            </a:pPr>
            <a:r>
              <a:rPr lang="en-US" dirty="0">
                <a:solidFill>
                  <a:srgbClr val="2A3C50"/>
                </a:solidFill>
                <a:latin typeface="Century Gothic"/>
                <a:cs typeface="Arial"/>
              </a:rPr>
              <a:t>Keep comments friendly and respectful.</a:t>
            </a: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solidFill>
                <a:srgbClr val="2A3C50"/>
              </a:solidFill>
              <a:latin typeface="Century Gothic"/>
              <a:cs typeface="Arial"/>
            </a:endParaRPr>
          </a:p>
          <a:p>
            <a:pPr>
              <a:lnSpc>
                <a:spcPct val="100000"/>
              </a:lnSpc>
              <a:spcBef>
                <a:spcPct val="20000"/>
              </a:spcBef>
              <a:spcAft>
                <a:spcPct val="0"/>
              </a:spcAft>
            </a:pPr>
            <a:r>
              <a:rPr lang="en-US" dirty="0">
                <a:solidFill>
                  <a:srgbClr val="2A3C50"/>
                </a:solidFill>
                <a:latin typeface="Century Gothic"/>
                <a:cs typeface="Arial"/>
              </a:rPr>
              <a:t>Please use Q&amp;A feature only for questions, or technical issues.</a:t>
            </a: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solidFill>
                <a:srgbClr val="2A3C50"/>
              </a:solidFill>
              <a:latin typeface="Century Gothic"/>
              <a:cs typeface="Arial"/>
            </a:endParaRPr>
          </a:p>
          <a:p>
            <a:pPr>
              <a:lnSpc>
                <a:spcPct val="100000"/>
              </a:lnSpc>
              <a:spcBef>
                <a:spcPct val="20000"/>
              </a:spcBef>
              <a:spcAft>
                <a:spcPct val="0"/>
              </a:spcAft>
            </a:pPr>
            <a:r>
              <a:rPr lang="en-US" dirty="0">
                <a:solidFill>
                  <a:srgbClr val="2A3C50"/>
                </a:solidFill>
                <a:latin typeface="Century Gothic"/>
                <a:cs typeface="Arial"/>
              </a:rPr>
              <a:t>Do NOT start or respond to sidebar conversations in the Chat.</a:t>
            </a:r>
          </a:p>
          <a:p>
            <a:pPr marL="0" indent="0">
              <a:lnSpc>
                <a:spcPct val="100000"/>
              </a:lnSpc>
              <a:spcBef>
                <a:spcPct val="20000"/>
              </a:spcBef>
              <a:spcAft>
                <a:spcPct val="0"/>
              </a:spcAft>
              <a:buNone/>
            </a:pP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ea typeface="+mn-lt"/>
              <a:cs typeface="+mn-lt"/>
            </a:endParaRPr>
          </a:p>
          <a:p>
            <a:pPr>
              <a:lnSpc>
                <a:spcPct val="100000"/>
              </a:lnSpc>
              <a:spcBef>
                <a:spcPct val="20000"/>
              </a:spcBef>
              <a:spcAft>
                <a:spcPct val="0"/>
              </a:spcAft>
            </a:pPr>
            <a:endParaRPr lang="en-US" dirty="0">
              <a:ea typeface="+mn-lt"/>
              <a:cs typeface="+mn-lt"/>
            </a:endParaRPr>
          </a:p>
          <a:p>
            <a:endParaRPr lang="en-US" dirty="0"/>
          </a:p>
        </p:txBody>
      </p:sp>
    </p:spTree>
    <p:extLst>
      <p:ext uri="{BB962C8B-B14F-4D97-AF65-F5344CB8AC3E}">
        <p14:creationId xmlns:p14="http://schemas.microsoft.com/office/powerpoint/2010/main" val="265754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7EC9-8411-42FE-BFC4-4C6055B7F0B7}"/>
              </a:ext>
            </a:extLst>
          </p:cNvPr>
          <p:cNvSpPr>
            <a:spLocks noGrp="1"/>
          </p:cNvSpPr>
          <p:nvPr>
            <p:ph type="title"/>
          </p:nvPr>
        </p:nvSpPr>
        <p:spPr>
          <a:xfrm>
            <a:off x="609600" y="365126"/>
            <a:ext cx="10972800" cy="804107"/>
          </a:xfrm>
        </p:spPr>
        <p:txBody>
          <a:bodyPr>
            <a:normAutofit/>
          </a:bodyPr>
          <a:lstStyle/>
          <a:p>
            <a:pPr algn="ctr"/>
            <a:r>
              <a:rPr lang="en-US" sz="4800" dirty="0"/>
              <a:t>Agenda</a:t>
            </a:r>
            <a:endParaRPr lang="en-US" sz="4000" dirty="0"/>
          </a:p>
        </p:txBody>
      </p:sp>
      <p:sp>
        <p:nvSpPr>
          <p:cNvPr id="3" name="Content Placeholder 2">
            <a:extLst>
              <a:ext uri="{FF2B5EF4-FFF2-40B4-BE49-F238E27FC236}">
                <a16:creationId xmlns:a16="http://schemas.microsoft.com/office/drawing/2014/main" id="{6FCB240E-64C7-42EC-8A03-9BA1E4125303}"/>
              </a:ext>
            </a:extLst>
          </p:cNvPr>
          <p:cNvSpPr>
            <a:spLocks noGrp="1"/>
          </p:cNvSpPr>
          <p:nvPr>
            <p:ph idx="1"/>
          </p:nvPr>
        </p:nvSpPr>
        <p:spPr>
          <a:xfrm>
            <a:off x="719528" y="1499017"/>
            <a:ext cx="10862872" cy="4796852"/>
          </a:xfrm>
        </p:spPr>
        <p:txBody>
          <a:bodyPr vert="horz" lIns="91440" tIns="45720" rIns="91440" bIns="45720" rtlCol="0" anchor="t">
            <a:normAutofit fontScale="92500" lnSpcReduction="10000"/>
          </a:bodyPr>
          <a:lstStyle/>
          <a:p>
            <a:pPr marL="0" indent="0">
              <a:buNone/>
            </a:pPr>
            <a:endParaRPr lang="en-US" sz="2400" u="none" strike="noStrike" dirty="0">
              <a:effectLst/>
              <a:latin typeface="Calibri" panose="020F0502020204030204" pitchFamily="34" charset="0"/>
              <a:ea typeface="Calibri" panose="020F0502020204030204" pitchFamily="34" charset="0"/>
            </a:endParaRPr>
          </a:p>
          <a:p>
            <a:pPr marL="0" marR="0" indent="0" hangingPunct="0">
              <a:spcBef>
                <a:spcPts val="0"/>
              </a:spcBef>
              <a:spcAft>
                <a:spcPts val="0"/>
              </a:spcAft>
              <a:buNone/>
            </a:pPr>
            <a:r>
              <a:rPr lang="en-US" sz="1100" b="1" dirty="0">
                <a:latin typeface="Times New Roman" panose="02020603050405020304" pitchFamily="18" charset="0"/>
                <a:ea typeface="Times New Roman" panose="02020603050405020304" pitchFamily="18" charset="0"/>
              </a:rPr>
              <a:t>2</a:t>
            </a:r>
            <a:r>
              <a:rPr lang="en-US" sz="1100" b="1" dirty="0">
                <a:effectLst/>
                <a:latin typeface="Times New Roman" panose="02020603050405020304" pitchFamily="18" charset="0"/>
                <a:ea typeface="Times New Roman" panose="02020603050405020304" pitchFamily="18" charset="0"/>
              </a:rPr>
              <a:t>:00 </a:t>
            </a:r>
            <a:r>
              <a:rPr lang="en-US" sz="1100" b="1" dirty="0">
                <a:solidFill>
                  <a:srgbClr val="000000"/>
                </a:solidFill>
                <a:latin typeface="Times New Roman" panose="02020603050405020304" pitchFamily="18" charset="0"/>
                <a:ea typeface="Times New Roman" panose="02020603050405020304" pitchFamily="18" charset="0"/>
              </a:rPr>
              <a:t>p</a:t>
            </a:r>
            <a:r>
              <a:rPr lang="en-US" sz="1100" b="1" dirty="0">
                <a:solidFill>
                  <a:srgbClr val="000000"/>
                </a:solidFill>
                <a:effectLst/>
                <a:latin typeface="Times New Roman" panose="02020603050405020304" pitchFamily="18" charset="0"/>
                <a:ea typeface="Times New Roman" panose="02020603050405020304" pitchFamily="18" charset="0"/>
              </a:rPr>
              <a:t>m</a:t>
            </a:r>
            <a:r>
              <a:rPr lang="en-US" sz="1100" b="1" dirty="0">
                <a:effectLst/>
                <a:latin typeface="Times New Roman" panose="02020603050405020304" pitchFamily="18" charset="0"/>
                <a:ea typeface="Times New Roman" panose="02020603050405020304" pitchFamily="18" charset="0"/>
              </a:rPr>
              <a:t> – </a:t>
            </a:r>
            <a:r>
              <a:rPr lang="en-US" sz="1100" b="1" dirty="0">
                <a:latin typeface="Times New Roman" panose="02020603050405020304" pitchFamily="18" charset="0"/>
                <a:ea typeface="Times New Roman" panose="02020603050405020304" pitchFamily="18" charset="0"/>
              </a:rPr>
              <a:t>2</a:t>
            </a:r>
            <a:r>
              <a:rPr lang="en-US" sz="1100" b="1" dirty="0">
                <a:effectLst/>
                <a:latin typeface="Times New Roman" panose="02020603050405020304" pitchFamily="18" charset="0"/>
                <a:ea typeface="Times New Roman" panose="02020603050405020304" pitchFamily="18" charset="0"/>
              </a:rPr>
              <a:t>:15 </a:t>
            </a:r>
            <a:r>
              <a:rPr lang="en-US" sz="1100" b="1" dirty="0">
                <a:latin typeface="Times New Roman" panose="02020603050405020304" pitchFamily="18" charset="0"/>
                <a:ea typeface="Times New Roman" panose="02020603050405020304" pitchFamily="18" charset="0"/>
              </a:rPr>
              <a:t>p</a:t>
            </a:r>
            <a:r>
              <a:rPr lang="en-US" sz="1100" b="1" dirty="0">
                <a:effectLst/>
                <a:latin typeface="Times New Roman" panose="02020603050405020304" pitchFamily="18" charset="0"/>
                <a:ea typeface="Times New Roman" panose="02020603050405020304" pitchFamily="18" charset="0"/>
              </a:rPr>
              <a:t>m –	 Introduction and Overview of Agenda</a:t>
            </a:r>
          </a:p>
          <a:p>
            <a:pPr marL="2286000" lvl="5" hangingPunct="0">
              <a:spcBef>
                <a:spcPts val="0"/>
              </a:spcBef>
            </a:pPr>
            <a:r>
              <a:rPr lang="en-US" sz="1100" dirty="0">
                <a:effectLst/>
                <a:latin typeface="Times New Roman" panose="02020603050405020304" pitchFamily="18" charset="0"/>
                <a:ea typeface="Times New Roman" panose="02020603050405020304" pitchFamily="18" charset="0"/>
              </a:rPr>
              <a:t>Today’s Objective</a:t>
            </a:r>
          </a:p>
          <a:p>
            <a:pPr marL="2514600" marR="0" lvl="5"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To discuss and clarify CPE implementation for 2023 Year Ahead process</a:t>
            </a:r>
          </a:p>
          <a:p>
            <a:pPr marL="2514600" marR="0" lvl="5"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To demonstrate new features of the RA templates and guide for 2023 compliance year </a:t>
            </a:r>
          </a:p>
          <a:p>
            <a:pPr marL="0" marR="0" indent="0" hangingPunct="0">
              <a:spcBef>
                <a:spcPts val="0"/>
              </a:spcBef>
              <a:spcAft>
                <a:spcPts val="0"/>
              </a:spcAft>
              <a:buNone/>
            </a:pPr>
            <a:endParaRPr lang="en-US" sz="11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100" b="1" dirty="0">
                <a:solidFill>
                  <a:srgbClr val="000000"/>
                </a:solidFill>
                <a:latin typeface="Times New Roman" panose="02020603050405020304" pitchFamily="18" charset="0"/>
                <a:ea typeface="Times New Roman" panose="02020603050405020304" pitchFamily="18" charset="0"/>
              </a:rPr>
              <a:t>2</a:t>
            </a:r>
            <a:r>
              <a:rPr lang="en-US" sz="1100" b="1" dirty="0">
                <a:solidFill>
                  <a:srgbClr val="000000"/>
                </a:solidFill>
                <a:effectLst/>
                <a:latin typeface="Times New Roman" panose="02020603050405020304" pitchFamily="18" charset="0"/>
                <a:ea typeface="Times New Roman" panose="02020603050405020304" pitchFamily="18" charset="0"/>
              </a:rPr>
              <a:t>:15 </a:t>
            </a:r>
            <a:r>
              <a:rPr lang="en-US" sz="1100" b="1" dirty="0">
                <a:solidFill>
                  <a:srgbClr val="000000"/>
                </a:solidFill>
                <a:latin typeface="Times New Roman" panose="02020603050405020304" pitchFamily="18" charset="0"/>
                <a:ea typeface="Times New Roman" panose="02020603050405020304" pitchFamily="18" charset="0"/>
              </a:rPr>
              <a:t>p</a:t>
            </a:r>
            <a:r>
              <a:rPr lang="en-US" sz="1100" b="1" dirty="0">
                <a:solidFill>
                  <a:srgbClr val="000000"/>
                </a:solidFill>
                <a:effectLst/>
                <a:latin typeface="Times New Roman" panose="02020603050405020304" pitchFamily="18" charset="0"/>
                <a:ea typeface="Times New Roman" panose="02020603050405020304" pitchFamily="18" charset="0"/>
              </a:rPr>
              <a:t>m – </a:t>
            </a:r>
            <a:r>
              <a:rPr lang="en-US" sz="1100" b="1" dirty="0">
                <a:solidFill>
                  <a:srgbClr val="000000"/>
                </a:solidFill>
                <a:latin typeface="Times New Roman" panose="02020603050405020304" pitchFamily="18" charset="0"/>
                <a:ea typeface="Times New Roman" panose="02020603050405020304" pitchFamily="18" charset="0"/>
              </a:rPr>
              <a:t>2</a:t>
            </a:r>
            <a:r>
              <a:rPr lang="en-US" sz="1100" b="1" dirty="0">
                <a:solidFill>
                  <a:srgbClr val="000000"/>
                </a:solidFill>
                <a:effectLst/>
                <a:latin typeface="Times New Roman" panose="02020603050405020304" pitchFamily="18" charset="0"/>
                <a:ea typeface="Times New Roman" panose="02020603050405020304" pitchFamily="18" charset="0"/>
              </a:rPr>
              <a:t>:45 </a:t>
            </a:r>
            <a:r>
              <a:rPr lang="en-US" sz="1100" b="1" dirty="0">
                <a:solidFill>
                  <a:srgbClr val="000000"/>
                </a:solidFill>
                <a:latin typeface="Times New Roman" panose="02020603050405020304" pitchFamily="18" charset="0"/>
                <a:ea typeface="Times New Roman" panose="02020603050405020304" pitchFamily="18" charset="0"/>
              </a:rPr>
              <a:t>p</a:t>
            </a:r>
            <a:r>
              <a:rPr lang="en-US" sz="1100" b="1" dirty="0">
                <a:solidFill>
                  <a:srgbClr val="000000"/>
                </a:solidFill>
                <a:effectLst/>
                <a:latin typeface="Times New Roman" panose="02020603050405020304" pitchFamily="18" charset="0"/>
                <a:ea typeface="Times New Roman" panose="02020603050405020304" pitchFamily="18" charset="0"/>
              </a:rPr>
              <a:t>m</a:t>
            </a:r>
            <a:r>
              <a:rPr lang="en-US" sz="1100" b="1" dirty="0">
                <a:effectLst/>
                <a:latin typeface="Times New Roman" panose="02020603050405020304" pitchFamily="18" charset="0"/>
                <a:ea typeface="Times New Roman" panose="02020603050405020304" pitchFamily="18" charset="0"/>
              </a:rPr>
              <a:t> – 	Central Procurement Entity Implementation</a:t>
            </a:r>
            <a:endParaRPr lang="en-US" sz="1100" dirty="0">
              <a:effectLst/>
              <a:latin typeface="Times New Roman" panose="02020603050405020304" pitchFamily="18" charset="0"/>
              <a:ea typeface="Times New Roman" panose="02020603050405020304" pitchFamily="18" charset="0"/>
            </a:endParaRPr>
          </a:p>
          <a:p>
            <a:pPr marL="2289175" marR="0" lvl="0" hangingPunct="0">
              <a:spcBef>
                <a:spcPts val="0"/>
              </a:spcBef>
              <a:spcAft>
                <a:spcPts val="0"/>
              </a:spcAft>
            </a:pPr>
            <a:r>
              <a:rPr lang="en-US" sz="1100" dirty="0">
                <a:effectLst/>
                <a:latin typeface="Times New Roman" panose="02020603050405020304" pitchFamily="18" charset="0"/>
                <a:ea typeface="Times New Roman" panose="02020603050405020304" pitchFamily="18" charset="0"/>
              </a:rPr>
              <a:t>Overview of CPE and changes to local RA requirement for 2023, 2024, and 2025 – D.20-06-002, D.20-12-006, and D.22-03-034</a:t>
            </a:r>
          </a:p>
          <a:p>
            <a:pPr marL="2289175" marR="0" lvl="0" hangingPunct="0">
              <a:spcBef>
                <a:spcPts val="0"/>
              </a:spcBef>
              <a:spcAft>
                <a:spcPts val="0"/>
              </a:spcAft>
            </a:pPr>
            <a:r>
              <a:rPr lang="en-US" sz="1100" dirty="0">
                <a:effectLst/>
                <a:latin typeface="Times New Roman" panose="02020603050405020304" pitchFamily="18" charset="0"/>
                <a:ea typeface="Times New Roman" panose="02020603050405020304" pitchFamily="18" charset="0"/>
              </a:rPr>
              <a:t>CPE and LSE Showing for 2023, 2024, 2025</a:t>
            </a:r>
          </a:p>
          <a:p>
            <a:pPr marL="2289175" marR="0" lvl="0" hangingPunct="0">
              <a:spcBef>
                <a:spcPts val="0"/>
              </a:spcBef>
              <a:spcAft>
                <a:spcPts val="0"/>
              </a:spcAft>
            </a:pPr>
            <a:r>
              <a:rPr lang="en-US" sz="1100" dirty="0">
                <a:effectLst/>
                <a:latin typeface="Times New Roman" panose="02020603050405020304" pitchFamily="18" charset="0"/>
                <a:ea typeface="Times New Roman" panose="02020603050405020304" pitchFamily="18" charset="0"/>
              </a:rPr>
              <a:t>CAM Credits for System and Flexible Capacity from the CPE procurement </a:t>
            </a:r>
          </a:p>
          <a:p>
            <a:pPr marL="2289175" marR="0" lvl="0" hangingPunct="0">
              <a:spcBef>
                <a:spcPts val="0"/>
              </a:spcBef>
              <a:spcAft>
                <a:spcPts val="0"/>
              </a:spcAft>
            </a:pPr>
            <a:r>
              <a:rPr lang="en-US" sz="1100" dirty="0">
                <a:effectLst/>
                <a:latin typeface="Times New Roman" panose="02020603050405020304" pitchFamily="18" charset="0"/>
                <a:ea typeface="Times New Roman" panose="02020603050405020304" pitchFamily="18" charset="0"/>
              </a:rPr>
              <a:t>Questions</a:t>
            </a:r>
          </a:p>
          <a:p>
            <a:pPr marL="0" marR="0" indent="0" hangingPunct="0">
              <a:spcBef>
                <a:spcPts val="0"/>
              </a:spcBef>
              <a:spcAft>
                <a:spcPts val="0"/>
              </a:spcAft>
              <a:buNone/>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100" b="1" dirty="0">
                <a:latin typeface="Times New Roman" panose="02020603050405020304" pitchFamily="18" charset="0"/>
                <a:ea typeface="Times New Roman" panose="02020603050405020304" pitchFamily="18" charset="0"/>
              </a:rPr>
              <a:t>2</a:t>
            </a:r>
            <a:r>
              <a:rPr lang="en-US" sz="1100" b="1" dirty="0">
                <a:effectLst/>
                <a:latin typeface="Times New Roman" panose="02020603050405020304" pitchFamily="18" charset="0"/>
                <a:ea typeface="Times New Roman" panose="02020603050405020304" pitchFamily="18" charset="0"/>
              </a:rPr>
              <a:t>:45 </a:t>
            </a:r>
            <a:r>
              <a:rPr lang="en-US" sz="1100" b="1" dirty="0">
                <a:latin typeface="Times New Roman" panose="02020603050405020304" pitchFamily="18" charset="0"/>
                <a:ea typeface="Times New Roman" panose="02020603050405020304" pitchFamily="18" charset="0"/>
              </a:rPr>
              <a:t>p</a:t>
            </a:r>
            <a:r>
              <a:rPr lang="en-US" sz="1100" b="1" dirty="0">
                <a:effectLst/>
                <a:latin typeface="Times New Roman" panose="02020603050405020304" pitchFamily="18" charset="0"/>
                <a:ea typeface="Times New Roman" panose="02020603050405020304" pitchFamily="18" charset="0"/>
              </a:rPr>
              <a:t>m – </a:t>
            </a:r>
            <a:r>
              <a:rPr lang="en-US" sz="1100" b="1" dirty="0">
                <a:latin typeface="Times New Roman" panose="02020603050405020304" pitchFamily="18" charset="0"/>
                <a:ea typeface="Times New Roman" panose="02020603050405020304" pitchFamily="18" charset="0"/>
              </a:rPr>
              <a:t>3</a:t>
            </a:r>
            <a:r>
              <a:rPr lang="en-US" sz="1100" b="1" dirty="0">
                <a:effectLst/>
                <a:latin typeface="Times New Roman" panose="02020603050405020304" pitchFamily="18" charset="0"/>
                <a:ea typeface="Times New Roman" panose="02020603050405020304" pitchFamily="18" charset="0"/>
              </a:rPr>
              <a:t>:15 </a:t>
            </a:r>
            <a:r>
              <a:rPr lang="en-US" sz="1100" b="1" dirty="0">
                <a:latin typeface="Times New Roman" panose="02020603050405020304" pitchFamily="18" charset="0"/>
                <a:ea typeface="Times New Roman" panose="02020603050405020304" pitchFamily="18" charset="0"/>
              </a:rPr>
              <a:t>p</a:t>
            </a:r>
            <a:r>
              <a:rPr lang="en-US" sz="1100" b="1" dirty="0">
                <a:effectLst/>
                <a:latin typeface="Times New Roman" panose="02020603050405020304" pitchFamily="18" charset="0"/>
                <a:ea typeface="Times New Roman" panose="02020603050405020304" pitchFamily="18" charset="0"/>
              </a:rPr>
              <a:t>m - 	2023 RA Guide</a:t>
            </a:r>
            <a:r>
              <a:rPr lang="en-US" sz="1100" b="1" dirty="0">
                <a:solidFill>
                  <a:srgbClr val="000000"/>
                </a:solidFill>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2289175" marR="0" lvl="0" hangingPunct="0">
              <a:spcBef>
                <a:spcPts val="0"/>
              </a:spcBef>
              <a:spcAft>
                <a:spcPts val="0"/>
              </a:spcAft>
            </a:pPr>
            <a:r>
              <a:rPr lang="en-US" sz="1100" dirty="0">
                <a:effectLst/>
                <a:latin typeface="Times New Roman" panose="02020603050405020304" pitchFamily="18" charset="0"/>
                <a:ea typeface="Times New Roman" panose="02020603050405020304" pitchFamily="18" charset="0"/>
              </a:rPr>
              <a:t>CPE Implementation</a:t>
            </a:r>
          </a:p>
          <a:p>
            <a:pPr marL="2289175" marR="0" lvl="0" hangingPunct="0">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Other Modifications to the RA Guide</a:t>
            </a:r>
            <a:endParaRPr lang="en-US" sz="1100" dirty="0">
              <a:effectLst/>
              <a:latin typeface="Times New Roman" panose="02020603050405020304" pitchFamily="18" charset="0"/>
              <a:ea typeface="Times New Roman" panose="02020603050405020304" pitchFamily="18" charset="0"/>
            </a:endParaRPr>
          </a:p>
          <a:p>
            <a:pPr marL="914400" marR="0" indent="0" hangingPunct="0">
              <a:spcBef>
                <a:spcPts val="0"/>
              </a:spcBef>
              <a:spcAft>
                <a:spcPts val="0"/>
              </a:spcAft>
              <a:buNone/>
            </a:pPr>
            <a:r>
              <a:rPr lang="en-US" sz="1100" dirty="0">
                <a:solidFill>
                  <a:srgbClr val="000000"/>
                </a:solidFill>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100" b="1" dirty="0">
                <a:solidFill>
                  <a:srgbClr val="000000"/>
                </a:solidFill>
                <a:latin typeface="Times New Roman" panose="02020603050405020304" pitchFamily="18" charset="0"/>
                <a:ea typeface="Times New Roman" panose="02020603050405020304" pitchFamily="18" charset="0"/>
              </a:rPr>
              <a:t>3</a:t>
            </a:r>
            <a:r>
              <a:rPr lang="en-US" sz="1100" b="1" dirty="0">
                <a:solidFill>
                  <a:srgbClr val="000000"/>
                </a:solidFill>
                <a:effectLst/>
                <a:latin typeface="Times New Roman" panose="02020603050405020304" pitchFamily="18" charset="0"/>
                <a:ea typeface="Times New Roman" panose="02020603050405020304" pitchFamily="18" charset="0"/>
              </a:rPr>
              <a:t>:15 </a:t>
            </a:r>
            <a:r>
              <a:rPr lang="en-US" sz="1100" b="1" dirty="0">
                <a:solidFill>
                  <a:srgbClr val="000000"/>
                </a:solidFill>
                <a:latin typeface="Times New Roman" panose="02020603050405020304" pitchFamily="18" charset="0"/>
                <a:ea typeface="Times New Roman" panose="02020603050405020304" pitchFamily="18" charset="0"/>
              </a:rPr>
              <a:t>p</a:t>
            </a:r>
            <a:r>
              <a:rPr lang="en-US" sz="1100" b="1" dirty="0">
                <a:solidFill>
                  <a:srgbClr val="000000"/>
                </a:solidFill>
                <a:effectLst/>
                <a:latin typeface="Times New Roman" panose="02020603050405020304" pitchFamily="18" charset="0"/>
                <a:ea typeface="Times New Roman" panose="02020603050405020304" pitchFamily="18" charset="0"/>
              </a:rPr>
              <a:t>m – </a:t>
            </a:r>
            <a:r>
              <a:rPr lang="en-US" sz="1100" b="1" dirty="0">
                <a:solidFill>
                  <a:srgbClr val="000000"/>
                </a:solidFill>
                <a:latin typeface="Times New Roman" panose="02020603050405020304" pitchFamily="18" charset="0"/>
                <a:ea typeface="Times New Roman" panose="02020603050405020304" pitchFamily="18" charset="0"/>
              </a:rPr>
              <a:t>3</a:t>
            </a:r>
            <a:r>
              <a:rPr lang="en-US" sz="1100" b="1" dirty="0">
                <a:solidFill>
                  <a:srgbClr val="000000"/>
                </a:solidFill>
                <a:effectLst/>
                <a:latin typeface="Times New Roman" panose="02020603050405020304" pitchFamily="18" charset="0"/>
                <a:ea typeface="Times New Roman" panose="02020603050405020304" pitchFamily="18" charset="0"/>
              </a:rPr>
              <a:t>:50 pm - 	General Demonstration of RA templates</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 </a:t>
            </a: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Revised Local and Flexible Template</a:t>
            </a:r>
          </a:p>
          <a:p>
            <a:pPr marL="2568575" marR="0" lvl="3"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Changes to the Local and Flexible template - CPE</a:t>
            </a:r>
          </a:p>
          <a:p>
            <a:pPr marL="2568575" marR="0" lvl="3"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Practice entering resource into template for both Local and Flexible compliance</a:t>
            </a:r>
          </a:p>
          <a:p>
            <a:pPr marL="2568575" marR="0" lvl="3"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Practice verifying compliance</a:t>
            </a:r>
          </a:p>
          <a:p>
            <a:pPr marL="2568575" marR="0" lvl="3" indent="-228600" hangingPunct="0">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Times New Roman" panose="02020603050405020304" pitchFamily="18" charset="0"/>
              </a:rPr>
              <a:t>Go through advisory monthly flexible tables</a:t>
            </a: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Month Ahead Load Forecast Template</a:t>
            </a:r>
          </a:p>
          <a:p>
            <a:pPr marL="2568575" marR="0" lvl="2" indent="-228600" hangingPunct="0">
              <a:spcBef>
                <a:spcPts val="0"/>
              </a:spcBef>
              <a:spcAft>
                <a:spcPts val="0"/>
              </a:spcAft>
              <a:buFont typeface="Courier New" panose="02070309020205020404" pitchFamily="49" charset="0"/>
              <a:buChar char="o"/>
              <a:tabLst>
                <a:tab pos="685800" algn="l"/>
                <a:tab pos="1371600" algn="l"/>
              </a:tabLst>
            </a:pPr>
            <a:r>
              <a:rPr lang="en-US" sz="1100" dirty="0">
                <a:effectLst/>
                <a:latin typeface="Times New Roman" panose="02020603050405020304" pitchFamily="18" charset="0"/>
                <a:ea typeface="Times New Roman" panose="02020603050405020304" pitchFamily="18" charset="0"/>
              </a:rPr>
              <a:t>Demonstration of entering load migration</a:t>
            </a:r>
          </a:p>
          <a:p>
            <a:pPr marL="2568575" marR="0" lvl="2" indent="-228600" hangingPunct="0">
              <a:spcBef>
                <a:spcPts val="0"/>
              </a:spcBef>
              <a:spcAft>
                <a:spcPts val="0"/>
              </a:spcAft>
              <a:buFont typeface="Courier New" panose="02070309020205020404" pitchFamily="49" charset="0"/>
              <a:buChar char="o"/>
              <a:tabLst>
                <a:tab pos="685800" algn="l"/>
                <a:tab pos="1371600" algn="l"/>
              </a:tabLst>
            </a:pPr>
            <a:r>
              <a:rPr lang="en-US" sz="1100" dirty="0">
                <a:effectLst/>
                <a:latin typeface="Times New Roman" panose="02020603050405020304" pitchFamily="18" charset="0"/>
                <a:ea typeface="Times New Roman" panose="02020603050405020304" pitchFamily="18" charset="0"/>
              </a:rPr>
              <a:t>Demonstration of how the load migration values flow into the RA System</a:t>
            </a: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solidFill>
                  <a:schemeClr val="tx1"/>
                </a:solidFill>
                <a:effectLst/>
                <a:latin typeface="Times New Roman" panose="02020603050405020304" pitchFamily="18" charset="0"/>
                <a:ea typeface="Times New Roman" panose="02020603050405020304" pitchFamily="18" charset="0"/>
              </a:rPr>
              <a:t>System Template</a:t>
            </a:r>
          </a:p>
          <a:p>
            <a:pPr marL="2576513" marR="0" lvl="0" indent="-236538" hangingPunct="0">
              <a:spcBef>
                <a:spcPts val="0"/>
              </a:spcBef>
              <a:spcAft>
                <a:spcPts val="0"/>
              </a:spcAft>
              <a:buFont typeface="Courier New" panose="02070309020205020404" pitchFamily="49" charset="0"/>
              <a:buChar char="o"/>
              <a:tabLst>
                <a:tab pos="2568575" algn="l"/>
              </a:tabLst>
            </a:pPr>
            <a:r>
              <a:rPr lang="en-US" sz="1100" dirty="0">
                <a:solidFill>
                  <a:schemeClr val="tx1"/>
                </a:solidFill>
                <a:effectLst/>
                <a:latin typeface="Times New Roman" panose="02020603050405020304" pitchFamily="18" charset="0"/>
                <a:ea typeface="Times New Roman" panose="02020603050405020304" pitchFamily="18" charset="0"/>
              </a:rPr>
              <a:t>Changes to the System template</a:t>
            </a:r>
          </a:p>
          <a:p>
            <a:pPr marL="2576513" marR="0" lvl="0" indent="-236538" hangingPunct="0">
              <a:spcBef>
                <a:spcPts val="0"/>
              </a:spcBef>
              <a:spcAft>
                <a:spcPts val="0"/>
              </a:spcAft>
              <a:buFont typeface="Courier New" panose="02070309020205020404" pitchFamily="49" charset="0"/>
              <a:buChar char="o"/>
              <a:tabLst>
                <a:tab pos="2568575" algn="l"/>
              </a:tabLst>
            </a:pPr>
            <a:r>
              <a:rPr lang="en-US" sz="1100" dirty="0">
                <a:solidFill>
                  <a:schemeClr val="tx1"/>
                </a:solidFill>
                <a:effectLst/>
                <a:latin typeface="Times New Roman" panose="02020603050405020304" pitchFamily="18" charset="0"/>
                <a:ea typeface="Times New Roman" panose="02020603050405020304" pitchFamily="18" charset="0"/>
              </a:rPr>
              <a:t>Practice entering load and resource information for both System and Flexible compliance, including CAM/RMR </a:t>
            </a:r>
          </a:p>
          <a:p>
            <a:pPr marL="2576513" marR="0" lvl="0" indent="-236538" hangingPunct="0">
              <a:spcBef>
                <a:spcPts val="0"/>
              </a:spcBef>
              <a:spcAft>
                <a:spcPts val="0"/>
              </a:spcAft>
              <a:buFont typeface="Courier New" panose="02070309020205020404" pitchFamily="49" charset="0"/>
              <a:buChar char="o"/>
              <a:tabLst>
                <a:tab pos="2568575" algn="l"/>
              </a:tabLst>
            </a:pPr>
            <a:r>
              <a:rPr lang="en-US" sz="1100" dirty="0">
                <a:solidFill>
                  <a:schemeClr val="tx1"/>
                </a:solidFill>
                <a:effectLst/>
                <a:latin typeface="Times New Roman" panose="02020603050405020304" pitchFamily="18" charset="0"/>
                <a:ea typeface="Times New Roman" panose="02020603050405020304" pitchFamily="18" charset="0"/>
              </a:rPr>
              <a:t>Practice verifying compliance</a:t>
            </a:r>
          </a:p>
          <a:p>
            <a:pPr marL="1428750" marR="0" indent="0" hangingPunct="0">
              <a:spcBef>
                <a:spcPts val="0"/>
              </a:spcBef>
              <a:spcAft>
                <a:spcPts val="0"/>
              </a:spcAft>
              <a:buNone/>
            </a:pPr>
            <a:r>
              <a:rPr lang="en-US" sz="1100" dirty="0">
                <a:effectLst/>
                <a:latin typeface="Times New Roman" panose="02020603050405020304" pitchFamily="18" charset="0"/>
                <a:ea typeface="Times New Roman" panose="02020603050405020304" pitchFamily="18" charset="0"/>
              </a:rPr>
              <a:t> </a:t>
            </a:r>
          </a:p>
          <a:p>
            <a:pPr marL="0" marR="0" indent="0" hangingPunct="0">
              <a:spcBef>
                <a:spcPts val="0"/>
              </a:spcBef>
              <a:spcAft>
                <a:spcPts val="0"/>
              </a:spcAft>
              <a:buNone/>
            </a:pPr>
            <a:r>
              <a:rPr lang="en-US" sz="1100" b="1" dirty="0">
                <a:latin typeface="Times New Roman" panose="02020603050405020304" pitchFamily="18" charset="0"/>
                <a:ea typeface="Times New Roman" panose="02020603050405020304" pitchFamily="18" charset="0"/>
              </a:rPr>
              <a:t>3</a:t>
            </a:r>
            <a:r>
              <a:rPr lang="en-US" sz="1100" b="1" dirty="0">
                <a:effectLst/>
                <a:latin typeface="Times New Roman" panose="02020603050405020304" pitchFamily="18" charset="0"/>
                <a:ea typeface="Times New Roman" panose="02020603050405020304" pitchFamily="18" charset="0"/>
              </a:rPr>
              <a:t>:50 pm – </a:t>
            </a:r>
            <a:r>
              <a:rPr lang="en-US" sz="1100" b="1" dirty="0">
                <a:latin typeface="Times New Roman" panose="02020603050405020304" pitchFamily="18" charset="0"/>
                <a:ea typeface="Times New Roman" panose="02020603050405020304" pitchFamily="18" charset="0"/>
              </a:rPr>
              <a:t>4</a:t>
            </a:r>
            <a:r>
              <a:rPr lang="en-US" sz="1100" b="1" dirty="0">
                <a:effectLst/>
                <a:latin typeface="Times New Roman" panose="02020603050405020304" pitchFamily="18" charset="0"/>
                <a:ea typeface="Times New Roman" panose="02020603050405020304" pitchFamily="18" charset="0"/>
              </a:rPr>
              <a:t>:00 pm</a:t>
            </a:r>
            <a:r>
              <a:rPr lang="en-US" sz="1100" dirty="0">
                <a:effectLst/>
                <a:latin typeface="Times New Roman" panose="02020603050405020304" pitchFamily="18" charset="0"/>
                <a:ea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rPr>
              <a:t>Wrap Up and Next Steps</a:t>
            </a:r>
            <a:r>
              <a:rPr lang="en-US" sz="1100" dirty="0">
                <a:effectLst/>
                <a:latin typeface="Times New Roman" panose="02020603050405020304" pitchFamily="18" charset="0"/>
                <a:ea typeface="Times New Roman" panose="02020603050405020304" pitchFamily="18" charset="0"/>
              </a:rPr>
              <a:t>  </a:t>
            </a: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Informal comments due on </a:t>
            </a:r>
            <a:r>
              <a:rPr lang="en-US" sz="1100" b="1" dirty="0">
                <a:effectLst/>
                <a:latin typeface="Times New Roman" panose="02020603050405020304" pitchFamily="18" charset="0"/>
                <a:ea typeface="Times New Roman" panose="02020603050405020304" pitchFamily="18" charset="0"/>
              </a:rPr>
              <a:t>August 12, 2022</a:t>
            </a:r>
            <a:endParaRPr lang="en-US" sz="1100" dirty="0">
              <a:effectLst/>
              <a:latin typeface="Times New Roman" panose="02020603050405020304" pitchFamily="18" charset="0"/>
              <a:ea typeface="Times New Roman" panose="02020603050405020304" pitchFamily="18" charset="0"/>
            </a:endParaRP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Finalize Guide and Templates late </a:t>
            </a:r>
            <a:r>
              <a:rPr lang="en-US" sz="1100" b="1" dirty="0">
                <a:effectLst/>
                <a:latin typeface="Times New Roman" panose="02020603050405020304" pitchFamily="18" charset="0"/>
                <a:ea typeface="Times New Roman" panose="02020603050405020304" pitchFamily="18" charset="0"/>
              </a:rPr>
              <a:t>September 2022</a:t>
            </a:r>
            <a:endParaRPr lang="en-US" sz="1100" dirty="0">
              <a:effectLst/>
              <a:latin typeface="Times New Roman" panose="02020603050405020304" pitchFamily="18" charset="0"/>
              <a:ea typeface="Times New Roman" panose="02020603050405020304" pitchFamily="18" charset="0"/>
            </a:endParaRPr>
          </a:p>
          <a:p>
            <a:pPr marL="2289175" marR="0" lvl="1" indent="-285750" hangingPunct="0">
              <a:spcBef>
                <a:spcPts val="0"/>
              </a:spcBef>
              <a:spcAft>
                <a:spcPts val="0"/>
              </a:spcAft>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Overview of Year Ahead allocation and compliance schedule</a:t>
            </a:r>
          </a:p>
        </p:txBody>
      </p:sp>
      <p:sp>
        <p:nvSpPr>
          <p:cNvPr id="4" name="Slide Number Placeholder 3">
            <a:extLst>
              <a:ext uri="{FF2B5EF4-FFF2-40B4-BE49-F238E27FC236}">
                <a16:creationId xmlns:a16="http://schemas.microsoft.com/office/drawing/2014/main" id="{A01CA0C3-489A-4999-9A8C-40CDB34736A8}"/>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70994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8AE5-69A7-4426-B120-864CFE2A5FDA}"/>
              </a:ext>
            </a:extLst>
          </p:cNvPr>
          <p:cNvSpPr>
            <a:spLocks noGrp="1"/>
          </p:cNvSpPr>
          <p:nvPr>
            <p:ph type="title"/>
          </p:nvPr>
        </p:nvSpPr>
        <p:spPr>
          <a:xfrm>
            <a:off x="546308" y="365760"/>
            <a:ext cx="10474259" cy="1188720"/>
          </a:xfrm>
        </p:spPr>
        <p:txBody>
          <a:bodyPr>
            <a:normAutofit/>
          </a:bodyPr>
          <a:lstStyle/>
          <a:p>
            <a:r>
              <a:rPr lang="en-US" sz="3700" dirty="0"/>
              <a:t>Central Procurement Entity Implementation</a:t>
            </a:r>
          </a:p>
        </p:txBody>
      </p:sp>
      <p:sp>
        <p:nvSpPr>
          <p:cNvPr id="3" name="Content Placeholder 2">
            <a:extLst>
              <a:ext uri="{FF2B5EF4-FFF2-40B4-BE49-F238E27FC236}">
                <a16:creationId xmlns:a16="http://schemas.microsoft.com/office/drawing/2014/main" id="{80E3A49F-BB37-4114-AFA8-DF01A74119D1}"/>
              </a:ext>
            </a:extLst>
          </p:cNvPr>
          <p:cNvSpPr>
            <a:spLocks noGrp="1"/>
          </p:cNvSpPr>
          <p:nvPr>
            <p:ph idx="1"/>
          </p:nvPr>
        </p:nvSpPr>
        <p:spPr>
          <a:xfrm>
            <a:off x="832207" y="1554480"/>
            <a:ext cx="10188360" cy="4663440"/>
          </a:xfrm>
        </p:spPr>
        <p:txBody>
          <a:bodyPr anchor="t">
            <a:normAutofit/>
          </a:bodyPr>
          <a:lstStyle/>
          <a:p>
            <a:r>
              <a:rPr lang="en-US" sz="2200" b="1" dirty="0">
                <a:latin typeface="+mj-lt"/>
              </a:rPr>
              <a:t>D.20-06-002</a:t>
            </a:r>
          </a:p>
          <a:p>
            <a:pPr lvl="1"/>
            <a:endParaRPr lang="en-US" sz="2000" dirty="0">
              <a:latin typeface="+mj-lt"/>
            </a:endParaRPr>
          </a:p>
          <a:p>
            <a:pPr lvl="1"/>
            <a:r>
              <a:rPr lang="en-US" sz="2000" dirty="0">
                <a:latin typeface="+mj-lt"/>
              </a:rPr>
              <a:t>OP 2: </a:t>
            </a:r>
            <a:r>
              <a:rPr lang="en-US" sz="2000" dirty="0"/>
              <a:t>Pacific Gas and Electric Company and Southern California Edison Company shall serve as the central procurement entities for their respective distribution service areas for the multi-year local Resource Adequacy (RA) program beginning for the 2023 RA compliance year.</a:t>
            </a:r>
          </a:p>
          <a:p>
            <a:pPr marL="339725" lvl="1" indent="0">
              <a:buNone/>
            </a:pPr>
            <a:endParaRPr lang="en-US" sz="2000" dirty="0">
              <a:latin typeface="+mj-lt"/>
            </a:endParaRPr>
          </a:p>
          <a:p>
            <a:pPr lvl="1"/>
            <a:r>
              <a:rPr lang="en-US" sz="2000" dirty="0">
                <a:latin typeface="+mj-lt"/>
              </a:rPr>
              <a:t>OP 3: </a:t>
            </a:r>
            <a:r>
              <a:rPr lang="en-US" sz="2000" dirty="0"/>
              <a:t>The hybrid central procurement framework for local resources is adopted for Pacific Gas and Electric Company (PG&amp;E) and Southern California Edison’s (SCE) distribution service areas. Load serving entities in PG&amp;E’s and SCE’s distribution service areas will no longer receive a local allocation beginning for the 2023 Resource Adequacy compliance year. </a:t>
            </a:r>
            <a:endParaRPr lang="en-US" sz="2000" dirty="0">
              <a:latin typeface="+mj-lt"/>
            </a:endParaRPr>
          </a:p>
          <a:p>
            <a:endParaRPr lang="en-US" sz="2200" dirty="0">
              <a:latin typeface="+mj-lt"/>
            </a:endParaRPr>
          </a:p>
        </p:txBody>
      </p:sp>
    </p:spTree>
    <p:extLst>
      <p:ext uri="{BB962C8B-B14F-4D97-AF65-F5344CB8AC3E}">
        <p14:creationId xmlns:p14="http://schemas.microsoft.com/office/powerpoint/2010/main" val="180421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E00C-7D62-B2E7-B21F-63C9A2FC3DA5}"/>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36501915-49D8-67B1-A72A-B62894A10D4D}"/>
              </a:ext>
            </a:extLst>
          </p:cNvPr>
          <p:cNvSpPr>
            <a:spLocks noGrp="1"/>
          </p:cNvSpPr>
          <p:nvPr>
            <p:ph idx="1"/>
          </p:nvPr>
        </p:nvSpPr>
        <p:spPr/>
        <p:txBody>
          <a:bodyPr/>
          <a:lstStyle/>
          <a:p>
            <a:r>
              <a:rPr lang="en-US" dirty="0"/>
              <a:t>D.22-03-034</a:t>
            </a:r>
          </a:p>
          <a:p>
            <a:pPr lvl="1"/>
            <a:r>
              <a:rPr lang="en-US" dirty="0"/>
              <a:t>OP 13 revised the timeline for YA RA compliance and CPE implementation.</a:t>
            </a:r>
          </a:p>
          <a:p>
            <a:pPr lvl="1"/>
            <a:r>
              <a:rPr lang="en-US" dirty="0"/>
              <a:t>As shown on the next </a:t>
            </a:r>
            <a:r>
              <a:rPr lang="en-US"/>
              <a:t>few slides.</a:t>
            </a:r>
            <a:endParaRPr lang="en-US" dirty="0"/>
          </a:p>
        </p:txBody>
      </p:sp>
      <p:sp>
        <p:nvSpPr>
          <p:cNvPr id="4" name="Slide Number Placeholder 3">
            <a:extLst>
              <a:ext uri="{FF2B5EF4-FFF2-40B4-BE49-F238E27FC236}">
                <a16:creationId xmlns:a16="http://schemas.microsoft.com/office/drawing/2014/main" id="{E40B4373-8E79-992B-4706-6C76EB8849CD}"/>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204542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A5CF-9B08-42BF-985D-35BAFEECB369}"/>
              </a:ext>
            </a:extLst>
          </p:cNvPr>
          <p:cNvSpPr>
            <a:spLocks noGrp="1"/>
          </p:cNvSpPr>
          <p:nvPr>
            <p:ph type="title"/>
          </p:nvPr>
        </p:nvSpPr>
        <p:spPr/>
        <p:txBody>
          <a:bodyPr/>
          <a:lstStyle/>
          <a:p>
            <a:r>
              <a:rPr lang="en-US" dirty="0"/>
              <a:t>2023 Year Ahead RA Timeline</a:t>
            </a:r>
          </a:p>
        </p:txBody>
      </p:sp>
      <p:sp>
        <p:nvSpPr>
          <p:cNvPr id="3" name="Content Placeholder 2">
            <a:extLst>
              <a:ext uri="{FF2B5EF4-FFF2-40B4-BE49-F238E27FC236}">
                <a16:creationId xmlns:a16="http://schemas.microsoft.com/office/drawing/2014/main" id="{612F4D1E-AA18-4399-8F30-E74E24E4A2EF}"/>
              </a:ext>
            </a:extLst>
          </p:cNvPr>
          <p:cNvSpPr>
            <a:spLocks noGrp="1"/>
          </p:cNvSpPr>
          <p:nvPr>
            <p:ph idx="1"/>
          </p:nvPr>
        </p:nvSpPr>
        <p:spPr/>
        <p:txBody>
          <a:bodyPr>
            <a:noAutofit/>
          </a:bodyPr>
          <a:lstStyle/>
          <a:p>
            <a:r>
              <a:rPr lang="en-US" sz="2000" dirty="0"/>
              <a:t>April-May: The California Independent System Operator (CAISO) files draft and final Local Capacity Requirement (LCR) one- and five-year ahead studies. The LCR studies will include any CAISO-approved transmission upgrades from the Transmission Planning Process LCR study. Parties file comments on draft and final LCR studies. </a:t>
            </a:r>
          </a:p>
          <a:p>
            <a:r>
              <a:rPr lang="en-US" sz="2000" dirty="0"/>
              <a:t>No Later Than Mid-May: Load-serving entities (LSEs) in Southern California Edison (SCE) and Pacific Gas &amp; Electric Company (PG&amp;E) transmission access charge (TAC) areas make self-shown commitment of local resources to the CPE for the applicable Resource Adequacy (RA) years. </a:t>
            </a:r>
          </a:p>
          <a:p>
            <a:r>
              <a:rPr lang="en-US" sz="2000" dirty="0"/>
              <a:t>No Later than June: The Commission adopts multi-year local RA requirements for the applicable compliance years as part of its June decision. </a:t>
            </a:r>
          </a:p>
          <a:p>
            <a:r>
              <a:rPr lang="en-US" sz="2000" dirty="0"/>
              <a:t>No Later Than Early July: CPE receives total jurisdictional share of multi-year local RA requirements for the applicable compliance years.</a:t>
            </a:r>
          </a:p>
        </p:txBody>
      </p:sp>
      <p:sp>
        <p:nvSpPr>
          <p:cNvPr id="4" name="Slide Number Placeholder 3">
            <a:extLst>
              <a:ext uri="{FF2B5EF4-FFF2-40B4-BE49-F238E27FC236}">
                <a16:creationId xmlns:a16="http://schemas.microsoft.com/office/drawing/2014/main" id="{E80AD451-8521-400B-9679-365EE4B7276D}"/>
              </a:ext>
            </a:extLst>
          </p:cNvPr>
          <p:cNvSpPr>
            <a:spLocks noGrp="1"/>
          </p:cNvSpPr>
          <p:nvPr>
            <p:ph type="sldNum" sz="quarter" idx="12"/>
          </p:nvPr>
        </p:nvSpPr>
        <p:spPr/>
        <p:txBody>
          <a:bodyPr/>
          <a:lstStyle/>
          <a:p>
            <a:fld id="{1C4126A1-9282-4A82-AC02-A59AF4A969C8}" type="slidenum">
              <a:rPr lang="en-US" smtClean="0"/>
              <a:t>8</a:t>
            </a:fld>
            <a:endParaRPr lang="en-US"/>
          </a:p>
        </p:txBody>
      </p:sp>
    </p:spTree>
    <p:extLst>
      <p:ext uri="{BB962C8B-B14F-4D97-AF65-F5344CB8AC3E}">
        <p14:creationId xmlns:p14="http://schemas.microsoft.com/office/powerpoint/2010/main" val="210068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04A4-E15E-4F8A-BA2A-809C3475F8E9}"/>
              </a:ext>
            </a:extLst>
          </p:cNvPr>
          <p:cNvSpPr>
            <a:spLocks noGrp="1"/>
          </p:cNvSpPr>
          <p:nvPr>
            <p:ph type="title"/>
          </p:nvPr>
        </p:nvSpPr>
        <p:spPr/>
        <p:txBody>
          <a:bodyPr/>
          <a:lstStyle/>
          <a:p>
            <a:r>
              <a:rPr lang="en-US" dirty="0"/>
              <a:t>2023 Year Ahead RA Timeline</a:t>
            </a:r>
          </a:p>
        </p:txBody>
      </p:sp>
      <p:sp>
        <p:nvSpPr>
          <p:cNvPr id="3" name="Content Placeholder 2">
            <a:extLst>
              <a:ext uri="{FF2B5EF4-FFF2-40B4-BE49-F238E27FC236}">
                <a16:creationId xmlns:a16="http://schemas.microsoft.com/office/drawing/2014/main" id="{BBCDEA94-E442-4B4E-9FCC-9D6A6F72D863}"/>
              </a:ext>
            </a:extLst>
          </p:cNvPr>
          <p:cNvSpPr>
            <a:spLocks noGrp="1"/>
          </p:cNvSpPr>
          <p:nvPr>
            <p:ph idx="1"/>
          </p:nvPr>
        </p:nvSpPr>
        <p:spPr/>
        <p:txBody>
          <a:bodyPr>
            <a:normAutofit/>
          </a:bodyPr>
          <a:lstStyle/>
          <a:p>
            <a:r>
              <a:rPr lang="en-US" dirty="0"/>
              <a:t>July: </a:t>
            </a:r>
          </a:p>
          <a:p>
            <a:pPr lvl="1"/>
            <a:r>
              <a:rPr lang="en-US" dirty="0"/>
              <a:t>For the SCE and PG&amp;E TAC areas, LSEs receive initial RA allocations, including Cost Allocation Mechanism (CAM) credits from CPE-procured system and flexible capacity from the prior year and any bilateral contracts.</a:t>
            </a:r>
          </a:p>
          <a:p>
            <a:pPr lvl="1"/>
            <a:r>
              <a:rPr lang="en-US" dirty="0"/>
              <a:t>For the San Diego Gas and Electric Company (SDG&amp;E) TAC area, LSEs receive initial RA allocations (system, flexible, local requirements) and CAM credits.</a:t>
            </a:r>
          </a:p>
          <a:p>
            <a:r>
              <a:rPr lang="en-US" dirty="0"/>
              <a:t>Mid-August: CPE makes local RA showing to the Commission</a:t>
            </a:r>
          </a:p>
          <a:p>
            <a:r>
              <a:rPr lang="en-US" dirty="0"/>
              <a:t>End of August: LSEs in the SCE and PG&amp;E TAC areas receive updated CAM credits for multi-year system/flexible capacity that was procured by the CPE as a result of the CPE’s multi-year local RA showing to the Commission in Mid-August.</a:t>
            </a:r>
          </a:p>
        </p:txBody>
      </p:sp>
      <p:sp>
        <p:nvSpPr>
          <p:cNvPr id="4" name="Slide Number Placeholder 3">
            <a:extLst>
              <a:ext uri="{FF2B5EF4-FFF2-40B4-BE49-F238E27FC236}">
                <a16:creationId xmlns:a16="http://schemas.microsoft.com/office/drawing/2014/main" id="{196039A8-764B-4B35-A231-072ED90AA3BE}"/>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1271299060"/>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6F770E2C-9E48-44F0-9381-F07287BABA22}"/>
    </a:ext>
  </a:extLst>
</a:theme>
</file>

<file path=ppt/theme/theme7.xml><?xml version="1.0" encoding="utf-8"?>
<a:theme xmlns:a="http://schemas.openxmlformats.org/drawingml/2006/main" name="SCE 4x3 Template_White">
  <a:themeElements>
    <a:clrScheme name="Brand Colors">
      <a:dk1>
        <a:srgbClr val="006269"/>
      </a:dk1>
      <a:lt1>
        <a:sysClr val="window" lastClr="FFFFFF"/>
      </a:lt1>
      <a:dk2>
        <a:srgbClr val="FED141"/>
      </a:dk2>
      <a:lt2>
        <a:srgbClr val="B1B3B3"/>
      </a:lt2>
      <a:accent1>
        <a:srgbClr val="00A9E0"/>
      </a:accent1>
      <a:accent2>
        <a:srgbClr val="3CDBC0"/>
      </a:accent2>
      <a:accent3>
        <a:srgbClr val="658D1B"/>
      </a:accent3>
      <a:accent4>
        <a:srgbClr val="722257"/>
      </a:accent4>
      <a:accent5>
        <a:srgbClr val="F0B323"/>
      </a:accent5>
      <a:accent6>
        <a:srgbClr val="D2D755"/>
      </a:accent6>
      <a:hlink>
        <a:srgbClr val="0563C1"/>
      </a:hlink>
      <a:folHlink>
        <a:srgbClr val="FF0000"/>
      </a:folHlink>
    </a:clrScheme>
    <a:fontScheme name="Custom 2">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8.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B0FD50AC-C2BB-4F7C-A4A4-25DFB59F2C32}"/>
    </a:ext>
  </a:extLst>
</a:theme>
</file>

<file path=ppt/theme/theme9.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B0FD50AC-C2BB-4F7C-A4A4-25DFB59F2C3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AC68A427615041BCF6DC4BA357173B" ma:contentTypeVersion="5" ma:contentTypeDescription="Create a new document." ma:contentTypeScope="" ma:versionID="3e11e7cd1a1d3546f2f483aa9a2eeebf">
  <xsd:schema xmlns:xsd="http://www.w3.org/2001/XMLSchema" xmlns:xs="http://www.w3.org/2001/XMLSchema" xmlns:p="http://schemas.microsoft.com/office/2006/metadata/properties" xmlns:ns3="7493e73e-3df9-4ae7-b8b0-211d696c5bd6" xmlns:ns4="f69f436b-4e11-493c-8970-005974cb0288" targetNamespace="http://schemas.microsoft.com/office/2006/metadata/properties" ma:root="true" ma:fieldsID="54ec908f6da23bdfd4d97d0a4f98dc4d" ns3:_="" ns4:_="">
    <xsd:import namespace="7493e73e-3df9-4ae7-b8b0-211d696c5bd6"/>
    <xsd:import namespace="f69f436b-4e11-493c-8970-005974cb028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3e73e-3df9-4ae7-b8b0-211d696c5b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9f436b-4e11-493c-8970-005974cb02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C5E2A5-D79A-471E-9D88-29414D275C3D}">
  <ds:schemaRefs>
    <ds:schemaRef ds:uri="http://schemas.microsoft.com/sharepoint/v3/contenttype/forms"/>
  </ds:schemaRefs>
</ds:datastoreItem>
</file>

<file path=customXml/itemProps2.xml><?xml version="1.0" encoding="utf-8"?>
<ds:datastoreItem xmlns:ds="http://schemas.openxmlformats.org/officeDocument/2006/customXml" ds:itemID="{86F15F37-A884-4804-B2B9-9284D0D42CE2}">
  <ds:schemaRefs>
    <ds:schemaRef ds:uri="7493e73e-3df9-4ae7-b8b0-211d696c5bd6"/>
    <ds:schemaRef ds:uri="f69f436b-4e11-493c-8970-005974cb02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CE2676-EA1A-41B7-9C65-A7BD33A7C90D}">
  <ds:schemaRefs>
    <ds:schemaRef ds:uri="7493e73e-3df9-4ae7-b8b0-211d696c5bd6"/>
    <ds:schemaRef ds:uri="f69f436b-4e11-493c-8970-005974cb02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CPUC White</Template>
  <TotalTime>270</TotalTime>
  <Words>2085</Words>
  <Application>Microsoft Office PowerPoint</Application>
  <PresentationFormat>Widescreen</PresentationFormat>
  <Paragraphs>198</Paragraphs>
  <Slides>23</Slides>
  <Notes>1</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23</vt:i4>
      </vt:variant>
    </vt:vector>
  </HeadingPairs>
  <TitlesOfParts>
    <vt:vector size="43" baseType="lpstr">
      <vt:lpstr>Arial</vt:lpstr>
      <vt:lpstr>Arial,Sans-Serif</vt:lpstr>
      <vt:lpstr>Calibri</vt:lpstr>
      <vt:lpstr>Century Gothic</vt:lpstr>
      <vt:lpstr>Courier New</vt:lpstr>
      <vt:lpstr>Open Sans</vt:lpstr>
      <vt:lpstr>Segoe UI</vt:lpstr>
      <vt:lpstr>Segoe UI Light</vt:lpstr>
      <vt:lpstr>Segoe UI Semibold</vt:lpstr>
      <vt:lpstr>Symbol</vt:lpstr>
      <vt:lpstr>Times New Roman</vt:lpstr>
      <vt:lpstr>CPUC White</vt:lpstr>
      <vt:lpstr>CPUC Pale Gold</vt:lpstr>
      <vt:lpstr>CPUC Dark Blue</vt:lpstr>
      <vt:lpstr>CPUC Blue</vt:lpstr>
      <vt:lpstr>CPUC Gold</vt:lpstr>
      <vt:lpstr>CPUC Gold</vt:lpstr>
      <vt:lpstr>SCE 4x3 Template_White</vt:lpstr>
      <vt:lpstr>CPUC Blue</vt:lpstr>
      <vt:lpstr>CPUC Blue</vt:lpstr>
      <vt:lpstr>2023 RA Guide and Templates Workshop</vt:lpstr>
      <vt:lpstr>Logistics</vt:lpstr>
      <vt:lpstr>Workshop Logistics</vt:lpstr>
      <vt:lpstr>Ground Rules</vt:lpstr>
      <vt:lpstr>Agenda</vt:lpstr>
      <vt:lpstr>Central Procurement Entity Implementation</vt:lpstr>
      <vt:lpstr>Central Procurement Entity Implementation</vt:lpstr>
      <vt:lpstr>2023 Year Ahead RA Timeline</vt:lpstr>
      <vt:lpstr>2023 Year Ahead RA Timeline</vt:lpstr>
      <vt:lpstr>2023 Year Ahead RA Timeline</vt:lpstr>
      <vt:lpstr>Central Procurement Entity Implementation</vt:lpstr>
      <vt:lpstr>Central Procurement Entity Implementation</vt:lpstr>
      <vt:lpstr>Central Procurement Entity Implementation</vt:lpstr>
      <vt:lpstr>Central Procurement Entity Implementation</vt:lpstr>
      <vt:lpstr>Central Procurement Entity Implementation</vt:lpstr>
      <vt:lpstr>2023 RA Guide</vt:lpstr>
      <vt:lpstr>2023 Local/Flexible Template</vt:lpstr>
      <vt:lpstr>2023 System Template</vt:lpstr>
      <vt:lpstr>2023 Multiyear Capacity Documentation Summary</vt:lpstr>
      <vt:lpstr>Import Checklist Template</vt:lpstr>
      <vt:lpstr>2023 RA Compliance Materials</vt:lpstr>
      <vt:lpstr>Upcoming 2022 RA Compliance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Chow, Lily</cp:lastModifiedBy>
  <cp:revision>152</cp:revision>
  <cp:lastPrinted>2020-11-18T18:33:15Z</cp:lastPrinted>
  <dcterms:created xsi:type="dcterms:W3CDTF">2020-09-24T16:50:09Z</dcterms:created>
  <dcterms:modified xsi:type="dcterms:W3CDTF">2022-08-02T22:21:19Z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0x0101001BAC68A427615041BCF6DC4BA357173B</vt:lpwstr>
  </property>
</Properties>
</file>