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71" r:id="rId4"/>
    <p:sldId id="264" r:id="rId5"/>
    <p:sldId id="291" r:id="rId6"/>
    <p:sldId id="292" r:id="rId7"/>
    <p:sldId id="274" r:id="rId8"/>
    <p:sldId id="287" r:id="rId9"/>
    <p:sldId id="283" r:id="rId10"/>
    <p:sldId id="289" r:id="rId11"/>
    <p:sldId id="284" r:id="rId12"/>
    <p:sldId id="285" r:id="rId13"/>
    <p:sldId id="290" r:id="rId14"/>
    <p:sldId id="286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ptopGuest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103" autoAdjust="0"/>
  </p:normalViewPr>
  <p:slideViewPr>
    <p:cSldViewPr snapToGrid="0" snapToObjects="1">
      <p:cViewPr varScale="1">
        <p:scale>
          <a:sx n="86" d="100"/>
          <a:sy n="86" d="100"/>
        </p:scale>
        <p:origin x="14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2818-81F5-4832-833E-E800CC242F00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BB950-F2AD-40E5-975C-F812EF563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4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BBBC34-1609-2F4B-B1B4-CA762E9FB4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67BDF7-E776-6644-B0FD-0131F760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0251-5CFD-4BAA-B9CC-CCAE8A9159F4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A963-432C-40BD-9CC7-5B44E4A03E0A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396C-3E93-4657-AF26-CAAC3CFF4F6A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  <p:pic>
        <p:nvPicPr>
          <p:cNvPr id="8" name="Picture 7" descr="2017_CEC Power Point Template_BW-7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54" y="0"/>
            <a:ext cx="9345154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659F-A2A4-4174-B133-5EFE985E6163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489E-8645-4798-9D5A-E804BD097DDD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444E-C2E5-42A1-8D5F-6919B083837D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5D3C-EEBF-4993-84D5-D33F8BA0635C}" type="datetime1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436C-9430-4355-9353-2B29063AE7A4}" type="datetime1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B860-42DE-42DA-BA92-BD98358BC69B}" type="datetime1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92B4-47A6-4113-A09D-18E3D82E4AB8}" type="datetime1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4451-8E1A-4E41-9F98-CD3A4E88121F}" type="datetime1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ynn.Marshall@energy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efiling.energy.ca.gov/GetDocument.aspx?tn=231551&amp;DocumentContentId=63367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efiling.energy.ca.gov/GetDocument.aspx?tn=237319&amp;DocumentContentId=70504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iso.com/planning/Pages/ReliabilityRequirements/Default.aspx#Historica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26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Gotham HTF Medium"/>
                <a:cs typeface="Gotham HTF Medium"/>
              </a:rPr>
              <a:t>LSE Forecast Adjustments</a:t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  <a:latin typeface="Gotham HTF Medium"/>
                <a:cs typeface="Gotham HTF Medium"/>
              </a:rPr>
            </a:b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Gotham HTF Medium"/>
                <a:cs typeface="Gotham HTF Medium"/>
              </a:rPr>
              <a:t>2022 Resource Adequacy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6139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June 18, 2021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6561" y="5307466"/>
            <a:ext cx="6400800" cy="114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HTF Medium"/>
                <a:cs typeface="Gotham HTF Medium"/>
              </a:rPr>
              <a:t>Lynn Marshall</a:t>
            </a:r>
          </a:p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HTF Medium"/>
                <a:cs typeface="Gotham HTF Medium"/>
                <a:hlinkClick r:id="rId2"/>
              </a:rPr>
              <a:t>Lynn.Marshall@energy.ca.gov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Gotham HTF Medium"/>
              <a:cs typeface="Gotham HTF Medium"/>
            </a:endParaRPr>
          </a:p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HTF Medium"/>
                <a:cs typeface="Gotham HTF Medium"/>
              </a:rPr>
              <a:t>Energy Assessments Division</a:t>
            </a:r>
          </a:p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HTF Medium"/>
                <a:cs typeface="Gotham HTF Medium"/>
              </a:rPr>
              <a:t>California Energy Commission</a:t>
            </a:r>
          </a:p>
        </p:txBody>
      </p:sp>
    </p:spTree>
    <p:extLst>
      <p:ext uri="{BB962C8B-B14F-4D97-AF65-F5344CB8AC3E}">
        <p14:creationId xmlns:p14="http://schemas.microsoft.com/office/powerpoint/2010/main" val="301024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17714"/>
            <a:ext cx="8229600" cy="5037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LSE forecasts are credited with a share of AAEE and some load modifying demand response (LMDR) to the extent that it is not accounted for in their forecasts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LSE share is netted against amounts reported in their forecasts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CEC staff reviews other load modifiers (EE, BTM PV, storage, or transportation electrification) in LSE forecasts for consistency with reference forecast.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The 2021 IEPR forecast will also include some amount of building electrification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If LSEs are planning other types of load-modifying strategies, they should include it in their forecast submitted to the 2021 IEPR.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</a:endParaRPr>
          </a:p>
          <a:p>
            <a:pPr lvl="1" algn="ctr"/>
            <a:r>
              <a:rPr lang="en-US" b="1" dirty="0">
                <a:solidFill>
                  <a:schemeClr val="accent1"/>
                </a:solidFill>
                <a:latin typeface="Gotham HTF Book"/>
              </a:rPr>
              <a:t>2022 Incremental Additional Achievable Energy Efficiency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800100" lvl="1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1413" y="303082"/>
            <a:ext cx="7145387" cy="960035"/>
          </a:xfrm>
        </p:spPr>
        <p:txBody>
          <a:bodyPr>
            <a:normAutofit/>
          </a:bodyPr>
          <a:lstStyle/>
          <a:p>
            <a:pPr algn="l"/>
            <a:r>
              <a:rPr lang="en-US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Demand Modifier Adjustment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109E7-ECBE-4F69-9FA2-E424156B5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" y="5057257"/>
            <a:ext cx="8008620" cy="10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74276"/>
            <a:ext cx="8229600" cy="4551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Staff uses historic loads and temperatures, month-ahead forecasts, and DASR activity to construct a reference estimate for each LSE by service area: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Reference estimates were adjusted to allow for economic trends given LSE sector mix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A 5% percent deviation is a flag for additional review.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LSE forecasts are evaluated using historic loads and temperatures, evaluation of forecast assumptions, and comparison with CEC forecast assumptions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IOU departing load estimate are revised for consistency with CCA forecasts as adjusted by CEC, and CEC-estimated direct access load.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Aggregate ESP forecasts are evaluated against the direct access reference estimate to identify need for further adjustments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IOU forecasts may also be revised for differences with CEC service area forecast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841" y="303082"/>
            <a:ext cx="7840979" cy="960035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LSE-Specific Adjustments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64392" y="1775637"/>
            <a:ext cx="8322408" cy="43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If the sum of the adjusted forecasts differs from the service area reference forecast by more than 1%, the exceedance is allocated on the share of an LSE’s adjusted forecast of total service area adjusted forecasts.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If sum of adjusted ESP forecasts after pro-rata differs from the DA reference estimate by more than 5 percent, individual ESP forecasts are further reviewed.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Gotham HTF Book"/>
                <a:cs typeface="Gotham HTF Book"/>
              </a:rPr>
              <a:t>Draft P</a:t>
            </a:r>
            <a:r>
              <a:rPr lang="en-US" b="1" dirty="0">
                <a:solidFill>
                  <a:schemeClr val="accent1"/>
                </a:solidFill>
                <a:latin typeface="Gotham HTF Book"/>
              </a:rPr>
              <a:t>ro-Rata Adjustment Percent by TAC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9140" y="303082"/>
            <a:ext cx="7696200" cy="960035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Pro-Rata Adjustment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76451"/>
            <a:ext cx="2133600" cy="365125"/>
          </a:xfrm>
        </p:spPr>
        <p:txBody>
          <a:bodyPr/>
          <a:lstStyle/>
          <a:p>
            <a:fld id="{1BC924B7-EDFF-824B-BCE9-3FAD438598D0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765AA-83B8-45DE-9CE7-E26A4AA0110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8" y="4341328"/>
            <a:ext cx="7556451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53592"/>
            <a:ext cx="8229600" cy="4572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1413" y="188536"/>
            <a:ext cx="7145387" cy="921348"/>
          </a:xfrm>
        </p:spPr>
        <p:txBody>
          <a:bodyPr>
            <a:noAutofit/>
          </a:bodyPr>
          <a:lstStyle/>
          <a:p>
            <a:pPr algn="ctr"/>
            <a:r>
              <a:rPr lang="en-US" sz="2800" cap="none">
                <a:solidFill>
                  <a:srgbClr val="254061"/>
                </a:solidFill>
                <a:latin typeface="Gotham HTF Medium"/>
                <a:cs typeface="Gotham HTF Medium"/>
              </a:rPr>
              <a:t>Preliminary Estimates of RA 2022</a:t>
            </a:r>
            <a:br>
              <a:rPr lang="en-US" sz="2800" cap="none">
                <a:solidFill>
                  <a:srgbClr val="254061"/>
                </a:solidFill>
                <a:latin typeface="Gotham HTF Medium"/>
                <a:cs typeface="Gotham HTF Medium"/>
              </a:rPr>
            </a:br>
            <a:r>
              <a:rPr lang="en-US" sz="2800" cap="none">
                <a:solidFill>
                  <a:srgbClr val="254061"/>
                </a:solidFill>
                <a:latin typeface="Gotham HTF Medium"/>
                <a:cs typeface="Gotham HTF Medium"/>
              </a:rPr>
              <a:t>Forecast Adjustments</a:t>
            </a:r>
            <a:endParaRPr lang="en-US" sz="2400" cap="none" dirty="0">
              <a:solidFill>
                <a:srgbClr val="254061"/>
              </a:solidFill>
              <a:latin typeface="Gotham HTF Medium"/>
              <a:cs typeface="Gotham HTF Medium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EA8C8-DF13-46D3-8401-F0E295259EEB}"/>
              </a:ext>
            </a:extLst>
          </p:cNvPr>
          <p:cNvSpPr/>
          <p:nvPr/>
        </p:nvSpPr>
        <p:spPr>
          <a:xfrm>
            <a:off x="545977" y="5869874"/>
            <a:ext cx="750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Staff is continuing to review and adjust individual forecasts which could reduce pro-rata adjustments.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FEB3C-C55B-4B64-9551-BB8B5B1CD07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7" y="1553592"/>
            <a:ext cx="8384958" cy="4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17784"/>
            <a:ext cx="8229600" cy="4700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Final review of individual forecasts is ongoing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For LSE-specific questions contact CEC staff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CEC transmits September 2022 load ratio shares to CAISO by June 30 for import and local reliability area capacity allocations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Final forecasts due in August should be revised only for load migration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3323" y="402235"/>
            <a:ext cx="7467599" cy="805242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1412" y="286487"/>
            <a:ext cx="7145387" cy="960035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Resource Adequacy Load Forecast Adjustment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0546" y="1491601"/>
            <a:ext cx="81543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Develop reference forecast for IOU service areas and direct access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Estimate and apply coincidence factors to LSE forecasts.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Develop reference current peak demand estimate for LSEs based on available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Evaluate need for LSE-specific adjustments.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Apply adjustments for incremental effects of demand side programs.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Apply pro-rata adjustments to bring the total of the forecasts to within 1% of the CEC service area forecast.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Evaluate the reasonableness of pro-rata adjustments and total forecast for each LSE and service area.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If step 7 indicates pro rata adjustment is too large, review steps 2-7.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114300" y="6350924"/>
            <a:ext cx="822960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200" dirty="0">
                <a:hlinkClick r:id="rId2"/>
              </a:rPr>
              <a:t>Source:2020: https://efiling.energy.ca.gov/GetDocument.aspx?tn=236297-1&amp;DocumentContentId=69272; </a:t>
            </a:r>
          </a:p>
          <a:p>
            <a:pPr lvl="1"/>
            <a:r>
              <a:rPr lang="en-US" sz="1200" dirty="0">
                <a:hlinkClick r:id="rId2"/>
              </a:rPr>
              <a:t>2021:  https://efiling.energy.ca.gov/GetDocument.aspx?tn=231551&amp;DocumentContentId=63367</a:t>
            </a: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lvl="1"/>
            <a:endParaRPr lang="en-US" sz="1400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9211" y="195004"/>
            <a:ext cx="7156056" cy="960035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Comparison of RA 2022 v. RA 2021 Monthly TAC Area Coincident Peak Forecast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72CAC-8FBE-4F49-95A3-EFF8676FD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6174"/>
            <a:ext cx="8930936" cy="38656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BF885D-3571-4524-AEDF-EB82BC23CAB4}"/>
              </a:ext>
            </a:extLst>
          </p:cNvPr>
          <p:cNvSpPr/>
          <p:nvPr/>
        </p:nvSpPr>
        <p:spPr>
          <a:xfrm>
            <a:off x="102093" y="5479186"/>
            <a:ext cx="874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PGE TAC summer peak loads increase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SCE and SDGE decrease slightly</a:t>
            </a:r>
          </a:p>
        </p:txBody>
      </p:sp>
    </p:spTree>
    <p:extLst>
      <p:ext uri="{BB962C8B-B14F-4D97-AF65-F5344CB8AC3E}">
        <p14:creationId xmlns:p14="http://schemas.microsoft.com/office/powerpoint/2010/main" val="218839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0456"/>
            <a:ext cx="8229600" cy="4813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8181" y="141402"/>
            <a:ext cx="7863840" cy="1040095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Service Area Reference Forecast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19" y="1553424"/>
            <a:ext cx="77029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Reference forecast for CPUC-jurisdictional LSE forecasts begins with forecasted monthly TAC coincident peaks from the 2020 Integrated Energy Policy Report Update mid-demand, mid-AAEE case demand forecast.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CEC evaluates hourly loads and forecasts for all CAISO LSEs.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SDG&amp;E reference forecast equals the TAC area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</a:rPr>
              <a:t>SCE and PG&amp;E TAC forecasts are disaggregated to CPUC and non-CPUC jurisdictional using CEC service area forecast, and LSE forecasts and hourly loads.</a:t>
            </a:r>
          </a:p>
          <a:p>
            <a:pPr lvl="1" algn="ctr"/>
            <a:r>
              <a:rPr lang="en-US" b="1" dirty="0">
                <a:solidFill>
                  <a:schemeClr val="accent1"/>
                </a:solidFill>
                <a:latin typeface="Gotham HTF Book"/>
              </a:rPr>
              <a:t>Service Area Annual (noncoincident) Peak Demand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</a:endParaRPr>
          </a:p>
          <a:p>
            <a:pPr lvl="1"/>
            <a:endParaRPr lang="en-US" sz="1200" dirty="0">
              <a:solidFill>
                <a:schemeClr val="accent1">
                  <a:lumMod val="75000"/>
                </a:schemeClr>
              </a:solidFill>
              <a:latin typeface="Gotham HTF Book"/>
            </a:endParaRPr>
          </a:p>
          <a:p>
            <a:pPr lvl="1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otham HTF Book"/>
              </a:rPr>
              <a:t>Source: CED 2020 Managed Forecast - LSE and BA Tables Mid Demand - Mid AAEE Case, Form 1.5b</a:t>
            </a:r>
          </a:p>
          <a:p>
            <a:pPr lvl="1"/>
            <a:r>
              <a:rPr lang="en-US" sz="1200" dirty="0">
                <a:hlinkClick r:id="rId2"/>
              </a:rPr>
              <a:t>https://efiling.energy.ca.gov/GetDocument.aspx?tn=237319&amp;DocumentContentId=70504</a:t>
            </a:r>
            <a:endParaRPr lang="en-US" sz="12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B7562-613B-4EAC-8770-E54622C3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0" y="4119697"/>
            <a:ext cx="423672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9211" y="195004"/>
            <a:ext cx="7156056" cy="960035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Disaggregation of PG&amp;E TAC Forecast</a:t>
            </a:r>
            <a:b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</a:br>
            <a: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 to CPUC and POU Load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F885D-3571-4524-AEDF-EB82BC23CAB4}"/>
              </a:ext>
            </a:extLst>
          </p:cNvPr>
          <p:cNvSpPr/>
          <p:nvPr/>
        </p:nvSpPr>
        <p:spPr>
          <a:xfrm>
            <a:off x="201967" y="5867967"/>
            <a:ext cx="8740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POU loads are about 10% of the TAC. With proportionately more pumping and industrial load, POU loads have a flatter profile across months.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01C4AF-B84B-4AFE-B5B1-FAE0CC63B36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1" y="1457235"/>
            <a:ext cx="8454390" cy="43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9211" y="195004"/>
            <a:ext cx="7156056" cy="960035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Disaggregation of SCE TAC Forecast</a:t>
            </a:r>
            <a:b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</a:br>
            <a: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 to CPUC and POU Forecast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F885D-3571-4524-AEDF-EB82BC23CAB4}"/>
              </a:ext>
            </a:extLst>
          </p:cNvPr>
          <p:cNvSpPr/>
          <p:nvPr/>
        </p:nvSpPr>
        <p:spPr>
          <a:xfrm>
            <a:off x="201967" y="6298808"/>
            <a:ext cx="874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POU loads are about 11% of the SCE TAC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4B9AB-69E4-419E-941F-9D67F72525C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2" y="1544715"/>
            <a:ext cx="8503218" cy="47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73216" y="137602"/>
            <a:ext cx="6771190" cy="1102937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Comparison of CPUC-Jurisdictional </a:t>
            </a:r>
            <a:b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</a:br>
            <a: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RA 2020-2022 Forecasts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941" y="566921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otham HTF Book"/>
              </a:rPr>
              <a:t>Differences parallel changes in the TAC and service area annual peak forecasts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7</a:t>
            </a:fld>
            <a:r>
              <a:rPr lang="en-US" dirty="0"/>
              <a:t>33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AB1445-1563-4397-907D-D88A6ADBBA6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1653950"/>
            <a:ext cx="7767961" cy="37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1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76446"/>
            <a:ext cx="8229600" cy="56450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Adjustments to ESP forecasts should be consistent with the cap on enrollment, as reflected in recent loads plus expected 2021 and 2022 increases.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For each TAC area, historic hourly ESP loads were summed to find the 3-year median of the top 5 coincident peaks,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Increase is estimated using sales of load scheduled to switch to direct access service in January 2021 and 2022, historic DA load factors, and DA coincidence factors.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6608" y="226243"/>
            <a:ext cx="8050192" cy="850203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Direct Access Reference 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753F7-65CE-436E-BD3E-184647E32CB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76" y="2885243"/>
            <a:ext cx="7137646" cy="36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39434"/>
            <a:ext cx="8229600" cy="4747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Coincidence adjustments should represent expected LSE demand at the time of a 1-in-2 CAISO-wide system peak.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Composite loads of LSEs were constructed by compiling 2020 loads of current and migrating load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Median coincident factor during the top 5 peak days is typically used when the month includes a sufficient number of high load days: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Load diversity declines as demand rises, so if sample doesn’t include enough relatively high load days, diversity will be overestimated, leading to increased unallocated load.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Large amounts of demand response, outages, or intra-month load migration can skew statistics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For 2020, also evaluated the distribution of coincidence factors for top 10 peak hours.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CAISO posts load data used for this analysis annually at:</a:t>
            </a:r>
          </a:p>
          <a:p>
            <a:r>
              <a:rPr lang="en-US" sz="1600" dirty="0">
                <a:hlinkClick r:id="rId2"/>
              </a:rPr>
              <a:t>http://www.caiso.com/planning/Pages/ReliabilityRequirements/Default.aspx#Historical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Gotham HTF Book"/>
              <a:cs typeface="Gotham HTF Book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8180" y="450937"/>
            <a:ext cx="8008619" cy="898806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rgbClr val="254061"/>
                </a:solidFill>
                <a:latin typeface="Gotham HTF Medium"/>
                <a:cs typeface="Gotham HTF Medium"/>
              </a:rPr>
              <a:t>Coincidence Adjustments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1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38014</TotalTime>
  <Words>1041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Gotham HTF Book</vt:lpstr>
      <vt:lpstr>Gotham HTF Medium</vt:lpstr>
      <vt:lpstr>Office Theme</vt:lpstr>
      <vt:lpstr>LSE Forecast Adjustments 2022 Resource Adequacy</vt:lpstr>
      <vt:lpstr>Resource Adequacy Load Forecast Adjustment Process</vt:lpstr>
      <vt:lpstr>Comparison of RA 2022 v. RA 2021 Monthly TAC Area Coincident Peak Forecast</vt:lpstr>
      <vt:lpstr>Service Area Reference Forecast</vt:lpstr>
      <vt:lpstr>Disaggregation of PG&amp;E TAC Forecast  to CPUC and POU Load </vt:lpstr>
      <vt:lpstr>Disaggregation of SCE TAC Forecast  to CPUC and POU Forecast </vt:lpstr>
      <vt:lpstr>Comparison of CPUC-Jurisdictional  RA 2020-2022 Forecasts </vt:lpstr>
      <vt:lpstr>Direct Access Reference Estimate</vt:lpstr>
      <vt:lpstr>Coincidence Adjustments</vt:lpstr>
      <vt:lpstr>Demand Modifier Adjustment</vt:lpstr>
      <vt:lpstr>LSE-Specific Adjustments </vt:lpstr>
      <vt:lpstr>Pro-Rata Adjustment </vt:lpstr>
      <vt:lpstr>Preliminary Estimates of RA 2022 Forecast Adjustments</vt:lpstr>
      <vt:lpstr>Next Steps</vt:lpstr>
    </vt:vector>
  </TitlesOfParts>
  <Company>CEC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Bailey Wobschall</dc:creator>
  <cp:lastModifiedBy>Marshall, Lynn@Energy</cp:lastModifiedBy>
  <cp:revision>253</cp:revision>
  <cp:lastPrinted>2019-06-19T01:01:27Z</cp:lastPrinted>
  <dcterms:created xsi:type="dcterms:W3CDTF">2017-05-04T20:00:37Z</dcterms:created>
  <dcterms:modified xsi:type="dcterms:W3CDTF">2021-06-18T13:42:56Z</dcterms:modified>
</cp:coreProperties>
</file>