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 id="2147483661" r:id="rId6"/>
    <p:sldMasterId id="2147483674" r:id="rId7"/>
    <p:sldMasterId id="2147483687" r:id="rId8"/>
  </p:sldMasterIdLst>
  <p:notesMasterIdLst>
    <p:notesMasterId r:id="rId29"/>
  </p:notesMasterIdLst>
  <p:sldIdLst>
    <p:sldId id="256" r:id="rId9"/>
    <p:sldId id="268" r:id="rId10"/>
    <p:sldId id="269" r:id="rId11"/>
    <p:sldId id="270" r:id="rId12"/>
    <p:sldId id="275" r:id="rId13"/>
    <p:sldId id="273" r:id="rId14"/>
    <p:sldId id="271" r:id="rId15"/>
    <p:sldId id="277" r:id="rId16"/>
    <p:sldId id="278" r:id="rId17"/>
    <p:sldId id="284" r:id="rId18"/>
    <p:sldId id="274" r:id="rId19"/>
    <p:sldId id="287" r:id="rId20"/>
    <p:sldId id="285" r:id="rId21"/>
    <p:sldId id="280" r:id="rId22"/>
    <p:sldId id="279" r:id="rId23"/>
    <p:sldId id="288" r:id="rId24"/>
    <p:sldId id="290" r:id="rId25"/>
    <p:sldId id="286" r:id="rId26"/>
    <p:sldId id="264" r:id="rId27"/>
    <p:sldId id="26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5CB41B-07B1-DCAF-F817-470BA91F0B05}" name="Cohen, Elijah" initials="CE" userId="S::elijah.cohen@cpuc.ca.gov::88643e7c-bbcf-4156-9626-e59367d07db1" providerId="AD"/>
  <p188:author id="{13488E68-6BAC-0780-151B-C388AFEF2864}" name="Draghi, Zoe" initials="ZD" userId="S::Zoe.Draghi@cpuc.ca.gov::2da3b2a8-b874-4f55-b79e-424ce009468c" providerId="AD"/>
  <p188:author id="{F7B1FCAC-18D6-DDCC-3C24-45A199879381}" name="Grieser, Ryan" initials="RG" userId="S::Ryan.Grieser@cpuc.ca.gov::70e87bbe-e6a2-4b78-924b-efb9536d8f17" providerId="AD"/>
  <p188:author id="{BFCBA9B7-5306-0F59-C0B4-D41B3798D043}" name="Grieser, Ryan" initials="GR" userId="S::ryan.grieser@cpuc.ca.gov::70e87bbe-e6a2-4b78-924b-efb9536d8f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273" autoAdjust="0"/>
  </p:normalViewPr>
  <p:slideViewPr>
    <p:cSldViewPr snapToGrid="0">
      <p:cViewPr varScale="1">
        <p:scale>
          <a:sx n="78" d="100"/>
          <a:sy n="78" d="100"/>
        </p:scale>
        <p:origin x="183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eser, Ryan" userId="70e87bbe-e6a2-4b78-924b-efb9536d8f17" providerId="ADAL" clId="{C8E0295E-DEF8-4E84-BE0C-FA6653FD5132}"/>
    <pc:docChg chg="modSld">
      <pc:chgData name="Grieser, Ryan" userId="70e87bbe-e6a2-4b78-924b-efb9536d8f17" providerId="ADAL" clId="{C8E0295E-DEF8-4E84-BE0C-FA6653FD5132}" dt="2024-08-21T18:37:11.762" v="2" actId="20577"/>
      <pc:docMkLst>
        <pc:docMk/>
      </pc:docMkLst>
      <pc:sldChg chg="modNotesTx">
        <pc:chgData name="Grieser, Ryan" userId="70e87bbe-e6a2-4b78-924b-efb9536d8f17" providerId="ADAL" clId="{C8E0295E-DEF8-4E84-BE0C-FA6653FD5132}" dt="2024-08-21T18:36:59.220" v="1" actId="20577"/>
        <pc:sldMkLst>
          <pc:docMk/>
          <pc:sldMk cId="552679940" sldId="269"/>
        </pc:sldMkLst>
      </pc:sldChg>
      <pc:sldChg chg="modNotesTx">
        <pc:chgData name="Grieser, Ryan" userId="70e87bbe-e6a2-4b78-924b-efb9536d8f17" providerId="ADAL" clId="{C8E0295E-DEF8-4E84-BE0C-FA6653FD5132}" dt="2024-08-21T18:36:43.709" v="0" actId="20577"/>
        <pc:sldMkLst>
          <pc:docMk/>
          <pc:sldMk cId="3528613457" sldId="280"/>
        </pc:sldMkLst>
      </pc:sldChg>
      <pc:sldChg chg="modNotesTx">
        <pc:chgData name="Grieser, Ryan" userId="70e87bbe-e6a2-4b78-924b-efb9536d8f17" providerId="ADAL" clId="{C8E0295E-DEF8-4E84-BE0C-FA6653FD5132}" dt="2024-08-21T18:37:11.762" v="2" actId="20577"/>
        <pc:sldMkLst>
          <pc:docMk/>
          <pc:sldMk cId="853462467" sldId="28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apuc-my.sharepoint.com/personal/elijah_cohen_cpuc_ca_gov/Documents/Attachments/Exceedance%20Values%20for%20MRD%20%20comparison%20graph%20EJ6%201.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apuc-my.sharepoint.com/personal/elijah_cohen_cpuc_ca_gov/Documents/Attachments/Exceedance%20Values%20for%20MRD%20%20comparison%20graph%20EJ6%201.xlsm"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'[Exceedance Values for MRD  comparison graph EJ6 1.xlsm]Graphic'!$G$5</c:f>
          <c:strCache>
            <c:ptCount val="1"/>
            <c:pt idx="0">
              <c:v>Production Profile- February Solar FixedSouth</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'[Exceedance Values for MRD  comparison graph EJ6 1.xlsm]Graphic'!$F$7</c:f>
              <c:strCache>
                <c:ptCount val="1"/>
                <c:pt idx="0">
                  <c:v>Old</c:v>
                </c:pt>
              </c:strCache>
            </c:strRef>
          </c:tx>
          <c:spPr>
            <a:ln w="28575" cap="rnd">
              <a:solidFill>
                <a:schemeClr val="accent1"/>
              </a:solidFill>
              <a:round/>
            </a:ln>
            <a:effectLst/>
          </c:spPr>
          <c:marker>
            <c:symbol val="none"/>
          </c:marker>
          <c:cat>
            <c:strRef>
              <c:f>'[Exceedance Values for MRD  comparison graph EJ6 1.xlsm]Graphic'!$G$6:$AD$6</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'[Exceedance Values for MRD  comparison graph EJ6 1.xlsm]Graphic'!$G$7:$AD$7</c:f>
              <c:numCache>
                <c:formatCode>0%</c:formatCode>
                <c:ptCount val="24"/>
                <c:pt idx="0">
                  <c:v>-4.7650494000307339E-7</c:v>
                </c:pt>
                <c:pt idx="1">
                  <c:v>-1.0925002827663692E-6</c:v>
                </c:pt>
                <c:pt idx="2">
                  <c:v>-1.5516558033766573E-6</c:v>
                </c:pt>
                <c:pt idx="3">
                  <c:v>-1.6855120576905629E-6</c:v>
                </c:pt>
                <c:pt idx="4">
                  <c:v>-1.7379068434749823E-6</c:v>
                </c:pt>
                <c:pt idx="5">
                  <c:v>-7.9590260706641311E-7</c:v>
                </c:pt>
                <c:pt idx="6">
                  <c:v>9.3428369517869758E-3</c:v>
                </c:pt>
                <c:pt idx="7">
                  <c:v>0.21544444338526103</c:v>
                </c:pt>
                <c:pt idx="8">
                  <c:v>0.51020373084903303</c:v>
                </c:pt>
                <c:pt idx="9">
                  <c:v>0.64166732097370527</c:v>
                </c:pt>
                <c:pt idx="10">
                  <c:v>0.68133596793845019</c:v>
                </c:pt>
                <c:pt idx="11">
                  <c:v>0.69134736956762854</c:v>
                </c:pt>
                <c:pt idx="12">
                  <c:v>0.66968339437302249</c:v>
                </c:pt>
                <c:pt idx="13">
                  <c:v>0.64462148342728243</c:v>
                </c:pt>
                <c:pt idx="14">
                  <c:v>0.57574305540455051</c:v>
                </c:pt>
                <c:pt idx="15">
                  <c:v>0.44488233076763833</c:v>
                </c:pt>
                <c:pt idx="16">
                  <c:v>0.15805144640222413</c:v>
                </c:pt>
                <c:pt idx="17">
                  <c:v>4.0629170387057253E-3</c:v>
                </c:pt>
                <c:pt idx="18">
                  <c:v>4.1574358980276469E-6</c:v>
                </c:pt>
                <c:pt idx="19">
                  <c:v>4.1596902148193735E-6</c:v>
                </c:pt>
                <c:pt idx="20">
                  <c:v>4.1457875232443706E-6</c:v>
                </c:pt>
                <c:pt idx="21">
                  <c:v>3.1738703257848544E-6</c:v>
                </c:pt>
                <c:pt idx="22">
                  <c:v>1.9269137915927857E-6</c:v>
                </c:pt>
                <c:pt idx="23">
                  <c:v>4.7204950089620457E-7</c:v>
                </c:pt>
              </c:numCache>
            </c:numRef>
          </c:val>
          <c:smooth val="0"/>
          <c:extLst>
            <c:ext xmlns:c16="http://schemas.microsoft.com/office/drawing/2014/chart" uri="{C3380CC4-5D6E-409C-BE32-E72D297353CC}">
              <c16:uniqueId val="{00000000-1085-459C-AF8B-D291B866904E}"/>
            </c:ext>
          </c:extLst>
        </c:ser>
        <c:ser>
          <c:idx val="1"/>
          <c:order val="1"/>
          <c:tx>
            <c:strRef>
              <c:f>'[Exceedance Values for MRD  comparison graph EJ6 1.xlsm]Graphic'!$F$8</c:f>
              <c:strCache>
                <c:ptCount val="1"/>
                <c:pt idx="0">
                  <c:v>Update DST</c:v>
                </c:pt>
              </c:strCache>
            </c:strRef>
          </c:tx>
          <c:spPr>
            <a:ln w="28575" cap="rnd">
              <a:solidFill>
                <a:schemeClr val="accent2"/>
              </a:solidFill>
              <a:round/>
            </a:ln>
            <a:effectLst/>
          </c:spPr>
          <c:marker>
            <c:symbol val="none"/>
          </c:marker>
          <c:cat>
            <c:strRef>
              <c:f>'[Exceedance Values for MRD  comparison graph EJ6 1.xlsm]Graphic'!$G$6:$AD$6</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'[Exceedance Values for MRD  comparison graph EJ6 1.xlsm]Graphic'!$G$8:$AD$8</c:f>
              <c:numCache>
                <c:formatCode>0%</c:formatCode>
                <c:ptCount val="24"/>
                <c:pt idx="0">
                  <c:v>-4.9335744470053681E-7</c:v>
                </c:pt>
                <c:pt idx="1">
                  <c:v>-1.1770875433862133E-6</c:v>
                </c:pt>
                <c:pt idx="2">
                  <c:v>-1.6766579784141282E-6</c:v>
                </c:pt>
                <c:pt idx="3">
                  <c:v>-1.8381767547111072E-6</c:v>
                </c:pt>
                <c:pt idx="4">
                  <c:v>-1.8743059884156527E-6</c:v>
                </c:pt>
                <c:pt idx="5">
                  <c:v>-8.1386038945453148E-7</c:v>
                </c:pt>
                <c:pt idx="6">
                  <c:v>9.7641335206982687E-3</c:v>
                </c:pt>
                <c:pt idx="7">
                  <c:v>0.22147652421427722</c:v>
                </c:pt>
                <c:pt idx="8">
                  <c:v>0.52586121113481976</c:v>
                </c:pt>
                <c:pt idx="9">
                  <c:v>0.64507190680361326</c:v>
                </c:pt>
                <c:pt idx="10">
                  <c:v>0.68513736790758484</c:v>
                </c:pt>
                <c:pt idx="11">
                  <c:v>0.6961794732151283</c:v>
                </c:pt>
                <c:pt idx="12">
                  <c:v>0.66951188715854337</c:v>
                </c:pt>
                <c:pt idx="13">
                  <c:v>0.6402862812962038</c:v>
                </c:pt>
                <c:pt idx="14">
                  <c:v>0.57743134350212055</c:v>
                </c:pt>
                <c:pt idx="15">
                  <c:v>0.45654463069185425</c:v>
                </c:pt>
                <c:pt idx="16">
                  <c:v>0.16793092545272328</c:v>
                </c:pt>
                <c:pt idx="17">
                  <c:v>4.2450012750692104E-3</c:v>
                </c:pt>
                <c:pt idx="18">
                  <c:v>4.2538761561212963E-6</c:v>
                </c:pt>
                <c:pt idx="19">
                  <c:v>4.0254343531277597E-6</c:v>
                </c:pt>
                <c:pt idx="20">
                  <c:v>4.1456000156952373E-6</c:v>
                </c:pt>
                <c:pt idx="21">
                  <c:v>2.9895339000733345E-6</c:v>
                </c:pt>
                <c:pt idx="22">
                  <c:v>1.7075107090959326E-6</c:v>
                </c:pt>
                <c:pt idx="23">
                  <c:v>1.9924993440915912E-7</c:v>
                </c:pt>
              </c:numCache>
            </c:numRef>
          </c:val>
          <c:smooth val="0"/>
          <c:extLst>
            <c:ext xmlns:c16="http://schemas.microsoft.com/office/drawing/2014/chart" uri="{C3380CC4-5D6E-409C-BE32-E72D297353CC}">
              <c16:uniqueId val="{00000001-1085-459C-AF8B-D291B866904E}"/>
            </c:ext>
          </c:extLst>
        </c:ser>
        <c:ser>
          <c:idx val="2"/>
          <c:order val="2"/>
          <c:tx>
            <c:strRef>
              <c:f>'[Exceedance Values for MRD  comparison graph EJ6 1.xlsm]Graphic'!$F$9</c:f>
              <c:strCache>
                <c:ptCount val="1"/>
                <c:pt idx="0">
                  <c:v>No 2017</c:v>
                </c:pt>
              </c:strCache>
            </c:strRef>
          </c:tx>
          <c:spPr>
            <a:ln w="28575" cap="rnd">
              <a:solidFill>
                <a:schemeClr val="accent3"/>
              </a:solidFill>
              <a:round/>
            </a:ln>
            <a:effectLst/>
          </c:spPr>
          <c:marker>
            <c:symbol val="none"/>
          </c:marker>
          <c:cat>
            <c:strRef>
              <c:f>'[Exceedance Values for MRD  comparison graph EJ6 1.xlsm]Graphic'!$G$6:$AD$6</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'[Exceedance Values for MRD  comparison graph EJ6 1.xlsm]Graphic'!$G$9:$AD$9</c:f>
              <c:numCache>
                <c:formatCode>0%</c:formatCode>
                <c:ptCount val="24"/>
                <c:pt idx="0">
                  <c:v>-5.3809100000000005E-7</c:v>
                </c:pt>
                <c:pt idx="1">
                  <c:v>-1.1990699999999999E-6</c:v>
                </c:pt>
                <c:pt idx="2">
                  <c:v>-1.7493999999999999E-6</c:v>
                </c:pt>
                <c:pt idx="3">
                  <c:v>-1.8874299999999999E-6</c:v>
                </c:pt>
                <c:pt idx="4">
                  <c:v>-1.8979399999999999E-6</c:v>
                </c:pt>
                <c:pt idx="5">
                  <c:v>-8.3881799999999999E-7</c:v>
                </c:pt>
                <c:pt idx="6">
                  <c:v>9.4595719999999994E-3</c:v>
                </c:pt>
                <c:pt idx="7">
                  <c:v>0.21748368400000001</c:v>
                </c:pt>
                <c:pt idx="8">
                  <c:v>0.52471578900000004</c:v>
                </c:pt>
                <c:pt idx="9">
                  <c:v>0.64183071400000002</c:v>
                </c:pt>
                <c:pt idx="10">
                  <c:v>0.68273728300000003</c:v>
                </c:pt>
                <c:pt idx="11">
                  <c:v>0.690457714</c:v>
                </c:pt>
                <c:pt idx="12">
                  <c:v>0.66305549200000002</c:v>
                </c:pt>
                <c:pt idx="13">
                  <c:v>0.62987492099999998</c:v>
                </c:pt>
                <c:pt idx="14">
                  <c:v>0.56921948300000003</c:v>
                </c:pt>
                <c:pt idx="15">
                  <c:v>0.44652027300000002</c:v>
                </c:pt>
                <c:pt idx="16">
                  <c:v>0.16252636600000001</c:v>
                </c:pt>
                <c:pt idx="17">
                  <c:v>4.1607270000000003E-3</c:v>
                </c:pt>
                <c:pt idx="18">
                  <c:v>4.1423500000000002E-6</c:v>
                </c:pt>
                <c:pt idx="19">
                  <c:v>3.9763700000000002E-6</c:v>
                </c:pt>
                <c:pt idx="20">
                  <c:v>3.9476299999999997E-6</c:v>
                </c:pt>
                <c:pt idx="21">
                  <c:v>2.9220000000000001E-6</c:v>
                </c:pt>
                <c:pt idx="22">
                  <c:v>1.6411099999999999E-6</c:v>
                </c:pt>
                <c:pt idx="23">
                  <c:v>1.2679299999999999E-7</c:v>
                </c:pt>
              </c:numCache>
            </c:numRef>
          </c:val>
          <c:smooth val="0"/>
          <c:extLst>
            <c:ext xmlns:c16="http://schemas.microsoft.com/office/drawing/2014/chart" uri="{C3380CC4-5D6E-409C-BE32-E72D297353CC}">
              <c16:uniqueId val="{00000002-1085-459C-AF8B-D291B866904E}"/>
            </c:ext>
          </c:extLst>
        </c:ser>
        <c:dLbls>
          <c:showLegendKey val="0"/>
          <c:showVal val="0"/>
          <c:showCatName val="0"/>
          <c:showSerName val="0"/>
          <c:showPercent val="0"/>
          <c:showBubbleSize val="0"/>
        </c:dLbls>
        <c:smooth val="0"/>
        <c:axId val="251108272"/>
        <c:axId val="251109712"/>
      </c:lineChart>
      <c:catAx>
        <c:axId val="25110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1109712"/>
        <c:crosses val="autoZero"/>
        <c:auto val="1"/>
        <c:lblAlgn val="ctr"/>
        <c:lblOffset val="100"/>
        <c:noMultiLvlLbl val="0"/>
      </c:catAx>
      <c:valAx>
        <c:axId val="251109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1108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'[Exceedance Values for MRD  comparison graph EJ6 1.xlsm]Graphic'!$G$5</c:f>
          <c:strCache>
            <c:ptCount val="1"/>
            <c:pt idx="0">
              <c:v>Production Profile- July Solar FixedSouth</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'[Exceedance Values for MRD  comparison graph EJ6 1.xlsm]Graphic'!$F$7</c:f>
              <c:strCache>
                <c:ptCount val="1"/>
                <c:pt idx="0">
                  <c:v>Old</c:v>
                </c:pt>
              </c:strCache>
            </c:strRef>
          </c:tx>
          <c:spPr>
            <a:ln w="28575" cap="rnd">
              <a:solidFill>
                <a:schemeClr val="accent1"/>
              </a:solidFill>
              <a:round/>
            </a:ln>
            <a:effectLst/>
          </c:spPr>
          <c:marker>
            <c:symbol val="none"/>
          </c:marker>
          <c:cat>
            <c:strRef>
              <c:f>'[Exceedance Values for MRD  comparison graph EJ6 1.xlsm]Graphic'!$G$6:$AD$6</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'[Exceedance Values for MRD  comparison graph EJ6 1.xlsm]Graphic'!$G$7:$AD$7</c:f>
              <c:numCache>
                <c:formatCode>0%</c:formatCode>
                <c:ptCount val="24"/>
                <c:pt idx="0">
                  <c:v>3.9619854257790208E-6</c:v>
                </c:pt>
                <c:pt idx="1">
                  <c:v>1.958007478587945E-6</c:v>
                </c:pt>
                <c:pt idx="2">
                  <c:v>6.4027713440125962E-7</c:v>
                </c:pt>
                <c:pt idx="3">
                  <c:v>2.4794328042743386E-7</c:v>
                </c:pt>
                <c:pt idx="4">
                  <c:v>-4.3432764061584321E-7</c:v>
                </c:pt>
                <c:pt idx="5">
                  <c:v>1.6318147188983779E-4</c:v>
                </c:pt>
                <c:pt idx="6">
                  <c:v>6.6262127253473996E-2</c:v>
                </c:pt>
                <c:pt idx="7">
                  <c:v>0.28930260237234395</c:v>
                </c:pt>
                <c:pt idx="8">
                  <c:v>0.5239567978734031</c:v>
                </c:pt>
                <c:pt idx="9">
                  <c:v>0.67807622297081727</c:v>
                </c:pt>
                <c:pt idx="10">
                  <c:v>0.76171962193106291</c:v>
                </c:pt>
                <c:pt idx="11">
                  <c:v>0.81640097734265871</c:v>
                </c:pt>
                <c:pt idx="12">
                  <c:v>0.83071925229535759</c:v>
                </c:pt>
                <c:pt idx="13">
                  <c:v>0.82779278267576029</c:v>
                </c:pt>
                <c:pt idx="14">
                  <c:v>0.79805755888406804</c:v>
                </c:pt>
                <c:pt idx="15">
                  <c:v>0.73847709050920263</c:v>
                </c:pt>
                <c:pt idx="16">
                  <c:v>0.64646872473713701</c:v>
                </c:pt>
                <c:pt idx="17">
                  <c:v>0.48841341753677525</c:v>
                </c:pt>
                <c:pt idx="18">
                  <c:v>0.22112824641372367</c:v>
                </c:pt>
                <c:pt idx="19">
                  <c:v>2.6180843778879012E-2</c:v>
                </c:pt>
                <c:pt idx="20">
                  <c:v>3.2300893852516532E-5</c:v>
                </c:pt>
                <c:pt idx="21">
                  <c:v>1.4847729202427462E-5</c:v>
                </c:pt>
                <c:pt idx="22">
                  <c:v>1.1452689190329402E-5</c:v>
                </c:pt>
                <c:pt idx="23">
                  <c:v>6.9828932103947633E-6</c:v>
                </c:pt>
              </c:numCache>
            </c:numRef>
          </c:val>
          <c:smooth val="0"/>
          <c:extLst>
            <c:ext xmlns:c16="http://schemas.microsoft.com/office/drawing/2014/chart" uri="{C3380CC4-5D6E-409C-BE32-E72D297353CC}">
              <c16:uniqueId val="{00000000-D625-4AA0-AC8E-B8F953142A49}"/>
            </c:ext>
          </c:extLst>
        </c:ser>
        <c:ser>
          <c:idx val="1"/>
          <c:order val="1"/>
          <c:tx>
            <c:strRef>
              <c:f>'[Exceedance Values for MRD  comparison graph EJ6 1.xlsm]Graphic'!$F$8</c:f>
              <c:strCache>
                <c:ptCount val="1"/>
                <c:pt idx="0">
                  <c:v>Update DST</c:v>
                </c:pt>
              </c:strCache>
            </c:strRef>
          </c:tx>
          <c:spPr>
            <a:ln w="28575" cap="rnd">
              <a:solidFill>
                <a:schemeClr val="accent2"/>
              </a:solidFill>
              <a:round/>
            </a:ln>
            <a:effectLst/>
          </c:spPr>
          <c:marker>
            <c:symbol val="none"/>
          </c:marker>
          <c:cat>
            <c:strRef>
              <c:f>'[Exceedance Values for MRD  comparison graph EJ6 1.xlsm]Graphic'!$G$6:$AD$6</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'[Exceedance Values for MRD  comparison graph EJ6 1.xlsm]Graphic'!$G$8:$AD$8</c:f>
              <c:numCache>
                <c:formatCode>0%</c:formatCode>
                <c:ptCount val="24"/>
                <c:pt idx="0">
                  <c:v>1.8719837278345028E-6</c:v>
                </c:pt>
                <c:pt idx="1">
                  <c:v>5.9733241919996219E-7</c:v>
                </c:pt>
                <c:pt idx="2">
                  <c:v>-1.6109986280025716E-8</c:v>
                </c:pt>
                <c:pt idx="3">
                  <c:v>-4.4780841708659283E-7</c:v>
                </c:pt>
                <c:pt idx="4">
                  <c:v>2.3329174795630971E-4</c:v>
                </c:pt>
                <c:pt idx="5">
                  <c:v>7.0664424638240297E-2</c:v>
                </c:pt>
                <c:pt idx="6">
                  <c:v>0.29545386381907562</c:v>
                </c:pt>
                <c:pt idx="7">
                  <c:v>0.53504464903581184</c:v>
                </c:pt>
                <c:pt idx="8">
                  <c:v>0.6799497147471234</c:v>
                </c:pt>
                <c:pt idx="9">
                  <c:v>0.76751712438065411</c:v>
                </c:pt>
                <c:pt idx="10">
                  <c:v>0.8197823072811844</c:v>
                </c:pt>
                <c:pt idx="11">
                  <c:v>0.83948714638073008</c:v>
                </c:pt>
                <c:pt idx="12">
                  <c:v>0.83123888697806381</c:v>
                </c:pt>
                <c:pt idx="13">
                  <c:v>0.80399522803374135</c:v>
                </c:pt>
                <c:pt idx="14">
                  <c:v>0.74150366379864396</c:v>
                </c:pt>
                <c:pt idx="15">
                  <c:v>0.64906923311991793</c:v>
                </c:pt>
                <c:pt idx="16">
                  <c:v>0.49654629806875628</c:v>
                </c:pt>
                <c:pt idx="17">
                  <c:v>0.22837043952545402</c:v>
                </c:pt>
                <c:pt idx="18">
                  <c:v>2.7241664541050117E-2</c:v>
                </c:pt>
                <c:pt idx="19">
                  <c:v>3.1763141609443512E-5</c:v>
                </c:pt>
                <c:pt idx="20">
                  <c:v>1.4879646222422944E-5</c:v>
                </c:pt>
                <c:pt idx="21">
                  <c:v>1.1463721335446034E-5</c:v>
                </c:pt>
                <c:pt idx="22">
                  <c:v>6.905574017255973E-6</c:v>
                </c:pt>
                <c:pt idx="23">
                  <c:v>3.9790525174376435E-6</c:v>
                </c:pt>
              </c:numCache>
            </c:numRef>
          </c:val>
          <c:smooth val="0"/>
          <c:extLst>
            <c:ext xmlns:c16="http://schemas.microsoft.com/office/drawing/2014/chart" uri="{C3380CC4-5D6E-409C-BE32-E72D297353CC}">
              <c16:uniqueId val="{00000001-D625-4AA0-AC8E-B8F953142A49}"/>
            </c:ext>
          </c:extLst>
        </c:ser>
        <c:ser>
          <c:idx val="2"/>
          <c:order val="2"/>
          <c:tx>
            <c:strRef>
              <c:f>'[Exceedance Values for MRD  comparison graph EJ6 1.xlsm]Graphic'!$F$9</c:f>
              <c:strCache>
                <c:ptCount val="1"/>
                <c:pt idx="0">
                  <c:v>No 2017</c:v>
                </c:pt>
              </c:strCache>
            </c:strRef>
          </c:tx>
          <c:spPr>
            <a:ln w="28575" cap="rnd">
              <a:solidFill>
                <a:schemeClr val="accent3"/>
              </a:solidFill>
              <a:round/>
            </a:ln>
            <a:effectLst/>
          </c:spPr>
          <c:marker>
            <c:symbol val="none"/>
          </c:marker>
          <c:cat>
            <c:strRef>
              <c:f>'[Exceedance Values for MRD  comparison graph EJ6 1.xlsm]Graphic'!$G$6:$AD$6</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'[Exceedance Values for MRD  comparison graph EJ6 1.xlsm]Graphic'!$G$9:$AD$9</c:f>
              <c:numCache>
                <c:formatCode>0%</c:formatCode>
                <c:ptCount val="24"/>
                <c:pt idx="0">
                  <c:v>1.8719799999999999E-6</c:v>
                </c:pt>
                <c:pt idx="1">
                  <c:v>5.9733200000000002E-7</c:v>
                </c:pt>
                <c:pt idx="2">
                  <c:v>-1.611E-8</c:v>
                </c:pt>
                <c:pt idx="3">
                  <c:v>-4.4780799999999998E-7</c:v>
                </c:pt>
                <c:pt idx="4">
                  <c:v>2.3329199999999999E-4</c:v>
                </c:pt>
                <c:pt idx="5">
                  <c:v>7.0664425000000003E-2</c:v>
                </c:pt>
                <c:pt idx="6">
                  <c:v>0.29545386400000001</c:v>
                </c:pt>
                <c:pt idx="7">
                  <c:v>0.53504464900000004</c:v>
                </c:pt>
                <c:pt idx="8">
                  <c:v>0.67994971500000001</c:v>
                </c:pt>
                <c:pt idx="9">
                  <c:v>0.76751712400000005</c:v>
                </c:pt>
                <c:pt idx="10">
                  <c:v>0.81978230699999999</c:v>
                </c:pt>
                <c:pt idx="11">
                  <c:v>0.83948714599999996</c:v>
                </c:pt>
                <c:pt idx="12">
                  <c:v>0.83123888700000004</c:v>
                </c:pt>
                <c:pt idx="13">
                  <c:v>0.80399522800000001</c:v>
                </c:pt>
                <c:pt idx="14">
                  <c:v>0.74150366400000001</c:v>
                </c:pt>
                <c:pt idx="15">
                  <c:v>0.64906923299999997</c:v>
                </c:pt>
                <c:pt idx="16">
                  <c:v>0.496546298</c:v>
                </c:pt>
                <c:pt idx="17">
                  <c:v>0.22837044000000001</c:v>
                </c:pt>
                <c:pt idx="18">
                  <c:v>2.7241665000000002E-2</c:v>
                </c:pt>
                <c:pt idx="19">
                  <c:v>3.1763100000000001E-5</c:v>
                </c:pt>
                <c:pt idx="20">
                  <c:v>1.4879600000000001E-5</c:v>
                </c:pt>
                <c:pt idx="21">
                  <c:v>1.14637E-5</c:v>
                </c:pt>
                <c:pt idx="22">
                  <c:v>6.90557E-6</c:v>
                </c:pt>
                <c:pt idx="23">
                  <c:v>3.9790499999999996E-6</c:v>
                </c:pt>
              </c:numCache>
            </c:numRef>
          </c:val>
          <c:smooth val="0"/>
          <c:extLst>
            <c:ext xmlns:c16="http://schemas.microsoft.com/office/drawing/2014/chart" uri="{C3380CC4-5D6E-409C-BE32-E72D297353CC}">
              <c16:uniqueId val="{00000002-D625-4AA0-AC8E-B8F953142A49}"/>
            </c:ext>
          </c:extLst>
        </c:ser>
        <c:dLbls>
          <c:showLegendKey val="0"/>
          <c:showVal val="0"/>
          <c:showCatName val="0"/>
          <c:showSerName val="0"/>
          <c:showPercent val="0"/>
          <c:showBubbleSize val="0"/>
        </c:dLbls>
        <c:smooth val="0"/>
        <c:axId val="251108272"/>
        <c:axId val="251109712"/>
      </c:lineChart>
      <c:catAx>
        <c:axId val="25110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1109712"/>
        <c:crosses val="autoZero"/>
        <c:auto val="1"/>
        <c:lblAlgn val="ctr"/>
        <c:lblOffset val="100"/>
        <c:noMultiLvlLbl val="0"/>
      </c:catAx>
      <c:valAx>
        <c:axId val="251109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1108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8/21/2024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3</a:t>
            </a:fld>
            <a:endParaRPr lang="en-US"/>
          </a:p>
        </p:txBody>
      </p:sp>
    </p:spTree>
    <p:extLst>
      <p:ext uri="{BB962C8B-B14F-4D97-AF65-F5344CB8AC3E}">
        <p14:creationId xmlns:p14="http://schemas.microsoft.com/office/powerpoint/2010/main" val="495653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5</a:t>
            </a:fld>
            <a:endParaRPr lang="en-US"/>
          </a:p>
        </p:txBody>
      </p:sp>
    </p:spTree>
    <p:extLst>
      <p:ext uri="{BB962C8B-B14F-4D97-AF65-F5344CB8AC3E}">
        <p14:creationId xmlns:p14="http://schemas.microsoft.com/office/powerpoint/2010/main" val="1370540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12</a:t>
            </a:fld>
            <a:endParaRPr lang="en-US"/>
          </a:p>
        </p:txBody>
      </p:sp>
    </p:spTree>
    <p:extLst>
      <p:ext uri="{BB962C8B-B14F-4D97-AF65-F5344CB8AC3E}">
        <p14:creationId xmlns:p14="http://schemas.microsoft.com/office/powerpoint/2010/main" val="94990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14</a:t>
            </a:fld>
            <a:endParaRPr lang="en-US"/>
          </a:p>
        </p:txBody>
      </p:sp>
    </p:spTree>
    <p:extLst>
      <p:ext uri="{BB962C8B-B14F-4D97-AF65-F5344CB8AC3E}">
        <p14:creationId xmlns:p14="http://schemas.microsoft.com/office/powerpoint/2010/main" val="410391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lnSpc>
                <a:spcPct val="100000"/>
              </a:lnSpc>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E74D0F9-95D2-8340-B2F0-7378D646C80F}" type="datetime4">
              <a:rPr lang="en-US" smtClean="0"/>
              <a:t>August 21,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34CEEBC-DF6B-3148-BA29-C310AFBE9727}" type="datetime4">
              <a:rPr lang="en-US" smtClean="0"/>
              <a:t>August 21,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C4D73-7B32-4F49-BC15-7C0FF231E089}" type="datetime4">
              <a:rPr lang="en-US" smtClean="0"/>
              <a:t>August 21,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EEC0D00-5AE3-274F-B039-C86FB4D476EC}" type="datetime4">
              <a:rPr lang="en-US" smtClean="0"/>
              <a:t>August 21,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4A356D8-0ECF-E747-BA03-03D5F7490A95}" type="datetime4">
              <a:rPr lang="en-US" smtClean="0"/>
              <a:t>August 21,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2"/>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923269C-E58F-174E-B990-E0E418CAD694}" type="datetime4">
              <a:rPr lang="en-US" smtClean="0"/>
              <a:t>August 21,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A566AAF-2144-204E-9236-2C6BA1B1017A}" type="datetime4">
              <a:rPr lang="en-US" smtClean="0"/>
              <a:t>August 21,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90A7486-EBF6-4043-9E2B-DDEA7774D398}" type="datetime4">
              <a:rPr lang="en-US" smtClean="0"/>
              <a:t>August 21,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76A89BB-5233-0845-93E8-4FECDB1456BE}" type="datetime4">
              <a:rPr lang="en-US" smtClean="0"/>
              <a:t>August 21,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9C43B7B-1AAB-6145-9B21-5744CAD8C887}" type="datetime4">
              <a:rPr lang="en-US" smtClean="0"/>
              <a:t>August 21,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E5B87BA5-B33F-E04B-92A6-6471351FE8AA}" type="datetime4">
              <a:rPr lang="en-US" smtClean="0"/>
              <a:t>August 21,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77EF36-DF07-3244-A281-141F0DAC9196}" type="datetime4">
              <a:rPr lang="en-US" smtClean="0"/>
              <a:t>August 21,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F91E12C-F7E3-9C46-BFFB-144F0FBDC852}" type="datetime4">
              <a:rPr lang="en-US" smtClean="0"/>
              <a:t>August 21,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586A759-E491-1A43-9E94-B3A4D096C747}" type="datetime4">
              <a:rPr lang="en-US" smtClean="0"/>
              <a:t>August 21,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95ED669-7F72-0643-B0D9-9ACA079D290A}" type="datetime4">
              <a:rPr lang="en-US" smtClean="0"/>
              <a:t>August 21,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ACDA198-3666-2A43-B798-B12BD4FB6F3D}" type="datetime4">
              <a:rPr lang="en-US" smtClean="0"/>
              <a:t>August 21,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A773AF5-D64D-1E40-ACCB-D72BB9B9E96A}" type="datetime4">
              <a:rPr lang="en-US" smtClean="0"/>
              <a:t>August 21,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9CFDC3A-612B-A84C-98DC-5FDA0C86E561}" type="datetime4">
              <a:rPr lang="en-US" smtClean="0"/>
              <a:t>August 21,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577EF60-D52F-1B40-BE31-F673BDC92855}" type="datetime4">
              <a:rPr lang="en-US" smtClean="0"/>
              <a:t>August 21,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D8298D5-4F07-A746-91C5-FBDBE7A8C618}" type="datetime4">
              <a:rPr lang="en-US" smtClean="0"/>
              <a:t>August 21,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E394FC-7F07-3C46-9F13-173B7F299292}" type="datetime4">
              <a:rPr lang="en-US" smtClean="0"/>
              <a:t>August 21,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7FE0D40-3AA5-764E-99F7-34BE6B829DB5}" type="datetime4">
              <a:rPr lang="en-US" smtClean="0"/>
              <a:t>August 21,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1A950C30-41A0-B545-A825-8FCF0230990D}" type="datetime4">
              <a:rPr lang="en-US" smtClean="0"/>
              <a:t>August 21,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7BB05F4B-D44D-4B40-B15A-A22883AE3427}" type="datetime4">
              <a:rPr lang="en-US" smtClean="0"/>
              <a:t>August 21,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AC7540F-16B2-524F-8AF7-2A7FE40996BC}" type="datetime4">
              <a:rPr lang="en-US" smtClean="0"/>
              <a:t>August 21,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3178A27-0D22-D741-93CA-5DE7A1E9B9F5}" type="datetime4">
              <a:rPr lang="en-US" smtClean="0"/>
              <a:t>August 21,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B67D9B7-922A-804E-AA37-457FB1FE5228}" type="datetime4">
              <a:rPr lang="en-US" smtClean="0"/>
              <a:t>August 21,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E1C379D-D172-5F40-B6FE-51C9329CB8B0}" type="datetime4">
              <a:rPr lang="en-US" smtClean="0"/>
              <a:t>August 21,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2404D-F786-EC4C-AFF7-4FDCCC57D4DC}" type="datetime4">
              <a:rPr lang="en-US" smtClean="0"/>
              <a:t>August 21,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37743D1-457B-7B42-9666-8B8E3BF1D552}" type="datetime4">
              <a:rPr lang="en-US" smtClean="0"/>
              <a:t>August 21,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6752EE3-A7D0-4C40-9CAB-7059D5866A0D}" type="datetime4">
              <a:rPr lang="en-US" smtClean="0"/>
              <a:t>August 21,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5FC87FB-77A4-894F-B4F7-472C4360F420}" type="datetime4">
              <a:rPr lang="en-US" smtClean="0"/>
              <a:t>August 21,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14DD035-A39C-DA4D-9AD8-8F0DD7A51560}" type="datetime4">
              <a:rPr lang="en-US" smtClean="0"/>
              <a:t>August 21,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9246C6A8-629F-964D-9B10-D2805A37A804}" type="datetime4">
              <a:rPr lang="en-US" smtClean="0"/>
              <a:t>August 21,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904E251-A1C5-8A4B-8605-8FB6A68215C2}" type="datetime4">
              <a:rPr lang="en-US" smtClean="0"/>
              <a:t>August 21,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7E8369D-166A-7041-BD8E-9A4958803952}" type="datetime4">
              <a:rPr lang="en-US" smtClean="0"/>
              <a:t>August 21,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2391E7F-12E9-9548-A9C0-BD1C91C85562}" type="datetime4">
              <a:rPr lang="en-US" smtClean="0"/>
              <a:t>August 21,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30FAAD6E-216A-9648-A4BA-86421A8099EE}" type="datetime4">
              <a:rPr lang="en-US" smtClean="0"/>
              <a:t>August 21,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CEB67AAE-8CF6-0A4D-B71E-157974B1E4C7}" type="datetime4">
              <a:rPr lang="en-US" smtClean="0"/>
              <a:t>August 21,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A66F9B35-39D0-0D4B-B6C4-5449F882120D}" type="datetime4">
              <a:rPr lang="en-US" smtClean="0"/>
              <a:t>August 21,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E006805-608F-784B-AFCE-BFB691880455}" type="datetime4">
              <a:rPr lang="en-US" smtClean="0"/>
              <a:t>August 21,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305B479-7E84-2147-BB40-A32280C56DDB}" type="datetime4">
              <a:rPr lang="en-US" smtClean="0"/>
              <a:t>August 21,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6EECBEB-2B44-784C-9D51-A6A7901FBF48}" type="datetime4">
              <a:rPr lang="en-US" smtClean="0"/>
              <a:t>August 21,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296A10A-16BD-CB43-A1BD-5F771EA9F9EF}" type="datetime4">
              <a:rPr lang="en-US" smtClean="0"/>
              <a:t>August 21,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9B12EF0-CE9F-8F4C-8E7C-B1835900E62E}" type="datetime4">
              <a:rPr lang="en-US" smtClean="0"/>
              <a:t>August 21,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E445AFEE-4B33-B04D-8638-C319D3003EB9}" type="datetime4">
              <a:rPr lang="en-US" smtClean="0"/>
              <a:t>August 21,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CB90495-03B7-CE40-A28A-ED3CD797E604}" type="datetime4">
              <a:rPr lang="en-US" smtClean="0"/>
              <a:t>August 21,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01EDB3D-5265-AE47-ABE5-6FE2923F7EA4}" type="datetime4">
              <a:rPr lang="en-US" smtClean="0"/>
              <a:t>August 21,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9978067-986A-6043-8977-42B7CC8A6116}" type="datetime4">
              <a:rPr lang="en-US" smtClean="0"/>
              <a:t>August 21,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85DABA5C-43AB-824F-943F-D3AF357739BC}" type="datetime4">
              <a:rPr lang="en-US" smtClean="0"/>
              <a:t>August 21,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631D8A6-4479-7C4C-8D63-8289280CBA4B}" type="datetime4">
              <a:rPr lang="en-US" smtClean="0"/>
              <a:t>August 21,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E778FBE-79F2-6B43-9A3C-7EA19F2FAE2F}" type="datetime4">
              <a:rPr lang="en-US" smtClean="0"/>
              <a:t>August 21,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B9A35C3-4F64-4C47-8CE9-3696BDE1BD5D}" type="datetime4">
              <a:rPr lang="en-US" smtClean="0"/>
              <a:t>August 21,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7573057-B280-1840-BAE7-B4677EFF4287}" type="datetime4">
              <a:rPr lang="en-US" smtClean="0"/>
              <a:t>August 21,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9231274-F8E3-1141-A5BE-48596741C5C6}" type="datetime4">
              <a:rPr lang="en-US" smtClean="0"/>
              <a:t>August 21,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lvl1pPr>
              <a:lnSpc>
                <a:spcPct val="100000"/>
              </a:lnSpc>
              <a:defRPr/>
            </a:lvl1p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lnSpc>
                <a:spcPct val="100000"/>
              </a:lnSpc>
              <a:defRPr sz="2200"/>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lnSpc>
                <a:spcPct val="100000"/>
              </a:lnSpc>
              <a:defRPr sz="2200"/>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C14D06F-A82B-814B-8EFA-08EF03B0557D}" type="datetime4">
              <a:rPr lang="en-US" smtClean="0"/>
              <a:t>August 21,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BD234C3-4C30-7E41-8E84-41A6A1FF971E}" type="datetime4">
              <a:rPr lang="en-US" smtClean="0"/>
              <a:t>August 21,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D43F8F88-78E2-FB47-8C4A-A629B7A5F422}" type="datetime4">
              <a:rPr lang="en-US" smtClean="0"/>
              <a:t>August 21,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03FF1F2-752A-424A-BE58-506FD7039591}" type="datetime4">
              <a:rPr lang="en-US" smtClean="0"/>
              <a:t>August 21,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468A490C-7C8E-9941-9EE4-DE8E3F868485}" type="datetime4">
              <a:rPr lang="en-US" smtClean="0"/>
              <a:t>August 21,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E0A7D8E-9D5E-B44D-AFB5-97106A0965C8}" type="datetime4">
              <a:rPr lang="en-US" smtClean="0"/>
              <a:t>August 21,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AC69767-2149-0A44-A16F-9B95B4E6FF2F}" type="datetime4">
              <a:rPr lang="en-US" smtClean="0"/>
              <a:t>August 21,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1806813-E896-344A-A0BE-0E629183DF76}" type="datetime4">
              <a:rPr lang="en-US" smtClean="0"/>
              <a:t>August 21,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fontAlgn="b" latinLnBrk="0" hangingPunct="1">
        <a:lnSpc>
          <a:spcPct val="10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3A4FACE1-393D-BA40-BD35-5F2AC2D64C5D}" type="datetime4">
              <a:rPr lang="en-US" smtClean="0"/>
              <a:t>August 21,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fontAlgn="b" latinLnBrk="0" hangingPunct="1">
        <a:lnSpc>
          <a:spcPct val="10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BCB06B5F-0482-C345-A9A2-5B3003513585}" type="datetime4">
              <a:rPr lang="en-US" smtClean="0"/>
              <a:t>August 21,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hyperlink" Target="https://www.cpuc.ca.gov/industries-and-topics/electrical-energy/electric-power-procurement/resource-adequacy-homepage/resource-adequacy-histor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puc.ca.gov/industries-and-topics/electrical-energy/electric-power-procurement/resource-adequacy-homepage" TargetMode="Externa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p:txBody>
          <a:bodyPr>
            <a:noAutofit/>
          </a:bodyPr>
          <a:lstStyle/>
          <a:p>
            <a:r>
              <a:rPr lang="en-US"/>
              <a:t>Slice-of-Day Office Hours</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1</a:t>
            </a:fld>
            <a:endParaRPr lang="en-US"/>
          </a:p>
        </p:txBody>
      </p:sp>
      <p:sp>
        <p:nvSpPr>
          <p:cNvPr id="6" name="Subtitle 5">
            <a:extLst>
              <a:ext uri="{FF2B5EF4-FFF2-40B4-BE49-F238E27FC236}">
                <a16:creationId xmlns:a16="http://schemas.microsoft.com/office/drawing/2014/main" id="{464010F7-06BE-FD41-8E38-28A63A4BDB9F}"/>
              </a:ext>
            </a:extLst>
          </p:cNvPr>
          <p:cNvSpPr>
            <a:spLocks noGrp="1"/>
          </p:cNvSpPr>
          <p:nvPr>
            <p:ph type="subTitle" idx="1"/>
          </p:nvPr>
        </p:nvSpPr>
        <p:spPr/>
        <p:txBody>
          <a:bodyPr/>
          <a:lstStyle/>
          <a:p>
            <a:r>
              <a:rPr lang="en-US">
                <a:solidFill>
                  <a:schemeClr val="accent1"/>
                </a:solidFill>
              </a:rPr>
              <a:t>Energy Division </a:t>
            </a:r>
          </a:p>
          <a:p>
            <a:r>
              <a:rPr lang="en-US">
                <a:solidFill>
                  <a:schemeClr val="accent1"/>
                </a:solidFill>
              </a:rPr>
              <a:t>August 16, 2024</a:t>
            </a:r>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DFFA-8888-3385-2DE6-C84273635E3A}"/>
              </a:ext>
            </a:extLst>
          </p:cNvPr>
          <p:cNvSpPr>
            <a:spLocks noGrp="1"/>
          </p:cNvSpPr>
          <p:nvPr>
            <p:ph type="title"/>
          </p:nvPr>
        </p:nvSpPr>
        <p:spPr>
          <a:xfrm>
            <a:off x="2060" y="1709739"/>
            <a:ext cx="12185821" cy="1720959"/>
          </a:xfrm>
        </p:spPr>
        <p:txBody>
          <a:bodyPr/>
          <a:lstStyle/>
          <a:p>
            <a:pPr algn="ctr"/>
            <a:r>
              <a:rPr lang="en-US"/>
              <a:t>Stakeholders' Topics of Interest</a:t>
            </a:r>
          </a:p>
        </p:txBody>
      </p:sp>
      <p:sp>
        <p:nvSpPr>
          <p:cNvPr id="4" name="Slide Number Placeholder 3">
            <a:extLst>
              <a:ext uri="{FF2B5EF4-FFF2-40B4-BE49-F238E27FC236}">
                <a16:creationId xmlns:a16="http://schemas.microsoft.com/office/drawing/2014/main" id="{554F31C1-764D-59B3-4E46-83FD2E7060AE}"/>
              </a:ext>
            </a:extLst>
          </p:cNvPr>
          <p:cNvSpPr>
            <a:spLocks noGrp="1"/>
          </p:cNvSpPr>
          <p:nvPr>
            <p:ph type="sldNum" sz="quarter" idx="12"/>
          </p:nvPr>
        </p:nvSpPr>
        <p:spPr/>
        <p:txBody>
          <a:bodyPr/>
          <a:lstStyle/>
          <a:p>
            <a:fld id="{1C4126A1-9282-4A82-AC02-A59AF4A969C8}" type="slidenum">
              <a:rPr lang="en-US" smtClean="0"/>
              <a:t>10</a:t>
            </a:fld>
            <a:endParaRPr lang="en-US"/>
          </a:p>
        </p:txBody>
      </p:sp>
    </p:spTree>
    <p:extLst>
      <p:ext uri="{BB962C8B-B14F-4D97-AF65-F5344CB8AC3E}">
        <p14:creationId xmlns:p14="http://schemas.microsoft.com/office/powerpoint/2010/main" val="281744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85090" cy="637305"/>
          </a:xfrm>
        </p:spPr>
        <p:txBody>
          <a:bodyPr/>
          <a:lstStyle/>
          <a:p>
            <a:r>
              <a:rPr lang="en-US"/>
              <a:t>Data Availability Timeline</a:t>
            </a:r>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idx="1"/>
          </p:nvPr>
        </p:nvSpPr>
        <p:spPr>
          <a:xfrm>
            <a:off x="609600" y="1149658"/>
            <a:ext cx="10985090" cy="5027305"/>
          </a:xfrm>
        </p:spPr>
        <p:txBody>
          <a:bodyPr vert="horz" lIns="0" tIns="45720" rIns="91440" bIns="45720" rtlCol="0" anchor="t">
            <a:noAutofit/>
          </a:bodyPr>
          <a:lstStyle/>
          <a:p>
            <a:pPr lvl="1"/>
            <a:r>
              <a:rPr lang="en-US"/>
              <a:t>Updated </a:t>
            </a:r>
            <a:r>
              <a:rPr lang="en-US" b="1"/>
              <a:t>exceedance values</a:t>
            </a:r>
            <a:r>
              <a:rPr lang="en-US"/>
              <a:t> – currently posted on </a:t>
            </a:r>
            <a:r>
              <a:rPr lang="en-US">
                <a:hlinkClick r:id="rId2"/>
              </a:rPr>
              <a:t>RA History webpage</a:t>
            </a:r>
            <a:endParaRPr lang="en-US"/>
          </a:p>
          <a:p>
            <a:pPr marL="739775" lvl="2" indent="0">
              <a:buNone/>
            </a:pPr>
            <a:r>
              <a:rPr lang="en-US" sz="1600">
                <a:ea typeface="+mn-lt"/>
                <a:cs typeface="+mn-lt"/>
              </a:rPr>
              <a:t>https://www.cpuc.ca.gov/industries-and-topics/electrical-energy/electric-power-procurement/resource-adequacy-homepage/resource-adequacy-history</a:t>
            </a:r>
            <a:endParaRPr lang="en-US" sz="1600"/>
          </a:p>
          <a:p>
            <a:pPr marL="339725" lvl="1" indent="0">
              <a:buNone/>
            </a:pPr>
            <a:endParaRPr lang="en-US" sz="2000"/>
          </a:p>
          <a:p>
            <a:pPr lvl="1"/>
            <a:r>
              <a:rPr lang="en-US" sz="2000"/>
              <a:t>2025 </a:t>
            </a:r>
            <a:r>
              <a:rPr lang="en-US" sz="2000" b="1"/>
              <a:t>Master Resource Database</a:t>
            </a:r>
            <a:r>
              <a:rPr lang="en-US" sz="2000"/>
              <a:t> – </a:t>
            </a:r>
            <a:endParaRPr lang="en-US"/>
          </a:p>
          <a:p>
            <a:pPr lvl="2" indent="-172720"/>
            <a:r>
              <a:rPr lang="en-US" sz="1800"/>
              <a:t>Draft: August 23, 2024</a:t>
            </a:r>
          </a:p>
          <a:p>
            <a:pPr lvl="2" indent="-172720"/>
            <a:r>
              <a:rPr lang="en-US" sz="1800"/>
              <a:t>Comment Period: August 23, 2024 – September 2, 2024</a:t>
            </a:r>
          </a:p>
          <a:p>
            <a:pPr lvl="2" indent="-172720"/>
            <a:r>
              <a:rPr lang="en-US" sz="1800"/>
              <a:t>Final: September 11th*</a:t>
            </a:r>
          </a:p>
          <a:p>
            <a:pPr lvl="1"/>
            <a:endParaRPr lang="en-US"/>
          </a:p>
          <a:p>
            <a:pPr lvl="1"/>
            <a:r>
              <a:rPr lang="en-US" b="1"/>
              <a:t>Showing Template V32 </a:t>
            </a:r>
            <a:r>
              <a:rPr lang="en-US"/>
              <a:t>for YA &amp; MA compliance </a:t>
            </a:r>
            <a:r>
              <a:rPr lang="en-US" sz="2000"/>
              <a:t>–</a:t>
            </a:r>
            <a:r>
              <a:rPr lang="en-US"/>
              <a:t> September 19th </a:t>
            </a:r>
          </a:p>
          <a:p>
            <a:pPr lvl="1"/>
            <a:endParaRPr lang="en-US"/>
          </a:p>
          <a:p>
            <a:pPr lvl="1"/>
            <a:r>
              <a:rPr lang="en-US" b="1"/>
              <a:t>Allocations</a:t>
            </a:r>
            <a:r>
              <a:rPr lang="en-US"/>
              <a:t> based on CEC final load forecast – September 19th </a:t>
            </a:r>
          </a:p>
          <a:p>
            <a:pPr marL="0" indent="0">
              <a:buNone/>
            </a:pPr>
            <a:endParaRPr lang="en-US"/>
          </a:p>
          <a:p>
            <a:pPr marL="0" indent="0">
              <a:buNone/>
            </a:pPr>
            <a:r>
              <a:rPr lang="en-US" sz="1200"/>
              <a:t>* Dates may be subject to change due to external data availability </a:t>
            </a:r>
          </a:p>
          <a:p>
            <a:pPr marL="0" indent="0">
              <a:buNone/>
            </a:pPr>
            <a:endParaRPr lang="en-US"/>
          </a:p>
          <a:p>
            <a:endParaRPr lang="en-US"/>
          </a:p>
          <a:p>
            <a:endParaRPr lang="en-US"/>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11</a:t>
            </a:fld>
            <a:endParaRPr lang="en-US"/>
          </a:p>
        </p:txBody>
      </p:sp>
    </p:spTree>
    <p:extLst>
      <p:ext uri="{BB962C8B-B14F-4D97-AF65-F5344CB8AC3E}">
        <p14:creationId xmlns:p14="http://schemas.microsoft.com/office/powerpoint/2010/main" val="1505920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85090" cy="637305"/>
          </a:xfrm>
        </p:spPr>
        <p:txBody>
          <a:bodyPr/>
          <a:lstStyle/>
          <a:p>
            <a:r>
              <a:rPr lang="en-US"/>
              <a:t>Storage Excess Capacity Test</a:t>
            </a:r>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idx="1"/>
          </p:nvPr>
        </p:nvSpPr>
        <p:spPr>
          <a:xfrm>
            <a:off x="609600" y="1294800"/>
            <a:ext cx="10972995" cy="4882163"/>
          </a:xfrm>
        </p:spPr>
        <p:txBody>
          <a:bodyPr vert="horz" lIns="0" tIns="45720" rIns="91440" bIns="45720" rtlCol="0" anchor="t">
            <a:noAutofit/>
          </a:bodyPr>
          <a:lstStyle/>
          <a:p>
            <a:r>
              <a:rPr lang="en-US"/>
              <a:t>CPASC seeks to confirm that V32 of template will address issues raised regarding the excess capacity test</a:t>
            </a:r>
          </a:p>
          <a:p>
            <a:pPr lvl="1"/>
            <a:r>
              <a:rPr lang="en-US"/>
              <a:t>Showing Template V32 modifies filtering that excluded EO capacity in the excess capacity test </a:t>
            </a:r>
            <a:endParaRPr lang="en-US">
              <a:ea typeface="+mn-lt"/>
              <a:cs typeface="+mn-lt"/>
            </a:endParaRPr>
          </a:p>
          <a:p>
            <a:pPr lvl="1"/>
            <a:r>
              <a:rPr lang="en-US">
                <a:ea typeface="+mn-lt"/>
                <a:cs typeface="+mn-lt"/>
              </a:rPr>
              <a:t>This issue affected grid-charging storage resources paired with energy-only renewable resources (DRACKR_2_DSUBT3 and MSTANG_2_MTGBT1 are currently the only matching resources in the MRD) and, by excluding the energy-only renewable capacity, results in an overly constrained Excess Capacity Test when these resources are shown</a:t>
            </a:r>
            <a:endParaRPr lang="en-US"/>
          </a:p>
          <a:p>
            <a:pPr lvl="1"/>
            <a:endParaRPr lang="en-US" sz="2000"/>
          </a:p>
          <a:p>
            <a:endParaRPr lang="en-US" sz="1100"/>
          </a:p>
          <a:p>
            <a:endParaRPr lang="en-US"/>
          </a:p>
          <a:p>
            <a:endParaRPr lang="en-US"/>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12</a:t>
            </a:fld>
            <a:endParaRPr lang="en-US"/>
          </a:p>
        </p:txBody>
      </p:sp>
    </p:spTree>
    <p:extLst>
      <p:ext uri="{BB962C8B-B14F-4D97-AF65-F5344CB8AC3E}">
        <p14:creationId xmlns:p14="http://schemas.microsoft.com/office/powerpoint/2010/main" val="853462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85090" cy="637305"/>
          </a:xfrm>
        </p:spPr>
        <p:txBody>
          <a:bodyPr/>
          <a:lstStyle/>
          <a:p>
            <a:r>
              <a:rPr lang="en-US"/>
              <a:t>Flexible Compliance Logic</a:t>
            </a:r>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idx="1"/>
          </p:nvPr>
        </p:nvSpPr>
        <p:spPr>
          <a:xfrm>
            <a:off x="609600" y="1149658"/>
            <a:ext cx="4190591" cy="5027305"/>
          </a:xfrm>
        </p:spPr>
        <p:txBody>
          <a:bodyPr vert="horz" lIns="0" tIns="45720" rIns="91440" bIns="45720" rtlCol="0" anchor="t">
            <a:noAutofit/>
          </a:bodyPr>
          <a:lstStyle/>
          <a:p>
            <a:r>
              <a:rPr lang="en-US" sz="2000"/>
              <a:t>CPASC is seeking confirmation that the compliance logic used in the SOD Template is consistent with the framework used in the current RA program. </a:t>
            </a:r>
          </a:p>
          <a:p>
            <a:endParaRPr lang="en-US" sz="1100"/>
          </a:p>
          <a:p>
            <a:endParaRPr lang="en-US"/>
          </a:p>
          <a:p>
            <a:endParaRPr lang="en-US"/>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13</a:t>
            </a:fld>
            <a:endParaRPr lang="en-US"/>
          </a:p>
        </p:txBody>
      </p:sp>
      <p:pic>
        <p:nvPicPr>
          <p:cNvPr id="2" name="Picture 1">
            <a:extLst>
              <a:ext uri="{FF2B5EF4-FFF2-40B4-BE49-F238E27FC236}">
                <a16:creationId xmlns:a16="http://schemas.microsoft.com/office/drawing/2014/main" id="{DD22361C-088A-49B0-880E-F78ED3DF23E0}"/>
              </a:ext>
            </a:extLst>
          </p:cNvPr>
          <p:cNvPicPr>
            <a:picLocks noChangeAspect="1"/>
          </p:cNvPicPr>
          <p:nvPr/>
        </p:nvPicPr>
        <p:blipFill>
          <a:blip r:embed="rId2"/>
          <a:stretch>
            <a:fillRect/>
          </a:stretch>
        </p:blipFill>
        <p:spPr>
          <a:xfrm>
            <a:off x="5010453" y="1008696"/>
            <a:ext cx="7181546" cy="4296322"/>
          </a:xfrm>
          <a:prstGeom prst="rect">
            <a:avLst/>
          </a:prstGeom>
        </p:spPr>
      </p:pic>
      <p:sp>
        <p:nvSpPr>
          <p:cNvPr id="3" name="TextBox 2">
            <a:extLst>
              <a:ext uri="{FF2B5EF4-FFF2-40B4-BE49-F238E27FC236}">
                <a16:creationId xmlns:a16="http://schemas.microsoft.com/office/drawing/2014/main" id="{15769366-60B4-C93B-70E9-77AC6029E05E}"/>
              </a:ext>
            </a:extLst>
          </p:cNvPr>
          <p:cNvSpPr txBox="1"/>
          <p:nvPr/>
        </p:nvSpPr>
        <p:spPr>
          <a:xfrm>
            <a:off x="6936317" y="5391150"/>
            <a:ext cx="5738283" cy="2889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500"/>
              </a:lnSpc>
            </a:pPr>
            <a:r>
              <a:rPr lang="en-US" sz="1400" i="1">
                <a:highlight>
                  <a:srgbClr val="F5F5F5"/>
                </a:highlight>
                <a:cs typeface="Arial"/>
              </a:rPr>
              <a:t>User Guide V32 Flexible Compliance Equation</a:t>
            </a:r>
            <a:r>
              <a:rPr lang="en-US" sz="1400">
                <a:highlight>
                  <a:srgbClr val="F5F5F5"/>
                </a:highlight>
                <a:cs typeface="Arial"/>
              </a:rPr>
              <a:t>​</a:t>
            </a:r>
            <a:endParaRPr lang="en-US" sz="1400"/>
          </a:p>
        </p:txBody>
      </p:sp>
    </p:spTree>
    <p:extLst>
      <p:ext uri="{BB962C8B-B14F-4D97-AF65-F5344CB8AC3E}">
        <p14:creationId xmlns:p14="http://schemas.microsoft.com/office/powerpoint/2010/main" val="999830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62503" cy="645942"/>
          </a:xfrm>
        </p:spPr>
        <p:txBody>
          <a:bodyPr/>
          <a:lstStyle/>
          <a:p>
            <a:r>
              <a:rPr lang="en-US" sz="2800"/>
              <a:t>Unspecified Import Contracts</a:t>
            </a:r>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idx="1"/>
          </p:nvPr>
        </p:nvSpPr>
        <p:spPr>
          <a:xfrm>
            <a:off x="609600" y="1146004"/>
            <a:ext cx="10962503" cy="5030959"/>
          </a:xfrm>
        </p:spPr>
        <p:txBody>
          <a:bodyPr vert="horz" lIns="0" tIns="45720" rIns="91440" bIns="45720" rtlCol="0" anchor="t">
            <a:noAutofit/>
          </a:bodyPr>
          <a:lstStyle/>
          <a:p>
            <a:r>
              <a:rPr lang="en-US" sz="2000">
                <a:ea typeface="+mn-lt"/>
                <a:cs typeface="+mn-lt"/>
              </a:rPr>
              <a:t>CPASC ask, Unspecified import RA contracts signed before SOD implementation likely tie delivery profiles to MCC buckets (a set number of hours within a window of time), as opposed to a specific set of hours. For such contracts to be compliant with SOD rules, do LSEs need to amend the delivery profile so that it lists a specific set of hours? </a:t>
            </a:r>
          </a:p>
          <a:p>
            <a:pPr marL="0" indent="0">
              <a:buNone/>
            </a:pPr>
            <a:endParaRPr lang="en-US" sz="1400">
              <a:ea typeface="+mn-lt"/>
              <a:cs typeface="+mn-lt"/>
            </a:endParaRPr>
          </a:p>
          <a:p>
            <a:pPr marL="0" indent="0">
              <a:buNone/>
            </a:pPr>
            <a:r>
              <a:rPr lang="en-US" sz="1600">
                <a:ea typeface="+mn-lt"/>
                <a:cs typeface="+mn-lt"/>
              </a:rPr>
              <a:t>Appendix A of D. 23-04-010:</a:t>
            </a:r>
            <a:endParaRPr lang="en-US" sz="1600"/>
          </a:p>
          <a:p>
            <a:r>
              <a:rPr lang="en-US" sz="1600">
                <a:ea typeface="+mn-lt"/>
                <a:cs typeface="+mn-lt"/>
              </a:rPr>
              <a:t>Non-resource-specific imports will count based on the contract value, subject to the requirement that resources be at least four hours in duration.</a:t>
            </a:r>
            <a:endParaRPr lang="en-US" sz="1600"/>
          </a:p>
          <a:p>
            <a:r>
              <a:rPr lang="en-US" sz="1600">
                <a:ea typeface="+mn-lt"/>
                <a:cs typeface="+mn-lt"/>
              </a:rPr>
              <a:t>For import resources under the SOD framework, a non-resource-specific import will count towards the RA requirements, provided that:</a:t>
            </a:r>
          </a:p>
          <a:p>
            <a:pPr marL="742950" lvl="2" indent="0">
              <a:buNone/>
            </a:pPr>
            <a:r>
              <a:rPr lang="en-US" sz="1600">
                <a:ea typeface="+mn-lt"/>
                <a:cs typeface="+mn-lt"/>
              </a:rPr>
              <a:t>(a) The contract is an energy contract with no economic curtailment provisions.</a:t>
            </a:r>
          </a:p>
          <a:p>
            <a:pPr marL="742950" lvl="2" indent="0">
              <a:buNone/>
            </a:pPr>
            <a:r>
              <a:rPr lang="en-US" sz="1600">
                <a:ea typeface="+mn-lt"/>
                <a:cs typeface="+mn-lt"/>
              </a:rPr>
              <a:t>(b) The energy must self-schedule (or in the alternative, bid in at a level between negative $150/MWh and $0/MWh) into the CAISO day-ahead and real-time markets at least during the Availability Assessment Hours every Monday-Saturday excluding NERC holidays throughout the RA compliance month.</a:t>
            </a:r>
          </a:p>
          <a:p>
            <a:pPr marL="742950" lvl="2" indent="0">
              <a:buNone/>
            </a:pPr>
            <a:r>
              <a:rPr lang="en-US" sz="1600">
                <a:ea typeface="+mn-lt"/>
                <a:cs typeface="+mn-lt"/>
              </a:rPr>
              <a:t>(c) The energy must be delivered to the LSE in accordance with the governing contract.</a:t>
            </a:r>
            <a:br>
              <a:rPr lang="en-US"/>
            </a:br>
            <a:endParaRPr lang="en-US" sz="1400"/>
          </a:p>
          <a:p>
            <a:endParaRPr lang="en-US" sz="1400"/>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14</a:t>
            </a:fld>
            <a:endParaRPr lang="en-US"/>
          </a:p>
        </p:txBody>
      </p:sp>
    </p:spTree>
    <p:extLst>
      <p:ext uri="{BB962C8B-B14F-4D97-AF65-F5344CB8AC3E}">
        <p14:creationId xmlns:p14="http://schemas.microsoft.com/office/powerpoint/2010/main" val="3528613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62503" cy="439996"/>
          </a:xfrm>
        </p:spPr>
        <p:txBody>
          <a:bodyPr/>
          <a:lstStyle/>
          <a:p>
            <a:r>
              <a:rPr lang="en-US" sz="2800">
                <a:ea typeface="+mj-lt"/>
                <a:cs typeface="+mj-lt"/>
              </a:rPr>
              <a:t>Showing Collocated and Hybrid Resources</a:t>
            </a:r>
            <a:endParaRPr lang="en-US" sz="2800"/>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idx="1"/>
          </p:nvPr>
        </p:nvSpPr>
        <p:spPr>
          <a:xfrm>
            <a:off x="609600" y="940058"/>
            <a:ext cx="10962503" cy="5236905"/>
          </a:xfrm>
        </p:spPr>
        <p:txBody>
          <a:bodyPr vert="horz" lIns="0" tIns="45720" rIns="91440" bIns="45720" rtlCol="0" anchor="t">
            <a:noAutofit/>
          </a:bodyPr>
          <a:lstStyle/>
          <a:p>
            <a:r>
              <a:rPr lang="en-US" sz="1800">
                <a:ea typeface="+mn-lt"/>
                <a:cs typeface="+mn-lt"/>
              </a:rPr>
              <a:t>PG&amp;E requests that the Energy Division provide more details about State of Charge requirements with regard to claiming co-located storage resources in the Slice of Day Showing template. There is no statutory language regarding batteries ability to charge from the Grid and be shown individually as part of a compliance showing. PG&amp;E was unable to identify a requirement for Load Serving Entities (LSEs) to have contracts for both components of co-located resources (storage and solar) to be able to show the full NQC of a co-located storage resource. </a:t>
            </a:r>
          </a:p>
          <a:p>
            <a:r>
              <a:rPr lang="en-US" sz="1800">
                <a:ea typeface="+mn-lt"/>
                <a:cs typeface="+mn-lt"/>
              </a:rPr>
              <a:t>AReM requests a walk-through example for how to model a collocated storage + solar resource in two cases: 1) an LSE has contracted for portions of both the storage and solar and 2) an LSE has only contracted for the storage? Additionally, please clarify if it's different for hybrid vs collocated. </a:t>
            </a:r>
          </a:p>
          <a:p>
            <a:r>
              <a:rPr lang="en-US" sz="1800"/>
              <a:t>AReM asks, how</a:t>
            </a:r>
            <a:r>
              <a:rPr lang="en-US" sz="1800">
                <a:ea typeface="+mn-lt"/>
                <a:cs typeface="+mn-lt"/>
              </a:rPr>
              <a:t> does the template account for collocated and hybrid storage resources with energy-only solar attached? Based on the last RA decision, energy-only charging capacity should be allocated based on charging capacity under contract, correct? Is this in the template automatically?</a:t>
            </a:r>
          </a:p>
          <a:p>
            <a:endParaRPr lang="en-US" sz="1100"/>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15</a:t>
            </a:fld>
            <a:endParaRPr lang="en-US"/>
          </a:p>
        </p:txBody>
      </p:sp>
    </p:spTree>
    <p:extLst>
      <p:ext uri="{BB962C8B-B14F-4D97-AF65-F5344CB8AC3E}">
        <p14:creationId xmlns:p14="http://schemas.microsoft.com/office/powerpoint/2010/main" val="2310935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62503" cy="439996"/>
          </a:xfrm>
        </p:spPr>
        <p:txBody>
          <a:bodyPr/>
          <a:lstStyle/>
          <a:p>
            <a:r>
              <a:rPr lang="en-US" sz="2800">
                <a:ea typeface="+mj-lt"/>
                <a:cs typeface="+mj-lt"/>
              </a:rPr>
              <a:t>Showing Collocated and Hybrid Resources</a:t>
            </a:r>
            <a:endParaRPr lang="en-US" sz="2800"/>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idx="1"/>
          </p:nvPr>
        </p:nvSpPr>
        <p:spPr>
          <a:xfrm>
            <a:off x="609600" y="1426891"/>
            <a:ext cx="10962503" cy="5236905"/>
          </a:xfrm>
        </p:spPr>
        <p:txBody>
          <a:bodyPr vert="horz" lIns="0" tIns="45720" rIns="91440" bIns="45720" rtlCol="0" anchor="t">
            <a:noAutofit/>
          </a:bodyPr>
          <a:lstStyle/>
          <a:p>
            <a:pPr marL="0" indent="0">
              <a:buNone/>
            </a:pPr>
            <a:r>
              <a:rPr lang="en-US" sz="1800" i="1">
                <a:ea typeface="+mn-lt"/>
                <a:cs typeface="+mn-lt"/>
              </a:rPr>
              <a:t>Excerpt from </a:t>
            </a:r>
            <a:r>
              <a:rPr lang="en-US" sz="1800" b="1" i="1">
                <a:ea typeface="+mn-lt"/>
                <a:cs typeface="+mn-lt"/>
              </a:rPr>
              <a:t>Section 4.7.3 of D.24-06-004</a:t>
            </a:r>
            <a:endParaRPr lang="en-US"/>
          </a:p>
          <a:p>
            <a:pPr marL="0" indent="0">
              <a:buNone/>
            </a:pPr>
            <a:r>
              <a:rPr lang="en-US" sz="1800">
                <a:ea typeface="+mn-lt"/>
                <a:cs typeface="+mn-lt"/>
              </a:rPr>
              <a:t>"Paired storage resources will be characterized on the Master Resource Database (MRD) as either charging exclusively from paired resources or allowing grid charging. An energy-only (EO) resource is eligible to count towards the storage charging sufficiency requirement if the EO resource is charging exclusively paired storage, regardless of whether the paired storage is able to charge from the grid. The charging capacity of the renewable resource will be capped at the amount that can be used to charge the paired storage and the storage will be capped at the interconnection limit. Paired components will be shown as separate assets on the MRD and load-serving entities’ showings, and the total of the components must not exceed the interconnection amount in any hour."</a:t>
            </a:r>
            <a:endParaRPr lang="en-US"/>
          </a:p>
          <a:p>
            <a:endParaRPr lang="en-US" sz="1800"/>
          </a:p>
          <a:p>
            <a:endParaRPr lang="en-US" sz="1800"/>
          </a:p>
          <a:p>
            <a:endParaRPr lang="en-US" sz="1100"/>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16</a:t>
            </a:fld>
            <a:endParaRPr lang="en-US"/>
          </a:p>
        </p:txBody>
      </p:sp>
    </p:spTree>
    <p:extLst>
      <p:ext uri="{BB962C8B-B14F-4D97-AF65-F5344CB8AC3E}">
        <p14:creationId xmlns:p14="http://schemas.microsoft.com/office/powerpoint/2010/main" val="1276025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62503" cy="439996"/>
          </a:xfrm>
        </p:spPr>
        <p:txBody>
          <a:bodyPr/>
          <a:lstStyle/>
          <a:p>
            <a:r>
              <a:rPr lang="en-US" sz="2800">
                <a:ea typeface="+mj-lt"/>
                <a:cs typeface="+mj-lt"/>
              </a:rPr>
              <a:t>Showing Collocated and Hybrid Resources</a:t>
            </a:r>
            <a:endParaRPr lang="en-US" sz="2800"/>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idx="1"/>
          </p:nvPr>
        </p:nvSpPr>
        <p:spPr>
          <a:xfrm>
            <a:off x="609600" y="940058"/>
            <a:ext cx="10962503" cy="5236905"/>
          </a:xfrm>
        </p:spPr>
        <p:txBody>
          <a:bodyPr vert="horz" lIns="0" tIns="45720" rIns="91440" bIns="45720" rtlCol="0" anchor="t">
            <a:noAutofit/>
          </a:bodyPr>
          <a:lstStyle/>
          <a:p>
            <a:pPr marL="0" indent="0">
              <a:buNone/>
            </a:pPr>
            <a:r>
              <a:rPr lang="en-US" sz="1800" i="1">
                <a:ea typeface="+mn-lt"/>
                <a:cs typeface="+mn-lt"/>
              </a:rPr>
              <a:t>Excerpt from </a:t>
            </a:r>
            <a:r>
              <a:rPr lang="en-US" sz="1800" b="1" i="1">
                <a:ea typeface="+mn-lt"/>
                <a:cs typeface="+mn-lt"/>
              </a:rPr>
              <a:t>Section 4.7.3 of D.24-06-004</a:t>
            </a:r>
            <a:endParaRPr lang="en-US"/>
          </a:p>
          <a:p>
            <a:pPr marL="0" indent="0">
              <a:buNone/>
            </a:pPr>
            <a:r>
              <a:rPr lang="en-US" sz="1800">
                <a:latin typeface="Segoe UI"/>
                <a:cs typeface="Segoe UI"/>
              </a:rPr>
              <a:t>“SCE also seeks clarification as to whether the off-taker of co-located storage resources must have off-take rights for the EO resources to allow counting towards charging sufficiency of the storage in SOD filings, but SCE acknowledges that this issue requires further development. For early implementation, therefore, SCE proposes that starting in 2025, energy sufficiency from EO resources be prorated to all paired storage resources based on the NQC of the storage resources. </a:t>
            </a:r>
            <a:endParaRPr lang="en-US"/>
          </a:p>
          <a:p>
            <a:pPr marL="0" indent="0">
              <a:buNone/>
            </a:pPr>
            <a:r>
              <a:rPr lang="en-US" sz="1800">
                <a:latin typeface="Segoe UI"/>
                <a:cs typeface="Segoe UI"/>
              </a:rPr>
              <a:t>The Commission finds this to be reasonable as it allows the energy sufficiency benefit of the EO components to remain bundled with the storage components, while allowing for further discussion among stakeholders. </a:t>
            </a:r>
          </a:p>
          <a:p>
            <a:pPr marL="0" indent="0">
              <a:buNone/>
            </a:pPr>
            <a:r>
              <a:rPr lang="en-US" sz="1800">
                <a:latin typeface="Segoe UI"/>
                <a:cs typeface="Segoe UI"/>
              </a:rPr>
              <a:t>As such, beginning with the 2025 compliance year, and on an interim basis, energy sufficiency from EO resources will be prorated to all paired storage resources based on the NQC of the storage resources. For a more permanent solution, the issue of off-taking rights for EO resources should be considered in a later track of this proceeding."</a:t>
            </a:r>
          </a:p>
          <a:p>
            <a:endParaRPr lang="en-US" sz="1800"/>
          </a:p>
          <a:p>
            <a:endParaRPr lang="en-US" sz="1800"/>
          </a:p>
          <a:p>
            <a:endParaRPr lang="en-US" sz="1100"/>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17</a:t>
            </a:fld>
            <a:endParaRPr lang="en-US"/>
          </a:p>
        </p:txBody>
      </p:sp>
    </p:spTree>
    <p:extLst>
      <p:ext uri="{BB962C8B-B14F-4D97-AF65-F5344CB8AC3E}">
        <p14:creationId xmlns:p14="http://schemas.microsoft.com/office/powerpoint/2010/main" val="860020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62503" cy="439996"/>
          </a:xfrm>
        </p:spPr>
        <p:txBody>
          <a:bodyPr/>
          <a:lstStyle/>
          <a:p>
            <a:r>
              <a:rPr lang="en-US" sz="2800">
                <a:ea typeface="+mj-lt"/>
                <a:cs typeface="+mj-lt"/>
              </a:rPr>
              <a:t>Template Feedback</a:t>
            </a:r>
            <a:endParaRPr lang="en-US"/>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idx="1"/>
          </p:nvPr>
        </p:nvSpPr>
        <p:spPr>
          <a:xfrm>
            <a:off x="609600" y="940058"/>
            <a:ext cx="10962503" cy="5236905"/>
          </a:xfrm>
        </p:spPr>
        <p:txBody>
          <a:bodyPr vert="horz" lIns="0" tIns="45720" rIns="91440" bIns="45720" rtlCol="0" anchor="t">
            <a:noAutofit/>
          </a:bodyPr>
          <a:lstStyle/>
          <a:p>
            <a:pPr marL="0" indent="0">
              <a:buNone/>
            </a:pPr>
            <a:endParaRPr lang="en-US" sz="1800" dirty="0">
              <a:ea typeface="+mn-lt"/>
              <a:cs typeface="+mn-lt"/>
            </a:endParaRPr>
          </a:p>
          <a:p>
            <a:pPr marL="0" indent="0">
              <a:buNone/>
            </a:pPr>
            <a:r>
              <a:rPr lang="en-US" sz="1800" dirty="0">
                <a:ea typeface="+mn-lt"/>
                <a:cs typeface="+mn-lt"/>
              </a:rPr>
              <a:t>Feedback has been received and is being consider</a:t>
            </a:r>
          </a:p>
          <a:p>
            <a:pPr marL="0" indent="0">
              <a:buNone/>
            </a:pPr>
            <a:endParaRPr lang="en-US" sz="1800" dirty="0">
              <a:ea typeface="+mn-lt"/>
              <a:cs typeface="+mn-lt"/>
            </a:endParaRPr>
          </a:p>
          <a:p>
            <a:pPr marL="0" indent="0">
              <a:buNone/>
            </a:pPr>
            <a:r>
              <a:rPr lang="en-US" sz="1800" dirty="0">
                <a:ea typeface="+mn-lt"/>
                <a:cs typeface="+mn-lt"/>
              </a:rPr>
              <a:t>Suggestion:</a:t>
            </a:r>
          </a:p>
          <a:p>
            <a:r>
              <a:rPr lang="en-US" sz="1800" dirty="0">
                <a:ea typeface="+mn-lt"/>
                <a:cs typeface="+mn-lt"/>
              </a:rPr>
              <a:t>Round to 2 decimal places in Requirements and Allocations </a:t>
            </a:r>
            <a:endParaRPr lang="en-US" dirty="0"/>
          </a:p>
          <a:p>
            <a:r>
              <a:rPr lang="en-US" sz="1800" dirty="0"/>
              <a:t>Revert to manual calculations in Validation Tab is improve processing time</a:t>
            </a:r>
          </a:p>
          <a:p>
            <a:r>
              <a:rPr lang="en-US" sz="1800" dirty="0"/>
              <a:t>Documentation on Allocations and provide breakdown of CAM Bucket components</a:t>
            </a:r>
          </a:p>
          <a:p>
            <a:pPr lvl="1"/>
            <a:r>
              <a:rPr lang="en-US" sz="1600" dirty="0"/>
              <a:t>e.g., total Other CAM Allocation = X CPE MW + Y Diablo MW + Z non-storage IOU CAM MW</a:t>
            </a:r>
          </a:p>
          <a:p>
            <a:endParaRPr lang="en-US" sz="1800" dirty="0"/>
          </a:p>
          <a:p>
            <a:endParaRPr lang="en-US" sz="1100" dirty="0"/>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18</a:t>
            </a:fld>
            <a:endParaRPr lang="en-US"/>
          </a:p>
        </p:txBody>
      </p:sp>
    </p:spTree>
    <p:extLst>
      <p:ext uri="{BB962C8B-B14F-4D97-AF65-F5344CB8AC3E}">
        <p14:creationId xmlns:p14="http://schemas.microsoft.com/office/powerpoint/2010/main" val="1984985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56996" y="1152470"/>
            <a:ext cx="8082618" cy="1023728"/>
          </a:xfrm>
          <a:prstGeom prst="rect">
            <a:avLst/>
          </a:prstGeom>
        </p:spPr>
        <p:txBody>
          <a:bodyPr lIns="91440" tIns="45720" rIns="91440" bIns="45720" anchor="t">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4800"/>
              <a:t>Additional Comments or 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8F23402-0178-C84D-A408-94BA436D1E2D}"/>
              </a:ext>
            </a:extLst>
          </p:cNvPr>
          <p:cNvSpPr>
            <a:spLocks noGrp="1"/>
          </p:cNvSpPr>
          <p:nvPr>
            <p:ph type="sldNum" sz="quarter" idx="12"/>
          </p:nvPr>
        </p:nvSpPr>
        <p:spPr/>
        <p:txBody>
          <a:bodyPr/>
          <a:lstStyle/>
          <a:p>
            <a:fld id="{1C4126A1-9282-4A82-AC02-A59AF4A969C8}" type="slidenum">
              <a:rPr lang="en-US" smtClean="0"/>
              <a:t>19</a:t>
            </a:fld>
            <a:endParaRPr lang="en-US"/>
          </a:p>
        </p:txBody>
      </p:sp>
    </p:spTree>
    <p:extLst>
      <p:ext uri="{BB962C8B-B14F-4D97-AF65-F5344CB8AC3E}">
        <p14:creationId xmlns:p14="http://schemas.microsoft.com/office/powerpoint/2010/main" val="3269202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title"/>
          </p:nvPr>
        </p:nvSpPr>
        <p:spPr>
          <a:xfrm>
            <a:off x="609599" y="509985"/>
            <a:ext cx="10972800" cy="690562"/>
          </a:xfrm>
        </p:spPr>
        <p:txBody>
          <a:bodyPr>
            <a:noAutofit/>
          </a:bodyPr>
          <a:lstStyle/>
          <a:p>
            <a:r>
              <a:rPr lang="en-US"/>
              <a:t>Agenda</a:t>
            </a:r>
          </a:p>
        </p:txBody>
      </p:sp>
      <p:sp>
        <p:nvSpPr>
          <p:cNvPr id="16" name="Content Placeholder 15">
            <a:extLst>
              <a:ext uri="{FF2B5EF4-FFF2-40B4-BE49-F238E27FC236}">
                <a16:creationId xmlns:a16="http://schemas.microsoft.com/office/drawing/2014/main" id="{5C230E15-EA6F-B14F-A398-A4EFDAC7C5F9}"/>
              </a:ext>
            </a:extLst>
          </p:cNvPr>
          <p:cNvSpPr>
            <a:spLocks noGrp="1"/>
          </p:cNvSpPr>
          <p:nvPr>
            <p:ph idx="1"/>
          </p:nvPr>
        </p:nvSpPr>
        <p:spPr>
          <a:xfrm>
            <a:off x="609599" y="1330449"/>
            <a:ext cx="10972800" cy="4351338"/>
          </a:xfrm>
        </p:spPr>
        <p:txBody>
          <a:bodyPr vert="horz" lIns="0" tIns="45720" rIns="91440" bIns="45720" rtlCol="0" anchor="t">
            <a:noAutofit/>
          </a:bodyPr>
          <a:lstStyle/>
          <a:p>
            <a:pPr>
              <a:spcBef>
                <a:spcPts val="500"/>
              </a:spcBef>
            </a:pPr>
            <a:r>
              <a:rPr lang="en-US"/>
              <a:t>SOD Implementation Timeline</a:t>
            </a:r>
          </a:p>
          <a:p>
            <a:pPr>
              <a:spcBef>
                <a:spcPts val="500"/>
              </a:spcBef>
            </a:pPr>
            <a:r>
              <a:rPr lang="en-US"/>
              <a:t>CEC Load Forecast Presentation</a:t>
            </a:r>
          </a:p>
          <a:p>
            <a:pPr>
              <a:spcBef>
                <a:spcPts val="500"/>
              </a:spcBef>
            </a:pPr>
            <a:r>
              <a:rPr lang="en-US"/>
              <a:t>Exceedance Values Update</a:t>
            </a:r>
          </a:p>
          <a:p>
            <a:pPr>
              <a:spcBef>
                <a:spcPts val="500"/>
              </a:spcBef>
            </a:pPr>
            <a:r>
              <a:rPr lang="en-US"/>
              <a:t>Stakeholders' Topics of Interest</a:t>
            </a:r>
          </a:p>
          <a:p>
            <a:pPr lvl="1"/>
            <a:r>
              <a:rPr lang="en-US" sz="1800">
                <a:ea typeface="+mn-lt"/>
                <a:cs typeface="+mn-lt"/>
              </a:rPr>
              <a:t>Data Availability (Showing Template V32, Allocations, MRD, Exceedance Values)</a:t>
            </a:r>
            <a:endParaRPr lang="en-US" sz="1800"/>
          </a:p>
          <a:p>
            <a:pPr lvl="1"/>
            <a:r>
              <a:rPr lang="en-US" sz="1800">
                <a:ea typeface="+mn-lt"/>
                <a:cs typeface="+mn-lt"/>
              </a:rPr>
              <a:t>State-of-Charge and Flexible Compliance Logic </a:t>
            </a:r>
            <a:endParaRPr lang="en-US" sz="1800"/>
          </a:p>
          <a:p>
            <a:pPr lvl="1"/>
            <a:r>
              <a:rPr lang="en-US" sz="1800">
                <a:ea typeface="+mn-lt"/>
                <a:cs typeface="+mn-lt"/>
              </a:rPr>
              <a:t>Unspecified Import Contracts</a:t>
            </a:r>
            <a:endParaRPr lang="en-US" sz="1800"/>
          </a:p>
          <a:p>
            <a:pPr lvl="1"/>
            <a:r>
              <a:rPr lang="en-US" sz="1800">
                <a:ea typeface="+mn-lt"/>
                <a:cs typeface="+mn-lt"/>
              </a:rPr>
              <a:t>Showing Collocated and Hybrid Resources </a:t>
            </a:r>
            <a:endParaRPr lang="en-US" sz="1800"/>
          </a:p>
          <a:p>
            <a:pPr lvl="1"/>
            <a:r>
              <a:rPr lang="en-US" sz="1800">
                <a:ea typeface="+mn-lt"/>
                <a:cs typeface="+mn-lt"/>
              </a:rPr>
              <a:t>Template Feedback </a:t>
            </a:r>
            <a:endParaRPr lang="en-US" sz="1800"/>
          </a:p>
          <a:p>
            <a:pPr>
              <a:spcBef>
                <a:spcPts val="500"/>
              </a:spcBef>
            </a:pPr>
            <a:r>
              <a:rPr lang="en-US"/>
              <a:t>Additional Questions</a:t>
            </a:r>
          </a:p>
          <a:p>
            <a:pPr>
              <a:spcBef>
                <a:spcPts val="500"/>
              </a:spcBef>
            </a:pPr>
            <a:endParaRPr lang="en-US" sz="2000"/>
          </a:p>
          <a:p>
            <a:pPr>
              <a:spcBef>
                <a:spcPts val="500"/>
              </a:spcBef>
            </a:pPr>
            <a:endParaRPr lang="en-US" sz="1000"/>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2</a:t>
            </a:fld>
            <a:endParaRPr lang="en-US"/>
          </a:p>
        </p:txBody>
      </p:sp>
    </p:spTree>
    <p:extLst>
      <p:ext uri="{BB962C8B-B14F-4D97-AF65-F5344CB8AC3E}">
        <p14:creationId xmlns:p14="http://schemas.microsoft.com/office/powerpoint/2010/main" val="1492832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A5D-EA52-194A-8424-155328D99D35}"/>
              </a:ext>
            </a:extLst>
          </p:cNvPr>
          <p:cNvSpPr txBox="1">
            <a:spLocks/>
          </p:cNvSpPr>
          <p:nvPr/>
        </p:nvSpPr>
        <p:spPr>
          <a:xfrm>
            <a:off x="3936419" y="4069347"/>
            <a:ext cx="6394697" cy="1037413"/>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2400" b="0">
                <a:hlinkClick r:id="rId2"/>
              </a:rPr>
              <a:t>Resource Adequacy Homepage</a:t>
            </a:r>
            <a:r>
              <a:rPr lang="en-US" sz="2400" b="0"/>
              <a:t> </a:t>
            </a:r>
          </a:p>
        </p:txBody>
      </p:sp>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50A0654-BFC0-7941-9A56-83925E75E5B6}"/>
              </a:ext>
            </a:extLst>
          </p:cNvPr>
          <p:cNvSpPr>
            <a:spLocks noGrp="1"/>
          </p:cNvSpPr>
          <p:nvPr>
            <p:ph type="sldNum" sz="quarter" idx="12"/>
          </p:nvPr>
        </p:nvSpPr>
        <p:spPr/>
        <p:txBody>
          <a:bodyPr/>
          <a:lstStyle/>
          <a:p>
            <a:fld id="{1C4126A1-9282-4A82-AC02-A59AF4A969C8}" type="slidenum">
              <a:rPr lang="en-US" smtClean="0"/>
              <a:t>20</a:t>
            </a:fld>
            <a:endParaRPr lang="en-US"/>
          </a:p>
        </p:txBody>
      </p:sp>
    </p:spTree>
    <p:extLst>
      <p:ext uri="{BB962C8B-B14F-4D97-AF65-F5344CB8AC3E}">
        <p14:creationId xmlns:p14="http://schemas.microsoft.com/office/powerpoint/2010/main" val="2462472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title"/>
          </p:nvPr>
        </p:nvSpPr>
        <p:spPr>
          <a:xfrm>
            <a:off x="609600" y="365126"/>
            <a:ext cx="10588171" cy="500743"/>
          </a:xfrm>
        </p:spPr>
        <p:txBody>
          <a:bodyPr>
            <a:noAutofit/>
          </a:bodyPr>
          <a:lstStyle/>
          <a:p>
            <a:r>
              <a:rPr lang="en-US"/>
              <a:t>Slice-of-Day Implementation Timeline</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3</a:t>
            </a:fld>
            <a:endParaRPr lang="en-US"/>
          </a:p>
        </p:txBody>
      </p:sp>
      <p:graphicFrame>
        <p:nvGraphicFramePr>
          <p:cNvPr id="3" name="Content Placeholder 2">
            <a:extLst>
              <a:ext uri="{FF2B5EF4-FFF2-40B4-BE49-F238E27FC236}">
                <a16:creationId xmlns:a16="http://schemas.microsoft.com/office/drawing/2014/main" id="{58E446B5-087A-3AE6-AEC6-A3EFBD2E709E}"/>
              </a:ext>
            </a:extLst>
          </p:cNvPr>
          <p:cNvGraphicFramePr>
            <a:graphicFrameLocks noGrp="1"/>
          </p:cNvGraphicFramePr>
          <p:nvPr>
            <p:ph sz="half" idx="2"/>
            <p:extLst>
              <p:ext uri="{D42A27DB-BD31-4B8C-83A1-F6EECF244321}">
                <p14:modId xmlns:p14="http://schemas.microsoft.com/office/powerpoint/2010/main" val="2743943444"/>
              </p:ext>
            </p:extLst>
          </p:nvPr>
        </p:nvGraphicFramePr>
        <p:xfrm>
          <a:off x="494631" y="1244600"/>
          <a:ext cx="11140977" cy="5270236"/>
        </p:xfrm>
        <a:graphic>
          <a:graphicData uri="http://schemas.openxmlformats.org/drawingml/2006/table">
            <a:tbl>
              <a:tblPr firstRow="1" bandRow="1">
                <a:tableStyleId>{5C22544A-7EE6-4342-B048-85BDC9FD1C3A}</a:tableStyleId>
              </a:tblPr>
              <a:tblGrid>
                <a:gridCol w="8027689">
                  <a:extLst>
                    <a:ext uri="{9D8B030D-6E8A-4147-A177-3AD203B41FA5}">
                      <a16:colId xmlns:a16="http://schemas.microsoft.com/office/drawing/2014/main" val="1488842552"/>
                    </a:ext>
                  </a:extLst>
                </a:gridCol>
                <a:gridCol w="3113288">
                  <a:extLst>
                    <a:ext uri="{9D8B030D-6E8A-4147-A177-3AD203B41FA5}">
                      <a16:colId xmlns:a16="http://schemas.microsoft.com/office/drawing/2014/main" val="1836252042"/>
                    </a:ext>
                  </a:extLst>
                </a:gridCol>
              </a:tblGrid>
              <a:tr h="445990">
                <a:tc>
                  <a:txBody>
                    <a:bodyPr/>
                    <a:lstStyle/>
                    <a:p>
                      <a:pPr lvl="0">
                        <a:buNone/>
                      </a:pPr>
                      <a:r>
                        <a:rPr lang="en-US" sz="2000" b="1" i="0" u="none" strike="noStrike" noProof="0">
                          <a:solidFill>
                            <a:srgbClr val="000000"/>
                          </a:solidFill>
                          <a:latin typeface="Century Gothic"/>
                        </a:rPr>
                        <a:t>Recent Program Milestones and Upcoming Dates: </a:t>
                      </a:r>
                      <a:endParaRPr lang="en-US" sz="2000" b="1"/>
                    </a:p>
                  </a:txBody>
                  <a:tcPr/>
                </a:tc>
                <a:tc>
                  <a:txBody>
                    <a:bodyPr/>
                    <a:lstStyle/>
                    <a:p>
                      <a:endParaRPr lang="en-US"/>
                    </a:p>
                  </a:txBody>
                  <a:tcPr/>
                </a:tc>
                <a:extLst>
                  <a:ext uri="{0D108BD9-81ED-4DB2-BD59-A6C34878D82A}">
                    <a16:rowId xmlns:a16="http://schemas.microsoft.com/office/drawing/2014/main" val="1348300913"/>
                  </a:ext>
                </a:extLst>
              </a:tr>
              <a:tr h="445990">
                <a:tc>
                  <a:txBody>
                    <a:bodyPr/>
                    <a:lstStyle/>
                    <a:p>
                      <a:pPr lvl="0">
                        <a:buNone/>
                      </a:pPr>
                      <a:r>
                        <a:rPr lang="en-US" sz="1800" noProof="0">
                          <a:solidFill>
                            <a:schemeClr val="tx1">
                              <a:lumMod val="50000"/>
                              <a:lumOff val="50000"/>
                            </a:schemeClr>
                          </a:solidFill>
                          <a:latin typeface="Century Gothic"/>
                        </a:rPr>
                        <a:t>LSE Initial Load Forecasts Submitted to CEC &amp; CPUC</a:t>
                      </a:r>
                      <a:endParaRPr lang="en-US" sz="1800" noProof="0">
                        <a:solidFill>
                          <a:srgbClr val="000000"/>
                        </a:solidFill>
                        <a:latin typeface="Century Gothic"/>
                      </a:endParaRPr>
                    </a:p>
                  </a:txBody>
                  <a:tcPr/>
                </a:tc>
                <a:tc>
                  <a:txBody>
                    <a:bodyPr/>
                    <a:lstStyle/>
                    <a:p>
                      <a:pPr lvl="0">
                        <a:buNone/>
                      </a:pPr>
                      <a:r>
                        <a:rPr lang="en-US">
                          <a:solidFill>
                            <a:schemeClr val="tx1">
                              <a:lumMod val="50000"/>
                              <a:lumOff val="50000"/>
                            </a:schemeClr>
                          </a:solidFill>
                        </a:rPr>
                        <a:t>April 15, 2024</a:t>
                      </a:r>
                    </a:p>
                  </a:txBody>
                  <a:tcPr/>
                </a:tc>
                <a:extLst>
                  <a:ext uri="{0D108BD9-81ED-4DB2-BD59-A6C34878D82A}">
                    <a16:rowId xmlns:a16="http://schemas.microsoft.com/office/drawing/2014/main" val="1426007008"/>
                  </a:ext>
                </a:extLst>
              </a:tr>
              <a:tr h="445990">
                <a:tc>
                  <a:txBody>
                    <a:bodyPr/>
                    <a:lstStyle/>
                    <a:p>
                      <a:pPr lvl="0" algn="l">
                        <a:lnSpc>
                          <a:spcPct val="100000"/>
                        </a:lnSpc>
                        <a:spcBef>
                          <a:spcPts val="0"/>
                        </a:spcBef>
                        <a:spcAft>
                          <a:spcPts val="0"/>
                        </a:spcAft>
                        <a:buNone/>
                      </a:pPr>
                      <a:r>
                        <a:rPr lang="en-US" sz="1800" noProof="0">
                          <a:solidFill>
                            <a:schemeClr val="tx1">
                              <a:lumMod val="50000"/>
                              <a:lumOff val="50000"/>
                            </a:schemeClr>
                          </a:solidFill>
                          <a:latin typeface="Century Gothic"/>
                        </a:rPr>
                        <a:t>LSE Revised Load Forecasts Submitted to CEC &amp; CPUC</a:t>
                      </a:r>
                      <a:endParaRPr lang="en-US" sz="1800" noProof="0">
                        <a:solidFill>
                          <a:srgbClr val="000000"/>
                        </a:solidFill>
                        <a:latin typeface="Century Gothic"/>
                      </a:endParaRPr>
                    </a:p>
                  </a:txBody>
                  <a:tcPr/>
                </a:tc>
                <a:tc>
                  <a:txBody>
                    <a:bodyPr/>
                    <a:lstStyle/>
                    <a:p>
                      <a:pPr lvl="0">
                        <a:buNone/>
                      </a:pPr>
                      <a:r>
                        <a:rPr lang="en-US">
                          <a:solidFill>
                            <a:schemeClr val="tx1">
                              <a:lumMod val="50000"/>
                              <a:lumOff val="50000"/>
                            </a:schemeClr>
                          </a:solidFill>
                        </a:rPr>
                        <a:t>May 13, 2024</a:t>
                      </a:r>
                    </a:p>
                  </a:txBody>
                  <a:tcPr/>
                </a:tc>
                <a:extLst>
                  <a:ext uri="{0D108BD9-81ED-4DB2-BD59-A6C34878D82A}">
                    <a16:rowId xmlns:a16="http://schemas.microsoft.com/office/drawing/2014/main" val="823695834"/>
                  </a:ext>
                </a:extLst>
              </a:tr>
              <a:tr h="445990">
                <a:tc>
                  <a:txBody>
                    <a:bodyPr/>
                    <a:lstStyle/>
                    <a:p>
                      <a:r>
                        <a:rPr lang="en-US">
                          <a:solidFill>
                            <a:schemeClr val="tx1">
                              <a:lumMod val="50000"/>
                              <a:lumOff val="50000"/>
                            </a:schemeClr>
                          </a:solidFill>
                        </a:rPr>
                        <a:t>Draft RA Guide and Local &amp; Flex Template sent to LSEs</a:t>
                      </a:r>
                    </a:p>
                  </a:txBody>
                  <a:tcPr/>
                </a:tc>
                <a:tc>
                  <a:txBody>
                    <a:bodyPr/>
                    <a:lstStyle/>
                    <a:p>
                      <a:r>
                        <a:rPr lang="en-US">
                          <a:solidFill>
                            <a:schemeClr val="tx1">
                              <a:lumMod val="50000"/>
                              <a:lumOff val="50000"/>
                            </a:schemeClr>
                          </a:solidFill>
                        </a:rPr>
                        <a:t>July 29, 2024</a:t>
                      </a:r>
                    </a:p>
                  </a:txBody>
                  <a:tcPr/>
                </a:tc>
                <a:extLst>
                  <a:ext uri="{0D108BD9-81ED-4DB2-BD59-A6C34878D82A}">
                    <a16:rowId xmlns:a16="http://schemas.microsoft.com/office/drawing/2014/main" val="251951226"/>
                  </a:ext>
                </a:extLst>
              </a:tr>
              <a:tr h="445990">
                <a:tc>
                  <a:txBody>
                    <a:bodyPr/>
                    <a:lstStyle/>
                    <a:p>
                      <a:pPr lvl="0">
                        <a:buNone/>
                      </a:pPr>
                      <a:r>
                        <a:rPr lang="en-US">
                          <a:solidFill>
                            <a:schemeClr val="tx1">
                              <a:lumMod val="50000"/>
                              <a:lumOff val="50000"/>
                            </a:schemeClr>
                          </a:solidFill>
                        </a:rPr>
                        <a:t>Initial 2025 Year-Ahead RA Allocations Sent to LSEs </a:t>
                      </a:r>
                    </a:p>
                  </a:txBody>
                  <a:tcPr/>
                </a:tc>
                <a:tc>
                  <a:txBody>
                    <a:bodyPr/>
                    <a:lstStyle/>
                    <a:p>
                      <a:pPr lvl="0">
                        <a:buNone/>
                      </a:pPr>
                      <a:r>
                        <a:rPr lang="en-US">
                          <a:solidFill>
                            <a:schemeClr val="tx1">
                              <a:lumMod val="50000"/>
                              <a:lumOff val="50000"/>
                            </a:schemeClr>
                          </a:solidFill>
                        </a:rPr>
                        <a:t>July 31, 2024</a:t>
                      </a:r>
                    </a:p>
                  </a:txBody>
                  <a:tcPr/>
                </a:tc>
                <a:extLst>
                  <a:ext uri="{0D108BD9-81ED-4DB2-BD59-A6C34878D82A}">
                    <a16:rowId xmlns:a16="http://schemas.microsoft.com/office/drawing/2014/main" val="4045080827"/>
                  </a:ext>
                </a:extLst>
              </a:tr>
              <a:tr h="445990">
                <a:tc>
                  <a:txBody>
                    <a:bodyPr/>
                    <a:lstStyle/>
                    <a:p>
                      <a:r>
                        <a:rPr lang="en-US" sz="1800">
                          <a:solidFill>
                            <a:schemeClr val="tx1">
                              <a:lumMod val="50000"/>
                              <a:lumOff val="50000"/>
                            </a:schemeClr>
                          </a:solidFill>
                          <a:latin typeface="+mn-lt"/>
                        </a:rPr>
                        <a:t>LSE Final Load Forecasts Submitted to CEC &amp; CPUC</a:t>
                      </a:r>
                    </a:p>
                  </a:txBody>
                  <a:tcPr/>
                </a:tc>
                <a:tc>
                  <a:txBody>
                    <a:bodyPr/>
                    <a:lstStyle/>
                    <a:p>
                      <a:r>
                        <a:rPr lang="en-US" sz="1800">
                          <a:solidFill>
                            <a:schemeClr val="tx1">
                              <a:lumMod val="50000"/>
                              <a:lumOff val="50000"/>
                            </a:schemeClr>
                          </a:solidFill>
                          <a:latin typeface="+mn-lt"/>
                        </a:rPr>
                        <a:t>August 12, 2024</a:t>
                      </a:r>
                    </a:p>
                  </a:txBody>
                  <a:tcPr/>
                </a:tc>
                <a:extLst>
                  <a:ext uri="{0D108BD9-81ED-4DB2-BD59-A6C34878D82A}">
                    <a16:rowId xmlns:a16="http://schemas.microsoft.com/office/drawing/2014/main" val="1540917832"/>
                  </a:ext>
                </a:extLst>
              </a:tr>
              <a:tr h="787916">
                <a:tc>
                  <a:txBody>
                    <a:bodyPr/>
                    <a:lstStyle/>
                    <a:p>
                      <a:pPr lvl="0">
                        <a:buNone/>
                      </a:pPr>
                      <a:r>
                        <a:rPr lang="en-US" sz="1800" b="0" i="0" u="none" strike="noStrike" noProof="0">
                          <a:solidFill>
                            <a:srgbClr val="000000"/>
                          </a:solidFill>
                          <a:latin typeface="+mn-lt"/>
                        </a:rPr>
                        <a:t>Draft Master Resource Database (MRD) posted; Comment Period Open</a:t>
                      </a:r>
                      <a:endParaRPr lang="en-US" sz="1800">
                        <a:latin typeface="+mn-lt"/>
                      </a:endParaRPr>
                    </a:p>
                  </a:txBody>
                  <a:tcPr/>
                </a:tc>
                <a:tc>
                  <a:txBody>
                    <a:bodyPr/>
                    <a:lstStyle/>
                    <a:p>
                      <a:pPr lvl="0">
                        <a:buNone/>
                      </a:pPr>
                      <a:r>
                        <a:rPr lang="en-US" sz="1800" b="0" i="0" u="none" strike="noStrike" noProof="0"/>
                        <a:t>August 23, 2024* Comment Period Open Aug 23 – Sep 2, 2024</a:t>
                      </a:r>
                      <a:endParaRPr lang="en-US"/>
                    </a:p>
                  </a:txBody>
                  <a:tcPr/>
                </a:tc>
                <a:extLst>
                  <a:ext uri="{0D108BD9-81ED-4DB2-BD59-A6C34878D82A}">
                    <a16:rowId xmlns:a16="http://schemas.microsoft.com/office/drawing/2014/main" val="2910392792"/>
                  </a:ext>
                </a:extLst>
              </a:tr>
              <a:tr h="445990">
                <a:tc>
                  <a:txBody>
                    <a:bodyPr/>
                    <a:lstStyle/>
                    <a:p>
                      <a:r>
                        <a:rPr lang="en-US" sz="1800">
                          <a:latin typeface="+mn-lt"/>
                        </a:rPr>
                        <a:t>2025 Final MRD Published</a:t>
                      </a:r>
                    </a:p>
                  </a:txBody>
                  <a:tcPr/>
                </a:tc>
                <a:tc>
                  <a:txBody>
                    <a:bodyPr/>
                    <a:lstStyle/>
                    <a:p>
                      <a:r>
                        <a:rPr lang="en-US" sz="1800">
                          <a:latin typeface="+mn-lt"/>
                        </a:rPr>
                        <a:t>September 11, 2024*</a:t>
                      </a:r>
                    </a:p>
                  </a:txBody>
                  <a:tcPr/>
                </a:tc>
                <a:extLst>
                  <a:ext uri="{0D108BD9-81ED-4DB2-BD59-A6C34878D82A}">
                    <a16:rowId xmlns:a16="http://schemas.microsoft.com/office/drawing/2014/main" val="3918900171"/>
                  </a:ext>
                </a:extLst>
              </a:tr>
              <a:tr h="445990">
                <a:tc>
                  <a:txBody>
                    <a:bodyPr/>
                    <a:lstStyle/>
                    <a:p>
                      <a:pPr marL="0" marR="0" lvl="0" indent="0" algn="l" rtl="0" eaLnBrk="1" fontAlgn="auto" latinLnBrk="0" hangingPunct="1">
                        <a:lnSpc>
                          <a:spcPct val="100000"/>
                        </a:lnSpc>
                        <a:spcBef>
                          <a:spcPts val="0"/>
                        </a:spcBef>
                        <a:spcAft>
                          <a:spcPts val="0"/>
                        </a:spcAft>
                        <a:buClrTx/>
                        <a:buSzTx/>
                        <a:buFontTx/>
                        <a:buNone/>
                      </a:pPr>
                      <a:r>
                        <a:rPr lang="en-US"/>
                        <a:t>Final 2025 Year-Ahead Allocations and V32 of Template Sent to LSEs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September 19, 2024*</a:t>
                      </a:r>
                    </a:p>
                  </a:txBody>
                  <a:tcPr/>
                </a:tc>
                <a:extLst>
                  <a:ext uri="{0D108BD9-81ED-4DB2-BD59-A6C34878D82A}">
                    <a16:rowId xmlns:a16="http://schemas.microsoft.com/office/drawing/2014/main" val="3038040227"/>
                  </a:ext>
                </a:extLst>
              </a:tr>
              <a:tr h="787916">
                <a:tc>
                  <a:txBody>
                    <a:bodyPr/>
                    <a:lstStyle/>
                    <a:p>
                      <a:r>
                        <a:rPr lang="en-US"/>
                        <a:t>Additional SOD Office Hours</a:t>
                      </a:r>
                    </a:p>
                  </a:txBody>
                  <a:tcPr/>
                </a:tc>
                <a:tc>
                  <a:txBody>
                    <a:bodyPr/>
                    <a:lstStyle/>
                    <a:p>
                      <a:r>
                        <a:rPr lang="en-US"/>
                        <a:t>September 12, 2024</a:t>
                      </a:r>
                    </a:p>
                    <a:p>
                      <a:r>
                        <a:rPr lang="en-US"/>
                        <a:t>October 11, 2024</a:t>
                      </a:r>
                    </a:p>
                  </a:txBody>
                  <a:tcPr/>
                </a:tc>
                <a:extLst>
                  <a:ext uri="{0D108BD9-81ED-4DB2-BD59-A6C34878D82A}">
                    <a16:rowId xmlns:a16="http://schemas.microsoft.com/office/drawing/2014/main" val="3364180797"/>
                  </a:ext>
                </a:extLst>
              </a:tr>
            </a:tbl>
          </a:graphicData>
        </a:graphic>
      </p:graphicFrame>
      <p:sp>
        <p:nvSpPr>
          <p:cNvPr id="5" name="TextBox 4">
            <a:extLst>
              <a:ext uri="{FF2B5EF4-FFF2-40B4-BE49-F238E27FC236}">
                <a16:creationId xmlns:a16="http://schemas.microsoft.com/office/drawing/2014/main" id="{50C732E5-9BF0-6523-5202-78406BA7CB31}"/>
              </a:ext>
            </a:extLst>
          </p:cNvPr>
          <p:cNvSpPr txBox="1"/>
          <p:nvPr/>
        </p:nvSpPr>
        <p:spPr>
          <a:xfrm>
            <a:off x="716546" y="6120825"/>
            <a:ext cx="6665407" cy="276999"/>
          </a:xfrm>
          <a:prstGeom prst="rect">
            <a:avLst/>
          </a:prstGeom>
          <a:noFill/>
        </p:spPr>
        <p:txBody>
          <a:bodyPr wrap="square" rtlCol="0">
            <a:spAutoFit/>
          </a:bodyPr>
          <a:lstStyle/>
          <a:p>
            <a:r>
              <a:rPr lang="en-US" sz="1200"/>
              <a:t>*Future dates may be subject to change due to external data availability </a:t>
            </a:r>
          </a:p>
        </p:txBody>
      </p:sp>
    </p:spTree>
    <p:extLst>
      <p:ext uri="{BB962C8B-B14F-4D97-AF65-F5344CB8AC3E}">
        <p14:creationId xmlns:p14="http://schemas.microsoft.com/office/powerpoint/2010/main" val="552679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title"/>
          </p:nvPr>
        </p:nvSpPr>
        <p:spPr>
          <a:xfrm>
            <a:off x="609600" y="365126"/>
            <a:ext cx="10515600" cy="863600"/>
          </a:xfrm>
        </p:spPr>
        <p:txBody>
          <a:bodyPr>
            <a:noAutofit/>
          </a:bodyPr>
          <a:lstStyle/>
          <a:p>
            <a:r>
              <a:rPr lang="en-US"/>
              <a:t>Slice-of-Day Implementation Timeline</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4</a:t>
            </a:fld>
            <a:endParaRPr lang="en-US"/>
          </a:p>
        </p:txBody>
      </p:sp>
      <p:graphicFrame>
        <p:nvGraphicFramePr>
          <p:cNvPr id="3" name="Content Placeholder 2">
            <a:extLst>
              <a:ext uri="{FF2B5EF4-FFF2-40B4-BE49-F238E27FC236}">
                <a16:creationId xmlns:a16="http://schemas.microsoft.com/office/drawing/2014/main" id="{58E446B5-087A-3AE6-AEC6-A3EFBD2E709E}"/>
              </a:ext>
            </a:extLst>
          </p:cNvPr>
          <p:cNvGraphicFramePr>
            <a:graphicFrameLocks noGrp="1"/>
          </p:cNvGraphicFramePr>
          <p:nvPr>
            <p:ph sz="half" idx="2"/>
            <p:extLst>
              <p:ext uri="{D42A27DB-BD31-4B8C-83A1-F6EECF244321}">
                <p14:modId xmlns:p14="http://schemas.microsoft.com/office/powerpoint/2010/main" val="2574037640"/>
              </p:ext>
            </p:extLst>
          </p:nvPr>
        </p:nvGraphicFramePr>
        <p:xfrm>
          <a:off x="609600" y="2000843"/>
          <a:ext cx="10972799" cy="2680840"/>
        </p:xfrm>
        <a:graphic>
          <a:graphicData uri="http://schemas.openxmlformats.org/drawingml/2006/table">
            <a:tbl>
              <a:tblPr firstRow="1" bandRow="1">
                <a:tableStyleId>{5C22544A-7EE6-4342-B048-85BDC9FD1C3A}</a:tableStyleId>
              </a:tblPr>
              <a:tblGrid>
                <a:gridCol w="7936089">
                  <a:extLst>
                    <a:ext uri="{9D8B030D-6E8A-4147-A177-3AD203B41FA5}">
                      <a16:colId xmlns:a16="http://schemas.microsoft.com/office/drawing/2014/main" val="1488842552"/>
                    </a:ext>
                  </a:extLst>
                </a:gridCol>
                <a:gridCol w="3036710">
                  <a:extLst>
                    <a:ext uri="{9D8B030D-6E8A-4147-A177-3AD203B41FA5}">
                      <a16:colId xmlns:a16="http://schemas.microsoft.com/office/drawing/2014/main" val="1836252042"/>
                    </a:ext>
                  </a:extLst>
                </a:gridCol>
              </a:tblGrid>
              <a:tr h="408152">
                <a:tc>
                  <a:txBody>
                    <a:bodyPr/>
                    <a:lstStyle/>
                    <a:p>
                      <a:r>
                        <a:rPr lang="en-US"/>
                        <a:t>RA Compliance Filing</a:t>
                      </a:r>
                    </a:p>
                  </a:txBody>
                  <a:tcPr/>
                </a:tc>
                <a:tc>
                  <a:txBody>
                    <a:bodyPr/>
                    <a:lstStyle/>
                    <a:p>
                      <a:r>
                        <a:rPr lang="en-US"/>
                        <a:t>Due Date</a:t>
                      </a:r>
                    </a:p>
                  </a:txBody>
                  <a:tcPr/>
                </a:tc>
                <a:extLst>
                  <a:ext uri="{0D108BD9-81ED-4DB2-BD59-A6C34878D82A}">
                    <a16:rowId xmlns:a16="http://schemas.microsoft.com/office/drawing/2014/main" val="1348300913"/>
                  </a:ext>
                </a:extLst>
              </a:tr>
              <a:tr h="408152">
                <a:tc>
                  <a:txBody>
                    <a:bodyPr/>
                    <a:lstStyle/>
                    <a:p>
                      <a:r>
                        <a:rPr lang="en-US" i="1"/>
                        <a:t>SOD Test Year – September Month-Ahead Filing</a:t>
                      </a:r>
                    </a:p>
                  </a:txBody>
                  <a:tcPr/>
                </a:tc>
                <a:tc>
                  <a:txBody>
                    <a:bodyPr/>
                    <a:lstStyle/>
                    <a:p>
                      <a:r>
                        <a:rPr lang="en-US" i="1"/>
                        <a:t>September 1, 2024</a:t>
                      </a:r>
                    </a:p>
                  </a:txBody>
                  <a:tcPr/>
                </a:tc>
                <a:extLst>
                  <a:ext uri="{0D108BD9-81ED-4DB2-BD59-A6C34878D82A}">
                    <a16:rowId xmlns:a16="http://schemas.microsoft.com/office/drawing/2014/main" val="251951226"/>
                  </a:ext>
                </a:extLst>
              </a:tr>
              <a:tr h="408152">
                <a:tc>
                  <a:txBody>
                    <a:bodyPr/>
                    <a:lstStyle/>
                    <a:p>
                      <a:r>
                        <a:rPr lang="en-US"/>
                        <a:t>Final 2025 Year-Ahead System RA Showing</a:t>
                      </a:r>
                    </a:p>
                  </a:txBody>
                  <a:tcPr/>
                </a:tc>
                <a:tc>
                  <a:txBody>
                    <a:bodyPr/>
                    <a:lstStyle/>
                    <a:p>
                      <a:r>
                        <a:rPr lang="en-US"/>
                        <a:t>October 31, 2024</a:t>
                      </a:r>
                    </a:p>
                  </a:txBody>
                  <a:tcPr/>
                </a:tc>
                <a:extLst>
                  <a:ext uri="{0D108BD9-81ED-4DB2-BD59-A6C34878D82A}">
                    <a16:rowId xmlns:a16="http://schemas.microsoft.com/office/drawing/2014/main" val="1540917832"/>
                  </a:ext>
                </a:extLst>
              </a:tr>
              <a:tr h="408152">
                <a:tc>
                  <a:txBody>
                    <a:bodyPr/>
                    <a:lstStyle/>
                    <a:p>
                      <a:r>
                        <a:rPr lang="en-US"/>
                        <a:t>Final 2025 Flexible and Three-Year Local (for LSEs in SDG&amp;E TAC area only) RA Showing</a:t>
                      </a:r>
                    </a:p>
                  </a:txBody>
                  <a:tcPr/>
                </a:tc>
                <a:tc>
                  <a:txBody>
                    <a:bodyPr/>
                    <a:lstStyle/>
                    <a:p>
                      <a:r>
                        <a:rPr lang="en-US"/>
                        <a:t>October 31, 2024</a:t>
                      </a:r>
                    </a:p>
                  </a:txBody>
                  <a:tcPr/>
                </a:tc>
                <a:extLst>
                  <a:ext uri="{0D108BD9-81ED-4DB2-BD59-A6C34878D82A}">
                    <a16:rowId xmlns:a16="http://schemas.microsoft.com/office/drawing/2014/main" val="3918900171"/>
                  </a:ext>
                </a:extLst>
              </a:tr>
              <a:tr h="408152">
                <a:tc>
                  <a:txBody>
                    <a:bodyPr/>
                    <a:lstStyle/>
                    <a:p>
                      <a:r>
                        <a:rPr lang="en-US"/>
                        <a:t>January Month-Ahead Showing</a:t>
                      </a:r>
                    </a:p>
                  </a:txBody>
                  <a:tcPr/>
                </a:tc>
                <a:tc>
                  <a:txBody>
                    <a:bodyPr/>
                    <a:lstStyle/>
                    <a:p>
                      <a:r>
                        <a:rPr lang="en-US"/>
                        <a:t>November 17, 2024</a:t>
                      </a:r>
                    </a:p>
                  </a:txBody>
                  <a:tcPr/>
                </a:tc>
                <a:extLst>
                  <a:ext uri="{0D108BD9-81ED-4DB2-BD59-A6C34878D82A}">
                    <a16:rowId xmlns:a16="http://schemas.microsoft.com/office/drawing/2014/main" val="3038040227"/>
                  </a:ext>
                </a:extLst>
              </a:tr>
              <a:tr h="408152">
                <a:tc>
                  <a:txBody>
                    <a:bodyPr/>
                    <a:lstStyle/>
                    <a:p>
                      <a:r>
                        <a:rPr lang="en-US"/>
                        <a:t>February Month-Ahead Showing</a:t>
                      </a:r>
                    </a:p>
                  </a:txBody>
                  <a:tcPr/>
                </a:tc>
                <a:tc>
                  <a:txBody>
                    <a:bodyPr/>
                    <a:lstStyle/>
                    <a:p>
                      <a:r>
                        <a:rPr lang="en-US"/>
                        <a:t>December 18, 2024</a:t>
                      </a:r>
                    </a:p>
                  </a:txBody>
                  <a:tcPr/>
                </a:tc>
                <a:extLst>
                  <a:ext uri="{0D108BD9-81ED-4DB2-BD59-A6C34878D82A}">
                    <a16:rowId xmlns:a16="http://schemas.microsoft.com/office/drawing/2014/main" val="3364180797"/>
                  </a:ext>
                </a:extLst>
              </a:tr>
            </a:tbl>
          </a:graphicData>
        </a:graphic>
      </p:graphicFrame>
      <p:sp>
        <p:nvSpPr>
          <p:cNvPr id="6" name="TextBox 5">
            <a:extLst>
              <a:ext uri="{FF2B5EF4-FFF2-40B4-BE49-F238E27FC236}">
                <a16:creationId xmlns:a16="http://schemas.microsoft.com/office/drawing/2014/main" id="{0DAA4180-9300-1DCF-D825-773DD19F4FF0}"/>
              </a:ext>
            </a:extLst>
          </p:cNvPr>
          <p:cNvSpPr txBox="1"/>
          <p:nvPr/>
        </p:nvSpPr>
        <p:spPr>
          <a:xfrm>
            <a:off x="609600" y="1388125"/>
            <a:ext cx="10515600" cy="369332"/>
          </a:xfrm>
          <a:prstGeom prst="rect">
            <a:avLst/>
          </a:prstGeom>
          <a:noFill/>
        </p:spPr>
        <p:txBody>
          <a:bodyPr wrap="square" rtlCol="0">
            <a:spAutoFit/>
          </a:bodyPr>
          <a:lstStyle/>
          <a:p>
            <a:r>
              <a:rPr lang="en-US"/>
              <a:t>Upcoming Compliance Due Dates through 2024: </a:t>
            </a:r>
          </a:p>
        </p:txBody>
      </p:sp>
    </p:spTree>
    <p:extLst>
      <p:ext uri="{BB962C8B-B14F-4D97-AF65-F5344CB8AC3E}">
        <p14:creationId xmlns:p14="http://schemas.microsoft.com/office/powerpoint/2010/main" val="1315164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85090" cy="649596"/>
          </a:xfrm>
        </p:spPr>
        <p:txBody>
          <a:bodyPr/>
          <a:lstStyle/>
          <a:p>
            <a:r>
              <a:rPr lang="en-US"/>
              <a:t>2025 YA Filings: SOD System, Local, and Flexible</a:t>
            </a:r>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idx="1"/>
          </p:nvPr>
        </p:nvSpPr>
        <p:spPr>
          <a:xfrm>
            <a:off x="609600" y="1149658"/>
            <a:ext cx="10985090" cy="5027305"/>
          </a:xfrm>
        </p:spPr>
        <p:txBody>
          <a:bodyPr vert="horz" lIns="0" tIns="45720" rIns="91440" bIns="45720" rtlCol="0" anchor="t">
            <a:noAutofit/>
          </a:bodyPr>
          <a:lstStyle/>
          <a:p>
            <a:pPr marL="0" indent="0">
              <a:buNone/>
            </a:pPr>
            <a:r>
              <a:rPr lang="en-US" sz="2000"/>
              <a:t>Two separate filings are required for 2025 Year-Ahead Compliance: </a:t>
            </a:r>
          </a:p>
          <a:p>
            <a:pPr marL="0" indent="0">
              <a:buNone/>
            </a:pPr>
            <a:r>
              <a:rPr lang="en-US" sz="2000" b="1" u="sng"/>
              <a:t>System YA Showing</a:t>
            </a:r>
          </a:p>
          <a:p>
            <a:pPr marL="685800" lvl="1" indent="-342900">
              <a:buFont typeface="Wingdings" panose="05000000000000000000" pitchFamily="2" charset="2"/>
              <a:buChar char="Ø"/>
            </a:pPr>
            <a:r>
              <a:rPr lang="en-US" sz="2000" b="1"/>
              <a:t>Use the SOD Showing Tool</a:t>
            </a:r>
          </a:p>
          <a:p>
            <a:pPr marL="685800" lvl="1" indent="-342900"/>
            <a:r>
              <a:rPr lang="en-US" sz="2000"/>
              <a:t>All LSEs are required to make a System YA Showing for May - September</a:t>
            </a:r>
          </a:p>
          <a:p>
            <a:pPr marL="342900" lvl="1" indent="0">
              <a:buNone/>
            </a:pPr>
            <a:endParaRPr lang="en-US" sz="2000"/>
          </a:p>
          <a:p>
            <a:pPr marL="0" indent="0">
              <a:buNone/>
            </a:pPr>
            <a:r>
              <a:rPr lang="en-US" sz="2000" b="1" u="sng"/>
              <a:t>Local and Flexible YA Showing</a:t>
            </a:r>
          </a:p>
          <a:p>
            <a:pPr marL="685800" lvl="1" indent="-342900">
              <a:buFont typeface="Wingdings" panose="05000000000000000000" pitchFamily="2" charset="2"/>
              <a:buChar char="Ø"/>
            </a:pPr>
            <a:r>
              <a:rPr lang="en-US" sz="2000" b="1"/>
              <a:t>Use the Local and Flexible RA template </a:t>
            </a:r>
          </a:p>
          <a:p>
            <a:pPr marL="685800" lvl="1" indent="-342900"/>
            <a:r>
              <a:rPr lang="en-US" sz="2000"/>
              <a:t>All LSEs are required to demonstrate compliance with the Flexible RAR for all 12 months of 2025</a:t>
            </a:r>
          </a:p>
          <a:p>
            <a:pPr marL="685800" lvl="1" indent="-342900"/>
            <a:r>
              <a:rPr lang="en-US" sz="2000"/>
              <a:t>LSEs in SDG&amp;E’s distribution service area are required to demonstrate Local RAR for all 12 months of 2025, 2026, and 2027</a:t>
            </a:r>
            <a:endParaRPr lang="en-US" sz="2000" b="1"/>
          </a:p>
          <a:p>
            <a:pPr marL="685800" lvl="1" indent="-342900"/>
            <a:endParaRPr lang="en-US" sz="2000" b="1"/>
          </a:p>
          <a:p>
            <a:pPr marL="0" indent="0">
              <a:buNone/>
            </a:pPr>
            <a:r>
              <a:rPr lang="en-US" sz="2200" b="1"/>
              <a:t>Note: Month-Ahead filings will require one filing, using the SOD Showing Tool. </a:t>
            </a:r>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5</a:t>
            </a:fld>
            <a:endParaRPr lang="en-US"/>
          </a:p>
        </p:txBody>
      </p:sp>
    </p:spTree>
    <p:extLst>
      <p:ext uri="{BB962C8B-B14F-4D97-AF65-F5344CB8AC3E}">
        <p14:creationId xmlns:p14="http://schemas.microsoft.com/office/powerpoint/2010/main" val="134157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85090" cy="600434"/>
          </a:xfrm>
        </p:spPr>
        <p:txBody>
          <a:bodyPr/>
          <a:lstStyle/>
          <a:p>
            <a:r>
              <a:rPr lang="en-US"/>
              <a:t>CEC Load Forecast Presentation</a:t>
            </a:r>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idx="1"/>
          </p:nvPr>
        </p:nvSpPr>
        <p:spPr>
          <a:xfrm>
            <a:off x="609600" y="1112787"/>
            <a:ext cx="10985090" cy="5064176"/>
          </a:xfrm>
        </p:spPr>
        <p:txBody>
          <a:bodyPr vert="horz" lIns="0" tIns="45720" rIns="91440" bIns="45720" rtlCol="0" anchor="t">
            <a:noAutofit/>
          </a:bodyPr>
          <a:lstStyle/>
          <a:p>
            <a:r>
              <a:rPr lang="en-US"/>
              <a:t>(Lynn Marshall to present)</a:t>
            </a:r>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6</a:t>
            </a:fld>
            <a:endParaRPr lang="en-US"/>
          </a:p>
        </p:txBody>
      </p:sp>
    </p:spTree>
    <p:extLst>
      <p:ext uri="{BB962C8B-B14F-4D97-AF65-F5344CB8AC3E}">
        <p14:creationId xmlns:p14="http://schemas.microsoft.com/office/powerpoint/2010/main" val="2990100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85090" cy="649596"/>
          </a:xfrm>
        </p:spPr>
        <p:txBody>
          <a:bodyPr/>
          <a:lstStyle/>
          <a:p>
            <a:r>
              <a:rPr lang="en-US"/>
              <a:t>Exceedance Value Update</a:t>
            </a:r>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idx="1"/>
          </p:nvPr>
        </p:nvSpPr>
        <p:spPr>
          <a:xfrm>
            <a:off x="609600" y="1149658"/>
            <a:ext cx="10985090" cy="5027305"/>
          </a:xfrm>
        </p:spPr>
        <p:txBody>
          <a:bodyPr vert="horz" lIns="0" tIns="45720" rIns="91440" bIns="45720" rtlCol="0" anchor="t">
            <a:noAutofit/>
          </a:bodyPr>
          <a:lstStyle/>
          <a:p>
            <a:pPr marL="457200" indent="-457200">
              <a:buAutoNum type="arabicPeriod"/>
            </a:pPr>
            <a:r>
              <a:rPr lang="en-US">
                <a:ea typeface="+mn-lt"/>
                <a:cs typeface="+mn-lt"/>
              </a:rPr>
              <a:t>Adjusted for Daylight Savings Time (DST)</a:t>
            </a:r>
          </a:p>
          <a:p>
            <a:pPr marL="800100" lvl="1" indent="-457200"/>
            <a:r>
              <a:rPr lang="en-US">
                <a:ea typeface="+mn-lt"/>
                <a:cs typeface="+mn-lt"/>
              </a:rPr>
              <a:t>Identified all Pacific Daylight Time (PDT) hours and moved forward one hour to normalize to Pacific Standard Time (PST)</a:t>
            </a:r>
          </a:p>
          <a:p>
            <a:pPr marL="457200" indent="-457200">
              <a:buAutoNum type="arabicPeriod"/>
            </a:pPr>
            <a:r>
              <a:rPr lang="en-US">
                <a:ea typeface="+mn-lt"/>
                <a:cs typeface="+mn-lt"/>
              </a:rPr>
              <a:t>Removed 2017 data</a:t>
            </a:r>
            <a:endParaRPr lang="en-US"/>
          </a:p>
          <a:p>
            <a:pPr marL="800100" lvl="1" indent="-457200"/>
            <a:r>
              <a:rPr lang="en-US">
                <a:ea typeface="+mn-lt"/>
                <a:cs typeface="+mn-lt"/>
              </a:rPr>
              <a:t>Original in-state data had a seventh year</a:t>
            </a:r>
          </a:p>
          <a:p>
            <a:pPr marL="800100" lvl="1" indent="-457200"/>
            <a:r>
              <a:rPr lang="en-US">
                <a:ea typeface="+mn-lt"/>
                <a:cs typeface="+mn-lt"/>
              </a:rPr>
              <a:t>The decision requires the last six years</a:t>
            </a:r>
          </a:p>
          <a:p>
            <a:pPr marL="457200" indent="-457200">
              <a:buAutoNum type="arabicPeriod"/>
            </a:pPr>
            <a:r>
              <a:rPr lang="en-US">
                <a:ea typeface="+mn-lt"/>
                <a:cs typeface="+mn-lt"/>
              </a:rPr>
              <a:t>Ran solver until convergence</a:t>
            </a:r>
          </a:p>
          <a:p>
            <a:pPr marL="800100" lvl="1" indent="-457200"/>
            <a:r>
              <a:rPr lang="en-US"/>
              <a:t>Altered source data to make solver run faster</a:t>
            </a:r>
          </a:p>
          <a:p>
            <a:pPr marL="800100" lvl="1" indent="-457200"/>
            <a:r>
              <a:rPr lang="en-US"/>
              <a:t>Ran solver until convergence</a:t>
            </a:r>
          </a:p>
          <a:p>
            <a:pPr marL="800100" lvl="1" indent="-457200"/>
            <a:r>
              <a:rPr lang="en-US"/>
              <a:t>Minimal changes in this step</a:t>
            </a:r>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7</a:t>
            </a:fld>
            <a:endParaRPr lang="en-US"/>
          </a:p>
        </p:txBody>
      </p:sp>
    </p:spTree>
    <p:extLst>
      <p:ext uri="{BB962C8B-B14F-4D97-AF65-F5344CB8AC3E}">
        <p14:creationId xmlns:p14="http://schemas.microsoft.com/office/powerpoint/2010/main" val="1302169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85090" cy="649596"/>
          </a:xfrm>
        </p:spPr>
        <p:txBody>
          <a:bodyPr/>
          <a:lstStyle/>
          <a:p>
            <a:r>
              <a:rPr lang="en-US"/>
              <a:t>Exceedance Value Update</a:t>
            </a:r>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8</a:t>
            </a:fld>
            <a:endParaRPr lang="en-US"/>
          </a:p>
        </p:txBody>
      </p:sp>
      <p:graphicFrame>
        <p:nvGraphicFramePr>
          <p:cNvPr id="3" name="Chart 2">
            <a:extLst>
              <a:ext uri="{FF2B5EF4-FFF2-40B4-BE49-F238E27FC236}">
                <a16:creationId xmlns:a16="http://schemas.microsoft.com/office/drawing/2014/main" id="{9B29B86E-CC2D-6317-FC8D-E5571C2B82FF}"/>
              </a:ext>
            </a:extLst>
          </p:cNvPr>
          <p:cNvGraphicFramePr>
            <a:graphicFrameLocks/>
          </p:cNvGraphicFramePr>
          <p:nvPr>
            <p:extLst>
              <p:ext uri="{D42A27DB-BD31-4B8C-83A1-F6EECF244321}">
                <p14:modId xmlns:p14="http://schemas.microsoft.com/office/powerpoint/2010/main" val="2105492914"/>
              </p:ext>
            </p:extLst>
          </p:nvPr>
        </p:nvGraphicFramePr>
        <p:xfrm>
          <a:off x="1563576" y="1156014"/>
          <a:ext cx="8619224" cy="50393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311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85090" cy="649596"/>
          </a:xfrm>
        </p:spPr>
        <p:txBody>
          <a:bodyPr/>
          <a:lstStyle/>
          <a:p>
            <a:r>
              <a:rPr lang="en-US"/>
              <a:t>Exceedance Value Update</a:t>
            </a:r>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9</a:t>
            </a:fld>
            <a:endParaRPr lang="en-US"/>
          </a:p>
        </p:txBody>
      </p:sp>
      <p:graphicFrame>
        <p:nvGraphicFramePr>
          <p:cNvPr id="2" name="Chart 1">
            <a:extLst>
              <a:ext uri="{FF2B5EF4-FFF2-40B4-BE49-F238E27FC236}">
                <a16:creationId xmlns:a16="http://schemas.microsoft.com/office/drawing/2014/main" id="{9B29B86E-CC2D-6317-FC8D-E5571C2B82FF}"/>
              </a:ext>
            </a:extLst>
          </p:cNvPr>
          <p:cNvGraphicFramePr>
            <a:graphicFrameLocks/>
          </p:cNvGraphicFramePr>
          <p:nvPr>
            <p:extLst>
              <p:ext uri="{D42A27DB-BD31-4B8C-83A1-F6EECF244321}">
                <p14:modId xmlns:p14="http://schemas.microsoft.com/office/powerpoint/2010/main" val="2275620954"/>
              </p:ext>
            </p:extLst>
          </p:nvPr>
        </p:nvGraphicFramePr>
        <p:xfrm>
          <a:off x="1703097" y="1156014"/>
          <a:ext cx="8908999" cy="5157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5969437"/>
      </p:ext>
    </p:extLst>
  </p:cSld>
  <p:clrMapOvr>
    <a:masterClrMapping/>
  </p:clrMapOvr>
</p:sld>
</file>

<file path=ppt/theme/theme1.xml><?xml version="1.0" encoding="utf-8"?>
<a:theme xmlns:a="http://schemas.openxmlformats.org/drawingml/2006/main" name="CPUC White">
  <a:themeElements>
    <a:clrScheme name="Custom 1">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403093"/>
      </a:hlink>
      <a:folHlink>
        <a:srgbClr val="652B1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622" id="{383EEB3E-EA8D-4940-94CE-C53C72DDD0E4}" vid="{139900C3-2C8F-A741-BFAD-1DAD7144C619}"/>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622" id="{383EEB3E-EA8D-4940-94CE-C53C72DDD0E4}" vid="{0EB9897C-48AF-A945-85A8-198442E28F69}"/>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622" id="{383EEB3E-EA8D-4940-94CE-C53C72DDD0E4}" vid="{5EEAEFEB-75AC-5243-90E3-1F64274834CE}"/>
    </a:ext>
  </a:extLst>
</a:theme>
</file>

<file path=ppt/theme/theme4.xml><?xml version="1.0" encoding="utf-8"?>
<a:theme xmlns:a="http://schemas.openxmlformats.org/drawingml/2006/main" name="CPUC Blue">
  <a:themeElements>
    <a:clrScheme name="CPUC_2022">
      <a:dk1>
        <a:srgbClr val="000000"/>
      </a:dk1>
      <a:lt1>
        <a:srgbClr val="FFFFFF"/>
      </a:lt1>
      <a:dk2>
        <a:srgbClr val="2A3C50"/>
      </a:dk2>
      <a:lt2>
        <a:srgbClr val="FFDAA2"/>
      </a:lt2>
      <a:accent1>
        <a:srgbClr val="4779B1"/>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622" id="{383EEB3E-EA8D-4940-94CE-C53C72DDD0E4}" vid="{A5820177-E8B0-564B-A326-FF5EECE99FE6}"/>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622" id="{383EEB3E-EA8D-4940-94CE-C53C72DDD0E4}" vid="{4346F9B6-0868-1041-A681-AF6042D22DA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86BC3AB7D76A4C95100ABA517F5E83" ma:contentTypeVersion="13" ma:contentTypeDescription="Create a new document." ma:contentTypeScope="" ma:versionID="9baac76f15324f92c542607238742584">
  <xsd:schema xmlns:xsd="http://www.w3.org/2001/XMLSchema" xmlns:xs="http://www.w3.org/2001/XMLSchema" xmlns:p="http://schemas.microsoft.com/office/2006/metadata/properties" xmlns:ns2="76be18ba-3f21-4542-9cb1-4070a1d5beb6" xmlns:ns3="1b95f576-ac1d-41e6-9609-5e83155ee812" targetNamespace="http://schemas.microsoft.com/office/2006/metadata/properties" ma:root="true" ma:fieldsID="ac3e4def6835a2cadd3b482b7d81b338" ns2:_="" ns3:_="">
    <xsd:import namespace="76be18ba-3f21-4542-9cb1-4070a1d5beb6"/>
    <xsd:import namespace="1b95f576-ac1d-41e6-9609-5e83155ee81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be18ba-3f21-4542-9cb1-4070a1d5be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a2ad91bc-5df5-4177-b239-83290d7e6c2a}" ma:internalName="TaxCatchAll" ma:showField="CatchAllData" ma:web="76be18ba-3f21-4542-9cb1-4070a1d5beb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b95f576-ac1d-41e6-9609-5e83155ee81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58c64cc-ee56-435d-b6d0-239f1a5e0d9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6be18ba-3f21-4542-9cb1-4070a1d5beb6" xsi:nil="true"/>
    <lcf76f155ced4ddcb4097134ff3c332f xmlns="1b95f576-ac1d-41e6-9609-5e83155ee81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BDA4CA8-FFDA-402F-BD71-2C52892DF00A}">
  <ds:schemaRefs>
    <ds:schemaRef ds:uri="http://schemas.microsoft.com/sharepoint/v3/contenttype/forms"/>
  </ds:schemaRefs>
</ds:datastoreItem>
</file>

<file path=customXml/itemProps2.xml><?xml version="1.0" encoding="utf-8"?>
<ds:datastoreItem xmlns:ds="http://schemas.openxmlformats.org/officeDocument/2006/customXml" ds:itemID="{97D5CA2E-2293-44AB-87B0-9AE09C9632DF}">
  <ds:schemaRefs>
    <ds:schemaRef ds:uri="1b95f576-ac1d-41e6-9609-5e83155ee812"/>
    <ds:schemaRef ds:uri="76be18ba-3f21-4542-9cb1-4070a1d5be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1FDC99E-12DF-4D8C-8E6D-CBEA95427CE1}">
  <ds:schemaRefs>
    <ds:schemaRef ds:uri="1b95f576-ac1d-41e6-9609-5e83155ee812"/>
    <ds:schemaRef ds:uri="76be18ba-3f21-4542-9cb1-4070a1d5beb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CPUCtemplate_0622 (2)</Template>
  <TotalTime>1</TotalTime>
  <Words>1556</Words>
  <Application>Microsoft Office PowerPoint</Application>
  <PresentationFormat>Widescreen</PresentationFormat>
  <Paragraphs>160</Paragraphs>
  <Slides>20</Slides>
  <Notes>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20</vt:i4>
      </vt:variant>
    </vt:vector>
  </HeadingPairs>
  <TitlesOfParts>
    <vt:vector size="30" baseType="lpstr">
      <vt:lpstr>Arial</vt:lpstr>
      <vt:lpstr>Calibri</vt:lpstr>
      <vt:lpstr>Century Gothic</vt:lpstr>
      <vt:lpstr>Segoe UI</vt:lpstr>
      <vt:lpstr>Wingdings</vt:lpstr>
      <vt:lpstr>CPUC White</vt:lpstr>
      <vt:lpstr>CPUC Pale Gold</vt:lpstr>
      <vt:lpstr>CPUC Dark Blue</vt:lpstr>
      <vt:lpstr>CPUC Blue</vt:lpstr>
      <vt:lpstr>CPUC Gold</vt:lpstr>
      <vt:lpstr>Slice-of-Day Office Hours</vt:lpstr>
      <vt:lpstr>Agenda</vt:lpstr>
      <vt:lpstr>Slice-of-Day Implementation Timeline</vt:lpstr>
      <vt:lpstr>Slice-of-Day Implementation Timeline</vt:lpstr>
      <vt:lpstr>2025 YA Filings: SOD System, Local, and Flexible</vt:lpstr>
      <vt:lpstr>CEC Load Forecast Presentation</vt:lpstr>
      <vt:lpstr>Exceedance Value Update</vt:lpstr>
      <vt:lpstr>Exceedance Value Update</vt:lpstr>
      <vt:lpstr>Exceedance Value Update</vt:lpstr>
      <vt:lpstr>Stakeholders' Topics of Interest</vt:lpstr>
      <vt:lpstr>Data Availability Timeline</vt:lpstr>
      <vt:lpstr>Storage Excess Capacity Test</vt:lpstr>
      <vt:lpstr>Flexible Compliance Logic</vt:lpstr>
      <vt:lpstr>Unspecified Import Contracts</vt:lpstr>
      <vt:lpstr>Showing Collocated and Hybrid Resources</vt:lpstr>
      <vt:lpstr>Showing Collocated and Hybrid Resources</vt:lpstr>
      <vt:lpstr>Showing Collocated and Hybrid Resources</vt:lpstr>
      <vt:lpstr>Template Feedback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Slice of Day Office Hours</dc:title>
  <dc:creator>Draghi, Zoe</dc:creator>
  <cp:lastModifiedBy>Grieser, Ryan</cp:lastModifiedBy>
  <cp:revision>3</cp:revision>
  <dcterms:created xsi:type="dcterms:W3CDTF">2024-08-14T22:48:52Z</dcterms:created>
  <dcterms:modified xsi:type="dcterms:W3CDTF">2024-08-21T18:37:12Z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0x0101007586BC3AB7D76A4C95100ABA517F5E83</vt:lpwstr>
  </property>
  <property fmtid="{D5CDD505-2E9C-101B-9397-08002B2CF9AE}" pid="3" name="MediaServiceImageTags">
    <vt:lpwstr/>
  </property>
</Properties>
</file>