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694" r:id="rId5"/>
    <p:sldMasterId id="2147483648" r:id="rId6"/>
    <p:sldMasterId id="2147483693" r:id="rId7"/>
    <p:sldMasterId id="2147483660" r:id="rId8"/>
    <p:sldMasterId id="2147483671" r:id="rId9"/>
    <p:sldMasterId id="2147483682" r:id="rId10"/>
    <p:sldMasterId id="2147483678" r:id="rId11"/>
    <p:sldMasterId id="2147483679" r:id="rId12"/>
  </p:sldMasterIdLst>
  <p:notesMasterIdLst>
    <p:notesMasterId r:id="rId35"/>
  </p:notesMasterIdLst>
  <p:handoutMasterIdLst>
    <p:handoutMasterId r:id="rId36"/>
  </p:handoutMasterIdLst>
  <p:sldIdLst>
    <p:sldId id="256" r:id="rId13"/>
    <p:sldId id="3037" r:id="rId14"/>
    <p:sldId id="270" r:id="rId15"/>
    <p:sldId id="3050" r:id="rId16"/>
    <p:sldId id="3051" r:id="rId17"/>
    <p:sldId id="257" r:id="rId18"/>
    <p:sldId id="3042" r:id="rId19"/>
    <p:sldId id="3052" r:id="rId20"/>
    <p:sldId id="3053" r:id="rId21"/>
    <p:sldId id="3040" r:id="rId22"/>
    <p:sldId id="3038" r:id="rId23"/>
    <p:sldId id="3036" r:id="rId24"/>
    <p:sldId id="3039" r:id="rId25"/>
    <p:sldId id="3046" r:id="rId26"/>
    <p:sldId id="3048" r:id="rId27"/>
    <p:sldId id="3047" r:id="rId28"/>
    <p:sldId id="3049" r:id="rId29"/>
    <p:sldId id="3045" r:id="rId30"/>
    <p:sldId id="3055" r:id="rId31"/>
    <p:sldId id="258" r:id="rId32"/>
    <p:sldId id="3044"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CDAD9F-A9CF-CA32-0B3A-ACDEA01B5C87}" name="Savong, Christindaravy@Energy" initials="SC" userId="S::christindaravy.savong@energy.ca.gov::e8c6f521-6609-4e8f-b676-2f94d2fc2ec5" providerId="AD"/>
  <p188:author id="{71F88DDB-7BB2-6F71-BFD4-DDA0A21785EC}" name="Savong, Christindaravy@Energy" initials="CS" userId="S::Christindaravy.Savong@energy.ca.gov::e8c6f521-6609-4e8f-b676-2f94d2fc2ec5" providerId="AD"/>
  <p188:author id="{8658DBE4-DE30-540B-C13C-55369D61509C}" name="Macias, Rick@Energy" initials="MR" userId="S::rick.macias@energy.ca.gov::d787c477-63eb-4778-9347-ffccb1b3b3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8F1D57-5C4A-46A9-9CD0-566F5C7832C9}" v="8" dt="2025-07-29T22:20:12.1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p:restoredTop sz="94694"/>
  </p:normalViewPr>
  <p:slideViewPr>
    <p:cSldViewPr snapToGrid="0">
      <p:cViewPr>
        <p:scale>
          <a:sx n="88" d="100"/>
          <a:sy n="88" d="100"/>
        </p:scale>
        <p:origin x="528"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21" Type="http://schemas.openxmlformats.org/officeDocument/2006/relationships/slide" Target="slides/slide9.xml"/><Relationship Id="rId34" Type="http://schemas.openxmlformats.org/officeDocument/2006/relationships/slide" Target="slides/slide22.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DA9F5774-C678-1E48-A23B-1680A328FA46}" type="datetimeFigureOut">
              <a:rPr lang="en-US" smtClean="0"/>
              <a:t>7/22/2025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A5CF69-AC20-4D4D-9770-B6BEBB357282}" type="slidenum">
              <a:rPr lang="en-US" smtClean="0"/>
              <a:t>‹#›</a:t>
            </a:fld>
            <a:endParaRPr lang="en-US"/>
          </a:p>
        </p:txBody>
      </p:sp>
    </p:spTree>
    <p:extLst>
      <p:ext uri="{BB962C8B-B14F-4D97-AF65-F5344CB8AC3E}">
        <p14:creationId xmlns:p14="http://schemas.microsoft.com/office/powerpoint/2010/main" val="214737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80CE468-BD03-B649-8E6C-392373B14A1D}"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7B0B1-BEA2-8948-A557-11B4BDB90777}" type="slidenum">
              <a:rPr lang="en-US" smtClean="0"/>
              <a:t>‹#›</a:t>
            </a:fld>
            <a:endParaRPr lang="en-US"/>
          </a:p>
        </p:txBody>
      </p:sp>
    </p:spTree>
    <p:extLst>
      <p:ext uri="{BB962C8B-B14F-4D97-AF65-F5344CB8AC3E}">
        <p14:creationId xmlns:p14="http://schemas.microsoft.com/office/powerpoint/2010/main" val="83065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17B0B1-BEA2-8948-A557-11B4BDB90777}" type="slidenum">
              <a:rPr lang="en-US" smtClean="0"/>
              <a:t>1</a:t>
            </a:fld>
            <a:endParaRPr lang="en-US"/>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371DD-D01A-803D-3E4A-9994430DE4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B6209-0299-C3E0-A464-CAAC7AB0CC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F8CE8D-B449-F6A4-92C7-1708605351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2F597E-FA63-2514-E9A4-C711BD60AD8B}"/>
              </a:ext>
            </a:extLst>
          </p:cNvPr>
          <p:cNvSpPr>
            <a:spLocks noGrp="1"/>
          </p:cNvSpPr>
          <p:nvPr>
            <p:ph type="sldNum" sz="quarter" idx="5"/>
          </p:nvPr>
        </p:nvSpPr>
        <p:spPr/>
        <p:txBody>
          <a:bodyPr/>
          <a:lstStyle/>
          <a:p>
            <a:fld id="{9117B0B1-BEA2-8948-A557-11B4BDB90777}" type="slidenum">
              <a:rPr lang="en-US" smtClean="0"/>
              <a:t>14</a:t>
            </a:fld>
            <a:endParaRPr lang="en-US"/>
          </a:p>
        </p:txBody>
      </p:sp>
    </p:spTree>
    <p:extLst>
      <p:ext uri="{BB962C8B-B14F-4D97-AF65-F5344CB8AC3E}">
        <p14:creationId xmlns:p14="http://schemas.microsoft.com/office/powerpoint/2010/main" val="1261804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59532-ED8D-523E-9808-D82B3A73D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467ED-1FC2-3FCC-1E51-F309DD69EA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07E93-CDFD-73C1-D81C-A9E0DFF225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98D80D-E7EB-37AE-CDBD-2570B8350C55}"/>
              </a:ext>
            </a:extLst>
          </p:cNvPr>
          <p:cNvSpPr>
            <a:spLocks noGrp="1"/>
          </p:cNvSpPr>
          <p:nvPr>
            <p:ph type="sldNum" sz="quarter" idx="5"/>
          </p:nvPr>
        </p:nvSpPr>
        <p:spPr/>
        <p:txBody>
          <a:bodyPr/>
          <a:lstStyle/>
          <a:p>
            <a:fld id="{9117B0B1-BEA2-8948-A557-11B4BDB90777}" type="slidenum">
              <a:rPr lang="en-US" smtClean="0"/>
              <a:t>18</a:t>
            </a:fld>
            <a:endParaRPr lang="en-US"/>
          </a:p>
        </p:txBody>
      </p:sp>
    </p:spTree>
    <p:extLst>
      <p:ext uri="{BB962C8B-B14F-4D97-AF65-F5344CB8AC3E}">
        <p14:creationId xmlns:p14="http://schemas.microsoft.com/office/powerpoint/2010/main" val="220099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2</a:t>
            </a:fld>
            <a:endParaRPr lang="en-US"/>
          </a:p>
        </p:txBody>
      </p:sp>
    </p:spTree>
    <p:extLst>
      <p:ext uri="{BB962C8B-B14F-4D97-AF65-F5344CB8AC3E}">
        <p14:creationId xmlns:p14="http://schemas.microsoft.com/office/powerpoint/2010/main" val="231316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7</a:t>
            </a:fld>
            <a:endParaRPr lang="en-US"/>
          </a:p>
        </p:txBody>
      </p:sp>
    </p:spTree>
    <p:extLst>
      <p:ext uri="{BB962C8B-B14F-4D97-AF65-F5344CB8AC3E}">
        <p14:creationId xmlns:p14="http://schemas.microsoft.com/office/powerpoint/2010/main" val="261164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600C5-14FF-A373-1F0F-EC8C9AD2E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06A32-91FF-59B3-A8B8-6DAE34DA7F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BB612-883E-8F81-035F-AB79CFEE12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BCA619-9611-3DDD-5DA4-FB68B64BF2D2}"/>
              </a:ext>
            </a:extLst>
          </p:cNvPr>
          <p:cNvSpPr>
            <a:spLocks noGrp="1"/>
          </p:cNvSpPr>
          <p:nvPr>
            <p:ph type="sldNum" sz="quarter" idx="5"/>
          </p:nvPr>
        </p:nvSpPr>
        <p:spPr/>
        <p:txBody>
          <a:bodyPr/>
          <a:lstStyle/>
          <a:p>
            <a:fld id="{9117B0B1-BEA2-8948-A557-11B4BDB90777}" type="slidenum">
              <a:rPr lang="en-US" smtClean="0"/>
              <a:t>8</a:t>
            </a:fld>
            <a:endParaRPr lang="en-US"/>
          </a:p>
        </p:txBody>
      </p:sp>
    </p:spTree>
    <p:extLst>
      <p:ext uri="{BB962C8B-B14F-4D97-AF65-F5344CB8AC3E}">
        <p14:creationId xmlns:p14="http://schemas.microsoft.com/office/powerpoint/2010/main" val="44748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E1E7A-098C-67CB-A74F-DA107496C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CEE36-EE9F-EA00-3A63-2D048A71F5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279AD-744F-BCDD-F09F-71517EAAEE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53B442-BEF5-ADF8-B841-50E713B14A1B}"/>
              </a:ext>
            </a:extLst>
          </p:cNvPr>
          <p:cNvSpPr>
            <a:spLocks noGrp="1"/>
          </p:cNvSpPr>
          <p:nvPr>
            <p:ph type="sldNum" sz="quarter" idx="5"/>
          </p:nvPr>
        </p:nvSpPr>
        <p:spPr/>
        <p:txBody>
          <a:bodyPr/>
          <a:lstStyle/>
          <a:p>
            <a:fld id="{9117B0B1-BEA2-8948-A557-11B4BDB90777}" type="slidenum">
              <a:rPr lang="en-US" smtClean="0"/>
              <a:t>9</a:t>
            </a:fld>
            <a:endParaRPr lang="en-US"/>
          </a:p>
        </p:txBody>
      </p:sp>
    </p:spTree>
    <p:extLst>
      <p:ext uri="{BB962C8B-B14F-4D97-AF65-F5344CB8AC3E}">
        <p14:creationId xmlns:p14="http://schemas.microsoft.com/office/powerpoint/2010/main" val="111441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10</a:t>
            </a:fld>
            <a:endParaRPr lang="en-US"/>
          </a:p>
        </p:txBody>
      </p:sp>
    </p:spTree>
    <p:extLst>
      <p:ext uri="{BB962C8B-B14F-4D97-AF65-F5344CB8AC3E}">
        <p14:creationId xmlns:p14="http://schemas.microsoft.com/office/powerpoint/2010/main" val="3116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11</a:t>
            </a:fld>
            <a:endParaRPr lang="en-US"/>
          </a:p>
        </p:txBody>
      </p:sp>
    </p:spTree>
    <p:extLst>
      <p:ext uri="{BB962C8B-B14F-4D97-AF65-F5344CB8AC3E}">
        <p14:creationId xmlns:p14="http://schemas.microsoft.com/office/powerpoint/2010/main" val="1876785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12</a:t>
            </a:fld>
            <a:endParaRPr lang="en-US"/>
          </a:p>
        </p:txBody>
      </p:sp>
    </p:spTree>
    <p:extLst>
      <p:ext uri="{BB962C8B-B14F-4D97-AF65-F5344CB8AC3E}">
        <p14:creationId xmlns:p14="http://schemas.microsoft.com/office/powerpoint/2010/main" val="1241954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7B0B1-BEA2-8948-A557-11B4BDB90777}" type="slidenum">
              <a:rPr lang="en-US" smtClean="0"/>
              <a:t>13</a:t>
            </a:fld>
            <a:endParaRPr lang="en-US"/>
          </a:p>
        </p:txBody>
      </p:sp>
    </p:spTree>
    <p:extLst>
      <p:ext uri="{BB962C8B-B14F-4D97-AF65-F5344CB8AC3E}">
        <p14:creationId xmlns:p14="http://schemas.microsoft.com/office/powerpoint/2010/main" val="134095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DEFE102A-57E4-A128-8305-D37DED278B5F}"/>
              </a:ext>
            </a:extLst>
          </p:cNvPr>
          <p:cNvSpPr>
            <a:spLocks noGrp="1"/>
          </p:cNvSpPr>
          <p:nvPr>
            <p:ph type="title"/>
          </p:nvPr>
        </p:nvSpPr>
        <p:spPr>
          <a:xfrm>
            <a:off x="831850" y="4255215"/>
            <a:ext cx="10515600" cy="1356059"/>
          </a:xfrm>
          <a:prstGeom prst="rect">
            <a:avLst/>
          </a:prstGeom>
        </p:spPr>
        <p:txBody>
          <a:bodyPr lIns="91440" tIns="45720" rIns="91440" bIns="45720" anchor="b"/>
          <a:lstStyle/>
          <a:p>
            <a:r>
              <a:rPr lang="en-US" sz="3200" dirty="0">
                <a:solidFill>
                  <a:srgbClr val="113052"/>
                </a:solidFill>
                <a:latin typeface="Arial Black"/>
                <a:cs typeface="Calibri"/>
              </a:rPr>
              <a:t>California Energy Commission Official PowerPoint Template</a:t>
            </a:r>
            <a:endParaRPr lang="en-US" sz="3200" dirty="0"/>
          </a:p>
        </p:txBody>
      </p:sp>
      <p:sp>
        <p:nvSpPr>
          <p:cNvPr id="6" name="Text Placeholder 4">
            <a:extLst>
              <a:ext uri="{FF2B5EF4-FFF2-40B4-BE49-F238E27FC236}">
                <a16:creationId xmlns:a16="http://schemas.microsoft.com/office/drawing/2014/main" id="{92390672-DACB-1896-D0C3-6C9B6016B470}"/>
              </a:ext>
            </a:extLst>
          </p:cNvPr>
          <p:cNvSpPr>
            <a:spLocks noGrp="1"/>
          </p:cNvSpPr>
          <p:nvPr>
            <p:ph type="body" idx="1"/>
          </p:nvPr>
        </p:nvSpPr>
        <p:spPr>
          <a:xfrm>
            <a:off x="831850" y="5611274"/>
            <a:ext cx="10515600" cy="1118139"/>
          </a:xfrm>
          <a:prstGeom prst="rect">
            <a:avLst/>
          </a:prstGeom>
        </p:spPr>
        <p:txBody>
          <a:bodyPr/>
          <a:lstStyle/>
          <a:p>
            <a:r>
              <a:rPr lang="en-US" sz="1800">
                <a:latin typeface="Arial Nova" panose="020B0504020202020204" pitchFamily="34" charset="0"/>
              </a:rPr>
              <a:t>Title:</a:t>
            </a:r>
          </a:p>
          <a:p>
            <a:r>
              <a:rPr lang="en-US" sz="1800">
                <a:latin typeface="Arial Nova" panose="020B0504020202020204" pitchFamily="34" charset="0"/>
              </a:rPr>
              <a:t>Presenter: Name, Title</a:t>
            </a:r>
          </a:p>
          <a:p>
            <a:r>
              <a:rPr lang="en-US" sz="1800">
                <a:latin typeface="Arial Nova" panose="020B0504020202020204" pitchFamily="34" charset="0"/>
              </a:rPr>
              <a:t>Date: </a:t>
            </a:r>
          </a:p>
        </p:txBody>
      </p:sp>
    </p:spTree>
    <p:extLst>
      <p:ext uri="{BB962C8B-B14F-4D97-AF65-F5344CB8AC3E}">
        <p14:creationId xmlns:p14="http://schemas.microsoft.com/office/powerpoint/2010/main" val="187865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Nova" panose="020B0504020202020204" pitchFamily="34" charset="0"/>
              </a:defRPr>
            </a:lvl1pPr>
          </a:lstStyle>
          <a:p>
            <a:fld id="{9F386C1D-959B-6C44-9D8E-1EBE83060B83}" type="datetime1">
              <a:rPr lang="en-US" smtClean="0"/>
              <a:pPr/>
              <a:t>7/22/2025</a:t>
            </a:fld>
            <a:endParaRPr lang="en-US"/>
          </a:p>
        </p:txBody>
      </p:sp>
      <p:sp>
        <p:nvSpPr>
          <p:cNvPr id="8" name="Footer Placeholder 7"/>
          <p:cNvSpPr>
            <a:spLocks noGrp="1"/>
          </p:cNvSpPr>
          <p:nvPr>
            <p:ph type="ftr" sz="quarter" idx="11"/>
          </p:nvPr>
        </p:nvSpPr>
        <p:spPr/>
        <p:txBody>
          <a:bodyPr/>
          <a:lstStyle>
            <a:lvl1pPr>
              <a:defRPr>
                <a:latin typeface="Arial Nova" panose="020B05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Nova" panose="020B0504020202020204" pitchFamily="34" charset="0"/>
              </a:defRPr>
            </a:lvl1pPr>
          </a:lstStyle>
          <a:p>
            <a:fld id="{7F09A1A5-4186-AE45-B489-8F93D826EB49}" type="slidenum">
              <a:rPr lang="en-US" smtClean="0"/>
              <a:pPr/>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13851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Nova" panose="020B0504020202020204" pitchFamily="34" charset="0"/>
              </a:defRPr>
            </a:lvl1pPr>
          </a:lstStyle>
          <a:p>
            <a:fld id="{A0A639FC-0D0B-254C-A488-84C1053DC81E}" type="datetime1">
              <a:rPr lang="en-US" smtClean="0"/>
              <a:pPr/>
              <a:t>7/22/2025</a:t>
            </a:fld>
            <a:endParaRPr lang="en-US"/>
          </a:p>
        </p:txBody>
      </p:sp>
      <p:sp>
        <p:nvSpPr>
          <p:cNvPr id="4" name="Footer Placeholder 3"/>
          <p:cNvSpPr>
            <a:spLocks noGrp="1"/>
          </p:cNvSpPr>
          <p:nvPr>
            <p:ph type="ftr" sz="quarter" idx="11"/>
          </p:nvPr>
        </p:nvSpPr>
        <p:spPr/>
        <p:txBody>
          <a:bodyPr/>
          <a:lstStyle>
            <a:lvl1pPr>
              <a:defRPr>
                <a:latin typeface="Arial Nova" panose="020B05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Nova" panose="020B0504020202020204" pitchFamily="34" charset="0"/>
              </a:defRPr>
            </a:lvl1pPr>
          </a:lstStyle>
          <a:p>
            <a:fld id="{005C4985-ACD0-2B4C-8981-36243250F268}" type="slidenum">
              <a:rPr lang="en-US" smtClean="0"/>
              <a:pPr/>
              <a:t>‹#›</a:t>
            </a:fld>
            <a:endParaRPr lang="en-US"/>
          </a:p>
        </p:txBody>
      </p:sp>
    </p:spTree>
    <p:extLst>
      <p:ext uri="{BB962C8B-B14F-4D97-AF65-F5344CB8AC3E}">
        <p14:creationId xmlns:p14="http://schemas.microsoft.com/office/powerpoint/2010/main" val="755809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AEF258-FE05-9A40-ABEB-3CEFD609CF46}" type="datetime1">
              <a:rPr lang="en-US" smtClean="0"/>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dirty="0"/>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1048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ODS Layout 1">
    <p:spTree>
      <p:nvGrpSpPr>
        <p:cNvPr id="1" name=""/>
        <p:cNvGrpSpPr/>
        <p:nvPr/>
      </p:nvGrpSpPr>
      <p:grpSpPr>
        <a:xfrm>
          <a:off x="0" y="0"/>
          <a:ext cx="0" cy="0"/>
          <a:chOff x="0" y="0"/>
          <a:chExt cx="0" cy="0"/>
        </a:xfrm>
      </p:grpSpPr>
      <p:sp>
        <p:nvSpPr>
          <p:cNvPr id="2" name="Title 1"/>
          <p:cNvSpPr>
            <a:spLocks noGrp="1"/>
          </p:cNvSpPr>
          <p:nvPr>
            <p:ph type="title" idx="1"/>
          </p:nvPr>
        </p:nvSpPr>
        <p:spPr>
          <a:xfrm>
            <a:off x="304800" y="228600"/>
            <a:ext cx="11582400" cy="511810"/>
          </a:xfrm>
        </p:spPr>
        <p:txBody>
          <a:bodyPr/>
          <a:lstStyle/>
          <a:p>
            <a:r>
              <a:rPr lang="en-US"/>
              <a:t>Click to add title</a:t>
            </a:r>
          </a:p>
        </p:txBody>
      </p:sp>
      <p:sp>
        <p:nvSpPr>
          <p:cNvPr id="3" name="Picture Placeholder 1"/>
          <p:cNvSpPr>
            <a:spLocks noGrp="1"/>
          </p:cNvSpPr>
          <p:nvPr>
            <p:ph type="pic" idx="2"/>
          </p:nvPr>
        </p:nvSpPr>
        <p:spPr>
          <a:xfrm>
            <a:off x="304800" y="803910"/>
            <a:ext cx="11582400" cy="5486400"/>
          </a:xfrm>
        </p:spPr>
      </p:sp>
      <p:sp>
        <p:nvSpPr>
          <p:cNvPr id="4" name="Slide Number Placeholder"/>
          <p:cNvSpPr>
            <a:spLocks noGrp="1"/>
          </p:cNvSpPr>
          <p:nvPr>
            <p:ph type="sldNum" sz="quarter" idx="3"/>
          </p:nvPr>
        </p:nvSpPr>
        <p:spPr>
          <a:xfrm>
            <a:off x="8991600" y="6362700"/>
            <a:ext cx="2895600" cy="266700"/>
          </a:xfrm>
        </p:spPr>
        <p:txBody>
          <a:bodyPr/>
          <a:lstStyle/>
          <a:p>
            <a:fld id="{32773308-8FC7-4804-886D-6B9C6DE685AE}" type="slidenum">
              <a:rPr lang="en-US" smtClean="0"/>
              <a:pPr/>
              <a:t>‹#›</a:t>
            </a:fld>
            <a:endParaRPr lang="en-US"/>
          </a:p>
        </p:txBody>
      </p:sp>
    </p:spTree>
    <p:extLst>
      <p:ext uri="{BB962C8B-B14F-4D97-AF65-F5344CB8AC3E}">
        <p14:creationId xmlns:p14="http://schemas.microsoft.com/office/powerpoint/2010/main" val="689972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Nova" panose="020B0504020202020204" pitchFamily="34" charset="0"/>
              </a:defRPr>
            </a:lvl1pPr>
          </a:lstStyle>
          <a:p>
            <a:fld id="{EAAEF258-FE05-9A40-ABEB-3CEFD609CF46}" type="datetime1">
              <a:rPr lang="en-US" smtClean="0"/>
              <a:pPr/>
              <a:t>7/22/2025</a:t>
            </a:fld>
            <a:endParaRPr lang="en-US"/>
          </a:p>
        </p:txBody>
      </p:sp>
      <p:sp>
        <p:nvSpPr>
          <p:cNvPr id="5" name="Footer Placeholder 4"/>
          <p:cNvSpPr>
            <a:spLocks noGrp="1"/>
          </p:cNvSpPr>
          <p:nvPr>
            <p:ph type="ftr" sz="quarter" idx="11"/>
          </p:nvPr>
        </p:nvSpPr>
        <p:spPr/>
        <p:txBody>
          <a:bodyPr/>
          <a:lstStyle>
            <a:lvl1pPr>
              <a:defRPr>
                <a:latin typeface="Arial Nova" panose="020B05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Nova" panose="020B0504020202020204" pitchFamily="34" charset="0"/>
              </a:defRPr>
            </a:lvl1pPr>
          </a:lstStyle>
          <a:p>
            <a:fld id="{7F09A1A5-4186-AE45-B489-8F93D826EB49}" type="slidenum">
              <a:rPr lang="en-US" smtClean="0"/>
              <a:pPr/>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3816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Nova" panose="020B0504020202020204" pitchFamily="34" charset="0"/>
              </a:defRPr>
            </a:lvl1pPr>
          </a:lstStyle>
          <a:p>
            <a:fld id="{D76D0696-7CCE-494F-A431-EAFE08099352}" type="datetime1">
              <a:rPr lang="en-US" smtClean="0"/>
              <a:pPr/>
              <a:t>7/22/2025</a:t>
            </a:fld>
            <a:endParaRPr lang="en-US"/>
          </a:p>
        </p:txBody>
      </p:sp>
      <p:sp>
        <p:nvSpPr>
          <p:cNvPr id="6" name="Footer Placeholder 5"/>
          <p:cNvSpPr>
            <a:spLocks noGrp="1"/>
          </p:cNvSpPr>
          <p:nvPr>
            <p:ph type="ftr" sz="quarter" idx="11"/>
          </p:nvPr>
        </p:nvSpPr>
        <p:spPr/>
        <p:txBody>
          <a:bodyPr/>
          <a:lstStyle>
            <a:lvl1pPr>
              <a:defRPr>
                <a:latin typeface="Arial Nova" panose="020B05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Nova" panose="020B0504020202020204" pitchFamily="34" charset="0"/>
              </a:defRPr>
            </a:lvl1pPr>
          </a:lstStyle>
          <a:p>
            <a:fld id="{7F09A1A5-4186-AE45-B489-8F93D826EB49}" type="slidenum">
              <a:rPr lang="en-US" smtClean="0"/>
              <a:pPr/>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2073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Nova" panose="020B0504020202020204" pitchFamily="34" charset="0"/>
              </a:defRPr>
            </a:lvl1pPr>
          </a:lstStyle>
          <a:p>
            <a:fld id="{9F386C1D-959B-6C44-9D8E-1EBE83060B83}" type="datetime1">
              <a:rPr lang="en-US" smtClean="0"/>
              <a:pPr/>
              <a:t>7/22/2025</a:t>
            </a:fld>
            <a:endParaRPr lang="en-US"/>
          </a:p>
        </p:txBody>
      </p:sp>
      <p:sp>
        <p:nvSpPr>
          <p:cNvPr id="8" name="Footer Placeholder 7"/>
          <p:cNvSpPr>
            <a:spLocks noGrp="1"/>
          </p:cNvSpPr>
          <p:nvPr>
            <p:ph type="ftr" sz="quarter" idx="11"/>
          </p:nvPr>
        </p:nvSpPr>
        <p:spPr/>
        <p:txBody>
          <a:bodyPr/>
          <a:lstStyle>
            <a:lvl1pPr>
              <a:defRPr>
                <a:latin typeface="Arial Nova" panose="020B05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Nova" panose="020B0504020202020204" pitchFamily="34" charset="0"/>
              </a:defRPr>
            </a:lvl1pPr>
          </a:lstStyle>
          <a:p>
            <a:fld id="{7F09A1A5-4186-AE45-B489-8F93D826EB49}" type="slidenum">
              <a:rPr lang="en-US" smtClean="0"/>
              <a:pPr/>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64450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4909F6-C5C0-404A-8B68-383F4730A3E4}" type="datetime1">
              <a:rPr lang="en-US" smtClean="0"/>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CD1BE-76F0-964D-BEB4-4B9A284D890B}" type="slidenum">
              <a:rPr lang="en-US" smtClean="0"/>
              <a:pPr/>
              <a:t>‹#›</a:t>
            </a:fld>
            <a:endParaRPr lang="en-US"/>
          </a:p>
        </p:txBody>
      </p:sp>
    </p:spTree>
    <p:extLst>
      <p:ext uri="{BB962C8B-B14F-4D97-AF65-F5344CB8AC3E}">
        <p14:creationId xmlns:p14="http://schemas.microsoft.com/office/powerpoint/2010/main" val="339452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56507B-4CCB-9B49-A0AD-E20110655715}" type="datetime1">
              <a:rPr lang="en-US" smtClean="0"/>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20EBB6-C900-684B-B96E-D78E525ADD2C}" type="slidenum">
              <a:rPr lang="en-US" smtClean="0"/>
              <a:t>‹#›</a:t>
            </a:fld>
            <a:endParaRPr lang="en-US"/>
          </a:p>
        </p:txBody>
      </p:sp>
    </p:spTree>
    <p:extLst>
      <p:ext uri="{BB962C8B-B14F-4D97-AF65-F5344CB8AC3E}">
        <p14:creationId xmlns:p14="http://schemas.microsoft.com/office/powerpoint/2010/main" val="123686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AF07E30-83BB-C26B-918F-EDFA4F40D4E4}"/>
              </a:ext>
            </a:extLst>
          </p:cNvPr>
          <p:cNvSpPr>
            <a:spLocks noGrp="1"/>
          </p:cNvSpPr>
          <p:nvPr>
            <p:ph type="title"/>
          </p:nvPr>
        </p:nvSpPr>
        <p:spPr>
          <a:xfrm>
            <a:off x="831850" y="4255215"/>
            <a:ext cx="10515600" cy="1356059"/>
          </a:xfrm>
          <a:prstGeom prst="rect">
            <a:avLst/>
          </a:prstGeom>
        </p:spPr>
        <p:txBody>
          <a:bodyPr lIns="91440" tIns="45720" rIns="91440" bIns="45720" anchor="b"/>
          <a:lstStyle/>
          <a:p>
            <a:r>
              <a:rPr lang="en-US" sz="3200" dirty="0">
                <a:solidFill>
                  <a:srgbClr val="113052"/>
                </a:solidFill>
                <a:latin typeface="Arial Black"/>
                <a:cs typeface="Calibri"/>
              </a:rPr>
              <a:t>California Energy Commission Official PowerPoint Template</a:t>
            </a:r>
            <a:endParaRPr lang="en-US" sz="3200" dirty="0"/>
          </a:p>
        </p:txBody>
      </p:sp>
      <p:sp>
        <p:nvSpPr>
          <p:cNvPr id="6" name="Text Placeholder 4">
            <a:extLst>
              <a:ext uri="{FF2B5EF4-FFF2-40B4-BE49-F238E27FC236}">
                <a16:creationId xmlns:a16="http://schemas.microsoft.com/office/drawing/2014/main" id="{0A42C96A-C3FE-3EAA-EE3E-AE814F5CE725}"/>
              </a:ext>
            </a:extLst>
          </p:cNvPr>
          <p:cNvSpPr>
            <a:spLocks noGrp="1"/>
          </p:cNvSpPr>
          <p:nvPr>
            <p:ph type="body" idx="1"/>
          </p:nvPr>
        </p:nvSpPr>
        <p:spPr>
          <a:xfrm>
            <a:off x="831850" y="5611274"/>
            <a:ext cx="10515600" cy="1118139"/>
          </a:xfrm>
          <a:prstGeom prst="rect">
            <a:avLst/>
          </a:prstGeom>
        </p:spPr>
        <p:txBody>
          <a:bodyPr/>
          <a:lstStyle/>
          <a:p>
            <a:r>
              <a:rPr lang="en-US" sz="1800">
                <a:latin typeface="Arial Nova" panose="020B0504020202020204" pitchFamily="34" charset="0"/>
              </a:rPr>
              <a:t>Title:</a:t>
            </a:r>
          </a:p>
          <a:p>
            <a:r>
              <a:rPr lang="en-US" sz="1800">
                <a:latin typeface="Arial Nova" panose="020B0504020202020204" pitchFamily="34" charset="0"/>
              </a:rPr>
              <a:t>Presenter: Name, Title</a:t>
            </a:r>
          </a:p>
          <a:p>
            <a:r>
              <a:rPr lang="en-US" sz="1800">
                <a:latin typeface="Arial Nova" panose="020B0504020202020204" pitchFamily="34" charset="0"/>
              </a:rPr>
              <a:t>Date: </a:t>
            </a:r>
          </a:p>
        </p:txBody>
      </p:sp>
    </p:spTree>
    <p:extLst>
      <p:ext uri="{BB962C8B-B14F-4D97-AF65-F5344CB8AC3E}">
        <p14:creationId xmlns:p14="http://schemas.microsoft.com/office/powerpoint/2010/main" val="29419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B17A8FD6-7F64-5E4C-97B1-FE11FAAD89FA}" type="datetime1">
              <a:rPr lang="en-US" smtClean="0"/>
              <a:t>7/22/2025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Arial Nova" panose="020B0504020202020204" pitchFamily="34" charset="0"/>
              </a:defRPr>
            </a:lvl1p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latin typeface="Arial Nova" panose="020B05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9" name="Picture 8" descr="A logo with a bear on top of a green box&#10;&#10;AI-generated content may be incorrect.">
            <a:extLst>
              <a:ext uri="{FF2B5EF4-FFF2-40B4-BE49-F238E27FC236}">
                <a16:creationId xmlns:a16="http://schemas.microsoft.com/office/drawing/2014/main" id="{AB7ECA24-053D-CA92-D66C-538757B648F8}"/>
              </a:ext>
            </a:extLst>
          </p:cNvPr>
          <p:cNvPicPr>
            <a:picLocks noChangeAspect="1"/>
          </p:cNvPicPr>
          <p:nvPr userDrawn="1"/>
        </p:nvPicPr>
        <p:blipFill>
          <a:blip r:embed="rId3"/>
          <a:stretch>
            <a:fillRect/>
          </a:stretch>
        </p:blipFill>
        <p:spPr>
          <a:xfrm>
            <a:off x="747767" y="637671"/>
            <a:ext cx="1553998" cy="1357159"/>
          </a:xfrm>
          <a:prstGeom prst="rect">
            <a:avLst/>
          </a:prstGeom>
        </p:spPr>
      </p:pic>
    </p:spTree>
    <p:extLst>
      <p:ext uri="{BB962C8B-B14F-4D97-AF65-F5344CB8AC3E}">
        <p14:creationId xmlns:p14="http://schemas.microsoft.com/office/powerpoint/2010/main" val="190221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456DB04-F267-94C9-5104-27492E2DA057}"/>
              </a:ext>
            </a:extLst>
          </p:cNvPr>
          <p:cNvSpPr>
            <a:spLocks noGrp="1"/>
          </p:cNvSpPr>
          <p:nvPr>
            <p:ph type="title"/>
          </p:nvPr>
        </p:nvSpPr>
        <p:spPr>
          <a:xfrm>
            <a:off x="831850" y="4255215"/>
            <a:ext cx="10515600" cy="1356059"/>
          </a:xfrm>
          <a:prstGeom prst="rect">
            <a:avLst/>
          </a:prstGeom>
        </p:spPr>
        <p:txBody>
          <a:bodyPr lIns="91440" tIns="45720" rIns="91440" bIns="45720" anchor="b"/>
          <a:lstStyle/>
          <a:p>
            <a:r>
              <a:rPr lang="en-US" sz="3200" dirty="0">
                <a:solidFill>
                  <a:srgbClr val="113052"/>
                </a:solidFill>
                <a:latin typeface="Arial Black"/>
                <a:cs typeface="Calibri"/>
              </a:rPr>
              <a:t>California Energy Commission Official PowerPoint Template</a:t>
            </a:r>
            <a:endParaRPr lang="en-US" sz="3200" dirty="0"/>
          </a:p>
        </p:txBody>
      </p:sp>
      <p:sp>
        <p:nvSpPr>
          <p:cNvPr id="6" name="Text Placeholder 4">
            <a:extLst>
              <a:ext uri="{FF2B5EF4-FFF2-40B4-BE49-F238E27FC236}">
                <a16:creationId xmlns:a16="http://schemas.microsoft.com/office/drawing/2014/main" id="{38148722-4D51-E001-D64D-C2D2E32EEC6D}"/>
              </a:ext>
            </a:extLst>
          </p:cNvPr>
          <p:cNvSpPr>
            <a:spLocks noGrp="1"/>
          </p:cNvSpPr>
          <p:nvPr>
            <p:ph type="body" idx="1"/>
          </p:nvPr>
        </p:nvSpPr>
        <p:spPr>
          <a:xfrm>
            <a:off x="831850" y="5611274"/>
            <a:ext cx="10515600" cy="1118139"/>
          </a:xfrm>
          <a:prstGeom prst="rect">
            <a:avLst/>
          </a:prstGeom>
        </p:spPr>
        <p:txBody>
          <a:bodyPr/>
          <a:lstStyle/>
          <a:p>
            <a:r>
              <a:rPr lang="en-US" sz="1800">
                <a:latin typeface="Arial Nova" panose="020B0504020202020204" pitchFamily="34" charset="0"/>
              </a:rPr>
              <a:t>Title:</a:t>
            </a:r>
          </a:p>
          <a:p>
            <a:r>
              <a:rPr lang="en-US" sz="1800">
                <a:latin typeface="Arial Nova" panose="020B0504020202020204" pitchFamily="34" charset="0"/>
              </a:rPr>
              <a:t>Presenter: Name, Title</a:t>
            </a:r>
          </a:p>
          <a:p>
            <a:r>
              <a:rPr lang="en-US" sz="1800">
                <a:latin typeface="Arial Nova" panose="020B0504020202020204" pitchFamily="34" charset="0"/>
              </a:rPr>
              <a:t>Date: </a:t>
            </a:r>
          </a:p>
        </p:txBody>
      </p:sp>
    </p:spTree>
    <p:extLst>
      <p:ext uri="{BB962C8B-B14F-4D97-AF65-F5344CB8AC3E}">
        <p14:creationId xmlns:p14="http://schemas.microsoft.com/office/powerpoint/2010/main" val="344578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3D9BE262-3EE3-F74D-9197-E99064608A81}" type="datetime1">
              <a:rPr lang="en-US" smtClean="0"/>
              <a:t>7/22/2025</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8" name="Picture 7" descr="A logo with a bear on top of a green box&#10;&#10;AI-generated content may be incorrect.">
            <a:extLst>
              <a:ext uri="{FF2B5EF4-FFF2-40B4-BE49-F238E27FC236}">
                <a16:creationId xmlns:a16="http://schemas.microsoft.com/office/drawing/2014/main" id="{B6138E5E-F44B-9100-B9EE-E355B45C6FDF}"/>
              </a:ext>
            </a:extLst>
          </p:cNvPr>
          <p:cNvPicPr>
            <a:picLocks noChangeAspect="1"/>
          </p:cNvPicPr>
          <p:nvPr userDrawn="1"/>
        </p:nvPicPr>
        <p:blipFill>
          <a:blip r:embed="rId2"/>
          <a:stretch>
            <a:fillRect/>
          </a:stretch>
        </p:blipFill>
        <p:spPr>
          <a:xfrm>
            <a:off x="5296885" y="510986"/>
            <a:ext cx="1553998" cy="1357159"/>
          </a:xfrm>
          <a:prstGeom prst="rect">
            <a:avLst/>
          </a:prstGeom>
        </p:spPr>
      </p:pic>
    </p:spTree>
    <p:extLst>
      <p:ext uri="{BB962C8B-B14F-4D97-AF65-F5344CB8AC3E}">
        <p14:creationId xmlns:p14="http://schemas.microsoft.com/office/powerpoint/2010/main" val="1144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AC74B8-448C-2642-809F-1184DC1B0B1B}" type="datetime1">
              <a:rPr lang="en-US" smtClean="0"/>
              <a:t>7/22/2025</a:t>
            </a:fld>
            <a:endParaRPr lang="en-US"/>
          </a:p>
        </p:txBody>
      </p:sp>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pic>
        <p:nvPicPr>
          <p:cNvPr id="7" name="Picture 6" descr="A logo with a bear on top of a green box&#10;&#10;AI-generated content may be incorrect.">
            <a:extLst>
              <a:ext uri="{FF2B5EF4-FFF2-40B4-BE49-F238E27FC236}">
                <a16:creationId xmlns:a16="http://schemas.microsoft.com/office/drawing/2014/main" id="{D4171684-CB15-991F-4105-4FC5D0E970B8}"/>
              </a:ext>
            </a:extLst>
          </p:cNvPr>
          <p:cNvPicPr>
            <a:picLocks noChangeAspect="1"/>
          </p:cNvPicPr>
          <p:nvPr userDrawn="1"/>
        </p:nvPicPr>
        <p:blipFill>
          <a:blip r:embed="rId2"/>
          <a:stretch>
            <a:fillRect/>
          </a:stretch>
        </p:blipFill>
        <p:spPr>
          <a:xfrm>
            <a:off x="685800" y="4707224"/>
            <a:ext cx="1553998" cy="1357159"/>
          </a:xfrm>
          <a:prstGeom prst="rect">
            <a:avLst/>
          </a:prstGeom>
        </p:spPr>
      </p:pic>
    </p:spTree>
    <p:extLst>
      <p:ext uri="{BB962C8B-B14F-4D97-AF65-F5344CB8AC3E}">
        <p14:creationId xmlns:p14="http://schemas.microsoft.com/office/powerpoint/2010/main" val="58376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1438AE9-9170-C44D-B69D-85230FA628E5}" type="datetime1">
              <a:rPr lang="en-US" smtClean="0"/>
              <a:t>7/22/2025</a:t>
            </a:fld>
            <a:endParaRPr lang="en-US"/>
          </a:p>
        </p:txBody>
      </p:sp>
      <p:pic>
        <p:nvPicPr>
          <p:cNvPr id="6" name="Picture 5" descr="A logo with a bear on top of a green box&#10;&#10;AI-generated content may be incorrect.">
            <a:extLst>
              <a:ext uri="{FF2B5EF4-FFF2-40B4-BE49-F238E27FC236}">
                <a16:creationId xmlns:a16="http://schemas.microsoft.com/office/drawing/2014/main" id="{077B92DA-66F4-8620-5B02-11CB8522CC45}"/>
              </a:ext>
            </a:extLst>
          </p:cNvPr>
          <p:cNvPicPr>
            <a:picLocks noChangeAspect="1"/>
          </p:cNvPicPr>
          <p:nvPr userDrawn="1"/>
        </p:nvPicPr>
        <p:blipFill>
          <a:blip r:embed="rId2"/>
          <a:stretch>
            <a:fillRect/>
          </a:stretch>
        </p:blipFill>
        <p:spPr>
          <a:xfrm>
            <a:off x="685800" y="619902"/>
            <a:ext cx="1553998" cy="1357159"/>
          </a:xfrm>
          <a:prstGeom prst="rect">
            <a:avLst/>
          </a:prstGeom>
        </p:spPr>
      </p:pic>
    </p:spTree>
    <p:extLst>
      <p:ext uri="{BB962C8B-B14F-4D97-AF65-F5344CB8AC3E}">
        <p14:creationId xmlns:p14="http://schemas.microsoft.com/office/powerpoint/2010/main" val="90278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800">
                <a:latin typeface="Arial Nova" panose="020B0504020202020204" pitchFamily="34" charset="0"/>
              </a:defRPr>
            </a:lvl1pPr>
          </a:lstStyle>
          <a:p>
            <a:fld id="{756C4852-C69A-3C46-A74D-F2D8C6D17F46}" type="datetime1">
              <a:rPr lang="en-US" smtClean="0"/>
              <a:pPr/>
              <a:t>7/22/2025</a:t>
            </a:fld>
            <a:endParaRPr lang="en-US"/>
          </a:p>
        </p:txBody>
      </p:sp>
      <p:sp>
        <p:nvSpPr>
          <p:cNvPr id="5" name="Footer Placeholder 4"/>
          <p:cNvSpPr>
            <a:spLocks noGrp="1"/>
          </p:cNvSpPr>
          <p:nvPr>
            <p:ph type="ftr" sz="quarter" idx="11"/>
          </p:nvPr>
        </p:nvSpPr>
        <p:spPr/>
        <p:txBody>
          <a:bodyPr/>
          <a:lstStyle>
            <a:lvl1pPr>
              <a:defRPr sz="1800"/>
            </a:lvl1p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lvl1pPr>
              <a:defRPr sz="1800"/>
            </a:lvl1pPr>
          </a:lstStyle>
          <a:p>
            <a:fld id="{005C4985-ACD0-2B4C-8981-36243250F268}" type="slidenum">
              <a:rPr lang="en-US" smtClean="0"/>
              <a:pPr/>
              <a:t>‹#›</a:t>
            </a:fld>
            <a:endParaRPr lang="en-US"/>
          </a:p>
        </p:txBody>
      </p:sp>
    </p:spTree>
    <p:extLst>
      <p:ext uri="{BB962C8B-B14F-4D97-AF65-F5344CB8AC3E}">
        <p14:creationId xmlns:p14="http://schemas.microsoft.com/office/powerpoint/2010/main" val="79364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z="1800">
                <a:latin typeface="Arial Nova" panose="020B0504020202020204" pitchFamily="34" charset="0"/>
              </a:defRPr>
            </a:lvl1pPr>
          </a:lstStyle>
          <a:p>
            <a:fld id="{81C91894-EB80-6048-AAFF-32CE04FEA1F0}" type="datetime1">
              <a:rPr lang="en-US" smtClean="0"/>
              <a:pPr/>
              <a:t>7/22/2025</a:t>
            </a:fld>
            <a:endParaRPr lang="en-US"/>
          </a:p>
        </p:txBody>
      </p:sp>
      <p:sp>
        <p:nvSpPr>
          <p:cNvPr id="6" name="Footer Placeholder 5"/>
          <p:cNvSpPr>
            <a:spLocks noGrp="1"/>
          </p:cNvSpPr>
          <p:nvPr>
            <p:ph type="ftr" sz="quarter" idx="11"/>
          </p:nvPr>
        </p:nvSpPr>
        <p:spPr/>
        <p:txBody>
          <a:bodyPr/>
          <a:lstStyle>
            <a:lvl1pPr>
              <a:defRPr lang="en-US" sz="1800" kern="1200">
                <a:solidFill>
                  <a:schemeClr val="bg2">
                    <a:lumMod val="10000"/>
                  </a:schemeClr>
                </a:solidFill>
                <a:latin typeface="Arial Nova" panose="020B0504020202020204" pitchFamily="34" charset="0"/>
                <a:ea typeface="+mn-ea"/>
                <a:cs typeface="+mn-cs"/>
              </a:defRPr>
            </a:lvl1pPr>
          </a:lstStyle>
          <a:p>
            <a:endParaRPr lang="en-US"/>
          </a:p>
        </p:txBody>
      </p:sp>
      <p:sp>
        <p:nvSpPr>
          <p:cNvPr id="7" name="Slide Number Placeholder 6"/>
          <p:cNvSpPr>
            <a:spLocks noGrp="1"/>
          </p:cNvSpPr>
          <p:nvPr>
            <p:ph type="sldNum" sz="quarter" idx="12"/>
          </p:nvPr>
        </p:nvSpPr>
        <p:spPr/>
        <p:txBody>
          <a:bodyPr/>
          <a:lstStyle>
            <a:lvl1pPr>
              <a:defRPr lang="en-US" sz="1800" kern="1200" smtClean="0">
                <a:solidFill>
                  <a:schemeClr val="bg2">
                    <a:lumMod val="10000"/>
                  </a:schemeClr>
                </a:solidFill>
                <a:latin typeface="Arial Nova" panose="020B0504020202020204" pitchFamily="34" charset="0"/>
                <a:ea typeface="+mn-ea"/>
                <a:cs typeface="+mn-cs"/>
              </a:defRPr>
            </a:lvl1pPr>
          </a:lstStyle>
          <a:p>
            <a:fld id="{005C4985-ACD0-2B4C-8981-36243250F268}" type="slidenum">
              <a:rPr lang="en-US" smtClean="0"/>
              <a:pPr/>
              <a:t>‹#›</a:t>
            </a:fld>
            <a:endParaRPr lang="en-US"/>
          </a:p>
        </p:txBody>
      </p:sp>
    </p:spTree>
    <p:extLst>
      <p:ext uri="{BB962C8B-B14F-4D97-AF65-F5344CB8AC3E}">
        <p14:creationId xmlns:p14="http://schemas.microsoft.com/office/powerpoint/2010/main" val="1510480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0.xml"/><Relationship Id="rId7"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olar panels on a roof&#10;&#10;AI-generated content may be incorrect.">
            <a:extLst>
              <a:ext uri="{FF2B5EF4-FFF2-40B4-BE49-F238E27FC236}">
                <a16:creationId xmlns:a16="http://schemas.microsoft.com/office/drawing/2014/main" id="{90B5DCD0-C3B9-2DA1-702A-804C0BC6B34D}"/>
              </a:ext>
            </a:extLst>
          </p:cNvPr>
          <p:cNvPicPr>
            <a:picLocks noChangeAspect="1"/>
          </p:cNvPicPr>
          <p:nvPr userDrawn="1"/>
        </p:nvPicPr>
        <p:blipFill>
          <a:blip r:embed="rId4"/>
          <a:stretch>
            <a:fillRect/>
          </a:stretch>
        </p:blipFill>
        <p:spPr>
          <a:xfrm>
            <a:off x="381000" y="253999"/>
            <a:ext cx="11417300" cy="4076043"/>
          </a:xfrm>
          <a:prstGeom prst="rect">
            <a:avLst/>
          </a:prstGeom>
        </p:spPr>
      </p:pic>
      <p:pic>
        <p:nvPicPr>
          <p:cNvPr id="16" name="Picture 15" descr="A logo with a bear on top of a green box&#10;&#10;AI-generated content may be incorrect.">
            <a:extLst>
              <a:ext uri="{FF2B5EF4-FFF2-40B4-BE49-F238E27FC236}">
                <a16:creationId xmlns:a16="http://schemas.microsoft.com/office/drawing/2014/main" id="{38C891D5-4C6E-B71D-C0FA-FD2D81857D1A}"/>
              </a:ext>
            </a:extLst>
          </p:cNvPr>
          <p:cNvPicPr>
            <a:picLocks noChangeAspect="1"/>
          </p:cNvPicPr>
          <p:nvPr userDrawn="1"/>
        </p:nvPicPr>
        <p:blipFill>
          <a:blip r:embed="rId5"/>
          <a:stretch>
            <a:fillRect/>
          </a:stretch>
        </p:blipFill>
        <p:spPr>
          <a:xfrm>
            <a:off x="747767" y="637671"/>
            <a:ext cx="1553998" cy="1357159"/>
          </a:xfrm>
          <a:prstGeom prst="rect">
            <a:avLst/>
          </a:prstGeom>
        </p:spPr>
      </p:pic>
    </p:spTree>
    <p:extLst>
      <p:ext uri="{BB962C8B-B14F-4D97-AF65-F5344CB8AC3E}">
        <p14:creationId xmlns:p14="http://schemas.microsoft.com/office/powerpoint/2010/main" val="1272751981"/>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descr="Wind turbines in a field&#10;&#10;AI-generated content may be incorrect.">
            <a:extLst>
              <a:ext uri="{FF2B5EF4-FFF2-40B4-BE49-F238E27FC236}">
                <a16:creationId xmlns:a16="http://schemas.microsoft.com/office/drawing/2014/main" id="{553C872D-DCFD-AE50-8A7F-D766F61B880E}"/>
              </a:ext>
            </a:extLst>
          </p:cNvPr>
          <p:cNvPicPr>
            <a:picLocks noChangeAspect="1"/>
          </p:cNvPicPr>
          <p:nvPr userDrawn="1"/>
        </p:nvPicPr>
        <p:blipFill>
          <a:blip r:embed="rId4"/>
          <a:stretch>
            <a:fillRect/>
          </a:stretch>
        </p:blipFill>
        <p:spPr>
          <a:xfrm>
            <a:off x="381000" y="245940"/>
            <a:ext cx="11430000" cy="4100940"/>
          </a:xfrm>
          <a:prstGeom prst="rect">
            <a:avLst/>
          </a:prstGeom>
        </p:spPr>
      </p:pic>
      <p:pic>
        <p:nvPicPr>
          <p:cNvPr id="16" name="Picture 15" descr="A logo with a bear on top of a green box&#10;&#10;AI-generated content may be incorrect.">
            <a:extLst>
              <a:ext uri="{FF2B5EF4-FFF2-40B4-BE49-F238E27FC236}">
                <a16:creationId xmlns:a16="http://schemas.microsoft.com/office/drawing/2014/main" id="{38C891D5-4C6E-B71D-C0FA-FD2D81857D1A}"/>
              </a:ext>
            </a:extLst>
          </p:cNvPr>
          <p:cNvPicPr>
            <a:picLocks noChangeAspect="1"/>
          </p:cNvPicPr>
          <p:nvPr userDrawn="1"/>
        </p:nvPicPr>
        <p:blipFill>
          <a:blip r:embed="rId5"/>
          <a:stretch>
            <a:fillRect/>
          </a:stretch>
        </p:blipFill>
        <p:spPr>
          <a:xfrm>
            <a:off x="747767" y="637671"/>
            <a:ext cx="1553998" cy="1357159"/>
          </a:xfrm>
          <a:prstGeom prst="rect">
            <a:avLst/>
          </a:prstGeom>
        </p:spPr>
      </p:pic>
    </p:spTree>
    <p:extLst>
      <p:ext uri="{BB962C8B-B14F-4D97-AF65-F5344CB8AC3E}">
        <p14:creationId xmlns:p14="http://schemas.microsoft.com/office/powerpoint/2010/main" val="425665248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627523"/>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Picture 15" descr="A logo with a bear on top of a green box&#10;&#10;AI-generated content may be incorrect.">
            <a:extLst>
              <a:ext uri="{FF2B5EF4-FFF2-40B4-BE49-F238E27FC236}">
                <a16:creationId xmlns:a16="http://schemas.microsoft.com/office/drawing/2014/main" id="{38C891D5-4C6E-B71D-C0FA-FD2D81857D1A}"/>
              </a:ext>
            </a:extLst>
          </p:cNvPr>
          <p:cNvPicPr>
            <a:picLocks noChangeAspect="1"/>
          </p:cNvPicPr>
          <p:nvPr userDrawn="1"/>
        </p:nvPicPr>
        <p:blipFill>
          <a:blip r:embed="rId4"/>
          <a:stretch>
            <a:fillRect/>
          </a:stretch>
        </p:blipFill>
        <p:spPr>
          <a:xfrm>
            <a:off x="747767" y="637671"/>
            <a:ext cx="1553998" cy="1357159"/>
          </a:xfrm>
          <a:prstGeom prst="rect">
            <a:avLst/>
          </a:prstGeom>
        </p:spPr>
      </p:pic>
    </p:spTree>
    <p:extLst>
      <p:ext uri="{BB962C8B-B14F-4D97-AF65-F5344CB8AC3E}">
        <p14:creationId xmlns:p14="http://schemas.microsoft.com/office/powerpoint/2010/main" val="1779539261"/>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a:solidFill>
                  <a:schemeClr val="tx1">
                    <a:tint val="75000"/>
                  </a:schemeClr>
                </a:solidFill>
                <a:latin typeface="Arial Nova" panose="020B0504020202020204" pitchFamily="34" charset="0"/>
              </a:defRPr>
            </a:lvl1pPr>
          </a:lstStyle>
          <a:p>
            <a:fld id="{3D34F360-0BA0-8540-B27B-28FBA28FADF7}" type="datetime1">
              <a:rPr lang="en-US" smtClean="0"/>
              <a:pPr/>
              <a:t>7/22/2025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tx1">
                    <a:tint val="75000"/>
                  </a:schemeClr>
                </a:solidFill>
                <a:latin typeface="Arial Nova" panose="020B05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chemeClr val="tx1">
                    <a:tint val="75000"/>
                  </a:schemeClr>
                </a:solidFill>
                <a:latin typeface="Arial Nova" panose="020B0504020202020204" pitchFamily="34" charset="0"/>
              </a:defRPr>
            </a:lvl1pPr>
          </a:lstStyle>
          <a:p>
            <a:fld id="{FCB12032-C4BC-1846-BCAE-83F2C463453C}" type="slidenum">
              <a:rPr lang="en-US" smtClean="0"/>
              <a:pPr/>
              <a:t>‹#›</a:t>
            </a:fld>
            <a:endParaRPr lang="en-US"/>
          </a:p>
        </p:txBody>
      </p:sp>
    </p:spTree>
    <p:extLst>
      <p:ext uri="{BB962C8B-B14F-4D97-AF65-F5344CB8AC3E}">
        <p14:creationId xmlns:p14="http://schemas.microsoft.com/office/powerpoint/2010/main" val="144271938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800">
                <a:solidFill>
                  <a:schemeClr val="bg2">
                    <a:lumMod val="10000"/>
                  </a:schemeClr>
                </a:solidFill>
              </a:defRPr>
            </a:lvl1pPr>
          </a:lstStyle>
          <a:p>
            <a:fld id="{10562992-772B-3C4E-9810-F8ADBF4F57E7}" type="datetime1">
              <a:rPr lang="en-US" smtClean="0"/>
              <a:pPr/>
              <a:t>7/22/2025</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800">
                <a:solidFill>
                  <a:schemeClr val="bg2">
                    <a:lumMod val="10000"/>
                  </a:schemeClr>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800">
                <a:solidFill>
                  <a:schemeClr val="bg2">
                    <a:lumMod val="10000"/>
                  </a:schemeClr>
                </a:solidFill>
              </a:defRPr>
            </a:lvl1pPr>
          </a:lstStyle>
          <a:p>
            <a:fld id="{005C4985-ACD0-2B4C-8981-36243250F268}" type="slidenum">
              <a:rPr lang="en-US" smtClean="0"/>
              <a:pPr/>
              <a:t>‹#›</a:t>
            </a:fld>
            <a:endParaRPr lang="en-US"/>
          </a:p>
        </p:txBody>
      </p:sp>
      <p:pic>
        <p:nvPicPr>
          <p:cNvPr id="8" name="Picture 7" descr="A logo with a bear on top of a green box&#10;&#10;AI-generated content may be incorrect.">
            <a:extLst>
              <a:ext uri="{FF2B5EF4-FFF2-40B4-BE49-F238E27FC236}">
                <a16:creationId xmlns:a16="http://schemas.microsoft.com/office/drawing/2014/main" id="{903D37F8-D46A-32AB-0E56-9F04E242FBDA}"/>
              </a:ext>
            </a:extLst>
          </p:cNvPr>
          <p:cNvPicPr>
            <a:picLocks noChangeAspect="1"/>
          </p:cNvPicPr>
          <p:nvPr userDrawn="1"/>
        </p:nvPicPr>
        <p:blipFill>
          <a:blip r:embed="rId9"/>
          <a:stretch>
            <a:fillRect/>
          </a:stretch>
        </p:blipFill>
        <p:spPr>
          <a:xfrm>
            <a:off x="202935" y="117094"/>
            <a:ext cx="1078941" cy="942276"/>
          </a:xfrm>
          <a:prstGeom prst="rect">
            <a:avLst/>
          </a:prstGeom>
        </p:spPr>
      </p:pic>
    </p:spTree>
    <p:extLst>
      <p:ext uri="{BB962C8B-B14F-4D97-AF65-F5344CB8AC3E}">
        <p14:creationId xmlns:p14="http://schemas.microsoft.com/office/powerpoint/2010/main" val="1749497046"/>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92" r:id="rId3"/>
    <p:sldLayoutId id="2147483677" r:id="rId4"/>
    <p:sldLayoutId id="2147483699" r:id="rId5"/>
    <p:sldLayoutId id="2147483700" r:id="rId6"/>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893E695F-21E5-C242-92E6-E78B31EE7C7E}" type="datetime1">
              <a:rPr lang="en-US" smtClean="0"/>
              <a:pPr/>
              <a:t>7/22/2025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7F09A1A5-4186-AE45-B489-8F93D826EB49}" type="slidenum">
              <a:rPr lang="en-US" smtClean="0"/>
              <a:pPr/>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logo with a bear on top of a green box&#10;&#10;AI-generated content may be incorrect.">
            <a:extLst>
              <a:ext uri="{FF2B5EF4-FFF2-40B4-BE49-F238E27FC236}">
                <a16:creationId xmlns:a16="http://schemas.microsoft.com/office/drawing/2014/main" id="{86E4305A-BA44-4F4A-9003-236BECA608BE}"/>
              </a:ext>
            </a:extLst>
          </p:cNvPr>
          <p:cNvPicPr>
            <a:picLocks noChangeAspect="1"/>
          </p:cNvPicPr>
          <p:nvPr userDrawn="1"/>
        </p:nvPicPr>
        <p:blipFill>
          <a:blip r:embed="rId6"/>
          <a:stretch>
            <a:fillRect/>
          </a:stretch>
        </p:blipFill>
        <p:spPr>
          <a:xfrm>
            <a:off x="202935" y="117094"/>
            <a:ext cx="1078941" cy="942276"/>
          </a:xfrm>
          <a:prstGeom prst="rect">
            <a:avLst/>
          </a:prstGeom>
        </p:spPr>
      </p:pic>
    </p:spTree>
    <p:extLst>
      <p:ext uri="{BB962C8B-B14F-4D97-AF65-F5344CB8AC3E}">
        <p14:creationId xmlns:p14="http://schemas.microsoft.com/office/powerpoint/2010/main" val="219567250"/>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a:solidFill>
                  <a:schemeClr val="bg1"/>
                </a:solidFill>
                <a:latin typeface="Arial Nova" panose="020B0504020202020204" pitchFamily="34" charset="0"/>
              </a:defRPr>
            </a:lvl1pPr>
          </a:lstStyle>
          <a:p>
            <a:fld id="{024D1D3D-27CC-A740-857C-D26C679943FF}" type="datetime1">
              <a:rPr lang="en-US" smtClean="0"/>
              <a:pPr/>
              <a:t>7/22/2025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bg1"/>
                </a:solidFill>
                <a:latin typeface="Arial Nova" panose="020B05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chemeClr val="bg1"/>
                </a:solidFill>
                <a:latin typeface="Arial Nova" panose="020B0504020202020204" pitchFamily="34" charset="0"/>
              </a:defRPr>
            </a:lvl1pPr>
          </a:lstStyle>
          <a:p>
            <a:fld id="{0CDCD1BE-76F0-964D-BEB4-4B9A284D890B}" type="slidenum">
              <a:rPr lang="en-US" smtClean="0"/>
              <a:pPr/>
              <a:t>‹#›</a:t>
            </a:fld>
            <a:endParaRPr lang="en-US"/>
          </a:p>
        </p:txBody>
      </p:sp>
    </p:spTree>
    <p:extLst>
      <p:ext uri="{BB962C8B-B14F-4D97-AF65-F5344CB8AC3E}">
        <p14:creationId xmlns:p14="http://schemas.microsoft.com/office/powerpoint/2010/main" val="1051358764"/>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a:solidFill>
                  <a:schemeClr val="tx1">
                    <a:tint val="75000"/>
                  </a:schemeClr>
                </a:solidFill>
                <a:latin typeface="Arial Nova" panose="020B0504020202020204" pitchFamily="34" charset="0"/>
              </a:defRPr>
            </a:lvl1pPr>
          </a:lstStyle>
          <a:p>
            <a:fld id="{C27C9D11-B800-8947-A108-C2AFD56D7B11}" type="datetime1">
              <a:rPr lang="en-US" smtClean="0"/>
              <a:pPr/>
              <a:t>7/22/2025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tx1">
                    <a:tint val="75000"/>
                  </a:schemeClr>
                </a:solidFill>
                <a:latin typeface="Arial Nova" panose="020B05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chemeClr val="tx1">
                    <a:tint val="75000"/>
                  </a:schemeClr>
                </a:solidFill>
                <a:latin typeface="Arial Nova" panose="020B0504020202020204" pitchFamily="34" charset="0"/>
              </a:defRPr>
            </a:lvl1pPr>
          </a:lstStyle>
          <a:p>
            <a:fld id="{D420EBB6-C900-684B-B96E-D78E525ADD2C}" type="slidenum">
              <a:rPr lang="en-US" smtClean="0"/>
              <a:pPr/>
              <a:t>‹#›</a:t>
            </a:fld>
            <a:endParaRPr lang="en-US"/>
          </a:p>
        </p:txBody>
      </p:sp>
    </p:spTree>
    <p:extLst>
      <p:ext uri="{BB962C8B-B14F-4D97-AF65-F5344CB8AC3E}">
        <p14:creationId xmlns:p14="http://schemas.microsoft.com/office/powerpoint/2010/main" val="308076826"/>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mailto:rafiling@energy.ca.gov"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efiling.energy.ca.gov/GetDocument.aspx?tn=262286"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4255215"/>
            <a:ext cx="10515600" cy="1356059"/>
          </a:xfrm>
          <a:prstGeom prst="rect">
            <a:avLst/>
          </a:prstGeom>
        </p:spPr>
        <p:txBody>
          <a:bodyPr lIns="91440" tIns="45720" rIns="91440" bIns="45720" anchor="b"/>
          <a:lstStyle/>
          <a:p>
            <a:r>
              <a:rPr lang="en-US" sz="3200" dirty="0">
                <a:solidFill>
                  <a:srgbClr val="113052"/>
                </a:solidFill>
                <a:latin typeface="Arial Black"/>
                <a:cs typeface="Calibri"/>
              </a:rPr>
              <a:t>Resource Adequacy 2026 Year-Ahead Load Forecast Process</a:t>
            </a:r>
            <a:endParaRPr lang="en-US" sz="3200" dirty="0"/>
          </a:p>
        </p:txBody>
      </p:sp>
      <p:sp>
        <p:nvSpPr>
          <p:cNvPr id="5" name="Text Placeholder 4"/>
          <p:cNvSpPr>
            <a:spLocks noGrp="1"/>
          </p:cNvSpPr>
          <p:nvPr>
            <p:ph type="body" idx="1"/>
          </p:nvPr>
        </p:nvSpPr>
        <p:spPr>
          <a:xfrm>
            <a:off x="831850" y="5611274"/>
            <a:ext cx="10515600" cy="1118139"/>
          </a:xfrm>
        </p:spPr>
        <p:txBody>
          <a:bodyPr/>
          <a:lstStyle/>
          <a:p>
            <a:r>
              <a:rPr lang="en-US" sz="1800" dirty="0">
                <a:latin typeface="Arial Nova" panose="020B0504020202020204" pitchFamily="34" charset="0"/>
              </a:rPr>
              <a:t>CPUC Workshop on Slice of Day Implementation</a:t>
            </a:r>
          </a:p>
          <a:p>
            <a:r>
              <a:rPr lang="en-US" sz="1800" dirty="0">
                <a:latin typeface="Arial Nova" panose="020B0504020202020204" pitchFamily="34" charset="0"/>
              </a:rPr>
              <a:t>Lynn Marshall</a:t>
            </a:r>
          </a:p>
          <a:p>
            <a:r>
              <a:rPr lang="en-US" sz="1800" dirty="0">
                <a:latin typeface="Arial Nova" panose="020B0504020202020204" pitchFamily="34" charset="0"/>
              </a:rPr>
              <a:t>July 30, 2025</a:t>
            </a:r>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DBC6-34AD-377C-DE50-860A94E7126E}"/>
              </a:ext>
            </a:extLst>
          </p:cNvPr>
          <p:cNvSpPr>
            <a:spLocks noGrp="1"/>
          </p:cNvSpPr>
          <p:nvPr>
            <p:ph type="title"/>
          </p:nvPr>
        </p:nvSpPr>
        <p:spPr>
          <a:xfrm>
            <a:off x="1399822" y="237066"/>
            <a:ext cx="9953978" cy="1092113"/>
          </a:xfrm>
        </p:spPr>
        <p:txBody>
          <a:bodyPr>
            <a:normAutofit/>
          </a:bodyPr>
          <a:lstStyle/>
          <a:p>
            <a:r>
              <a:rPr lang="en-US" sz="4400" b="1" dirty="0"/>
              <a:t>Transmission &amp; UFE Losses</a:t>
            </a:r>
            <a:endParaRPr lang="en-US" dirty="0"/>
          </a:p>
        </p:txBody>
      </p:sp>
      <p:sp>
        <p:nvSpPr>
          <p:cNvPr id="5" name="Content Placeholder 4">
            <a:extLst>
              <a:ext uri="{FF2B5EF4-FFF2-40B4-BE49-F238E27FC236}">
                <a16:creationId xmlns:a16="http://schemas.microsoft.com/office/drawing/2014/main" id="{3334DEE4-AD02-DA2E-4D81-22C4CB654796}"/>
              </a:ext>
            </a:extLst>
          </p:cNvPr>
          <p:cNvSpPr>
            <a:spLocks noGrp="1"/>
          </p:cNvSpPr>
          <p:nvPr>
            <p:ph idx="1"/>
          </p:nvPr>
        </p:nvSpPr>
        <p:spPr>
          <a:xfrm>
            <a:off x="1119011" y="1329180"/>
            <a:ext cx="9953978" cy="4848336"/>
          </a:xfrm>
        </p:spPr>
        <p:txBody>
          <a:bodyPr>
            <a:normAutofit/>
          </a:bodyPr>
          <a:lstStyle/>
          <a:p>
            <a:r>
              <a:rPr lang="en-US" b="1" dirty="0"/>
              <a:t>Transmission loss factors were decided in a past RA decision to be 2.5%</a:t>
            </a:r>
          </a:p>
          <a:p>
            <a:r>
              <a:rPr lang="en-US" b="1" dirty="0"/>
              <a:t>PG&amp;E is also adjusted by .5% for unaccounted for energy.</a:t>
            </a:r>
          </a:p>
          <a:p>
            <a:r>
              <a:rPr lang="en-US" b="1" dirty="0"/>
              <a:t>For SOD, transmission losses were added during the CAISO-defined Availability Assessment Hours for 2025:</a:t>
            </a:r>
          </a:p>
          <a:p>
            <a:pPr marL="0" indent="0">
              <a:buNone/>
            </a:pPr>
            <a:endParaRPr lang="en-US" b="1" dirty="0">
              <a:solidFill>
                <a:schemeClr val="tx1"/>
              </a:solidFill>
            </a:endParaRPr>
          </a:p>
        </p:txBody>
      </p:sp>
      <p:pic>
        <p:nvPicPr>
          <p:cNvPr id="3" name="Picture 2">
            <a:extLst>
              <a:ext uri="{FF2B5EF4-FFF2-40B4-BE49-F238E27FC236}">
                <a16:creationId xmlns:a16="http://schemas.microsoft.com/office/drawing/2014/main" id="{EC79CCE9-F5B5-7155-7491-96A29EF7FBBF}"/>
              </a:ext>
            </a:extLst>
          </p:cNvPr>
          <p:cNvPicPr preferRelativeResize="0">
            <a:picLocks/>
          </p:cNvPicPr>
          <p:nvPr/>
        </p:nvPicPr>
        <p:blipFill>
          <a:blip r:embed="rId3"/>
          <a:stretch>
            <a:fillRect/>
          </a:stretch>
        </p:blipFill>
        <p:spPr>
          <a:xfrm>
            <a:off x="2243751" y="3449762"/>
            <a:ext cx="5457344" cy="1577132"/>
          </a:xfrm>
          <a:prstGeom prst="rect">
            <a:avLst/>
          </a:prstGeom>
        </p:spPr>
      </p:pic>
    </p:spTree>
    <p:extLst>
      <p:ext uri="{BB962C8B-B14F-4D97-AF65-F5344CB8AC3E}">
        <p14:creationId xmlns:p14="http://schemas.microsoft.com/office/powerpoint/2010/main" val="211277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DBC6-34AD-377C-DE50-860A94E7126E}"/>
              </a:ext>
            </a:extLst>
          </p:cNvPr>
          <p:cNvSpPr>
            <a:spLocks noGrp="1"/>
          </p:cNvSpPr>
          <p:nvPr>
            <p:ph type="title"/>
          </p:nvPr>
        </p:nvSpPr>
        <p:spPr>
          <a:xfrm>
            <a:off x="1399822" y="115146"/>
            <a:ext cx="9953978" cy="1092113"/>
          </a:xfrm>
        </p:spPr>
        <p:txBody>
          <a:bodyPr>
            <a:normAutofit/>
          </a:bodyPr>
          <a:lstStyle/>
          <a:p>
            <a:r>
              <a:rPr lang="en-US" sz="4400" b="1" dirty="0"/>
              <a:t>Coincidence Adjustment</a:t>
            </a:r>
            <a:endParaRPr lang="en-US" dirty="0"/>
          </a:p>
        </p:txBody>
      </p:sp>
      <p:sp>
        <p:nvSpPr>
          <p:cNvPr id="5" name="Content Placeholder 4">
            <a:extLst>
              <a:ext uri="{FF2B5EF4-FFF2-40B4-BE49-F238E27FC236}">
                <a16:creationId xmlns:a16="http://schemas.microsoft.com/office/drawing/2014/main" id="{3334DEE4-AD02-DA2E-4D81-22C4CB654796}"/>
              </a:ext>
            </a:extLst>
          </p:cNvPr>
          <p:cNvSpPr>
            <a:spLocks noGrp="1"/>
          </p:cNvSpPr>
          <p:nvPr>
            <p:ph idx="1"/>
          </p:nvPr>
        </p:nvSpPr>
        <p:spPr>
          <a:xfrm>
            <a:off x="741680" y="1329180"/>
            <a:ext cx="10331309" cy="5163060"/>
          </a:xfrm>
        </p:spPr>
        <p:txBody>
          <a:bodyPr>
            <a:normAutofit/>
          </a:bodyPr>
          <a:lstStyle/>
          <a:p>
            <a:r>
              <a:rPr lang="en-US" sz="2000" dirty="0"/>
              <a:t>First an estimate of total monthly coincidence  is calculated as in the past. This is a measure of total diversity within a month and is not hour-specific:</a:t>
            </a:r>
          </a:p>
          <a:p>
            <a:pPr marL="457200" lvl="1" indent="0">
              <a:buNone/>
            </a:pPr>
            <a:r>
              <a:rPr lang="en-US" sz="2000" dirty="0"/>
              <a:t>Total Coincidence Factor (CF) =LSE load during high system load hours/LSE monthly peak.</a:t>
            </a:r>
          </a:p>
          <a:p>
            <a:pPr marL="457200" lvl="1" indent="0">
              <a:buNone/>
            </a:pPr>
            <a:r>
              <a:rPr lang="en-US" sz="2000" dirty="0"/>
              <a:t>Default statistic =Median CF during top 3 system peak days in each month.</a:t>
            </a:r>
          </a:p>
          <a:p>
            <a:r>
              <a:rPr lang="en-US" sz="2000" dirty="0"/>
              <a:t>Submitted forecasts already include </a:t>
            </a:r>
            <a:r>
              <a:rPr lang="en-US" sz="2000" u="sng" dirty="0"/>
              <a:t>within-day</a:t>
            </a:r>
            <a:r>
              <a:rPr lang="en-US" sz="2000" dirty="0"/>
              <a:t> coincidence, but not </a:t>
            </a:r>
            <a:r>
              <a:rPr lang="en-US" sz="2000" u="sng" dirty="0"/>
              <a:t>across-month</a:t>
            </a:r>
            <a:r>
              <a:rPr lang="en-US" sz="2000" dirty="0"/>
              <a:t>.</a:t>
            </a:r>
          </a:p>
          <a:p>
            <a:pPr lvl="1"/>
            <a:r>
              <a:rPr lang="en-US" sz="2000" dirty="0"/>
              <a:t>Embedded coincidence = forecast at system peak hour/monthly peak forecast</a:t>
            </a:r>
          </a:p>
          <a:p>
            <a:pPr lvl="1"/>
            <a:r>
              <a:rPr lang="en-US" sz="2000" dirty="0"/>
              <a:t>Residual CF=Total CF – coincidence embedded in LSE forecast, including LSE-specific adjustments.</a:t>
            </a:r>
          </a:p>
          <a:p>
            <a:pPr lvl="2"/>
            <a:r>
              <a:rPr lang="en-US" sz="2000" dirty="0"/>
              <a:t>If this value is negative, indicates need for further LSE-specific adjustments.</a:t>
            </a:r>
          </a:p>
          <a:p>
            <a:pPr lvl="1"/>
            <a:r>
              <a:rPr lang="en-US" sz="2000" dirty="0"/>
              <a:t>Hourly coincidence factor =</a:t>
            </a:r>
          </a:p>
          <a:p>
            <a:pPr marL="457200" lvl="1" indent="0">
              <a:buNone/>
            </a:pPr>
            <a:r>
              <a:rPr lang="en-US" sz="2000" dirty="0"/>
              <a:t> 		Minimum(1,1+Total CF – embedded CF in adjusted LSE forecast )</a:t>
            </a:r>
          </a:p>
          <a:p>
            <a:pPr lvl="2"/>
            <a:r>
              <a:rPr lang="en-US" sz="2000" dirty="0"/>
              <a:t>This is applied to the sum of the submitted forecast, LSE-specific adjustments, and losses.</a:t>
            </a:r>
          </a:p>
        </p:txBody>
      </p:sp>
    </p:spTree>
    <p:extLst>
      <p:ext uri="{BB962C8B-B14F-4D97-AF65-F5344CB8AC3E}">
        <p14:creationId xmlns:p14="http://schemas.microsoft.com/office/powerpoint/2010/main" val="231258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DBC6-34AD-377C-DE50-860A94E7126E}"/>
              </a:ext>
            </a:extLst>
          </p:cNvPr>
          <p:cNvSpPr>
            <a:spLocks noGrp="1"/>
          </p:cNvSpPr>
          <p:nvPr>
            <p:ph type="title"/>
          </p:nvPr>
        </p:nvSpPr>
        <p:spPr>
          <a:xfrm>
            <a:off x="1399822" y="237067"/>
            <a:ext cx="9953978" cy="1038840"/>
          </a:xfrm>
        </p:spPr>
        <p:txBody>
          <a:bodyPr>
            <a:normAutofit/>
          </a:bodyPr>
          <a:lstStyle/>
          <a:p>
            <a:r>
              <a:rPr lang="en-US" sz="4400" b="1" dirty="0"/>
              <a:t>Load </a:t>
            </a:r>
            <a:r>
              <a:rPr lang="en-US" b="1" dirty="0"/>
              <a:t>C</a:t>
            </a:r>
            <a:r>
              <a:rPr lang="en-US" sz="4400" b="1" dirty="0"/>
              <a:t>redits</a:t>
            </a:r>
            <a:endParaRPr lang="en-US" dirty="0"/>
          </a:p>
        </p:txBody>
      </p:sp>
      <p:sp>
        <p:nvSpPr>
          <p:cNvPr id="5" name="Content Placeholder 4">
            <a:extLst>
              <a:ext uri="{FF2B5EF4-FFF2-40B4-BE49-F238E27FC236}">
                <a16:creationId xmlns:a16="http://schemas.microsoft.com/office/drawing/2014/main" id="{3334DEE4-AD02-DA2E-4D81-22C4CB654796}"/>
              </a:ext>
            </a:extLst>
          </p:cNvPr>
          <p:cNvSpPr>
            <a:spLocks noGrp="1"/>
          </p:cNvSpPr>
          <p:nvPr>
            <p:ph idx="1"/>
          </p:nvPr>
        </p:nvSpPr>
        <p:spPr>
          <a:xfrm>
            <a:off x="838200" y="1076960"/>
            <a:ext cx="10234789" cy="5100556"/>
          </a:xfrm>
        </p:spPr>
        <p:txBody>
          <a:bodyPr>
            <a:normAutofit/>
          </a:bodyPr>
          <a:lstStyle/>
          <a:p>
            <a:pPr marL="0" indent="0">
              <a:buNone/>
            </a:pPr>
            <a:endParaRPr lang="en-US" b="1" dirty="0"/>
          </a:p>
          <a:p>
            <a:pPr marL="0" indent="0">
              <a:buNone/>
            </a:pPr>
            <a:r>
              <a:rPr lang="en-US" b="1" dirty="0"/>
              <a:t>Load credits are designated by CPUC decisions and include:</a:t>
            </a:r>
            <a:endParaRPr lang="en-US" dirty="0"/>
          </a:p>
          <a:p>
            <a:pPr lvl="1"/>
            <a:r>
              <a:rPr lang="en-US" dirty="0"/>
              <a:t>LSE load ratio share of incremental PGC funded program impacts in the CEC forecast, net of impacts included in LSE’s submitted  forecast.</a:t>
            </a:r>
          </a:p>
          <a:p>
            <a:pPr lvl="1"/>
            <a:r>
              <a:rPr lang="en-US" dirty="0"/>
              <a:t>Credit for SCE IFOM storage discharge in non-summer months; credit is negative in off-peak hours to account for charging.</a:t>
            </a:r>
          </a:p>
          <a:p>
            <a:pPr lvl="1"/>
            <a:r>
              <a:rPr lang="en-US" dirty="0"/>
              <a:t>Eligible LMDR approved by CPUC. (CPP)</a:t>
            </a:r>
          </a:p>
        </p:txBody>
      </p:sp>
    </p:spTree>
    <p:extLst>
      <p:ext uri="{BB962C8B-B14F-4D97-AF65-F5344CB8AC3E}">
        <p14:creationId xmlns:p14="http://schemas.microsoft.com/office/powerpoint/2010/main" val="30547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DBC6-34AD-377C-DE50-860A94E7126E}"/>
              </a:ext>
            </a:extLst>
          </p:cNvPr>
          <p:cNvSpPr>
            <a:spLocks noGrp="1"/>
          </p:cNvSpPr>
          <p:nvPr>
            <p:ph type="title"/>
          </p:nvPr>
        </p:nvSpPr>
        <p:spPr>
          <a:xfrm>
            <a:off x="1399822" y="237067"/>
            <a:ext cx="9953978" cy="1038840"/>
          </a:xfrm>
        </p:spPr>
        <p:txBody>
          <a:bodyPr>
            <a:normAutofit/>
          </a:bodyPr>
          <a:lstStyle/>
          <a:p>
            <a:r>
              <a:rPr lang="en-US" sz="4400" b="1" dirty="0"/>
              <a:t>LSE Type Pro-Rata</a:t>
            </a:r>
            <a:endParaRPr lang="en-US" dirty="0"/>
          </a:p>
        </p:txBody>
      </p:sp>
      <p:sp>
        <p:nvSpPr>
          <p:cNvPr id="5" name="Content Placeholder 4">
            <a:extLst>
              <a:ext uri="{FF2B5EF4-FFF2-40B4-BE49-F238E27FC236}">
                <a16:creationId xmlns:a16="http://schemas.microsoft.com/office/drawing/2014/main" id="{3334DEE4-AD02-DA2E-4D81-22C4CB654796}"/>
              </a:ext>
            </a:extLst>
          </p:cNvPr>
          <p:cNvSpPr>
            <a:spLocks noGrp="1"/>
          </p:cNvSpPr>
          <p:nvPr>
            <p:ph idx="1"/>
          </p:nvPr>
        </p:nvSpPr>
        <p:spPr>
          <a:xfrm>
            <a:off x="838200" y="1076960"/>
            <a:ext cx="10234789" cy="5100556"/>
          </a:xfrm>
        </p:spPr>
        <p:txBody>
          <a:bodyPr>
            <a:normAutofit/>
          </a:bodyPr>
          <a:lstStyle/>
          <a:p>
            <a:pPr marL="0" indent="0">
              <a:buNone/>
            </a:pPr>
            <a:r>
              <a:rPr lang="en-US" b="1" dirty="0"/>
              <a:t>After applying the LSE-specific and coincidence adjustments, significant differences between adjusted load and the reference forecast remained, both positive and negative, most notably (but not only) during solar production hours.</a:t>
            </a:r>
          </a:p>
          <a:p>
            <a:pPr lvl="1"/>
            <a:r>
              <a:rPr lang="en-US" dirty="0"/>
              <a:t>In different hours/seasons, the shortfall is driven by different sectors or LSE groups.</a:t>
            </a:r>
          </a:p>
          <a:p>
            <a:pPr lvl="1"/>
            <a:r>
              <a:rPr lang="en-US" dirty="0"/>
              <a:t>Applying the resulting pro-rata adjustments would in many cases produce inappropriate load shapes for LSEs.</a:t>
            </a:r>
          </a:p>
          <a:p>
            <a:pPr lvl="2"/>
            <a:r>
              <a:rPr lang="en-US" dirty="0"/>
              <a:t>ESPs would frequently be given an atypical shape.</a:t>
            </a:r>
          </a:p>
          <a:p>
            <a:pPr lvl="2"/>
            <a:r>
              <a:rPr lang="en-US" dirty="0"/>
              <a:t>Total direct access forecasts sometimes would exceed the cap on DA load.</a:t>
            </a:r>
          </a:p>
        </p:txBody>
      </p:sp>
    </p:spTree>
    <p:extLst>
      <p:ext uri="{BB962C8B-B14F-4D97-AF65-F5344CB8AC3E}">
        <p14:creationId xmlns:p14="http://schemas.microsoft.com/office/powerpoint/2010/main" val="59837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A36A9-828A-DED7-162D-760742ED7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DC05B-476F-A0F9-5361-FC634E3CB1AA}"/>
              </a:ext>
            </a:extLst>
          </p:cNvPr>
          <p:cNvSpPr>
            <a:spLocks noGrp="1"/>
          </p:cNvSpPr>
          <p:nvPr>
            <p:ph type="title"/>
          </p:nvPr>
        </p:nvSpPr>
        <p:spPr>
          <a:xfrm>
            <a:off x="1399822" y="237067"/>
            <a:ext cx="9953978" cy="1038840"/>
          </a:xfrm>
        </p:spPr>
        <p:txBody>
          <a:bodyPr>
            <a:normAutofit/>
          </a:bodyPr>
          <a:lstStyle/>
          <a:p>
            <a:r>
              <a:rPr lang="en-US" b="1" dirty="0"/>
              <a:t>LSE Type Reference Forecast</a:t>
            </a:r>
            <a:endParaRPr lang="en-US" dirty="0"/>
          </a:p>
        </p:txBody>
      </p:sp>
      <p:sp>
        <p:nvSpPr>
          <p:cNvPr id="5" name="Content Placeholder 4">
            <a:extLst>
              <a:ext uri="{FF2B5EF4-FFF2-40B4-BE49-F238E27FC236}">
                <a16:creationId xmlns:a16="http://schemas.microsoft.com/office/drawing/2014/main" id="{1E893FA2-64B7-EA5F-BD3D-E29673DA938D}"/>
              </a:ext>
            </a:extLst>
          </p:cNvPr>
          <p:cNvSpPr>
            <a:spLocks noGrp="1"/>
          </p:cNvSpPr>
          <p:nvPr>
            <p:ph idx="1"/>
          </p:nvPr>
        </p:nvSpPr>
        <p:spPr>
          <a:xfrm>
            <a:off x="838200" y="1076960"/>
            <a:ext cx="10234789" cy="5100556"/>
          </a:xfrm>
        </p:spPr>
        <p:txBody>
          <a:bodyPr>
            <a:normAutofit/>
          </a:bodyPr>
          <a:lstStyle/>
          <a:p>
            <a:r>
              <a:rPr lang="en-US" dirty="0"/>
              <a:t>Staff constructed separate reference forecasts for Direct Access and non-Direct Access load and implemented an intermediate pro-rata step to within 5% of the LSE Type reference forecast.</a:t>
            </a:r>
          </a:p>
          <a:p>
            <a:pPr lvl="1"/>
            <a:r>
              <a:rPr lang="en-US" dirty="0"/>
              <a:t>DA reference is estimated using aggregated ESP loads, 2022 – 2024 to calculate a system peak day load profile. </a:t>
            </a:r>
          </a:p>
          <a:p>
            <a:pPr lvl="2"/>
            <a:r>
              <a:rPr lang="en-US" dirty="0"/>
              <a:t>Load profiles are normalized to current level of aggregate DA loads.</a:t>
            </a:r>
          </a:p>
          <a:p>
            <a:pPr lvl="1"/>
            <a:endParaRPr lang="en-US" dirty="0"/>
          </a:p>
          <a:p>
            <a:pPr lvl="1"/>
            <a:r>
              <a:rPr lang="en-US" dirty="0"/>
              <a:t>The IOU/CCA reference is the CPUC reference forecast minus the DA Reference.</a:t>
            </a:r>
          </a:p>
        </p:txBody>
      </p:sp>
    </p:spTree>
    <p:extLst>
      <p:ext uri="{BB962C8B-B14F-4D97-AF65-F5344CB8AC3E}">
        <p14:creationId xmlns:p14="http://schemas.microsoft.com/office/powerpoint/2010/main" val="216172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ABEEF4-84A0-0DD0-0105-25AC9746ABA2}"/>
              </a:ext>
            </a:extLst>
          </p:cNvPr>
          <p:cNvSpPr>
            <a:spLocks noGrp="1"/>
          </p:cNvSpPr>
          <p:nvPr>
            <p:ph type="sldNum" sz="quarter" idx="12"/>
          </p:nvPr>
        </p:nvSpPr>
        <p:spPr/>
        <p:txBody>
          <a:bodyPr/>
          <a:lstStyle/>
          <a:p>
            <a:fld id="{7F09A1A5-4186-AE45-B489-8F93D826EB49}" type="slidenum">
              <a:rPr lang="en-US" smtClean="0"/>
              <a:pPr/>
              <a:t>15</a:t>
            </a:fld>
            <a:endParaRPr lang="en-US"/>
          </a:p>
        </p:txBody>
      </p:sp>
      <p:sp>
        <p:nvSpPr>
          <p:cNvPr id="3" name="Title 2">
            <a:extLst>
              <a:ext uri="{FF2B5EF4-FFF2-40B4-BE49-F238E27FC236}">
                <a16:creationId xmlns:a16="http://schemas.microsoft.com/office/drawing/2014/main" id="{6A59ACB1-D36C-5A15-23AF-50B6B230C355}"/>
              </a:ext>
            </a:extLst>
          </p:cNvPr>
          <p:cNvSpPr>
            <a:spLocks noGrp="1"/>
          </p:cNvSpPr>
          <p:nvPr>
            <p:ph type="title"/>
          </p:nvPr>
        </p:nvSpPr>
        <p:spPr>
          <a:xfrm>
            <a:off x="1399821" y="237067"/>
            <a:ext cx="10290733" cy="1038840"/>
          </a:xfrm>
        </p:spPr>
        <p:txBody>
          <a:bodyPr>
            <a:normAutofit fontScale="90000"/>
          </a:bodyPr>
          <a:lstStyle/>
          <a:p>
            <a:pPr algn="ctr"/>
            <a:r>
              <a:rPr lang="en-US" sz="3600" dirty="0"/>
              <a:t>April – June LSE Type Reference Forecasts</a:t>
            </a:r>
            <a:br>
              <a:rPr lang="en-US" sz="3600" dirty="0"/>
            </a:br>
            <a:r>
              <a:rPr lang="en-US" sz="2200" dirty="0"/>
              <a:t>(All TACs)</a:t>
            </a:r>
          </a:p>
        </p:txBody>
      </p:sp>
      <p:sp>
        <p:nvSpPr>
          <p:cNvPr id="6" name="TextBox 5">
            <a:extLst>
              <a:ext uri="{FF2B5EF4-FFF2-40B4-BE49-F238E27FC236}">
                <a16:creationId xmlns:a16="http://schemas.microsoft.com/office/drawing/2014/main" id="{477174E9-A303-AC2C-ACB3-FB0649E2607A}"/>
              </a:ext>
            </a:extLst>
          </p:cNvPr>
          <p:cNvSpPr txBox="1"/>
          <p:nvPr/>
        </p:nvSpPr>
        <p:spPr>
          <a:xfrm>
            <a:off x="929951" y="5719664"/>
            <a:ext cx="9660294"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accent1">
                    <a:lumMod val="50000"/>
                  </a:schemeClr>
                </a:solidFill>
              </a:rPr>
              <a:t>IOU/CCA hourly load forecasts influenced heavily by assumptions about BTM PV forecast assumptions and weather-sensitive load.</a:t>
            </a:r>
          </a:p>
          <a:p>
            <a:pPr marL="285750" indent="-285750">
              <a:buFont typeface="Arial" panose="020B0604020202020204" pitchFamily="34" charset="0"/>
              <a:buChar char="•"/>
            </a:pPr>
            <a:r>
              <a:rPr lang="en-US" sz="1600" b="1" dirty="0">
                <a:solidFill>
                  <a:schemeClr val="accent1">
                    <a:lumMod val="50000"/>
                  </a:schemeClr>
                </a:solidFill>
              </a:rPr>
              <a:t>Complete reference forecasts by TAC are included in the RA Forecast Summary tables on the RA compliance page</a:t>
            </a:r>
            <a:r>
              <a:rPr lang="en-US" sz="1600" b="1" dirty="0"/>
              <a:t>.</a:t>
            </a:r>
          </a:p>
        </p:txBody>
      </p:sp>
      <p:pic>
        <p:nvPicPr>
          <p:cNvPr id="10" name="Content Placeholder 9">
            <a:extLst>
              <a:ext uri="{FF2B5EF4-FFF2-40B4-BE49-F238E27FC236}">
                <a16:creationId xmlns:a16="http://schemas.microsoft.com/office/drawing/2014/main" id="{7B7FF715-E8D1-CF3A-7B85-F6D8D6BFE0CA}"/>
              </a:ext>
            </a:extLst>
          </p:cNvPr>
          <p:cNvPicPr preferRelativeResize="0">
            <a:picLocks noGrp="1"/>
          </p:cNvPicPr>
          <p:nvPr>
            <p:ph idx="1"/>
          </p:nvPr>
        </p:nvPicPr>
        <p:blipFill>
          <a:blip r:embed="rId2"/>
          <a:stretch>
            <a:fillRect/>
          </a:stretch>
        </p:blipFill>
        <p:spPr>
          <a:xfrm>
            <a:off x="1399822" y="1138336"/>
            <a:ext cx="9190423" cy="4623368"/>
          </a:xfrm>
          <a:prstGeom prst="rect">
            <a:avLst/>
          </a:prstGeom>
        </p:spPr>
      </p:pic>
    </p:spTree>
    <p:extLst>
      <p:ext uri="{BB962C8B-B14F-4D97-AF65-F5344CB8AC3E}">
        <p14:creationId xmlns:p14="http://schemas.microsoft.com/office/powerpoint/2010/main" val="2098613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A364-92E8-2D0C-F5C1-F69BBFFE85C0}"/>
              </a:ext>
            </a:extLst>
          </p:cNvPr>
          <p:cNvSpPr>
            <a:spLocks noGrp="1"/>
          </p:cNvSpPr>
          <p:nvPr>
            <p:ph type="title"/>
          </p:nvPr>
        </p:nvSpPr>
        <p:spPr/>
        <p:txBody>
          <a:bodyPr>
            <a:normAutofit fontScale="90000"/>
          </a:bodyPr>
          <a:lstStyle/>
          <a:p>
            <a:r>
              <a:rPr lang="en-US" dirty="0"/>
              <a:t>Example: April PG&amp;E without Type Pro-Rata Step</a:t>
            </a:r>
          </a:p>
        </p:txBody>
      </p:sp>
      <p:sp>
        <p:nvSpPr>
          <p:cNvPr id="5" name="Slide Number Placeholder 4">
            <a:extLst>
              <a:ext uri="{FF2B5EF4-FFF2-40B4-BE49-F238E27FC236}">
                <a16:creationId xmlns:a16="http://schemas.microsoft.com/office/drawing/2014/main" id="{78C804A9-6D2E-F800-248C-A00CE0A723A7}"/>
              </a:ext>
            </a:extLst>
          </p:cNvPr>
          <p:cNvSpPr>
            <a:spLocks noGrp="1"/>
          </p:cNvSpPr>
          <p:nvPr>
            <p:ph type="sldNum" sz="quarter" idx="12"/>
          </p:nvPr>
        </p:nvSpPr>
        <p:spPr/>
        <p:txBody>
          <a:bodyPr/>
          <a:lstStyle/>
          <a:p>
            <a:fld id="{005C4985-ACD0-2B4C-8981-36243250F268}" type="slidenum">
              <a:rPr lang="en-US" smtClean="0"/>
              <a:pPr/>
              <a:t>16</a:t>
            </a:fld>
            <a:endParaRPr lang="en-US"/>
          </a:p>
        </p:txBody>
      </p:sp>
      <p:pic>
        <p:nvPicPr>
          <p:cNvPr id="6" name="SGPlot322.png" descr="The SGPlot Procedure" title="The SGPlot Procedure">
            <a:extLst>
              <a:ext uri="{FF2B5EF4-FFF2-40B4-BE49-F238E27FC236}">
                <a16:creationId xmlns:a16="http://schemas.microsoft.com/office/drawing/2014/main" id="{E8342B34-421F-8380-59E4-3F2707B458CE}"/>
              </a:ext>
            </a:extLst>
          </p:cNvPr>
          <p:cNvPicPr preferRelativeResize="0">
            <a:picLocks noGrp="1"/>
          </p:cNvPicPr>
          <p:nvPr>
            <p:ph sz="half" idx="1"/>
          </p:nvPr>
        </p:nvPicPr>
        <p:blipFill rotWithShape="1">
          <a:blip r:embed="rId2"/>
          <a:stretch>
            <a:fillRect/>
          </a:stretch>
        </p:blipFill>
        <p:spPr>
          <a:xfrm>
            <a:off x="838199" y="1539355"/>
            <a:ext cx="5090653" cy="3891062"/>
          </a:xfrm>
          <a:prstGeom prst="rect">
            <a:avLst/>
          </a:prstGeom>
        </p:spPr>
      </p:pic>
      <p:pic>
        <p:nvPicPr>
          <p:cNvPr id="7" name="SGPlot124.png" descr="The SGPlot Procedure" title="The SGPlot Procedure">
            <a:extLst>
              <a:ext uri="{FF2B5EF4-FFF2-40B4-BE49-F238E27FC236}">
                <a16:creationId xmlns:a16="http://schemas.microsoft.com/office/drawing/2014/main" id="{2FBC0B30-2B47-F090-CF07-6BDD68241FF1}"/>
              </a:ext>
            </a:extLst>
          </p:cNvPr>
          <p:cNvPicPr preferRelativeResize="0">
            <a:picLocks noGrp="1"/>
          </p:cNvPicPr>
          <p:nvPr>
            <p:ph sz="half" idx="2"/>
          </p:nvPr>
        </p:nvPicPr>
        <p:blipFill rotWithShape="1">
          <a:blip r:embed="rId3"/>
          <a:stretch>
            <a:fillRect/>
          </a:stretch>
        </p:blipFill>
        <p:spPr>
          <a:xfrm>
            <a:off x="5928852" y="1539355"/>
            <a:ext cx="5506064" cy="4133657"/>
          </a:xfrm>
          <a:prstGeom prst="rect">
            <a:avLst/>
          </a:prstGeom>
        </p:spPr>
      </p:pic>
      <p:sp>
        <p:nvSpPr>
          <p:cNvPr id="11" name="TextBox 10">
            <a:extLst>
              <a:ext uri="{FF2B5EF4-FFF2-40B4-BE49-F238E27FC236}">
                <a16:creationId xmlns:a16="http://schemas.microsoft.com/office/drawing/2014/main" id="{A55EC02C-E4A4-A77E-AF62-0C1D504D1181}"/>
              </a:ext>
            </a:extLst>
          </p:cNvPr>
          <p:cNvSpPr txBox="1"/>
          <p:nvPr/>
        </p:nvSpPr>
        <p:spPr>
          <a:xfrm>
            <a:off x="1119011" y="5430417"/>
            <a:ext cx="9953978" cy="1754326"/>
          </a:xfrm>
          <a:prstGeom prst="rect">
            <a:avLst/>
          </a:prstGeom>
          <a:noFill/>
        </p:spPr>
        <p:txBody>
          <a:bodyPr wrap="square">
            <a:spAutoFit/>
          </a:bodyPr>
          <a:lstStyle/>
          <a:p>
            <a:pPr marL="285750" indent="-285750">
              <a:buFont typeface="Arial" panose="020B0604020202020204" pitchFamily="34" charset="0"/>
              <a:buChar char="•"/>
            </a:pPr>
            <a:r>
              <a:rPr lang="en-US" sz="1800" dirty="0"/>
              <a:t>Under the one-step pro rata method, all LSEs would have a negative adjustments in hours 10-12, and as much as 10%-plus increase other hours.</a:t>
            </a:r>
          </a:p>
          <a:p>
            <a:pPr marL="285750" indent="-285750">
              <a:buFont typeface="Arial" panose="020B0604020202020204" pitchFamily="34" charset="0"/>
              <a:buChar char="•"/>
            </a:pPr>
            <a:r>
              <a:rPr lang="en-US" dirty="0"/>
              <a:t> ESP loads would be reduced mid-day but aggregate ESP loads could exceed the DA cap in afternoon hours.</a:t>
            </a:r>
          </a:p>
          <a:p>
            <a:endParaRPr lang="en-US" sz="1800" dirty="0"/>
          </a:p>
          <a:p>
            <a:r>
              <a:rPr lang="en-US" dirty="0"/>
              <a:t>\.</a:t>
            </a:r>
          </a:p>
        </p:txBody>
      </p:sp>
    </p:spTree>
    <p:extLst>
      <p:ext uri="{BB962C8B-B14F-4D97-AF65-F5344CB8AC3E}">
        <p14:creationId xmlns:p14="http://schemas.microsoft.com/office/powerpoint/2010/main" val="2227628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F8CC1-CABA-F086-A344-5226F9D64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F67AF3-9F83-3748-92A5-9D884C2C57DC}"/>
              </a:ext>
            </a:extLst>
          </p:cNvPr>
          <p:cNvSpPr>
            <a:spLocks noGrp="1"/>
          </p:cNvSpPr>
          <p:nvPr>
            <p:ph type="title"/>
          </p:nvPr>
        </p:nvSpPr>
        <p:spPr/>
        <p:txBody>
          <a:bodyPr>
            <a:normAutofit/>
          </a:bodyPr>
          <a:lstStyle/>
          <a:p>
            <a:pPr algn="ctr"/>
            <a:r>
              <a:rPr lang="en-US" dirty="0"/>
              <a:t>LSE Type Pro – Rata Percents</a:t>
            </a:r>
            <a:br>
              <a:rPr lang="en-US" dirty="0"/>
            </a:br>
            <a:r>
              <a:rPr lang="en-US" sz="2000" dirty="0"/>
              <a:t>April PGE Example</a:t>
            </a:r>
          </a:p>
        </p:txBody>
      </p:sp>
      <p:sp>
        <p:nvSpPr>
          <p:cNvPr id="5" name="Slide Number Placeholder 4">
            <a:extLst>
              <a:ext uri="{FF2B5EF4-FFF2-40B4-BE49-F238E27FC236}">
                <a16:creationId xmlns:a16="http://schemas.microsoft.com/office/drawing/2014/main" id="{FBB982C5-9B96-41B6-62B4-23FB1EB5E0EE}"/>
              </a:ext>
            </a:extLst>
          </p:cNvPr>
          <p:cNvSpPr>
            <a:spLocks noGrp="1"/>
          </p:cNvSpPr>
          <p:nvPr>
            <p:ph type="sldNum" sz="quarter" idx="12"/>
          </p:nvPr>
        </p:nvSpPr>
        <p:spPr/>
        <p:txBody>
          <a:bodyPr/>
          <a:lstStyle/>
          <a:p>
            <a:fld id="{005C4985-ACD0-2B4C-8981-36243250F268}" type="slidenum">
              <a:rPr lang="en-US" smtClean="0"/>
              <a:pPr/>
              <a:t>17</a:t>
            </a:fld>
            <a:endParaRPr lang="en-US"/>
          </a:p>
        </p:txBody>
      </p:sp>
      <p:pic>
        <p:nvPicPr>
          <p:cNvPr id="8" name="Picture 7">
            <a:extLst>
              <a:ext uri="{FF2B5EF4-FFF2-40B4-BE49-F238E27FC236}">
                <a16:creationId xmlns:a16="http://schemas.microsoft.com/office/drawing/2014/main" id="{001C3B0B-C0C9-8D67-81B4-2CCA91E321F3}"/>
              </a:ext>
            </a:extLst>
          </p:cNvPr>
          <p:cNvPicPr preferRelativeResize="0">
            <a:picLocks/>
          </p:cNvPicPr>
          <p:nvPr/>
        </p:nvPicPr>
        <p:blipFill>
          <a:blip r:embed="rId2"/>
          <a:stretch>
            <a:fillRect/>
          </a:stretch>
        </p:blipFill>
        <p:spPr>
          <a:xfrm>
            <a:off x="1938866" y="1275906"/>
            <a:ext cx="8297333" cy="3812561"/>
          </a:xfrm>
          <a:prstGeom prst="rect">
            <a:avLst/>
          </a:prstGeom>
        </p:spPr>
      </p:pic>
      <p:sp>
        <p:nvSpPr>
          <p:cNvPr id="10" name="TextBox 9">
            <a:extLst>
              <a:ext uri="{FF2B5EF4-FFF2-40B4-BE49-F238E27FC236}">
                <a16:creationId xmlns:a16="http://schemas.microsoft.com/office/drawing/2014/main" id="{6376333B-C3E6-4F24-7055-135DCFE03822}"/>
              </a:ext>
            </a:extLst>
          </p:cNvPr>
          <p:cNvSpPr txBox="1"/>
          <p:nvPr/>
        </p:nvSpPr>
        <p:spPr>
          <a:xfrm>
            <a:off x="1399821" y="5262905"/>
            <a:ext cx="9544987" cy="1477328"/>
          </a:xfrm>
          <a:prstGeom prst="rect">
            <a:avLst/>
          </a:prstGeom>
          <a:noFill/>
        </p:spPr>
        <p:txBody>
          <a:bodyPr wrap="square">
            <a:spAutoFit/>
          </a:bodyPr>
          <a:lstStyle/>
          <a:p>
            <a:pPr marL="285750" indent="-285750">
              <a:buFont typeface="Arial" panose="020B0604020202020204" pitchFamily="34" charset="0"/>
              <a:buChar char="•"/>
            </a:pPr>
            <a:r>
              <a:rPr lang="en-US" dirty="0"/>
              <a:t>But aggregate ESP forecasts are actually below the DA reference forecast in mid day hours, so with the LSE Type Pro-Rata step, ESP forecasts are adjusted up mid-day while CCA &amp; IOUs are adjusted down.</a:t>
            </a:r>
          </a:p>
          <a:p>
            <a:pPr marL="285750" indent="-285750">
              <a:buFont typeface="Arial" panose="020B0604020202020204" pitchFamily="34" charset="0"/>
              <a:buChar char="•"/>
            </a:pPr>
            <a:r>
              <a:rPr lang="en-US" dirty="0"/>
              <a:t>Applying the LSE type pro-rata step better allocates shortfalls to the appropriate group</a:t>
            </a:r>
          </a:p>
          <a:p>
            <a:pPr marL="285750" indent="-285750">
              <a:buFont typeface="Arial" panose="020B0604020202020204" pitchFamily="34" charset="0"/>
              <a:buChar char="•"/>
            </a:pPr>
            <a:r>
              <a:rPr lang="en-US" dirty="0"/>
              <a:t>The final pro-rata adjustments are reduced to about 5% for all LSEs.</a:t>
            </a:r>
          </a:p>
        </p:txBody>
      </p:sp>
    </p:spTree>
    <p:extLst>
      <p:ext uri="{BB962C8B-B14F-4D97-AF65-F5344CB8AC3E}">
        <p14:creationId xmlns:p14="http://schemas.microsoft.com/office/powerpoint/2010/main" val="966692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0C72B-00FE-7874-989A-1C6BCB61D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A9607-4468-3248-7341-3FF1A558B302}"/>
              </a:ext>
            </a:extLst>
          </p:cNvPr>
          <p:cNvSpPr>
            <a:spLocks noGrp="1"/>
          </p:cNvSpPr>
          <p:nvPr>
            <p:ph type="title"/>
          </p:nvPr>
        </p:nvSpPr>
        <p:spPr>
          <a:xfrm>
            <a:off x="1399822" y="237067"/>
            <a:ext cx="9953978" cy="1038840"/>
          </a:xfrm>
        </p:spPr>
        <p:txBody>
          <a:bodyPr>
            <a:normAutofit/>
          </a:bodyPr>
          <a:lstStyle/>
          <a:p>
            <a:r>
              <a:rPr lang="en-US" sz="4400" b="1" dirty="0"/>
              <a:t> Final Pro-Rata</a:t>
            </a:r>
            <a:endParaRPr lang="en-US" dirty="0"/>
          </a:p>
        </p:txBody>
      </p:sp>
      <p:sp>
        <p:nvSpPr>
          <p:cNvPr id="5" name="Content Placeholder 4">
            <a:extLst>
              <a:ext uri="{FF2B5EF4-FFF2-40B4-BE49-F238E27FC236}">
                <a16:creationId xmlns:a16="http://schemas.microsoft.com/office/drawing/2014/main" id="{2419F8CA-A3F0-CA6C-3ECE-4F613F867AF9}"/>
              </a:ext>
            </a:extLst>
          </p:cNvPr>
          <p:cNvSpPr>
            <a:spLocks noGrp="1"/>
          </p:cNvSpPr>
          <p:nvPr>
            <p:ph idx="1"/>
          </p:nvPr>
        </p:nvSpPr>
        <p:spPr>
          <a:xfrm>
            <a:off x="838200" y="1390260"/>
            <a:ext cx="10234789" cy="4787255"/>
          </a:xfrm>
        </p:spPr>
        <p:txBody>
          <a:bodyPr>
            <a:normAutofit/>
          </a:bodyPr>
          <a:lstStyle/>
          <a:p>
            <a:r>
              <a:rPr lang="en-US" dirty="0"/>
              <a:t>Final step is pro-rata to within 1% of 2024 IEPR Planning Scenario 1-in-2 hourly forecast for the day of the monthly system peak day, by TAC.</a:t>
            </a:r>
          </a:p>
        </p:txBody>
      </p:sp>
      <p:pic>
        <p:nvPicPr>
          <p:cNvPr id="7" name="Picture 6">
            <a:extLst>
              <a:ext uri="{FF2B5EF4-FFF2-40B4-BE49-F238E27FC236}">
                <a16:creationId xmlns:a16="http://schemas.microsoft.com/office/drawing/2014/main" id="{3E453558-2C1A-6F84-A2B4-E86F8D6389F0}"/>
              </a:ext>
            </a:extLst>
          </p:cNvPr>
          <p:cNvPicPr preferRelativeResize="0">
            <a:picLocks/>
          </p:cNvPicPr>
          <p:nvPr/>
        </p:nvPicPr>
        <p:blipFill>
          <a:blip r:embed="rId3"/>
          <a:stretch>
            <a:fillRect/>
          </a:stretch>
        </p:blipFill>
        <p:spPr>
          <a:xfrm>
            <a:off x="713034" y="2138968"/>
            <a:ext cx="10640766" cy="4261832"/>
          </a:xfrm>
          <a:prstGeom prst="rect">
            <a:avLst/>
          </a:prstGeom>
        </p:spPr>
      </p:pic>
    </p:spTree>
    <p:extLst>
      <p:ext uri="{BB962C8B-B14F-4D97-AF65-F5344CB8AC3E}">
        <p14:creationId xmlns:p14="http://schemas.microsoft.com/office/powerpoint/2010/main" val="3848468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1"/>
          </p:nvPr>
        </p:nvSpPr>
        <p:spPr>
          <a:xfrm>
            <a:off x="1752600" y="228599"/>
            <a:ext cx="8925232" cy="872613"/>
          </a:xfrm>
        </p:spPr>
        <p:txBody>
          <a:bodyPr>
            <a:noAutofit/>
          </a:bodyPr>
          <a:lstStyle/>
          <a:p>
            <a:pPr algn="ctr"/>
            <a:r>
              <a:rPr lang="en-US" sz="3200" b="1" dirty="0">
                <a:solidFill>
                  <a:srgbClr val="083763"/>
                </a:solidFill>
                <a:latin typeface="Arial Black"/>
              </a:rPr>
              <a:t>Aggregate Adjusted Forecasts by Step</a:t>
            </a:r>
            <a:br>
              <a:rPr lang="en-US" sz="3200" b="1" dirty="0">
                <a:solidFill>
                  <a:srgbClr val="083763"/>
                </a:solidFill>
                <a:latin typeface="Arial Black"/>
              </a:rPr>
            </a:br>
            <a:r>
              <a:rPr lang="en-US" sz="3200" b="1" dirty="0">
                <a:solidFill>
                  <a:srgbClr val="083763"/>
                </a:solidFill>
                <a:latin typeface="Arial Black"/>
              </a:rPr>
              <a:t>June and July</a:t>
            </a:r>
            <a:endParaRPr lang="en-US" sz="3200" dirty="0">
              <a:solidFill>
                <a:srgbClr val="083763"/>
              </a:solidFill>
              <a:latin typeface="Arial Black"/>
            </a:endParaRPr>
          </a:p>
        </p:txBody>
      </p:sp>
      <p:pic>
        <p:nvPicPr>
          <p:cNvPr id="7" name="SGPanel37.png" descr="The SGPanel Procedure" title="The SGPanel Procedure"/>
          <p:cNvPicPr preferRelativeResize="0">
            <a:picLocks/>
          </p:cNvPicPr>
          <p:nvPr/>
        </p:nvPicPr>
        <p:blipFill rotWithShape="1">
          <a:blip r:embed="rId2"/>
          <a:stretch>
            <a:fillRect/>
          </a:stretch>
        </p:blipFill>
        <p:spPr>
          <a:xfrm>
            <a:off x="1317523" y="1101212"/>
            <a:ext cx="9254061" cy="5463882"/>
          </a:xfrm>
          <a:prstGeom prst="rect">
            <a:avLst/>
          </a:prstGeom>
        </p:spPr>
      </p:pic>
      <p:sp>
        <p:nvSpPr>
          <p:cNvPr id="8" name="Slide Number Placeholder 1"/>
          <p:cNvSpPr>
            <a:spLocks noGrp="1"/>
          </p:cNvSpPr>
          <p:nvPr>
            <p:ph type="sldNum" idx="3"/>
          </p:nvPr>
        </p:nvSpPr>
        <p:spPr>
          <a:xfrm>
            <a:off x="8267700" y="6362700"/>
            <a:ext cx="2171700" cy="266700"/>
          </a:xfrm>
        </p:spPr>
        <p:txBody>
          <a:bodyPr/>
          <a:lstStyle/>
          <a:p>
            <a:pPr algn="r"/>
            <a:fld id="{302B1793-6860-4ECF-9F47-AE92A63A2470}" type="slidenum">
              <a:rPr lang="en-US" sz="900" dirty="0">
                <a:solidFill>
                  <a:schemeClr val="tx1"/>
                </a:solidFill>
              </a:rPr>
              <a:t>19</a:t>
            </a:fld>
            <a:endParaRPr lang="en-US" dirty="0">
              <a:solidFill>
                <a:schemeClr val="tx1"/>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DBC6-34AD-377C-DE50-860A94E7126E}"/>
              </a:ext>
            </a:extLst>
          </p:cNvPr>
          <p:cNvSpPr>
            <a:spLocks noGrp="1"/>
          </p:cNvSpPr>
          <p:nvPr>
            <p:ph type="title"/>
          </p:nvPr>
        </p:nvSpPr>
        <p:spPr>
          <a:xfrm>
            <a:off x="1399822" y="237066"/>
            <a:ext cx="9953978" cy="1092113"/>
          </a:xfrm>
        </p:spPr>
        <p:txBody>
          <a:bodyPr>
            <a:normAutofit/>
          </a:bodyPr>
          <a:lstStyle/>
          <a:p>
            <a:r>
              <a:rPr lang="en-US" sz="4400" b="1" dirty="0"/>
              <a:t>RA 2026</a:t>
            </a:r>
            <a:r>
              <a:rPr lang="en-US" dirty="0"/>
              <a:t> Load Forecast Process</a:t>
            </a:r>
          </a:p>
        </p:txBody>
      </p:sp>
      <p:sp>
        <p:nvSpPr>
          <p:cNvPr id="5" name="Content Placeholder 4">
            <a:extLst>
              <a:ext uri="{FF2B5EF4-FFF2-40B4-BE49-F238E27FC236}">
                <a16:creationId xmlns:a16="http://schemas.microsoft.com/office/drawing/2014/main" id="{3334DEE4-AD02-DA2E-4D81-22C4CB654796}"/>
              </a:ext>
            </a:extLst>
          </p:cNvPr>
          <p:cNvSpPr>
            <a:spLocks noGrp="1"/>
          </p:cNvSpPr>
          <p:nvPr>
            <p:ph idx="1"/>
          </p:nvPr>
        </p:nvSpPr>
        <p:spPr>
          <a:xfrm>
            <a:off x="1240309" y="1618429"/>
            <a:ext cx="9953978" cy="4848336"/>
          </a:xfrm>
        </p:spPr>
        <p:txBody>
          <a:bodyPr>
            <a:normAutofit fontScale="92500" lnSpcReduction="20000"/>
          </a:bodyPr>
          <a:lstStyle/>
          <a:p>
            <a:pPr marL="514350" indent="-514350">
              <a:buAutoNum type="arabicPeriod"/>
            </a:pPr>
            <a:r>
              <a:rPr lang="en-US" sz="2600" b="1" dirty="0"/>
              <a:t>Reference Forecast </a:t>
            </a:r>
          </a:p>
          <a:p>
            <a:pPr lvl="1"/>
            <a:r>
              <a:rPr lang="en-US" sz="2600" dirty="0"/>
              <a:t>Use of IEPR Forecast Tables </a:t>
            </a:r>
          </a:p>
          <a:p>
            <a:pPr lvl="1"/>
            <a:r>
              <a:rPr lang="en-US" sz="2600" dirty="0"/>
              <a:t>Development of CPUC Reference Forecast</a:t>
            </a:r>
          </a:p>
          <a:p>
            <a:pPr marL="0" indent="0">
              <a:buNone/>
            </a:pPr>
            <a:r>
              <a:rPr lang="en-US" sz="2600" b="1" dirty="0"/>
              <a:t>2.    Review of Forecast Adjustment Process</a:t>
            </a:r>
          </a:p>
          <a:p>
            <a:pPr marL="914400" lvl="2">
              <a:lnSpc>
                <a:spcPct val="107000"/>
              </a:lnSpc>
              <a:spcBef>
                <a:spcPts val="0"/>
              </a:spcBef>
            </a:pPr>
            <a:r>
              <a:rPr lang="en-US" sz="2800" kern="100" dirty="0">
                <a:ea typeface="Aptos" panose="020B0004020202020204" pitchFamily="34" charset="0"/>
                <a:cs typeface="Times New Roman" panose="02020603050405020304" pitchFamily="18" charset="0"/>
              </a:rPr>
              <a:t>Submitted Forecast</a:t>
            </a:r>
          </a:p>
          <a:p>
            <a:pPr marL="914400" lvl="2">
              <a:lnSpc>
                <a:spcPct val="107000"/>
              </a:lnSpc>
              <a:spcBef>
                <a:spcPts val="0"/>
              </a:spcBef>
            </a:pPr>
            <a:r>
              <a:rPr lang="en-US" sz="2800" kern="100" dirty="0">
                <a:ea typeface="Aptos" panose="020B0004020202020204" pitchFamily="34" charset="0"/>
                <a:cs typeface="Times New Roman" panose="02020603050405020304" pitchFamily="18" charset="0"/>
              </a:rPr>
              <a:t>LSE-Specific Adjustments</a:t>
            </a:r>
          </a:p>
          <a:p>
            <a:pPr marL="914400" lvl="2">
              <a:lnSpc>
                <a:spcPct val="107000"/>
              </a:lnSpc>
              <a:spcBef>
                <a:spcPts val="0"/>
              </a:spcBef>
            </a:pPr>
            <a:r>
              <a:rPr lang="en-US" sz="2800" kern="100" dirty="0">
                <a:ea typeface="Aptos" panose="020B0004020202020204" pitchFamily="34" charset="0"/>
                <a:cs typeface="Times New Roman" panose="02020603050405020304" pitchFamily="18" charset="0"/>
              </a:rPr>
              <a:t>Transmission &amp; UFE Losses</a:t>
            </a:r>
          </a:p>
          <a:p>
            <a:pPr marL="914400" lvl="2">
              <a:lnSpc>
                <a:spcPct val="107000"/>
              </a:lnSpc>
              <a:spcBef>
                <a:spcPts val="0"/>
              </a:spcBef>
            </a:pPr>
            <a:r>
              <a:rPr lang="en-US" sz="2800" kern="100" dirty="0">
                <a:ea typeface="Aptos" panose="020B0004020202020204" pitchFamily="34" charset="0"/>
                <a:cs typeface="Times New Roman" panose="02020603050405020304" pitchFamily="18" charset="0"/>
              </a:rPr>
              <a:t>Coincidence Adjustment</a:t>
            </a:r>
          </a:p>
          <a:p>
            <a:pPr marL="914400" lvl="2">
              <a:lnSpc>
                <a:spcPct val="107000"/>
              </a:lnSpc>
              <a:spcBef>
                <a:spcPts val="0"/>
              </a:spcBef>
            </a:pPr>
            <a:r>
              <a:rPr lang="en-US" sz="2800" kern="100" dirty="0">
                <a:ea typeface="Aptos" panose="020B0004020202020204" pitchFamily="34" charset="0"/>
                <a:cs typeface="Times New Roman" panose="02020603050405020304" pitchFamily="18" charset="0"/>
              </a:rPr>
              <a:t>Load Credits</a:t>
            </a:r>
          </a:p>
          <a:p>
            <a:pPr marL="914400" lvl="2">
              <a:lnSpc>
                <a:spcPct val="107000"/>
              </a:lnSpc>
              <a:spcBef>
                <a:spcPts val="0"/>
              </a:spcBef>
            </a:pPr>
            <a:r>
              <a:rPr lang="en-US" sz="2800" kern="100" dirty="0">
                <a:ea typeface="Aptos" panose="020B0004020202020204" pitchFamily="34" charset="0"/>
                <a:cs typeface="Times New Roman" panose="02020603050405020304" pitchFamily="18" charset="0"/>
              </a:rPr>
              <a:t>LSE Type Pro-Rata</a:t>
            </a:r>
          </a:p>
          <a:p>
            <a:pPr marL="914400" lvl="2">
              <a:lnSpc>
                <a:spcPct val="107000"/>
              </a:lnSpc>
              <a:spcBef>
                <a:spcPts val="0"/>
              </a:spcBef>
            </a:pPr>
            <a:r>
              <a:rPr lang="en-US" sz="2800" kern="100" dirty="0">
                <a:ea typeface="Aptos" panose="020B0004020202020204" pitchFamily="34" charset="0"/>
                <a:cs typeface="Times New Roman" panose="02020603050405020304" pitchFamily="18" charset="0"/>
              </a:rPr>
              <a:t>Pro-Rata Adjustment</a:t>
            </a:r>
          </a:p>
          <a:p>
            <a:pPr marL="914400" lvl="2">
              <a:lnSpc>
                <a:spcPct val="107000"/>
              </a:lnSpc>
              <a:spcBef>
                <a:spcPts val="0"/>
              </a:spcBef>
            </a:pPr>
            <a:r>
              <a:rPr lang="en-US" sz="2800" kern="100" dirty="0">
                <a:ea typeface="Aptos" panose="020B0004020202020204" pitchFamily="34" charset="0"/>
                <a:cs typeface="Times New Roman" panose="02020603050405020304" pitchFamily="18" charset="0"/>
              </a:rPr>
              <a:t>Final Adjusted Forecast</a:t>
            </a:r>
          </a:p>
          <a:p>
            <a:pPr marL="685800" lvl="2" indent="0">
              <a:lnSpc>
                <a:spcPct val="107000"/>
              </a:lnSpc>
              <a:spcBef>
                <a:spcPts val="0"/>
              </a:spcBef>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600" b="1" dirty="0">
                <a:solidFill>
                  <a:schemeClr val="tx1"/>
                </a:solidFill>
              </a:rPr>
              <a:t> </a:t>
            </a:r>
            <a:endParaRPr lang="en-US" sz="2600" dirty="0">
              <a:solidFill>
                <a:schemeClr val="tx1"/>
              </a:solidFill>
            </a:endParaRPr>
          </a:p>
        </p:txBody>
      </p:sp>
    </p:spTree>
    <p:extLst>
      <p:ext uri="{BB962C8B-B14F-4D97-AF65-F5344CB8AC3E}">
        <p14:creationId xmlns:p14="http://schemas.microsoft.com/office/powerpoint/2010/main" val="3670750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idx="1"/>
          </p:nvPr>
        </p:nvSpPr>
        <p:spPr>
          <a:xfrm>
            <a:off x="1483567" y="228599"/>
            <a:ext cx="9853127" cy="844421"/>
          </a:xfrm>
        </p:spPr>
        <p:txBody>
          <a:bodyPr>
            <a:noAutofit/>
          </a:bodyPr>
          <a:lstStyle/>
          <a:p>
            <a:pPr algn="ctr"/>
            <a:r>
              <a:rPr lang="en-US" sz="3200" b="1" dirty="0">
                <a:solidFill>
                  <a:srgbClr val="083763"/>
                </a:solidFill>
                <a:latin typeface="Arial Black"/>
              </a:rPr>
              <a:t>Aggregate Adjusted Forecasts by Step</a:t>
            </a:r>
            <a:br>
              <a:rPr lang="en-US" sz="3200" b="1" dirty="0">
                <a:solidFill>
                  <a:srgbClr val="083763"/>
                </a:solidFill>
                <a:latin typeface="Arial Black"/>
              </a:rPr>
            </a:br>
            <a:r>
              <a:rPr lang="en-US" sz="3200" b="1" dirty="0">
                <a:solidFill>
                  <a:srgbClr val="083763"/>
                </a:solidFill>
                <a:latin typeface="Arial Black"/>
              </a:rPr>
              <a:t>August and September</a:t>
            </a:r>
            <a:endParaRPr lang="en-US" sz="3200" dirty="0">
              <a:solidFill>
                <a:srgbClr val="083763"/>
              </a:solidFill>
              <a:latin typeface="Arial Black"/>
            </a:endParaRPr>
          </a:p>
        </p:txBody>
      </p:sp>
      <p:pic>
        <p:nvPicPr>
          <p:cNvPr id="11" name="SGPanel39.png" descr="The SGPanel Procedure" title="The SGPanel Procedure"/>
          <p:cNvPicPr preferRelativeResize="0">
            <a:picLocks/>
          </p:cNvPicPr>
          <p:nvPr/>
        </p:nvPicPr>
        <p:blipFill rotWithShape="1">
          <a:blip r:embed="rId2"/>
          <a:stretch>
            <a:fillRect/>
          </a:stretch>
        </p:blipFill>
        <p:spPr>
          <a:xfrm>
            <a:off x="1752600" y="1073020"/>
            <a:ext cx="8686800" cy="5217290"/>
          </a:xfrm>
          <a:prstGeom prst="rect">
            <a:avLst/>
          </a:prstGeom>
        </p:spPr>
      </p:pic>
      <p:sp>
        <p:nvSpPr>
          <p:cNvPr id="12" name="Slide Number Placeholder 1"/>
          <p:cNvSpPr>
            <a:spLocks noGrp="1"/>
          </p:cNvSpPr>
          <p:nvPr>
            <p:ph type="sldNum" idx="3"/>
          </p:nvPr>
        </p:nvSpPr>
        <p:spPr>
          <a:xfrm>
            <a:off x="8267700" y="6362700"/>
            <a:ext cx="2171700" cy="266700"/>
          </a:xfrm>
        </p:spPr>
        <p:txBody>
          <a:bodyPr/>
          <a:lstStyle/>
          <a:p>
            <a:pPr algn="r"/>
            <a:fld id="{302B1793-6860-4ECF-9F47-AE92A63A2470}" type="slidenum">
              <a:rPr lang="en-US" sz="900" dirty="0">
                <a:solidFill>
                  <a:schemeClr val="tx1"/>
                </a:solidFill>
              </a:rPr>
              <a:t>20</a:t>
            </a:fld>
            <a:endParaRPr lang="en-US" dirty="0">
              <a:solidFill>
                <a:schemeClr val="tx1"/>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F2D082-3CC5-5866-26EE-D97471179A96}"/>
              </a:ext>
            </a:extLst>
          </p:cNvPr>
          <p:cNvSpPr>
            <a:spLocks noGrp="1"/>
          </p:cNvSpPr>
          <p:nvPr>
            <p:ph type="sldNum" sz="quarter" idx="12"/>
          </p:nvPr>
        </p:nvSpPr>
        <p:spPr>
          <a:xfrm>
            <a:off x="8610600" y="6337561"/>
            <a:ext cx="2743200" cy="365125"/>
          </a:xfrm>
        </p:spPr>
        <p:txBody>
          <a:bodyPr/>
          <a:lstStyle/>
          <a:p>
            <a:fld id="{005C4985-ACD0-2B4C-8981-36243250F268}" type="slidenum">
              <a:rPr lang="en-US" smtClean="0"/>
              <a:pPr/>
              <a:t>21</a:t>
            </a:fld>
            <a:endParaRPr lang="en-US"/>
          </a:p>
        </p:txBody>
      </p:sp>
      <p:sp>
        <p:nvSpPr>
          <p:cNvPr id="10" name="Title 9">
            <a:extLst>
              <a:ext uri="{FF2B5EF4-FFF2-40B4-BE49-F238E27FC236}">
                <a16:creationId xmlns:a16="http://schemas.microsoft.com/office/drawing/2014/main" id="{15632AD3-31C7-142C-8AAE-5DF3DE376E1B}"/>
              </a:ext>
            </a:extLst>
          </p:cNvPr>
          <p:cNvSpPr>
            <a:spLocks noGrp="1"/>
          </p:cNvSpPr>
          <p:nvPr>
            <p:ph type="title"/>
          </p:nvPr>
        </p:nvSpPr>
        <p:spPr/>
        <p:txBody>
          <a:bodyPr>
            <a:normAutofit/>
          </a:bodyPr>
          <a:lstStyle/>
          <a:p>
            <a:r>
              <a:rPr lang="en-US" dirty="0"/>
              <a:t>Conclusion</a:t>
            </a:r>
          </a:p>
        </p:txBody>
      </p:sp>
      <p:sp>
        <p:nvSpPr>
          <p:cNvPr id="7" name="Content Placeholder 6">
            <a:extLst>
              <a:ext uri="{FF2B5EF4-FFF2-40B4-BE49-F238E27FC236}">
                <a16:creationId xmlns:a16="http://schemas.microsoft.com/office/drawing/2014/main" id="{5747916E-EFB1-E58B-B4FC-A22FF3E43454}"/>
              </a:ext>
            </a:extLst>
          </p:cNvPr>
          <p:cNvSpPr>
            <a:spLocks noGrp="1"/>
          </p:cNvSpPr>
          <p:nvPr>
            <p:ph idx="1"/>
          </p:nvPr>
        </p:nvSpPr>
        <p:spPr/>
        <p:txBody>
          <a:bodyPr/>
          <a:lstStyle/>
          <a:p>
            <a:r>
              <a:rPr lang="en-US" dirty="0"/>
              <a:t>CEC will distribute final forecast to LSEs in early September:</a:t>
            </a:r>
          </a:p>
          <a:p>
            <a:pPr lvl="1"/>
            <a:r>
              <a:rPr lang="en-US" dirty="0"/>
              <a:t>Final hourly and monthly coincident peak forecasts</a:t>
            </a:r>
          </a:p>
          <a:p>
            <a:pPr lvl="1"/>
            <a:r>
              <a:rPr lang="en-US" dirty="0"/>
              <a:t>Month Ahead Load Migration template</a:t>
            </a:r>
          </a:p>
          <a:p>
            <a:pPr>
              <a:lnSpc>
                <a:spcPct val="120000"/>
              </a:lnSpc>
            </a:pPr>
            <a:r>
              <a:rPr lang="en-US" dirty="0"/>
              <a:t>Summary tables are posted on CPUC RA Compliance website.</a:t>
            </a:r>
          </a:p>
          <a:p>
            <a:pPr>
              <a:lnSpc>
                <a:spcPct val="120000"/>
              </a:lnSpc>
            </a:pPr>
            <a:r>
              <a:rPr lang="en-US" dirty="0"/>
              <a:t>Please contact CEC staff if you would like to discuss specifics of your forecast or did not receive your forecast report:</a:t>
            </a:r>
          </a:p>
          <a:p>
            <a:pPr marL="457200" lvl="1" indent="0">
              <a:lnSpc>
                <a:spcPct val="120000"/>
              </a:lnSpc>
              <a:buNone/>
            </a:pPr>
            <a:r>
              <a:rPr lang="en-US" dirty="0">
                <a:hlinkClick r:id="rId2"/>
              </a:rPr>
              <a:t>rafiling@energy.ca.gov</a:t>
            </a:r>
            <a:r>
              <a:rPr lang="en-US" dirty="0"/>
              <a:t>	</a:t>
            </a:r>
          </a:p>
          <a:p>
            <a:pPr>
              <a:lnSpc>
                <a:spcPct val="120000"/>
              </a:lnSpc>
            </a:pPr>
            <a:r>
              <a:rPr lang="en-US" dirty="0"/>
              <a:t>Questions?</a:t>
            </a:r>
          </a:p>
          <a:p>
            <a:endParaRPr lang="en-US" dirty="0"/>
          </a:p>
        </p:txBody>
      </p:sp>
    </p:spTree>
    <p:extLst>
      <p:ext uri="{BB962C8B-B14F-4D97-AF65-F5344CB8AC3E}">
        <p14:creationId xmlns:p14="http://schemas.microsoft.com/office/powerpoint/2010/main" val="2499849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173759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05C4985-ACD0-2B4C-8981-36243250F268}" type="slidenum">
              <a:rPr lang="en-US" smtClean="0"/>
              <a:t>3</a:t>
            </a:fld>
            <a:endParaRPr lang="en-US"/>
          </a:p>
        </p:txBody>
      </p:sp>
      <p:sp>
        <p:nvSpPr>
          <p:cNvPr id="2" name="Title 1"/>
          <p:cNvSpPr>
            <a:spLocks noGrp="1"/>
          </p:cNvSpPr>
          <p:nvPr>
            <p:ph type="title"/>
          </p:nvPr>
        </p:nvSpPr>
        <p:spPr/>
        <p:txBody>
          <a:bodyPr>
            <a:normAutofit fontScale="90000"/>
          </a:bodyPr>
          <a:lstStyle/>
          <a:p>
            <a:r>
              <a:rPr lang="en-US" dirty="0"/>
              <a:t>Reference Forecast Development</a:t>
            </a:r>
          </a:p>
        </p:txBody>
      </p:sp>
      <p:sp>
        <p:nvSpPr>
          <p:cNvPr id="4" name="Content Placeholder 3">
            <a:extLst>
              <a:ext uri="{FF2B5EF4-FFF2-40B4-BE49-F238E27FC236}">
                <a16:creationId xmlns:a16="http://schemas.microsoft.com/office/drawing/2014/main" id="{806C8F1D-36BB-7957-6944-F427F6FFECC7}"/>
              </a:ext>
            </a:extLst>
          </p:cNvPr>
          <p:cNvSpPr>
            <a:spLocks noGrp="1"/>
          </p:cNvSpPr>
          <p:nvPr>
            <p:ph idx="1"/>
          </p:nvPr>
        </p:nvSpPr>
        <p:spPr>
          <a:xfrm>
            <a:off x="1399822" y="1343608"/>
            <a:ext cx="9953978" cy="4833355"/>
          </a:xfrm>
        </p:spPr>
        <p:txBody>
          <a:bodyPr>
            <a:normAutofit/>
          </a:bodyPr>
          <a:lstStyle/>
          <a:p>
            <a:r>
              <a:rPr lang="en-US" sz="2000" dirty="0">
                <a:latin typeface="Arial Nova" panose="020B0504020202020204" pitchFamily="34" charset="0"/>
              </a:rPr>
              <a:t>The reference forecast is drawn from the 2025 IEPR Planning Scenario. The worst day framework of SOD means the forecast for the 24 hours on the day of the monthly CAISO system peak.   </a:t>
            </a:r>
          </a:p>
          <a:p>
            <a:r>
              <a:rPr lang="en-US" sz="2000" dirty="0">
                <a:latin typeface="Arial Nova" panose="020B0504020202020204" pitchFamily="34" charset="0"/>
              </a:rPr>
              <a:t>The forecast used is drawn from the </a:t>
            </a:r>
            <a:r>
              <a:rPr lang="en-US" sz="2000" i="1" dirty="0">
                <a:latin typeface="Arial Nova" panose="020B0504020202020204" pitchFamily="34" charset="0"/>
              </a:rPr>
              <a:t>Hourly Forecast Forms</a:t>
            </a:r>
            <a:r>
              <a:rPr lang="en-US" sz="2000" dirty="0">
                <a:latin typeface="Arial Nova" panose="020B0504020202020204" pitchFamily="34" charset="0"/>
              </a:rPr>
              <a:t> adopted in the </a:t>
            </a:r>
            <a:r>
              <a:rPr lang="en-US" sz="2000" b="1" dirty="0"/>
              <a:t>2024 Integrated Energy Policy Report</a:t>
            </a:r>
            <a:r>
              <a:rPr lang="en-US" sz="2000" dirty="0"/>
              <a:t> proceeding:</a:t>
            </a:r>
            <a:endParaRPr lang="en-US" sz="2000" dirty="0">
              <a:latin typeface="Arial Nova" panose="020B0504020202020204" pitchFamily="34" charset="0"/>
            </a:endParaRPr>
          </a:p>
          <a:p>
            <a:pPr lvl="1"/>
            <a:r>
              <a:rPr lang="en-US" sz="2000" dirty="0">
                <a:latin typeface="Arial Nova" panose="020B0504020202020204" pitchFamily="34" charset="0"/>
                <a:hlinkClick r:id="rId2"/>
              </a:rPr>
              <a:t>CED 2024 Peak Forecast</a:t>
            </a:r>
            <a:endParaRPr lang="en-US" sz="2000" dirty="0">
              <a:latin typeface="Arial Nova" panose="020B0504020202020204" pitchFamily="34" charset="0"/>
            </a:endParaRPr>
          </a:p>
          <a:p>
            <a:pPr marL="0" indent="0">
              <a:buNone/>
            </a:pPr>
            <a:endParaRPr lang="en-US" sz="2000" dirty="0">
              <a:latin typeface="Arial Nova" panose="020B0504020202020204" pitchFamily="34" charset="0"/>
            </a:endParaRPr>
          </a:p>
          <a:p>
            <a:r>
              <a:rPr lang="en-US" sz="2000" dirty="0">
                <a:latin typeface="Arial Nova" panose="020B0504020202020204" pitchFamily="34" charset="0"/>
              </a:rPr>
              <a:t>The </a:t>
            </a:r>
            <a:r>
              <a:rPr lang="en-US" sz="2000" i="1" dirty="0">
                <a:latin typeface="Arial Nova" panose="020B0504020202020204" pitchFamily="34" charset="0"/>
              </a:rPr>
              <a:t>LSE and BAA Tables </a:t>
            </a:r>
            <a:r>
              <a:rPr lang="en-US" sz="2000" dirty="0">
                <a:latin typeface="Arial Nova" panose="020B0504020202020204" pitchFamily="34" charset="0"/>
              </a:rPr>
              <a:t>are not adopted or used for RA forecasts.</a:t>
            </a:r>
          </a:p>
          <a:p>
            <a:pPr lvl="1"/>
            <a:r>
              <a:rPr lang="en-US" sz="2000" dirty="0">
                <a:latin typeface="Arial Nova" panose="020B0504020202020204" pitchFamily="34" charset="0"/>
              </a:rPr>
              <a:t>Form 1.1c, </a:t>
            </a:r>
            <a:r>
              <a:rPr lang="en-US" sz="2000" i="1" dirty="0">
                <a:latin typeface="Arial Nova" panose="020B0504020202020204" pitchFamily="34" charset="0"/>
              </a:rPr>
              <a:t>Electricity Deliveries to End Users by Agency, </a:t>
            </a:r>
            <a:r>
              <a:rPr lang="en-US" sz="2000" dirty="0">
                <a:latin typeface="Arial Nova" panose="020B0504020202020204" pitchFamily="34" charset="0"/>
              </a:rPr>
              <a:t>disaggregates the CEC energy forecast by sector to LSEs based on 2023 LSE sales, LSE sector mix, and known expansion plans. </a:t>
            </a:r>
          </a:p>
          <a:p>
            <a:pPr lvl="2"/>
            <a:r>
              <a:rPr lang="en-US" sz="2000" dirty="0">
                <a:latin typeface="Arial Nova" panose="020B0504020202020204" pitchFamily="34" charset="0"/>
              </a:rPr>
              <a:t>Form 1.1c includes allocations of data center load to LSEs  based on data available at that time, but in the RA 2026 forecasts, data center load was not specifically allocated to individual LSEs.</a:t>
            </a:r>
          </a:p>
        </p:txBody>
      </p:sp>
    </p:spTree>
    <p:extLst>
      <p:ext uri="{BB962C8B-B14F-4D97-AF65-F5344CB8AC3E}">
        <p14:creationId xmlns:p14="http://schemas.microsoft.com/office/powerpoint/2010/main" val="64258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005AB-B412-8276-00FC-CB0A29B5266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8695C5-4B71-8FAD-7AFB-4219C188876C}"/>
              </a:ext>
            </a:extLst>
          </p:cNvPr>
          <p:cNvSpPr>
            <a:spLocks noGrp="1"/>
          </p:cNvSpPr>
          <p:nvPr>
            <p:ph type="sldNum" sz="quarter" idx="12"/>
          </p:nvPr>
        </p:nvSpPr>
        <p:spPr/>
        <p:txBody>
          <a:bodyPr/>
          <a:lstStyle/>
          <a:p>
            <a:fld id="{005C4985-ACD0-2B4C-8981-36243250F268}" type="slidenum">
              <a:rPr lang="en-US" smtClean="0"/>
              <a:t>4</a:t>
            </a:fld>
            <a:endParaRPr lang="en-US"/>
          </a:p>
        </p:txBody>
      </p:sp>
      <p:sp>
        <p:nvSpPr>
          <p:cNvPr id="2" name="Title 1">
            <a:extLst>
              <a:ext uri="{FF2B5EF4-FFF2-40B4-BE49-F238E27FC236}">
                <a16:creationId xmlns:a16="http://schemas.microsoft.com/office/drawing/2014/main" id="{5662789D-2F01-1693-38C0-7F38D239B706}"/>
              </a:ext>
            </a:extLst>
          </p:cNvPr>
          <p:cNvSpPr>
            <a:spLocks noGrp="1"/>
          </p:cNvSpPr>
          <p:nvPr>
            <p:ph type="title"/>
          </p:nvPr>
        </p:nvSpPr>
        <p:spPr/>
        <p:txBody>
          <a:bodyPr>
            <a:normAutofit fontScale="90000"/>
          </a:bodyPr>
          <a:lstStyle/>
          <a:p>
            <a:r>
              <a:rPr lang="en-US" dirty="0"/>
              <a:t>Reference Forecast Development</a:t>
            </a:r>
          </a:p>
        </p:txBody>
      </p:sp>
      <p:sp>
        <p:nvSpPr>
          <p:cNvPr id="4" name="Content Placeholder 3">
            <a:extLst>
              <a:ext uri="{FF2B5EF4-FFF2-40B4-BE49-F238E27FC236}">
                <a16:creationId xmlns:a16="http://schemas.microsoft.com/office/drawing/2014/main" id="{6F09F381-674A-EA9A-9A86-CF6406CFBB69}"/>
              </a:ext>
            </a:extLst>
          </p:cNvPr>
          <p:cNvSpPr>
            <a:spLocks noGrp="1"/>
          </p:cNvSpPr>
          <p:nvPr>
            <p:ph idx="1"/>
          </p:nvPr>
        </p:nvSpPr>
        <p:spPr>
          <a:xfrm>
            <a:off x="1231871" y="1359093"/>
            <a:ext cx="9953978" cy="4817771"/>
          </a:xfrm>
        </p:spPr>
        <p:txBody>
          <a:bodyPr>
            <a:normAutofit/>
          </a:bodyPr>
          <a:lstStyle/>
          <a:p>
            <a:pPr marL="0" indent="0">
              <a:buNone/>
            </a:pPr>
            <a:r>
              <a:rPr lang="en-US" sz="2000" dirty="0">
                <a:latin typeface="Arial Nova" panose="020B0504020202020204" pitchFamily="34" charset="0"/>
              </a:rPr>
              <a:t>The SCE and PGE TAC areas must be disaggregated by jurisdiction type:</a:t>
            </a:r>
          </a:p>
          <a:p>
            <a:r>
              <a:rPr lang="en-US" sz="2000" dirty="0">
                <a:latin typeface="Arial Nova" panose="020B0504020202020204" pitchFamily="34" charset="0"/>
              </a:rPr>
              <a:t> CEC receives historical hourly loads and year-ahead RA forecasts from all LSEs in CAISO.  The POU load forecast estimate is based on analysis of aggregate POU loads on past system peak days, adjusting for expected POU load growth.</a:t>
            </a:r>
          </a:p>
          <a:p>
            <a:pPr lvl="1"/>
            <a:r>
              <a:rPr lang="en-US" sz="2000" dirty="0">
                <a:latin typeface="Arial Nova" panose="020B0504020202020204" pitchFamily="34" charset="0"/>
              </a:rPr>
              <a:t>The non-pumping POU load share of CAISO hourly loads is estimated from 2022-2024 system peak days.</a:t>
            </a:r>
          </a:p>
          <a:p>
            <a:pPr lvl="1"/>
            <a:r>
              <a:rPr lang="en-US" sz="2000" dirty="0">
                <a:latin typeface="Arial Nova" panose="020B0504020202020204" pitchFamily="34" charset="0"/>
              </a:rPr>
              <a:t>CEC forecasts POU pumping load separately in its hourly forecast.</a:t>
            </a:r>
          </a:p>
          <a:p>
            <a:pPr lvl="1"/>
            <a:r>
              <a:rPr lang="en-US" sz="2000" dirty="0">
                <a:latin typeface="Arial Nova" panose="020B0504020202020204" pitchFamily="34" charset="0"/>
              </a:rPr>
              <a:t>CPUC load=(TAC forecast-CEC forecast of pumping)*(1-POU share of CAISO load excluding pumping)</a:t>
            </a:r>
          </a:p>
          <a:p>
            <a:r>
              <a:rPr lang="en-US" sz="2000" dirty="0">
                <a:latin typeface="Arial Nova" panose="020B0504020202020204" pitchFamily="34" charset="0"/>
              </a:rPr>
              <a:t>CPUC-authorized adjustments for the CPUC-jurisdictional reference forecast are applied:</a:t>
            </a:r>
          </a:p>
          <a:p>
            <a:pPr lvl="1"/>
            <a:r>
              <a:rPr lang="en-US" sz="2000" dirty="0">
                <a:latin typeface="Arial Nova" panose="020B0504020202020204" pitchFamily="34" charset="0"/>
              </a:rPr>
              <a:t>IFOM storage temporarily credited to load</a:t>
            </a:r>
          </a:p>
          <a:p>
            <a:pPr lvl="1"/>
            <a:r>
              <a:rPr lang="en-US" sz="2000" dirty="0">
                <a:latin typeface="Arial Nova" panose="020B0504020202020204" pitchFamily="34" charset="0"/>
              </a:rPr>
              <a:t>CPP load impacts provided by CPUC</a:t>
            </a:r>
          </a:p>
        </p:txBody>
      </p:sp>
    </p:spTree>
    <p:extLst>
      <p:ext uri="{BB962C8B-B14F-4D97-AF65-F5344CB8AC3E}">
        <p14:creationId xmlns:p14="http://schemas.microsoft.com/office/powerpoint/2010/main" val="317398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1"/>
          </p:nvPr>
        </p:nvSpPr>
        <p:spPr>
          <a:xfrm>
            <a:off x="1752600" y="228600"/>
            <a:ext cx="8686800" cy="828014"/>
          </a:xfrm>
        </p:spPr>
        <p:txBody>
          <a:bodyPr/>
          <a:lstStyle/>
          <a:p>
            <a:pPr algn="ctr"/>
            <a:r>
              <a:rPr lang="en-US" sz="2150" b="1" dirty="0">
                <a:solidFill>
                  <a:srgbClr val="083763"/>
                </a:solidFill>
                <a:latin typeface="Arial Black"/>
              </a:rPr>
              <a:t>Submitted versus Reference Forecast Jan.-June 2026</a:t>
            </a:r>
            <a:endParaRPr lang="en-US" dirty="0">
              <a:solidFill>
                <a:srgbClr val="083763"/>
              </a:solidFill>
              <a:latin typeface="Arial Black"/>
            </a:endParaRPr>
          </a:p>
        </p:txBody>
      </p:sp>
      <p:pic>
        <p:nvPicPr>
          <p:cNvPr id="3" name="SGPanel110.png" descr="The SGPanel Procedure" title="The SGPanel Procedure"/>
          <p:cNvPicPr>
            <a:picLocks noChangeAspect="1"/>
          </p:cNvPicPr>
          <p:nvPr/>
        </p:nvPicPr>
        <p:blipFill rotWithShape="1">
          <a:blip r:embed="rId2"/>
          <a:stretch>
            <a:fillRect/>
          </a:stretch>
        </p:blipFill>
        <p:spPr>
          <a:xfrm>
            <a:off x="1575318" y="993554"/>
            <a:ext cx="9154885" cy="5439421"/>
          </a:xfrm>
          <a:prstGeom prst="rect">
            <a:avLst/>
          </a:prstGeom>
        </p:spPr>
      </p:pic>
      <p:sp>
        <p:nvSpPr>
          <p:cNvPr id="4" name="Slide Number Placeholder 1"/>
          <p:cNvSpPr>
            <a:spLocks noGrp="1"/>
          </p:cNvSpPr>
          <p:nvPr>
            <p:ph type="sldNum" idx="3"/>
          </p:nvPr>
        </p:nvSpPr>
        <p:spPr>
          <a:xfrm>
            <a:off x="8267700" y="6362700"/>
            <a:ext cx="2171700" cy="266700"/>
          </a:xfrm>
        </p:spPr>
        <p:txBody>
          <a:bodyPr/>
          <a:lstStyle/>
          <a:p>
            <a:pPr algn="r"/>
            <a:fld id="{32773308-8FC7-4804-886D-6B9C6DE685AE}" type="slidenum">
              <a:rPr lang="en-US" sz="900" dirty="0">
                <a:solidFill>
                  <a:schemeClr val="tx1"/>
                </a:solidFill>
              </a:rPr>
              <a:t>5</a:t>
            </a:fld>
            <a:endParaRPr lang="en-US" dirty="0">
              <a:solidFill>
                <a:schemeClr val="tx1"/>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1"/>
          </p:nvPr>
        </p:nvSpPr>
        <p:spPr>
          <a:xfrm>
            <a:off x="1752600" y="228600"/>
            <a:ext cx="8686800" cy="511810"/>
          </a:xfrm>
        </p:spPr>
        <p:txBody>
          <a:bodyPr/>
          <a:lstStyle/>
          <a:p>
            <a:pPr algn="ctr"/>
            <a:r>
              <a:rPr lang="en-US" sz="2150" b="1" dirty="0">
                <a:solidFill>
                  <a:srgbClr val="083763"/>
                </a:solidFill>
                <a:latin typeface="Arial Black"/>
              </a:rPr>
              <a:t>Submitted versus Reference Forecast July-Dec. 2026</a:t>
            </a:r>
            <a:endParaRPr lang="en-US" dirty="0">
              <a:solidFill>
                <a:srgbClr val="083763"/>
              </a:solidFill>
              <a:latin typeface="Arial Black"/>
            </a:endParaRPr>
          </a:p>
        </p:txBody>
      </p:sp>
      <p:pic>
        <p:nvPicPr>
          <p:cNvPr id="7" name="SGPanel112.png" descr="The SGPanel Procedure" title="The SGPanel Procedure"/>
          <p:cNvPicPr>
            <a:picLocks noChangeAspect="1"/>
          </p:cNvPicPr>
          <p:nvPr/>
        </p:nvPicPr>
        <p:blipFill rotWithShape="1">
          <a:blip r:embed="rId2"/>
          <a:stretch>
            <a:fillRect/>
          </a:stretch>
        </p:blipFill>
        <p:spPr>
          <a:xfrm>
            <a:off x="1752600" y="803910"/>
            <a:ext cx="8686800" cy="5486400"/>
          </a:xfrm>
          <a:prstGeom prst="rect">
            <a:avLst/>
          </a:prstGeom>
        </p:spPr>
      </p:pic>
      <p:sp>
        <p:nvSpPr>
          <p:cNvPr id="8" name="Slide Number Placeholder 1"/>
          <p:cNvSpPr>
            <a:spLocks noGrp="1"/>
          </p:cNvSpPr>
          <p:nvPr>
            <p:ph type="sldNum" idx="3"/>
          </p:nvPr>
        </p:nvSpPr>
        <p:spPr>
          <a:xfrm>
            <a:off x="8267700" y="6362700"/>
            <a:ext cx="2171700" cy="266700"/>
          </a:xfrm>
        </p:spPr>
        <p:txBody>
          <a:bodyPr/>
          <a:lstStyle/>
          <a:p>
            <a:pPr algn="r"/>
            <a:fld id="{32773308-8FC7-4804-886D-6B9C6DE685AE}" type="slidenum">
              <a:rPr lang="en-US" sz="900" dirty="0">
                <a:solidFill>
                  <a:schemeClr val="tx1"/>
                </a:solidFill>
              </a:rPr>
              <a:t>6</a:t>
            </a:fld>
            <a:endParaRPr lang="en-US" dirty="0">
              <a:solidFill>
                <a:schemeClr val="tx1"/>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DBC6-34AD-377C-DE50-860A94E7126E}"/>
              </a:ext>
            </a:extLst>
          </p:cNvPr>
          <p:cNvSpPr>
            <a:spLocks noGrp="1"/>
          </p:cNvSpPr>
          <p:nvPr>
            <p:ph type="title"/>
          </p:nvPr>
        </p:nvSpPr>
        <p:spPr>
          <a:xfrm>
            <a:off x="1399822" y="237066"/>
            <a:ext cx="9953978" cy="1092113"/>
          </a:xfrm>
        </p:spPr>
        <p:txBody>
          <a:bodyPr>
            <a:normAutofit/>
          </a:bodyPr>
          <a:lstStyle/>
          <a:p>
            <a:r>
              <a:rPr lang="en-US" sz="4400" b="1" dirty="0"/>
              <a:t>LSE-Specific Adjustments</a:t>
            </a:r>
            <a:endParaRPr lang="en-US" dirty="0"/>
          </a:p>
        </p:txBody>
      </p:sp>
      <p:sp>
        <p:nvSpPr>
          <p:cNvPr id="5" name="Content Placeholder 4">
            <a:extLst>
              <a:ext uri="{FF2B5EF4-FFF2-40B4-BE49-F238E27FC236}">
                <a16:creationId xmlns:a16="http://schemas.microsoft.com/office/drawing/2014/main" id="{3334DEE4-AD02-DA2E-4D81-22C4CB654796}"/>
              </a:ext>
            </a:extLst>
          </p:cNvPr>
          <p:cNvSpPr>
            <a:spLocks noGrp="1"/>
          </p:cNvSpPr>
          <p:nvPr>
            <p:ph idx="1"/>
          </p:nvPr>
        </p:nvSpPr>
        <p:spPr>
          <a:xfrm>
            <a:off x="1119011" y="1329180"/>
            <a:ext cx="9953978" cy="4848336"/>
          </a:xfrm>
        </p:spPr>
        <p:txBody>
          <a:bodyPr>
            <a:noAutofit/>
          </a:bodyPr>
          <a:lstStyle/>
          <a:p>
            <a:pPr marL="0" indent="0">
              <a:buNone/>
            </a:pPr>
            <a:r>
              <a:rPr lang="en-US" sz="1800" b="1" dirty="0">
                <a:solidFill>
                  <a:schemeClr val="tx1"/>
                </a:solidFill>
              </a:rPr>
              <a:t> </a:t>
            </a:r>
            <a:r>
              <a:rPr lang="en-US" sz="1600" b="1" dirty="0"/>
              <a:t>The LSE-Specific adjustment column in the LSE forecast tables may include up to 3 elements</a:t>
            </a:r>
            <a:r>
              <a:rPr lang="en-US" sz="1600" dirty="0">
                <a:solidFill>
                  <a:schemeClr val="tx1"/>
                </a:solidFill>
              </a:rPr>
              <a:t>: </a:t>
            </a:r>
          </a:p>
          <a:p>
            <a:pPr marL="971550" lvl="1" indent="-514350">
              <a:buFont typeface="+mj-lt"/>
              <a:buAutoNum type="arabicPeriod"/>
            </a:pPr>
            <a:r>
              <a:rPr lang="en-US" sz="1600" dirty="0"/>
              <a:t>Load modifier adjustments</a:t>
            </a:r>
          </a:p>
          <a:p>
            <a:pPr marL="971550" lvl="1" indent="-514350">
              <a:buFont typeface="+mj-lt"/>
              <a:buAutoNum type="arabicPeriod"/>
            </a:pPr>
            <a:r>
              <a:rPr lang="en-US" sz="1600" dirty="0"/>
              <a:t>Adjustments to </a:t>
            </a:r>
            <a:r>
              <a:rPr lang="en-US" sz="1600" dirty="0" err="1"/>
              <a:t>mpeak</a:t>
            </a:r>
            <a:r>
              <a:rPr lang="en-US" sz="1600" dirty="0"/>
              <a:t> and energy</a:t>
            </a:r>
          </a:p>
          <a:p>
            <a:pPr marL="971550" lvl="1" indent="-514350">
              <a:buFont typeface="+mj-lt"/>
              <a:buAutoNum type="arabicPeriod"/>
            </a:pPr>
            <a:r>
              <a:rPr lang="en-US" sz="1600" dirty="0"/>
              <a:t>Hour-specific adjustments</a:t>
            </a:r>
          </a:p>
          <a:p>
            <a:pPr marL="0" indent="0">
              <a:buNone/>
            </a:pPr>
            <a:r>
              <a:rPr lang="en-US" sz="1600" dirty="0"/>
              <a:t>1. Load Modifier Adjustments:	</a:t>
            </a:r>
          </a:p>
          <a:p>
            <a:r>
              <a:rPr lang="en-US" sz="1600" dirty="0"/>
              <a:t>The RA 2026 forecast instructions included explanation of allowable load modifiers:</a:t>
            </a:r>
          </a:p>
          <a:p>
            <a:pPr lvl="1"/>
            <a:r>
              <a:rPr lang="en-US" sz="1600" dirty="0"/>
              <a:t>Load modification must be daily, consistent, predictable and verifiable.</a:t>
            </a:r>
          </a:p>
          <a:p>
            <a:pPr lvl="1"/>
            <a:r>
              <a:rPr lang="en-US" sz="1600" dirty="0"/>
              <a:t>Programs that trigger load only during predetermined system conditions and/or are integrated into the CAISO market and are therefore eligible for RA valuation should not be included in the demand forecast. </a:t>
            </a:r>
          </a:p>
          <a:p>
            <a:pPr lvl="1"/>
            <a:r>
              <a:rPr lang="en-US" sz="1600" dirty="0"/>
              <a:t>The expanded dynamic pricing pilots are funded by distribution rates for the benefit of all LSEs, so allocation of load impacts to individual LSEs would conflict with CPUC D.24-01-032. </a:t>
            </a:r>
          </a:p>
          <a:p>
            <a:r>
              <a:rPr lang="en-US" sz="1600" dirty="0"/>
              <a:t>If included programs do not meet these criteria, they were removed from the forecast.</a:t>
            </a:r>
          </a:p>
          <a:p>
            <a:r>
              <a:rPr lang="en-US" sz="1600" dirty="0"/>
              <a:t>Other forecast assumptions and forecast results are reviewed for reasonableness and overall consistency with IEPR forecast.</a:t>
            </a:r>
          </a:p>
        </p:txBody>
      </p:sp>
    </p:spTree>
    <p:extLst>
      <p:ext uri="{BB962C8B-B14F-4D97-AF65-F5344CB8AC3E}">
        <p14:creationId xmlns:p14="http://schemas.microsoft.com/office/powerpoint/2010/main" val="113045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A9EAB-410D-020D-742A-6D9546A1DB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A35B22-EDE9-F3D4-1895-E5AFAC3892B2}"/>
              </a:ext>
            </a:extLst>
          </p:cNvPr>
          <p:cNvSpPr>
            <a:spLocks noGrp="1"/>
          </p:cNvSpPr>
          <p:nvPr>
            <p:ph type="title"/>
          </p:nvPr>
        </p:nvSpPr>
        <p:spPr>
          <a:xfrm>
            <a:off x="1399822" y="237066"/>
            <a:ext cx="9953978" cy="1092113"/>
          </a:xfrm>
        </p:spPr>
        <p:txBody>
          <a:bodyPr>
            <a:normAutofit/>
          </a:bodyPr>
          <a:lstStyle/>
          <a:p>
            <a:r>
              <a:rPr lang="en-US" sz="3200" b="1" dirty="0"/>
              <a:t>2. Adjustments to Monthly Peak and Energy</a:t>
            </a:r>
            <a:endParaRPr lang="en-US" sz="3200" dirty="0"/>
          </a:p>
        </p:txBody>
      </p:sp>
      <p:sp>
        <p:nvSpPr>
          <p:cNvPr id="5" name="Content Placeholder 4">
            <a:extLst>
              <a:ext uri="{FF2B5EF4-FFF2-40B4-BE49-F238E27FC236}">
                <a16:creationId xmlns:a16="http://schemas.microsoft.com/office/drawing/2014/main" id="{7A3E8A4A-105B-7253-FE8D-3BA68C01E264}"/>
              </a:ext>
            </a:extLst>
          </p:cNvPr>
          <p:cNvSpPr>
            <a:spLocks noGrp="1"/>
          </p:cNvSpPr>
          <p:nvPr>
            <p:ph idx="1"/>
          </p:nvPr>
        </p:nvSpPr>
        <p:spPr>
          <a:xfrm>
            <a:off x="1119011" y="1329180"/>
            <a:ext cx="9953978" cy="4848336"/>
          </a:xfrm>
        </p:spPr>
        <p:txBody>
          <a:bodyPr>
            <a:normAutofit fontScale="47500" lnSpcReduction="20000"/>
          </a:bodyPr>
          <a:lstStyle/>
          <a:p>
            <a:pPr marL="0" indent="0">
              <a:buNone/>
            </a:pPr>
            <a:r>
              <a:rPr lang="en-US" sz="3400" b="1" dirty="0"/>
              <a:t> The submitted monthly peak and energy forecast is compared to a CEC benchmark</a:t>
            </a:r>
            <a:r>
              <a:rPr lang="en-US" sz="3400" dirty="0"/>
              <a:t>:</a:t>
            </a:r>
          </a:p>
          <a:p>
            <a:pPr lvl="1"/>
            <a:r>
              <a:rPr lang="en-US" sz="3400" dirty="0"/>
              <a:t>CEC estimates a noncoincident monthly peak demand and peak-day energy benchmark for each LSE to evaluate need for LSE-specific adjustments.</a:t>
            </a:r>
          </a:p>
          <a:p>
            <a:pPr lvl="2"/>
            <a:r>
              <a:rPr lang="en-US" sz="3400" dirty="0"/>
              <a:t>Median peak-to-energy ratio and peak day energy is calculated from top 5 noncoincident peak days. </a:t>
            </a:r>
          </a:p>
          <a:p>
            <a:pPr lvl="2"/>
            <a:r>
              <a:rPr lang="en-US" sz="3400" dirty="0"/>
              <a:t>CCA summer months are based on weather normalized peak estimates using last 3 years load data and local weather stations.</a:t>
            </a:r>
          </a:p>
          <a:p>
            <a:pPr lvl="2"/>
            <a:r>
              <a:rPr lang="en-US" sz="3400" dirty="0"/>
              <a:t>ESP’s energy and peak are estimated based on the most recent DASR reports (April 2025)</a:t>
            </a:r>
          </a:p>
          <a:p>
            <a:pPr lvl="3"/>
            <a:r>
              <a:rPr lang="en-US" sz="3400" dirty="0"/>
              <a:t>Noncoincident monthly peak day peak-to-energy ratios are calculated from recorded load data and applied to the latest reported DASR annual sales</a:t>
            </a:r>
          </a:p>
          <a:p>
            <a:pPr lvl="3"/>
            <a:r>
              <a:rPr lang="en-US" sz="3400" dirty="0"/>
              <a:t>CEC also considers specific information provided on expected customer load migration.</a:t>
            </a:r>
          </a:p>
          <a:p>
            <a:pPr lvl="2"/>
            <a:r>
              <a:rPr lang="en-US" sz="3400" dirty="0"/>
              <a:t>Default adjustment to the LSE forecast is to within 5% of the estimated benchmark.</a:t>
            </a:r>
          </a:p>
          <a:p>
            <a:r>
              <a:rPr lang="en-US" sz="3400" dirty="0"/>
              <a:t>  A curve-fitting formula is applied to fit LSE’s submitted load shape to the target noncoincident monthly peak and energy:</a:t>
            </a:r>
          </a:p>
          <a:p>
            <a:pPr lvl="1"/>
            <a:endParaRPr lang="en-US" sz="3400" dirty="0"/>
          </a:p>
          <a:p>
            <a:pPr marL="914400" lvl="2" indent="0">
              <a:buNone/>
            </a:pPr>
            <a:r>
              <a:rPr lang="en-US" sz="3400" i="1" dirty="0"/>
              <a:t>a=(Target Peak-Target MWH/24)/(Form1Peak-Form1 MWH/24) ;</a:t>
            </a:r>
          </a:p>
          <a:p>
            <a:pPr marL="914400" lvl="2" indent="0">
              <a:buNone/>
            </a:pPr>
            <a:r>
              <a:rPr lang="en-US" sz="3400" i="1" dirty="0"/>
              <a:t>b=(Target MWh /24*Form1_Peak-TargetPeak*Form1 MWH/24)/(Form1Peak-Form1 MWH/24) </a:t>
            </a:r>
          </a:p>
          <a:p>
            <a:pPr marL="914400" lvl="2" indent="0">
              <a:buNone/>
            </a:pPr>
            <a:endParaRPr lang="en-US" sz="3400" i="1" dirty="0"/>
          </a:p>
          <a:p>
            <a:pPr marL="914400" lvl="2" indent="0">
              <a:buNone/>
            </a:pPr>
            <a:r>
              <a:rPr lang="en-US" sz="3400" i="1" dirty="0"/>
              <a:t>Transformed Hourly MW=a*Submitted Hourly MW + b ;</a:t>
            </a:r>
          </a:p>
          <a:p>
            <a:pPr marL="457200" lvl="1" indent="0">
              <a:buNone/>
            </a:pPr>
            <a:endParaRPr lang="en-US" b="1" dirty="0">
              <a:solidFill>
                <a:schemeClr val="tx1"/>
              </a:solidFill>
            </a:endParaRPr>
          </a:p>
          <a:p>
            <a:pPr marL="457200" lvl="1" indent="0">
              <a:buNone/>
            </a:pPr>
            <a:endParaRPr lang="en-US" dirty="0">
              <a:solidFill>
                <a:schemeClr val="tx1"/>
              </a:solidFill>
            </a:endParaRPr>
          </a:p>
          <a:p>
            <a:pPr marL="457200" lvl="1" indent="0">
              <a:buNone/>
            </a:pPr>
            <a:r>
              <a:rPr lang="en-US" dirty="0">
                <a:solidFill>
                  <a:schemeClr val="tx1"/>
                </a:solidFill>
              </a:rPr>
              <a:t>	</a:t>
            </a:r>
            <a:r>
              <a:rPr lang="en-US" sz="2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600" dirty="0">
              <a:solidFill>
                <a:schemeClr val="tx1"/>
              </a:solidFill>
            </a:endParaRPr>
          </a:p>
        </p:txBody>
      </p:sp>
    </p:spTree>
    <p:extLst>
      <p:ext uri="{BB962C8B-B14F-4D97-AF65-F5344CB8AC3E}">
        <p14:creationId xmlns:p14="http://schemas.microsoft.com/office/powerpoint/2010/main" val="97661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FD23F-3862-9C57-0FC8-65EE2DBB5A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3B33F-69E6-40DA-7048-50D226CCB550}"/>
              </a:ext>
            </a:extLst>
          </p:cNvPr>
          <p:cNvSpPr>
            <a:spLocks noGrp="1"/>
          </p:cNvSpPr>
          <p:nvPr>
            <p:ph type="title"/>
          </p:nvPr>
        </p:nvSpPr>
        <p:spPr>
          <a:xfrm>
            <a:off x="1399822" y="237066"/>
            <a:ext cx="9953978" cy="1092113"/>
          </a:xfrm>
        </p:spPr>
        <p:txBody>
          <a:bodyPr>
            <a:normAutofit/>
          </a:bodyPr>
          <a:lstStyle/>
          <a:p>
            <a:r>
              <a:rPr lang="en-US" sz="3200" b="1" dirty="0"/>
              <a:t>3. Hour-Specific Adjustments</a:t>
            </a:r>
            <a:endParaRPr lang="en-US" sz="3200" dirty="0"/>
          </a:p>
        </p:txBody>
      </p:sp>
      <p:sp>
        <p:nvSpPr>
          <p:cNvPr id="5" name="Content Placeholder 4">
            <a:extLst>
              <a:ext uri="{FF2B5EF4-FFF2-40B4-BE49-F238E27FC236}">
                <a16:creationId xmlns:a16="http://schemas.microsoft.com/office/drawing/2014/main" id="{F2C504E2-BD0A-9705-6553-6EB9C97A95C8}"/>
              </a:ext>
            </a:extLst>
          </p:cNvPr>
          <p:cNvSpPr>
            <a:spLocks noGrp="1"/>
          </p:cNvSpPr>
          <p:nvPr>
            <p:ph idx="1"/>
          </p:nvPr>
        </p:nvSpPr>
        <p:spPr>
          <a:xfrm>
            <a:off x="1119011" y="1329180"/>
            <a:ext cx="9953978" cy="4848336"/>
          </a:xfrm>
        </p:spPr>
        <p:txBody>
          <a:bodyPr>
            <a:normAutofit fontScale="92500"/>
          </a:bodyPr>
          <a:lstStyle/>
          <a:p>
            <a:r>
              <a:rPr lang="en-US" sz="2100" dirty="0"/>
              <a:t>Additional hourly adjustments were calculated by comparing the adjusted forecast to estimated LSE load profiles on high load days. </a:t>
            </a:r>
          </a:p>
          <a:p>
            <a:r>
              <a:rPr lang="en-US" sz="2100" dirty="0"/>
              <a:t>Recorded hourly loads on the LSE’s high load days were normalized to the adjusted peak and energy from the previous step.</a:t>
            </a:r>
          </a:p>
          <a:p>
            <a:pPr lvl="1"/>
            <a:r>
              <a:rPr lang="en-US" sz="2100" dirty="0"/>
              <a:t>Profiles were calculated using 2022-2024 loads, adjusted for load migration.</a:t>
            </a:r>
          </a:p>
          <a:p>
            <a:pPr lvl="1"/>
            <a:r>
              <a:rPr lang="en-US" sz="2100" dirty="0"/>
              <a:t>This hourly profile is compared to the LSE’s transformed hourly profile from Step 1.</a:t>
            </a:r>
          </a:p>
          <a:p>
            <a:pPr lvl="1"/>
            <a:r>
              <a:rPr lang="en-US" sz="2100" dirty="0"/>
              <a:t>If the Step1 hourly forecast deviates from the benchmark by more than 5% in a given hour, a default adjustment of 5% is calculated and flagged for review.  </a:t>
            </a:r>
          </a:p>
          <a:p>
            <a:pPr marL="457200" lvl="1" indent="0">
              <a:buNone/>
            </a:pPr>
            <a:endParaRPr lang="en-US" sz="2100" dirty="0"/>
          </a:p>
          <a:p>
            <a:r>
              <a:rPr lang="en-US" sz="2100" dirty="0"/>
              <a:t> </a:t>
            </a:r>
            <a:r>
              <a:rPr lang="en-US" sz="2100" b="1" dirty="0"/>
              <a:t>IOU Hourly Adjustments  </a:t>
            </a:r>
            <a:r>
              <a:rPr lang="en-US" sz="2100" dirty="0"/>
              <a:t>:</a:t>
            </a:r>
          </a:p>
          <a:p>
            <a:pPr lvl="1"/>
            <a:r>
              <a:rPr lang="en-US" sz="2100" dirty="0"/>
              <a:t>IOU service areas forecasts are compared to CPUC reference forecast.</a:t>
            </a:r>
          </a:p>
          <a:p>
            <a:pPr lvl="1"/>
            <a:r>
              <a:rPr lang="en-US" sz="2100" dirty="0"/>
              <a:t>The benchmark for IOUs is the estimate bundled share of the jurisdiction reference forecast.</a:t>
            </a:r>
          </a:p>
          <a:p>
            <a:pPr lvl="2"/>
            <a:r>
              <a:rPr lang="en-US" sz="2100" dirty="0"/>
              <a:t>CEC estimated the bundled share of load from historic data for comparison to IOU’s forecast of bundled share.</a:t>
            </a:r>
          </a:p>
          <a:p>
            <a:pPr marL="1371600" lvl="3" indent="0">
              <a:buNone/>
            </a:pPr>
            <a:endParaRPr lang="en-US" dirty="0">
              <a:solidFill>
                <a:schemeClr val="tx1"/>
              </a:solidFill>
            </a:endParaRPr>
          </a:p>
          <a:p>
            <a:pPr marL="457200" lvl="1" indent="0">
              <a:buNone/>
            </a:pPr>
            <a:endParaRPr lang="en-US" sz="2600" dirty="0">
              <a:solidFill>
                <a:schemeClr val="tx1"/>
              </a:solidFill>
            </a:endParaRPr>
          </a:p>
        </p:txBody>
      </p:sp>
    </p:spTree>
    <p:extLst>
      <p:ext uri="{BB962C8B-B14F-4D97-AF65-F5344CB8AC3E}">
        <p14:creationId xmlns:p14="http://schemas.microsoft.com/office/powerpoint/2010/main" val="1412644207"/>
      </p:ext>
    </p:extLst>
  </p:cSld>
  <p:clrMapOvr>
    <a:masterClrMapping/>
  </p:clrMapOvr>
</p:sld>
</file>

<file path=ppt/theme/theme1.xml><?xml version="1.0" encoding="utf-8"?>
<a:theme xmlns:a="http://schemas.openxmlformats.org/drawingml/2006/main" name="3_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63AC6BA-222D-6A42-A86E-42D4213EA91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63AC6BA-222D-6A42-A86E-42D4213EA914}"/>
    </a:ext>
  </a:extLst>
</a:theme>
</file>

<file path=ppt/theme/theme3.xml><?xml version="1.0" encoding="utf-8"?>
<a:theme xmlns:a="http://schemas.openxmlformats.org/drawingml/2006/main" name="Title">
  <a:themeElements>
    <a:clrScheme name="Custom 7">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2190C8"/>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B8AAD638-0C9A-074A-A1F5-9C25FAF37ABD}"/>
    </a:ext>
  </a:extLst>
</a:theme>
</file>

<file path=ppt/theme/theme4.xml><?xml version="1.0" encoding="utf-8"?>
<a:theme xmlns:a="http://schemas.openxmlformats.org/drawingml/2006/main" name="1_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63AC6BA-222D-6A42-A86E-42D4213EA914}"/>
    </a:ext>
  </a:extLst>
</a:theme>
</file>

<file path=ppt/theme/theme5.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63AC6BA-222D-6A42-A86E-42D4213EA914}"/>
    </a:ext>
  </a:extLst>
</a:theme>
</file>

<file path=ppt/theme/theme6.xml><?xml version="1.0" encoding="utf-8"?>
<a:theme xmlns:a="http://schemas.openxmlformats.org/drawingml/2006/main" name="Content">
  <a:themeElements>
    <a:clrScheme name="Accessibility">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2190C8"/>
      </a:hlink>
      <a:folHlink>
        <a:srgbClr val="7030A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7.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8.xml><?xml version="1.0" encoding="utf-8"?>
<a:theme xmlns:a="http://schemas.openxmlformats.org/drawingml/2006/main" name="Blank: Black">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D4AADE59-C35C-A140-B257-2E4365C638F0}"/>
    </a:ext>
  </a:extLst>
</a:theme>
</file>

<file path=ppt/theme/theme9.xml><?xml version="1.0" encoding="utf-8"?>
<a:theme xmlns:a="http://schemas.openxmlformats.org/drawingml/2006/main" name="Blank: Whi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7E2F548-F85F-094D-8DDA-3AF7BD174F2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01e77cb-1273-4e40-b8f1-9aae6d3a09af">
      <Terms xmlns="http://schemas.microsoft.com/office/infopath/2007/PartnerControls"/>
    </lcf76f155ced4ddcb4097134ff3c332f>
    <TaxCatchAll xmlns="cd48f32a-b70c-4848-9fb2-a8ff929fd44d" xsi:nil="true"/>
    <SharedWithUsers xmlns="cd48f32a-b70c-4848-9fb2-a8ff929fd44d">
      <UserInfo>
        <DisplayName>Carrillo, Deana@Energy</DisplayName>
        <AccountId>1433</AccountId>
        <AccountType/>
      </UserInfo>
    </SharedWithUsers>
    <Path xmlns="801e77cb-1273-4e40-b8f1-9aae6d3a09af" xsi:nil="true"/>
    <Notes xmlns="801e77cb-1273-4e40-b8f1-9aae6d3a09a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D76D956543654F9FA810507B908F89" ma:contentTypeVersion="19" ma:contentTypeDescription="Create a new document." ma:contentTypeScope="" ma:versionID="70559e51e5cf0847eca09a944b48db66">
  <xsd:schema xmlns:xsd="http://www.w3.org/2001/XMLSchema" xmlns:xs="http://www.w3.org/2001/XMLSchema" xmlns:p="http://schemas.microsoft.com/office/2006/metadata/properties" xmlns:ns2="801e77cb-1273-4e40-b8f1-9aae6d3a09af" xmlns:ns3="cd48f32a-b70c-4848-9fb2-a8ff929fd44d" targetNamespace="http://schemas.microsoft.com/office/2006/metadata/properties" ma:root="true" ma:fieldsID="ddbeba9edeeeec52da93a88be1c6a047" ns2:_="" ns3:_="">
    <xsd:import namespace="801e77cb-1273-4e40-b8f1-9aae6d3a09af"/>
    <xsd:import namespace="cd48f32a-b70c-4848-9fb2-a8ff929fd4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Notes" minOccurs="0"/>
                <xsd:element ref="ns2:lcf76f155ced4ddcb4097134ff3c332f" minOccurs="0"/>
                <xsd:element ref="ns3:TaxCatchAll" minOccurs="0"/>
                <xsd:element ref="ns2:MediaServiceObjectDetectorVersions" minOccurs="0"/>
                <xsd:element ref="ns2:MediaServiceSearchProperties" minOccurs="0"/>
                <xsd:element ref="ns2:Pa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e77cb-1273-4e40-b8f1-9aae6d3a09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Notes" ma:index="19" nillable="true" ma:displayName="Notes" ma:format="Dropdown" ma:internalName="Notes">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ath" ma:index="26" nillable="true" ma:displayName="Path" ma:description="Path to the file, for views that don't include folders." ma:internalName="Path">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48f32a-b70c-4848-9fb2-a8ff929fd44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fa81393-196d-45c7-a7b1-f75eef596cf5}" ma:internalName="TaxCatchAll" ma:showField="CatchAllData" ma:web="cd48f32a-b70c-4848-9fb2-a8ff929fd4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E627A7-8879-4DD6-ADF6-8C4F6EE8B27F}">
  <ds:schemaRefs>
    <ds:schemaRef ds:uri="http://www.w3.org/XML/1998/namespace"/>
    <ds:schemaRef ds:uri="http://purl.org/dc/dcmitype/"/>
    <ds:schemaRef ds:uri="http://purl.org/dc/terms/"/>
    <ds:schemaRef ds:uri="http://schemas.microsoft.com/office/2006/documentManagement/types"/>
    <ds:schemaRef ds:uri="801e77cb-1273-4e40-b8f1-9aae6d3a09af"/>
    <ds:schemaRef ds:uri="http://schemas.microsoft.com/office/2006/metadata/properties"/>
    <ds:schemaRef ds:uri="http://schemas.microsoft.com/office/infopath/2007/PartnerControls"/>
    <ds:schemaRef ds:uri="cd48f32a-b70c-4848-9fb2-a8ff929fd44d"/>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4B3D5CAA-559C-41EB-8A66-B062E011B7D4}">
  <ds:schemaRefs>
    <ds:schemaRef ds:uri="http://schemas.microsoft.com/sharepoint/v3/contenttype/forms"/>
  </ds:schemaRefs>
</ds:datastoreItem>
</file>

<file path=customXml/itemProps3.xml><?xml version="1.0" encoding="utf-8"?>
<ds:datastoreItem xmlns:ds="http://schemas.openxmlformats.org/officeDocument/2006/customXml" ds:itemID="{A7F10437-9B3A-46D4-A64C-A2DFD72745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e77cb-1273-4e40-b8f1-9aae6d3a09af"/>
    <ds:schemaRef ds:uri="cd48f32a-b70c-4848-9fb2-a8ff929fd4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c3a1244-13f4-4ef6-8d1b-baa27148194e}" enabled="0" method="" siteId="{ac3a1244-13f4-4ef6-8d1b-baa27148194e}" removed="1"/>
</clbl:labelList>
</file>

<file path=docProps/app.xml><?xml version="1.0" encoding="utf-8"?>
<Properties xmlns="http://schemas.openxmlformats.org/officeDocument/2006/extended-properties" xmlns:vt="http://schemas.openxmlformats.org/officeDocument/2006/docPropsVTypes">
  <Template>CEC_Official_PowerPoint_Template_2020 (1)</Template>
  <TotalTime>10640</TotalTime>
  <Words>1654</Words>
  <Application>Microsoft Office PowerPoint</Application>
  <PresentationFormat>Widescreen</PresentationFormat>
  <Paragraphs>158</Paragraphs>
  <Slides>22</Slides>
  <Notes>11</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22</vt:i4>
      </vt:variant>
    </vt:vector>
  </HeadingPairs>
  <TitlesOfParts>
    <vt:vector size="36" baseType="lpstr">
      <vt:lpstr>Aptos</vt:lpstr>
      <vt:lpstr>Arial</vt:lpstr>
      <vt:lpstr>Arial Black</vt:lpstr>
      <vt:lpstr>Arial Nova</vt:lpstr>
      <vt:lpstr>Calibri</vt:lpstr>
      <vt:lpstr>3_Title/Section</vt:lpstr>
      <vt:lpstr>2_Title/Section</vt:lpstr>
      <vt:lpstr>Title</vt:lpstr>
      <vt:lpstr>1_Title/Section</vt:lpstr>
      <vt:lpstr>Title/Section</vt:lpstr>
      <vt:lpstr>Content</vt:lpstr>
      <vt:lpstr>Content: blank background</vt:lpstr>
      <vt:lpstr>Blank: Black</vt:lpstr>
      <vt:lpstr>Blank: White</vt:lpstr>
      <vt:lpstr>Resource Adequacy 2026 Year-Ahead Load Forecast Process</vt:lpstr>
      <vt:lpstr>RA 2026 Load Forecast Process</vt:lpstr>
      <vt:lpstr>Reference Forecast Development</vt:lpstr>
      <vt:lpstr>Reference Forecast Development</vt:lpstr>
      <vt:lpstr>Submitted versus Reference Forecast Jan.-June 2026</vt:lpstr>
      <vt:lpstr>Submitted versus Reference Forecast July-Dec. 2026</vt:lpstr>
      <vt:lpstr>LSE-Specific Adjustments</vt:lpstr>
      <vt:lpstr>2. Adjustments to Monthly Peak and Energy</vt:lpstr>
      <vt:lpstr>3. Hour-Specific Adjustments</vt:lpstr>
      <vt:lpstr>Transmission &amp; UFE Losses</vt:lpstr>
      <vt:lpstr>Coincidence Adjustment</vt:lpstr>
      <vt:lpstr>Load Credits</vt:lpstr>
      <vt:lpstr>LSE Type Pro-Rata</vt:lpstr>
      <vt:lpstr>LSE Type Reference Forecast</vt:lpstr>
      <vt:lpstr>April – June LSE Type Reference Forecasts (All TACs)</vt:lpstr>
      <vt:lpstr>Example: April PG&amp;E without Type Pro-Rata Step</vt:lpstr>
      <vt:lpstr>LSE Type Pro – Rata Percents April PGE Example</vt:lpstr>
      <vt:lpstr> Final Pro-Rata</vt:lpstr>
      <vt:lpstr>Aggregate Adjusted Forecasts by Step June and July</vt:lpstr>
      <vt:lpstr>Aggregate Adjusted Forecasts by Step August and September</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 Official PowerPoint Template</dc:title>
  <dc:creator>California Energy Commission</dc:creator>
  <dc:description>Updated 8/15/24._x000d_
_x000d_
Template approved 3/25/2022_x000d_
by MPCO and Digital Accessibility Coordinator.</dc:description>
  <cp:lastModifiedBy>Marshall, Lynn@Energy</cp:lastModifiedBy>
  <cp:revision>22</cp:revision>
  <cp:lastPrinted>2019-12-11T23:19:58Z</cp:lastPrinted>
  <dcterms:created xsi:type="dcterms:W3CDTF">2020-03-06T19:07:21Z</dcterms:created>
  <dcterms:modified xsi:type="dcterms:W3CDTF">2025-07-30T00:42:29Z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0x010100C0D76D956543654F9FA810507B908F89</vt:lpwstr>
  </property>
  <property fmtid="{D5CDD505-2E9C-101B-9397-08002B2CF9AE}" pid="3" name="MediaServiceImageTags">
    <vt:lpwstr/>
  </property>
</Properties>
</file>