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4F_143C722C.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8"/>
  </p:notesMasterIdLst>
  <p:sldIdLst>
    <p:sldId id="256" r:id="rId9"/>
    <p:sldId id="268" r:id="rId10"/>
    <p:sldId id="2147477267" r:id="rId11"/>
    <p:sldId id="284" r:id="rId12"/>
    <p:sldId id="326" r:id="rId13"/>
    <p:sldId id="328" r:id="rId14"/>
    <p:sldId id="329" r:id="rId15"/>
    <p:sldId id="330" r:id="rId16"/>
    <p:sldId id="339" r:id="rId17"/>
    <p:sldId id="323" r:id="rId18"/>
    <p:sldId id="327" r:id="rId19"/>
    <p:sldId id="340" r:id="rId20"/>
    <p:sldId id="342" r:id="rId21"/>
    <p:sldId id="291" r:id="rId22"/>
    <p:sldId id="341" r:id="rId23"/>
    <p:sldId id="324" r:id="rId24"/>
    <p:sldId id="335" r:id="rId25"/>
    <p:sldId id="264"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C84A03-6D76-576E-B839-4A2FB678BFE5}" name="Hansen, Robert" initials="HR" userId="S::Robert.Hansen@cpuc.ca.gov::7afdcc4e-0248-4aaa-865d-3fc9f5c57266" providerId="AD"/>
  <p188:author id="{4CBE0718-AEED-76A2-C62C-2140FA52F3D7}" name="Hansen, Robert" initials="HR" userId="S::robert.hansen@cpuc.ca.gov::7afdcc4e-0248-4aaa-865d-3fc9f5c57266" providerId="AD"/>
  <p188:author id="{B55CB41B-07B1-DCAF-F817-470BA91F0B05}" name="Cohen, Elijah" initials="CE" userId="S::elijah.cohen@cpuc.ca.gov::88643e7c-bbcf-4156-9626-e59367d07db1" providerId="AD"/>
  <p188:author id="{13488E68-6BAC-0780-151B-C388AFEF2864}" name="Draghi, Zoe" initials="ZD" userId="S::Zoe.Draghi@cpuc.ca.gov::2da3b2a8-b874-4f55-b79e-424ce009468c" providerId="AD"/>
  <p188:author id="{F7B1FCAC-18D6-DDCC-3C24-45A199879381}" name="Grieser, Ryan" initials="RG" userId="S::Ryan.Grieser@cpuc.ca.gov::70e87bbe-e6a2-4b78-924b-efb9536d8f17" providerId="AD"/>
  <p188:author id="{BFCBA9B7-5306-0F59-C0B4-D41B3798D043}" name="Grieser, Ryan" initials="GR" userId="S::ryan.grieser@cpuc.ca.gov::70e87bbe-e6a2-4b78-924b-efb9536d8f17" providerId="AD"/>
  <p188:author id="{005D49C6-9EF7-E6FA-E501-82F3E616A222}" name="Guishar, Natalie" initials="NG" userId="S::Natalie.Guishar@cpuc.ca.gov::2fbd56d4-cf3f-4f47-891e-4b6d1087f4ea" providerId="AD"/>
  <p188:author id="{979E7FCC-EACA-4400-2C61-FD3D07D9C263}" name="Draghi, Zoe" initials="DZ" userId="S::zoe.draghi@cpuc.ca.gov::2da3b2a8-b874-4f55-b79e-424ce009468c" providerId="AD"/>
  <p188:author id="{83DD47E0-73F2-F530-0B2F-B652944BCDA9}" name="Chow, Lily" initials="CL" userId="S::lily.chow@cpuc.ca.gov::5544cfed-8254-4e93-831e-c4d278ce4eb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CB635F-35AF-486F-979E-C5AB4FB19233}" v="2761" dt="2025-07-30T19:39:53.165"/>
    <p1510:client id="{15DE0979-18B4-46FB-902F-DED50EC1FE49}" v="229" dt="2025-07-30T16:17:30.762"/>
    <p1510:client id="{1DE60B91-1621-A5D6-0E7B-61344D02264B}" v="5" dt="2025-07-30T04:53:40.786"/>
    <p1510:client id="{396DD1D4-B10F-2E5D-F21D-4407FA2DE78C}" v="364" dt="2025-07-30T18:46:39.571"/>
    <p1510:client id="{57F6EA56-D6E8-478D-92A7-5C027E5F9B34}" v="3060" dt="2025-07-30T19:33:26.107"/>
    <p1510:client id="{841FA249-0A4F-7052-F617-8FC90133517E}" v="3" dt="2025-07-30T06:13:31.224"/>
    <p1510:client id="{AC6A9BC2-513C-29A7-9934-07ACDD80F1FD}" v="1721" dt="2025-07-29T22:44:32.969"/>
    <p1510:client id="{CC538D2F-A350-91CB-50F4-3E3EFEAC6BB4}" v="2" dt="2025-07-30T15:17:20.674"/>
    <p1510:client id="{CFBCEFA8-07E1-D214-312F-5F4389B4AA96}" v="2" dt="2025-07-30T19:10:25.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66" y="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 Id="rId8" Type="http://schemas.openxmlformats.org/officeDocument/2006/relationships/slideMaster" Target="slideMasters/slideMaster5.xml"/></Relationships>
</file>

<file path=ppt/comments/modernComment_14F_143C722C.xml><?xml version="1.0" encoding="utf-8"?>
<p188:cmLst xmlns:a="http://schemas.openxmlformats.org/drawingml/2006/main" xmlns:r="http://schemas.openxmlformats.org/officeDocument/2006/relationships" xmlns:p188="http://schemas.microsoft.com/office/powerpoint/2018/8/main">
  <p188:cm id="{4E8D5458-CF8E-4662-9BCB-32A018F0C0F6}" authorId="{13488E68-6BAC-0780-151B-C388AFEF2864}" status="resolved" created="2025-07-29T20:22:49.450" complete="100000">
    <ac:txMkLst xmlns:ac="http://schemas.microsoft.com/office/drawing/2013/main/command">
      <pc:docMk xmlns:pc="http://schemas.microsoft.com/office/powerpoint/2013/main/command"/>
      <pc:sldMk xmlns:pc="http://schemas.microsoft.com/office/powerpoint/2013/main/command" cId="339505708" sldId="335"/>
      <ac:graphicFrameMk id="2" creationId="{2ABA6B34-ACF8-938F-1854-3690AFDC4FA5}"/>
      <ac:tblMk/>
      <ac:tcMk rowId="1960891281" colId="224479518"/>
      <ac:txMk cp="78">
        <ac:context len="79" hash="1462617871"/>
      </ac:txMk>
    </ac:txMkLst>
    <p188:pos x="8501744" y="1643628"/>
    <p188:replyLst>
      <p188:reply id="{18672FA9-81C9-4279-A5D1-C6E500FBBDB5}" authorId="{005D49C6-9EF7-E6FA-E501-82F3E616A222}" created="2025-07-30T04:56:25.928">
        <p188:txBody>
          <a:bodyPr/>
          <a:lstStyle/>
          <a:p>
            <a:r>
              <a:rPr lang="en-US"/>
              <a:t>[@Draghi, Zoe]: Thanks for catching that. LSEs no longer need to attest as the requirement to make self-shows was removed.</a:t>
            </a:r>
          </a:p>
        </p188:txBody>
      </p188:reply>
    </p188:replyLst>
    <p188:txBody>
      <a:bodyPr/>
      <a:lstStyle/>
      <a:p>
        <a:r>
          <a:rPr lang="en-US"/>
          <a:t>[@Guishar, Natalie] Is this still applicable for compliance year 2026?</a:t>
        </a:r>
      </a:p>
    </p188:txBody>
  </p188:cm>
  <p188:cm id="{4140A713-B3D7-4296-B56A-E1906ED3772B}" authorId="{F7B1FCAC-18D6-DDCC-3C24-45A199879381}" status="resolved" created="2025-07-29T20:39:58.199" startDate="2025-07-30T05:37:32.062" dueDate="2025-07-30T05:37:32.062" assignedTo="{13488E68-6BAC-0780-151B-C388AFEF2864}" complete="100000" title="@Draghi, Zoe: Local CPE procurements conducted by October 31 in 2025 for 2027 will be “locked:” In 2026, the CPEs will no longer procure for the local requirements that were allocated in the final allocations this year. The LSEs’ 2027 allocations will be…">
    <ac:txMkLst xmlns:ac="http://schemas.microsoft.com/office/drawing/2013/main/command">
      <pc:docMk xmlns:pc="http://schemas.microsoft.com/office/powerpoint/2013/main/command"/>
      <pc:sldMk xmlns:pc="http://schemas.microsoft.com/office/powerpoint/2013/main/command" cId="339505708" sldId="335"/>
      <ac:graphicFrameMk id="2" creationId="{2ABA6B34-ACF8-938F-1854-3690AFDC4FA5}"/>
      <ac:tblMk/>
      <ac:tcMk rowId="2950009335" colId="224479518"/>
      <ac:txMk cp="0" len="40">
        <ac:context len="41" hash="4229492048"/>
      </ac:txMk>
    </ac:txMkLst>
    <p188:pos x="7639879" y="2008063"/>
    <p188:replyLst>
      <p188:reply id="{378909A2-B468-4B4E-B4FD-8C4B67C1E480}" authorId="{13488E68-6BAC-0780-151B-C388AFEF2864}" created="2025-07-29T21:03:52.284">
        <p188:txBody>
          <a:bodyPr/>
          <a:lstStyle/>
          <a:p>
            <a:r>
              <a:rPr lang="en-US"/>
              <a:t>Natalie sends these out, but will keep you looped into the process</a:t>
            </a:r>
          </a:p>
        </p188:txBody>
      </p188:reply>
      <p188:reply id="{4BBCFD0C-5402-4678-8C10-8FCFF7D29EA7}" authorId="{F7B1FCAC-18D6-DDCC-3C24-45A199879381}" created="2025-07-29T21:07:15.049">
        <p188:txBody>
          <a:bodyPr/>
          <a:lstStyle/>
          <a:p>
            <a:r>
              <a:rPr lang="en-US"/>
              <a:t>Okay, I mostly wanted to ask so I was aware if there was a step in this process that I needed to complete. Thanks.</a:t>
            </a:r>
          </a:p>
        </p188:txBody>
      </p188:reply>
      <p188:reply id="{C681AF56-B6D7-4FD7-9B22-0C36E3591260}" authorId="{13488E68-6BAC-0780-151B-C388AFEF2864}" created="2025-07-29T21:18:55.486">
        <p188:txBody>
          <a:bodyPr/>
          <a:lstStyle/>
          <a:p>
            <a:r>
              <a:rPr lang="en-US"/>
              <a:t>[@Guishar, Natalie] To confirm, these are 2026 Compliance year allocations. 
2027 allocations are “locked in”, but will not actually be distributed to LSEs until 2026?</a:t>
            </a:r>
          </a:p>
        </p188:txBody>
      </p188:reply>
      <p188:reply id="{11384A07-9F67-44F6-BBE3-13497470D648}" authorId="{005D49C6-9EF7-E6FA-E501-82F3E616A222}" created="2025-07-30T05:04:19.668">
        <p188:txBody>
          <a:bodyPr/>
          <a:lstStyle/>
          <a:p>
            <a:r>
              <a:rPr lang="en-US"/>
              <a:t>[@Chow, Lily]: Just to confirm (and in response to [@Grieser, Ryan]‘s question above, my understanding was that you intended for me to send the CPE allocations this year?</a:t>
            </a:r>
          </a:p>
        </p188:txBody>
      </p188:reply>
      <p188:reply id="{E872C49F-8EAC-4386-9BE5-8E255704939F}" authorId="{005D49C6-9EF7-E6FA-E501-82F3E616A222}" created="2025-07-30T05:37:32.062">
        <p188:txBody>
          <a:bodyPr/>
          <a:lstStyle/>
          <a:p>
            <a:r>
              <a:rPr lang="en-US"/>
              <a:t>[@Draghi, Zoe]: Local CPE procurements conducted by October 31, 2025 for
2027 will be “locked:” In 2026, the CPEs will no longer procure for the local requirements that are allocated in the September 22, 2025 final allocations. The LSEs’ 2027 allocations will be distributed in 2026.
I’ve edited the language on Slide 11 to reflect the “plain English” dates as listed above.</a:t>
            </a:r>
          </a:p>
        </p188:txBody>
      </p188:reply>
      <p188:reply id="{4BC93929-8426-4879-850E-3817BC3AA3CE}" authorId="{83DD47E0-73F2-F530-0B2F-B652944BCDA9}" created="2025-07-30T15:17:20.674">
        <p188:txBody>
          <a:bodyPr/>
          <a:lstStyle/>
          <a:p>
            <a:r>
              <a:rPr lang="en-US"/>
              <a:t>No. I will send out the CPE CAM allocation in August.</a:t>
            </a:r>
          </a:p>
        </p188:txBody>
        <p188:extLst>
          <p:ext xmlns:p="http://schemas.openxmlformats.org/presentationml/2006/main" uri="{57CB4572-C831-44C2-8A1C-0ADB6CCDFE69}">
            <p223:reactions xmlns:p223="http://schemas.microsoft.com/office/powerpoint/2022/03/main">
              <p223:rxn type="👍">
                <p223:instance time="2025-07-30T16:03:32.139" authorId="{13488E68-6BAC-0780-151B-C388AFEF2864}"/>
              </p223:rxn>
            </p223:reactions>
          </p:ext>
        </p188:extLst>
      </p188:reply>
    </p188:replyLst>
    <p188:txBody>
      <a:bodyPr/>
      <a:lstStyle/>
      <a:p>
        <a:r>
          <a:rPr lang="en-US"/>
          <a:t>Who does this? This isn’t currently on my radar. </a:t>
        </a:r>
      </a:p>
    </p188:txBody>
    <p188:extLst>
      <p:ext xmlns:p="http://schemas.openxmlformats.org/presentationml/2006/main" uri="{5BB2D875-25FF-4072-B9AC-8F64D62656EB}">
        <p228:taskDetails xmlns:p228="http://schemas.microsoft.com/office/powerpoint/2022/08/main">
          <p228:history>
            <p228:event time="2025-07-30T05:37:32.063" id="{D9AE6373-F8C2-40A1-98D2-F6574F70A88A}">
              <p228:atrbtn authorId="{005D49C6-9EF7-E6FA-E501-82F3E616A222}"/>
              <p228:anchr>
                <p228:comment id="{E872C49F-8EAC-4386-9BE5-8E255704939F}"/>
              </p228:anchr>
              <p228:add/>
            </p228:event>
            <p228:event time="2025-07-30T05:37:32.063" id="{FCA29CB7-EB2A-4A1F-A0E8-C432F1E2ED9A}">
              <p228:atrbtn authorId="{005D49C6-9EF7-E6FA-E501-82F3E616A222}"/>
              <p228:anchr>
                <p228:comment id="{E872C49F-8EAC-4386-9BE5-8E255704939F}"/>
              </p228:anchr>
              <p228:asgn authorId="{13488E68-6BAC-0780-151B-C388AFEF2864}"/>
            </p228:event>
            <p228:event time="2025-07-30T05:37:32.063" id="{E1F70333-E001-45E8-B438-DABBEE36E24D}">
              <p228:atrbtn authorId="{005D49C6-9EF7-E6FA-E501-82F3E616A222}"/>
              <p228:anchr>
                <p228:comment id="{E872C49F-8EAC-4386-9BE5-8E255704939F}"/>
              </p228:anchr>
              <p228:date stDt="2025-07-30T05:37:32.062" endDt="2025-07-30T05:37:32.062"/>
            </p228:event>
            <p228:event time="2025-07-30T05:37:32.063" id="{F8325FDE-2F4C-4208-82D6-CF433B5AF93F}">
              <p228:atrbtn authorId="{005D49C6-9EF7-E6FA-E501-82F3E616A222}"/>
              <p228:anchr>
                <p228:comment id="{E872C49F-8EAC-4386-9BE5-8E255704939F}"/>
              </p228:anchr>
              <p228:title val="@Draghi, Zoe: Local CPE procurements conducted by October 31 in 2025 for 2027 will be “locked:” In 2026, the CPEs will no longer procure for the local requirements that were allocated in the final allocations this year. The LSEs’ 2027 allocations will be…"/>
            </p228:event>
            <p228:event time="2025-07-30T16:03:37.437" id="{B58AD42D-9ABD-4EC8-BC54-003B637C1AAB}">
              <p228:atrbtn authorId="{13488E68-6BAC-0780-151B-C388AFEF2864}"/>
              <p228:anchr>
                <p228:comment id="{00000000-0000-0000-0000-000000000000}"/>
              </p228:anchr>
              <p228:pcntCmplt val="100000"/>
            </p228:event>
          </p228:history>
        </p228:taskDetails>
      </p:ext>
    </p188:extLst>
  </p188:cm>
  <p188:cm id="{E83F4F14-5C27-4280-92EC-85397386763D}" authorId="{F7B1FCAC-18D6-DDCC-3C24-45A199879381}" status="resolved" created="2025-07-29T21:22:58.848" complete="100000">
    <ac:txMkLst xmlns:ac="http://schemas.microsoft.com/office/drawing/2013/main/command">
      <pc:docMk xmlns:pc="http://schemas.microsoft.com/office/powerpoint/2013/main/command"/>
      <pc:sldMk xmlns:pc="http://schemas.microsoft.com/office/powerpoint/2013/main/command" cId="339505708" sldId="335"/>
      <ac:spMk id="7" creationId="{C3D57786-0C68-C3AB-55B8-55AAD46C7233}"/>
      <ac:txMk cp="28" len="5">
        <ac:context len="34" hash="2839547448"/>
      </ac:txMk>
    </ac:txMkLst>
    <p188:pos x="8477250" y="273050"/>
    <p188:txBody>
      <a:bodyPr/>
      <a:lstStyle/>
      <a:p>
        <a:r>
          <a:rPr lang="en-US"/>
          <a:t>Should we include anything about the expected dates for the 2026 NQC list? E.g., comment due dates, when final is expected to be published.</a:t>
        </a:r>
      </a:p>
    </p188:txBody>
    <p188:extLst>
      <p:ext xmlns:p="http://schemas.openxmlformats.org/presentationml/2006/main" uri="{57CB4572-C831-44C2-8A1C-0ADB6CCDFE69}">
        <p223:reactions xmlns:p223="http://schemas.microsoft.com/office/powerpoint/2022/03/main">
          <p223:rxn type="👍">
            <p223:instance time="2025-07-30T17:09:45.517" authorId="{13488E68-6BAC-0780-151B-C388AFEF2864}"/>
          </p223:rxn>
        </p223:reactions>
      </p:ext>
    </p188:extLst>
  </p188:cm>
  <p188:cm id="{496D0E78-B849-4205-8CB7-D32AD0B37AE5}" authorId="{005D49C6-9EF7-E6FA-E501-82F3E616A222}" status="resolved" created="2025-07-30T04:52:32.223" complete="100000">
    <ac:txMkLst xmlns:ac="http://schemas.microsoft.com/office/drawing/2013/main/command">
      <pc:docMk xmlns:pc="http://schemas.microsoft.com/office/powerpoint/2013/main/command"/>
      <pc:sldMk xmlns:pc="http://schemas.microsoft.com/office/powerpoint/2013/main/command" cId="339505708" sldId="335"/>
      <ac:graphicFrameMk id="2" creationId="{2ABA6B34-ACF8-938F-1854-3690AFDC4FA5}"/>
      <ac:tblMk/>
      <ac:tcMk rowId="2994004533" colId="224479518"/>
      <ac:txMk cp="38" len="18">
        <ac:context len="57" hash="188475436"/>
      </ac:txMk>
    </ac:txMkLst>
    <p188:pos x="10452411" y="2812648"/>
    <p188:txBody>
      <a:bodyPr/>
      <a:lstStyle/>
      <a:p>
        <a:r>
          <a:rPr lang="en-US"/>
          <a:t>Added the identification of the CPE entities so parties know who is doing the filing.</a:t>
        </a:r>
      </a:p>
    </p188:txBody>
    <p188:extLst>
      <p:ext xmlns:p="http://schemas.openxmlformats.org/presentationml/2006/main" uri="{57CB4572-C831-44C2-8A1C-0ADB6CCDFE69}">
        <p223:reactions xmlns:p223="http://schemas.microsoft.com/office/powerpoint/2022/03/main">
          <p223:rxn type="👍">
            <p223:instance time="2025-07-30T16:26:35.494" authorId="{13488E68-6BAC-0780-151B-C388AFEF2864}"/>
          </p223:rxn>
        </p223:reactions>
      </p:ext>
    </p188:extLst>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7/28/2025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3BBB9-22C6-0CE4-C9FA-3D799EB1C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D63294-7D5C-3C4E-AABB-857B6C731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649115-EF41-7DC0-948D-6C94E8ABA0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0E2BC07-9B49-2782-7C80-EF93DC7D8507}"/>
              </a:ext>
            </a:extLst>
          </p:cNvPr>
          <p:cNvSpPr>
            <a:spLocks noGrp="1"/>
          </p:cNvSpPr>
          <p:nvPr>
            <p:ph type="sldNum" sz="quarter" idx="5"/>
          </p:nvPr>
        </p:nvSpPr>
        <p:spPr/>
        <p:txBody>
          <a:bodyPr/>
          <a:lstStyle/>
          <a:p>
            <a:fld id="{9EB7BAD3-AF26-C549-B9FF-03213EEFC56C}" type="slidenum">
              <a:rPr lang="en-US" smtClean="0"/>
              <a:t>6</a:t>
            </a:fld>
            <a:endParaRPr lang="en-US"/>
          </a:p>
        </p:txBody>
      </p:sp>
    </p:spTree>
    <p:extLst>
      <p:ext uri="{BB962C8B-B14F-4D97-AF65-F5344CB8AC3E}">
        <p14:creationId xmlns:p14="http://schemas.microsoft.com/office/powerpoint/2010/main" val="2841817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ACAC4-5AF1-5553-D48E-54DC9D7DB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7FA50-6F86-2C29-A3DB-7D8ABEDAFF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39EC6D-5ACA-016F-92C2-0A9B7CFF7A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65847FD-A9C9-BC30-3266-EED9B1829ED2}"/>
              </a:ext>
            </a:extLst>
          </p:cNvPr>
          <p:cNvSpPr>
            <a:spLocks noGrp="1"/>
          </p:cNvSpPr>
          <p:nvPr>
            <p:ph type="sldNum" sz="quarter" idx="5"/>
          </p:nvPr>
        </p:nvSpPr>
        <p:spPr/>
        <p:txBody>
          <a:bodyPr/>
          <a:lstStyle/>
          <a:p>
            <a:fld id="{9EB7BAD3-AF26-C549-B9FF-03213EEFC56C}" type="slidenum">
              <a:rPr lang="en-US" smtClean="0"/>
              <a:t>17</a:t>
            </a:fld>
            <a:endParaRPr lang="en-US"/>
          </a:p>
        </p:txBody>
      </p:sp>
    </p:spTree>
    <p:extLst>
      <p:ext uri="{BB962C8B-B14F-4D97-AF65-F5344CB8AC3E}">
        <p14:creationId xmlns:p14="http://schemas.microsoft.com/office/powerpoint/2010/main" val="256521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180EF-CD94-DD9D-8179-40EB4214A9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FBB57-4F76-FE50-39AB-B6A631C4CD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1E1468-D8B1-F662-E2F7-045E9861444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D07D8B-4447-276D-47AC-1A65B4811A45}"/>
              </a:ext>
            </a:extLst>
          </p:cNvPr>
          <p:cNvSpPr>
            <a:spLocks noGrp="1"/>
          </p:cNvSpPr>
          <p:nvPr>
            <p:ph type="sldNum" sz="quarter" idx="5"/>
          </p:nvPr>
        </p:nvSpPr>
        <p:spPr/>
        <p:txBody>
          <a:bodyPr/>
          <a:lstStyle/>
          <a:p>
            <a:fld id="{9EB7BAD3-AF26-C549-B9FF-03213EEFC56C}" type="slidenum">
              <a:rPr lang="en-US" smtClean="0"/>
              <a:t>7</a:t>
            </a:fld>
            <a:endParaRPr lang="en-US"/>
          </a:p>
        </p:txBody>
      </p:sp>
    </p:spTree>
    <p:extLst>
      <p:ext uri="{BB962C8B-B14F-4D97-AF65-F5344CB8AC3E}">
        <p14:creationId xmlns:p14="http://schemas.microsoft.com/office/powerpoint/2010/main" val="23327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F04C0-2E7D-8FA1-0BC8-7AAF2340F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D0BAFB-84B6-1B84-95DC-C01E41A1DF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A7F9D7-8E2D-AE96-AD52-7600790199B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EB6113A-5B0B-2B8E-D690-606E36C1E8AA}"/>
              </a:ext>
            </a:extLst>
          </p:cNvPr>
          <p:cNvSpPr>
            <a:spLocks noGrp="1"/>
          </p:cNvSpPr>
          <p:nvPr>
            <p:ph type="sldNum" sz="quarter" idx="5"/>
          </p:nvPr>
        </p:nvSpPr>
        <p:spPr/>
        <p:txBody>
          <a:bodyPr/>
          <a:lstStyle/>
          <a:p>
            <a:fld id="{9EB7BAD3-AF26-C549-B9FF-03213EEFC56C}" type="slidenum">
              <a:rPr lang="en-US" smtClean="0"/>
              <a:t>8</a:t>
            </a:fld>
            <a:endParaRPr lang="en-US"/>
          </a:p>
        </p:txBody>
      </p:sp>
    </p:spTree>
    <p:extLst>
      <p:ext uri="{BB962C8B-B14F-4D97-AF65-F5344CB8AC3E}">
        <p14:creationId xmlns:p14="http://schemas.microsoft.com/office/powerpoint/2010/main" val="609305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74293-79C0-D1BC-A0F3-1DF05464D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FC65D-4C87-FF95-FB8A-18093DE02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91D654-1787-6573-F5DE-8F77EA9EF04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CF8D3F-D98F-3F54-3221-4CFE90638FF0}"/>
              </a:ext>
            </a:extLst>
          </p:cNvPr>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3839643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32678-D96D-32ED-4426-E5D9AD4A35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22B8EC-A6CE-5116-41E7-C40C8E8BB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B65A73-DBBA-4E52-8593-E706FD4E57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5455372-C4E9-4A65-A0B2-035404EC723F}"/>
              </a:ext>
            </a:extLst>
          </p:cNvPr>
          <p:cNvSpPr>
            <a:spLocks noGrp="1"/>
          </p:cNvSpPr>
          <p:nvPr>
            <p:ph type="sldNum" sz="quarter" idx="5"/>
          </p:nvPr>
        </p:nvSpPr>
        <p:spPr/>
        <p:txBody>
          <a:bodyPr/>
          <a:lstStyle/>
          <a:p>
            <a:fld id="{9EB7BAD3-AF26-C549-B9FF-03213EEFC56C}" type="slidenum">
              <a:rPr lang="en-US" smtClean="0"/>
              <a:t>10</a:t>
            </a:fld>
            <a:endParaRPr lang="en-US"/>
          </a:p>
        </p:txBody>
      </p:sp>
    </p:spTree>
    <p:extLst>
      <p:ext uri="{BB962C8B-B14F-4D97-AF65-F5344CB8AC3E}">
        <p14:creationId xmlns:p14="http://schemas.microsoft.com/office/powerpoint/2010/main" val="3244760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B8F18-3FAE-A4A3-2B49-1C92CB9DEF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46996-E073-D8AB-974B-DD88E37F4D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219F0-032C-08B5-61DA-29EA9582350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5EA2B58-AC0A-9F12-A4E3-833D5F83AB7A}"/>
              </a:ext>
            </a:extLst>
          </p:cNvPr>
          <p:cNvSpPr>
            <a:spLocks noGrp="1"/>
          </p:cNvSpPr>
          <p:nvPr>
            <p:ph type="sldNum" sz="quarter" idx="5"/>
          </p:nvPr>
        </p:nvSpPr>
        <p:spPr/>
        <p:txBody>
          <a:bodyPr/>
          <a:lstStyle/>
          <a:p>
            <a:fld id="{9EB7BAD3-AF26-C549-B9FF-03213EEFC56C}" type="slidenum">
              <a:rPr lang="en-US" smtClean="0"/>
              <a:t>11</a:t>
            </a:fld>
            <a:endParaRPr lang="en-US"/>
          </a:p>
        </p:txBody>
      </p:sp>
    </p:spTree>
    <p:extLst>
      <p:ext uri="{BB962C8B-B14F-4D97-AF65-F5344CB8AC3E}">
        <p14:creationId xmlns:p14="http://schemas.microsoft.com/office/powerpoint/2010/main" val="42027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353749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192D7-28AC-5A1E-ACB9-038A2F117C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93271-9988-1A38-DBA7-06F2F3C3D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086197-59B3-7F36-3374-59A6B82FB9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A7F9EA-230E-EE07-9A5D-0E2430DBB3D8}"/>
              </a:ext>
            </a:extLst>
          </p:cNvPr>
          <p:cNvSpPr>
            <a:spLocks noGrp="1"/>
          </p:cNvSpPr>
          <p:nvPr>
            <p:ph type="sldNum" sz="quarter" idx="5"/>
          </p:nvPr>
        </p:nvSpPr>
        <p:spPr/>
        <p:txBody>
          <a:bodyPr/>
          <a:lstStyle/>
          <a:p>
            <a:fld id="{9EB7BAD3-AF26-C549-B9FF-03213EEFC56C}" type="slidenum">
              <a:rPr lang="en-US" smtClean="0"/>
              <a:t>15</a:t>
            </a:fld>
            <a:endParaRPr lang="en-US"/>
          </a:p>
        </p:txBody>
      </p:sp>
    </p:spTree>
    <p:extLst>
      <p:ext uri="{BB962C8B-B14F-4D97-AF65-F5344CB8AC3E}">
        <p14:creationId xmlns:p14="http://schemas.microsoft.com/office/powerpoint/2010/main" val="1500782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355F0-435C-48D2-E45C-6D61D4863F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8C6415-77FC-FD77-54A1-79B00C2B39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6CC53-2E7B-A85D-B16B-ED62FE16291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3F1F780-82EC-77C1-AED0-E4EA2766F721}"/>
              </a:ext>
            </a:extLst>
          </p:cNvPr>
          <p:cNvSpPr>
            <a:spLocks noGrp="1"/>
          </p:cNvSpPr>
          <p:nvPr>
            <p:ph type="sldNum" sz="quarter" idx="5"/>
          </p:nvPr>
        </p:nvSpPr>
        <p:spPr/>
        <p:txBody>
          <a:bodyPr/>
          <a:lstStyle/>
          <a:p>
            <a:fld id="{9EB7BAD3-AF26-C549-B9FF-03213EEFC56C}" type="slidenum">
              <a:rPr lang="en-US" smtClean="0"/>
              <a:t>16</a:t>
            </a:fld>
            <a:endParaRPr lang="en-US"/>
          </a:p>
        </p:txBody>
      </p:sp>
    </p:spTree>
    <p:extLst>
      <p:ext uri="{BB962C8B-B14F-4D97-AF65-F5344CB8AC3E}">
        <p14:creationId xmlns:p14="http://schemas.microsoft.com/office/powerpoint/2010/main" val="469316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lnSpc>
                <a:spcPct val="100000"/>
              </a:lnSpc>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July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July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July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July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July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2"/>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July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July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July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July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July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July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July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July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July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July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July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July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July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July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July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July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July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July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July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July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July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July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July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July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July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July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July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July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July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July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July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July 28, 2025</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July 28, 2025</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July 28, 2025</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July 28, 2025</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July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July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July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July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July 28, 2025</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July 28, 2025</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lvl1pPr>
              <a:lnSpc>
                <a:spcPct val="100000"/>
              </a:lnSpc>
              <a:defRPr/>
            </a:lvl1p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lnSpc>
                <a:spcPct val="100000"/>
              </a:lnSpc>
              <a:defRPr sz="2200"/>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July 28, 2025</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July 28, 2025</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July 28, 2025</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July 28, 2025</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July 28, 2025</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July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July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July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10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July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10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July 28, 2025</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10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4F_143C722C.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cpuc.ca.gov/industries-and-topics/electrical-energy/electric-power-procurement/resource-adequacy-homepage" TargetMode="Externa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cpuc.ca.gov/PublishedDocs/Published/G000/M550/K149/55014995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cs.cpuc.ca.gov/PublishedDocs/Published/G000/M571/K237/571237404.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cs.cpuc.ca.gov/PublishedDocs/Published/G000/M550/K149/550149956.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p:txBody>
          <a:bodyPr>
            <a:noAutofit/>
          </a:bodyPr>
          <a:lstStyle/>
          <a:p>
            <a:r>
              <a:rPr lang="en-US" dirty="0"/>
              <a:t>Slice-of-Day Implementation Workshop</a:t>
            </a: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
        <p:nvSpPr>
          <p:cNvPr id="6" name="Subtitle 5">
            <a:extLst>
              <a:ext uri="{FF2B5EF4-FFF2-40B4-BE49-F238E27FC236}">
                <a16:creationId xmlns:a16="http://schemas.microsoft.com/office/drawing/2014/main" id="{464010F7-06BE-FD41-8E38-28A63A4BDB9F}"/>
              </a:ext>
            </a:extLst>
          </p:cNvPr>
          <p:cNvSpPr>
            <a:spLocks noGrp="1"/>
          </p:cNvSpPr>
          <p:nvPr>
            <p:ph type="subTitle" idx="1"/>
          </p:nvPr>
        </p:nvSpPr>
        <p:spPr/>
        <p:txBody>
          <a:bodyPr>
            <a:normAutofit/>
          </a:bodyPr>
          <a:lstStyle/>
          <a:p>
            <a:r>
              <a:rPr lang="en-US" sz="2400" dirty="0">
                <a:solidFill>
                  <a:schemeClr val="accent1"/>
                </a:solidFill>
              </a:rPr>
              <a:t>Energy Division </a:t>
            </a:r>
          </a:p>
          <a:p>
            <a:r>
              <a:rPr lang="en-US" sz="2400" dirty="0">
                <a:solidFill>
                  <a:schemeClr val="accent1"/>
                </a:solidFill>
              </a:rPr>
              <a:t>July 30, 2025</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541252-AC2F-C550-7254-A592AEA95F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D01D39B-555A-3C07-B7AC-B82BB5514D6A}"/>
              </a:ext>
            </a:extLst>
          </p:cNvPr>
          <p:cNvSpPr>
            <a:spLocks noGrp="1"/>
          </p:cNvSpPr>
          <p:nvPr>
            <p:ph type="title"/>
          </p:nvPr>
        </p:nvSpPr>
        <p:spPr>
          <a:xfrm>
            <a:off x="609600" y="365125"/>
            <a:ext cx="10985090" cy="649596"/>
          </a:xfrm>
        </p:spPr>
        <p:txBody>
          <a:bodyPr/>
          <a:lstStyle/>
          <a:p>
            <a:r>
              <a:rPr lang="en-US" dirty="0">
                <a:ea typeface="+mj-lt"/>
                <a:cs typeface="+mj-lt"/>
              </a:rPr>
              <a:t>2-Hour Battery Showings in SOD Template</a:t>
            </a:r>
            <a:endParaRPr lang="en-US" dirty="0"/>
          </a:p>
        </p:txBody>
      </p:sp>
      <p:sp>
        <p:nvSpPr>
          <p:cNvPr id="8" name="Content Placeholder 7">
            <a:extLst>
              <a:ext uri="{FF2B5EF4-FFF2-40B4-BE49-F238E27FC236}">
                <a16:creationId xmlns:a16="http://schemas.microsoft.com/office/drawing/2014/main" id="{C8D125A1-FFDB-2D39-46CE-B08DCD2FA848}"/>
              </a:ext>
            </a:extLst>
          </p:cNvPr>
          <p:cNvSpPr>
            <a:spLocks noGrp="1"/>
          </p:cNvSpPr>
          <p:nvPr>
            <p:ph idx="1"/>
          </p:nvPr>
        </p:nvSpPr>
        <p:spPr>
          <a:xfrm>
            <a:off x="609600" y="1014464"/>
            <a:ext cx="10985090" cy="5027305"/>
          </a:xfrm>
        </p:spPr>
        <p:txBody>
          <a:bodyPr vert="horz" lIns="0" tIns="45720" rIns="91440" bIns="45720" rtlCol="0" anchor="t">
            <a:noAutofit/>
          </a:bodyPr>
          <a:lstStyle/>
          <a:p>
            <a:pPr marL="342900" indent="-342900"/>
            <a:endParaRPr lang="en-US" sz="2000" dirty="0"/>
          </a:p>
          <a:p>
            <a:pPr marL="685800" lvl="1" indent="-342900"/>
            <a:endParaRPr lang="en-US" sz="2000" b="1" dirty="0"/>
          </a:p>
        </p:txBody>
      </p:sp>
      <p:sp>
        <p:nvSpPr>
          <p:cNvPr id="5" name="Slide Number Placeholder 4">
            <a:extLst>
              <a:ext uri="{FF2B5EF4-FFF2-40B4-BE49-F238E27FC236}">
                <a16:creationId xmlns:a16="http://schemas.microsoft.com/office/drawing/2014/main" id="{CBD6D7A8-46B1-CB80-2922-78407281922C}"/>
              </a:ext>
            </a:extLst>
          </p:cNvPr>
          <p:cNvSpPr>
            <a:spLocks noGrp="1"/>
          </p:cNvSpPr>
          <p:nvPr>
            <p:ph type="sldNum" sz="quarter" idx="12"/>
          </p:nvPr>
        </p:nvSpPr>
        <p:spPr/>
        <p:txBody>
          <a:bodyPr/>
          <a:lstStyle/>
          <a:p>
            <a:fld id="{1C4126A1-9282-4A82-AC02-A59AF4A969C8}" type="slidenum">
              <a:rPr lang="en-US" smtClean="0"/>
              <a:t>10</a:t>
            </a:fld>
            <a:endParaRPr lang="en-US"/>
          </a:p>
        </p:txBody>
      </p:sp>
      <p:sp>
        <p:nvSpPr>
          <p:cNvPr id="4" name="Content Placeholder 7">
            <a:extLst>
              <a:ext uri="{FF2B5EF4-FFF2-40B4-BE49-F238E27FC236}">
                <a16:creationId xmlns:a16="http://schemas.microsoft.com/office/drawing/2014/main" id="{CC098E9B-FC9D-161B-28E3-A44101E4097E}"/>
              </a:ext>
            </a:extLst>
          </p:cNvPr>
          <p:cNvSpPr txBox="1">
            <a:spLocks/>
          </p:cNvSpPr>
          <p:nvPr/>
        </p:nvSpPr>
        <p:spPr>
          <a:xfrm>
            <a:off x="614516" y="1019873"/>
            <a:ext cx="10974930" cy="5586432"/>
          </a:xfrm>
          <a:prstGeom prst="rect">
            <a:avLst/>
          </a:prstGeom>
          <a:noFill/>
        </p:spPr>
        <p:txBody>
          <a:bodyPr vert="horz" lIns="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According to the Appendix of D.</a:t>
            </a:r>
            <a:r>
              <a:rPr lang="en-US" sz="2000" dirty="0">
                <a:ea typeface="+mn-lt"/>
                <a:cs typeface="+mn-lt"/>
              </a:rPr>
              <a:t>23-04-010</a:t>
            </a:r>
            <a:endParaRPr lang="en-US" dirty="0"/>
          </a:p>
          <a:p>
            <a:pPr marL="914400" indent="0">
              <a:buNone/>
            </a:pPr>
            <a:r>
              <a:rPr lang="en-US" sz="1600" dirty="0">
                <a:ea typeface="+mn-lt"/>
                <a:cs typeface="+mn-lt"/>
              </a:rPr>
              <a:t>"Energy storage resources will be assigned value based on </a:t>
            </a:r>
            <a:r>
              <a:rPr lang="en-US" sz="1600" u="sng" dirty="0">
                <a:ea typeface="+mn-lt"/>
                <a:cs typeface="+mn-lt"/>
              </a:rPr>
              <a:t>Pmax</a:t>
            </a:r>
            <a:r>
              <a:rPr lang="en-US" sz="1600" dirty="0">
                <a:ea typeface="+mn-lt"/>
                <a:cs typeface="+mn-lt"/>
              </a:rPr>
              <a:t>, restricted to daily</a:t>
            </a:r>
            <a:endParaRPr lang="en-US" sz="1600" dirty="0"/>
          </a:p>
          <a:p>
            <a:pPr marL="914400" indent="0">
              <a:buNone/>
            </a:pPr>
            <a:r>
              <a:rPr lang="en-US" sz="1600" dirty="0">
                <a:ea typeface="+mn-lt"/>
                <a:cs typeface="+mn-lt"/>
              </a:rPr>
              <a:t>resource capabilities (e.g., maximum daily run hours, </a:t>
            </a:r>
            <a:r>
              <a:rPr lang="en-US" sz="1600" u="sng" dirty="0">
                <a:ea typeface="+mn-lt"/>
                <a:cs typeface="+mn-lt"/>
              </a:rPr>
              <a:t>maximum continuous energy</a:t>
            </a:r>
            <a:r>
              <a:rPr lang="en-US" sz="1600" dirty="0">
                <a:ea typeface="+mn-lt"/>
                <a:cs typeface="+mn-lt"/>
              </a:rPr>
              <a:t>, and</a:t>
            </a:r>
            <a:endParaRPr lang="en-US" sz="1600" dirty="0"/>
          </a:p>
          <a:p>
            <a:pPr marL="914400" indent="0">
              <a:buNone/>
            </a:pPr>
            <a:r>
              <a:rPr lang="en-US" sz="1600" dirty="0">
                <a:ea typeface="+mn-lt"/>
                <a:cs typeface="+mn-lt"/>
              </a:rPr>
              <a:t>storage efficiency). Excess capacity must be shown to cover battery capacity with</a:t>
            </a:r>
            <a:endParaRPr lang="en-US" sz="1600" dirty="0"/>
          </a:p>
          <a:p>
            <a:pPr marL="914400" indent="0">
              <a:buNone/>
            </a:pPr>
            <a:r>
              <a:rPr lang="en-US" sz="1600" dirty="0">
                <a:ea typeface="+mn-lt"/>
                <a:cs typeface="+mn-lt"/>
              </a:rPr>
              <a:t>efficiency losses</a:t>
            </a:r>
            <a:r>
              <a:rPr lang="en-US" sz="1600">
                <a:ea typeface="+mn-lt"/>
                <a:cs typeface="+mn-lt"/>
              </a:rPr>
              <a:t>" (emphasis added). </a:t>
            </a:r>
            <a:endParaRPr lang="en-US" sz="1600" dirty="0"/>
          </a:p>
          <a:p>
            <a:pPr marL="0" indent="0">
              <a:buNone/>
            </a:pPr>
            <a:r>
              <a:rPr lang="en-US" sz="2000" b="1" u="sng" dirty="0"/>
              <a:t>NQC Calculation</a:t>
            </a:r>
            <a:endParaRPr lang="en-US" dirty="0"/>
          </a:p>
          <a:p>
            <a:pPr marL="685800" lvl="1" indent="-342900"/>
            <a:r>
              <a:rPr lang="en-US" sz="2000" dirty="0"/>
              <a:t>NQC for a 2-hour resource is max continuous energy (MWh) divided by 4. </a:t>
            </a:r>
            <a:endParaRPr lang="en-US" dirty="0"/>
          </a:p>
          <a:p>
            <a:pPr marL="1085850" lvl="2" indent="-172720"/>
            <a:r>
              <a:rPr lang="en-US" sz="1800" dirty="0"/>
              <a:t>E.g., </a:t>
            </a:r>
            <a:r>
              <a:rPr lang="en-US" sz="1800" dirty="0">
                <a:ea typeface="+mn-lt"/>
                <a:cs typeface="+mn-lt"/>
              </a:rPr>
              <a:t>SANBRN_2_ESABT1 is 100 MW resource with 200 max continuous MWh. The NQC is therefore 50 MW</a:t>
            </a:r>
            <a:endParaRPr lang="en-US" sz="1800" dirty="0"/>
          </a:p>
          <a:p>
            <a:pPr marL="1085850" lvl="2" indent="-172720"/>
            <a:r>
              <a:rPr lang="en-US" sz="1800" dirty="0"/>
              <a:t>This calculation is performed by the CAISO</a:t>
            </a:r>
          </a:p>
          <a:p>
            <a:pPr marL="0" indent="0">
              <a:buNone/>
            </a:pPr>
            <a:r>
              <a:rPr lang="en-US" sz="2000" b="1" u="sng" dirty="0"/>
              <a:t>SOD Template</a:t>
            </a:r>
            <a:endParaRPr lang="en-US" dirty="0"/>
          </a:p>
          <a:p>
            <a:pPr marL="685800" lvl="1" indent="-342900"/>
            <a:r>
              <a:rPr lang="en-US" sz="2000" dirty="0"/>
              <a:t>In the SOD template, the resource is permitted to discharge up to Pmax until it has discharged 100% of its MWh</a:t>
            </a:r>
            <a:endParaRPr lang="en-US" dirty="0"/>
          </a:p>
          <a:p>
            <a:pPr marL="1085850" lvl="2" indent="-285750"/>
            <a:r>
              <a:rPr lang="en-US" sz="1800" dirty="0"/>
              <a:t>E.g., </a:t>
            </a:r>
            <a:r>
              <a:rPr lang="en-US" sz="1800" dirty="0">
                <a:ea typeface="+mn-lt"/>
                <a:cs typeface="+mn-lt"/>
              </a:rPr>
              <a:t>SANBRN_2_ESABT1 may discharge 100 MWh for 2 hours</a:t>
            </a:r>
          </a:p>
        </p:txBody>
      </p:sp>
    </p:spTree>
    <p:extLst>
      <p:ext uri="{BB962C8B-B14F-4D97-AF65-F5344CB8AC3E}">
        <p14:creationId xmlns:p14="http://schemas.microsoft.com/office/powerpoint/2010/main" val="200664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14D47-995B-107A-91D1-8BD19F1E6F5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2B1212-C957-42BB-D18B-229FB404FABF}"/>
              </a:ext>
            </a:extLst>
          </p:cNvPr>
          <p:cNvSpPr>
            <a:spLocks noGrp="1"/>
          </p:cNvSpPr>
          <p:nvPr>
            <p:ph type="title"/>
          </p:nvPr>
        </p:nvSpPr>
        <p:spPr>
          <a:xfrm>
            <a:off x="598394" y="230654"/>
            <a:ext cx="10985090" cy="649596"/>
          </a:xfrm>
        </p:spPr>
        <p:txBody>
          <a:bodyPr/>
          <a:lstStyle/>
          <a:p>
            <a:r>
              <a:rPr lang="en-US" dirty="0">
                <a:ea typeface="+mj-lt"/>
                <a:cs typeface="+mj-lt"/>
              </a:rPr>
              <a:t>Hybrid NQC Counting Updates</a:t>
            </a:r>
            <a:endParaRPr lang="en-US"/>
          </a:p>
        </p:txBody>
      </p:sp>
      <p:sp>
        <p:nvSpPr>
          <p:cNvPr id="8" name="Content Placeholder 7">
            <a:extLst>
              <a:ext uri="{FF2B5EF4-FFF2-40B4-BE49-F238E27FC236}">
                <a16:creationId xmlns:a16="http://schemas.microsoft.com/office/drawing/2014/main" id="{664607E4-68F0-7B2C-3AC5-1DA046ECAE5C}"/>
              </a:ext>
            </a:extLst>
          </p:cNvPr>
          <p:cNvSpPr>
            <a:spLocks noGrp="1"/>
          </p:cNvSpPr>
          <p:nvPr>
            <p:ph idx="1"/>
          </p:nvPr>
        </p:nvSpPr>
        <p:spPr>
          <a:xfrm>
            <a:off x="609600" y="1015187"/>
            <a:ext cx="10985090" cy="4179273"/>
          </a:xfrm>
        </p:spPr>
        <p:txBody>
          <a:bodyPr vert="horz" lIns="0" tIns="45720" rIns="91440" bIns="45720" rtlCol="0" anchor="t">
            <a:noAutofit/>
          </a:bodyPr>
          <a:lstStyle/>
          <a:p>
            <a:pPr marL="342900" indent="-342900"/>
            <a:endParaRPr lang="en-US" sz="2000" dirty="0"/>
          </a:p>
          <a:p>
            <a:pPr marL="342900" lvl="1" indent="0">
              <a:buNone/>
            </a:pPr>
            <a:endParaRPr lang="en-US" sz="2000" b="1"/>
          </a:p>
        </p:txBody>
      </p:sp>
      <p:sp>
        <p:nvSpPr>
          <p:cNvPr id="5" name="Slide Number Placeholder 4">
            <a:extLst>
              <a:ext uri="{FF2B5EF4-FFF2-40B4-BE49-F238E27FC236}">
                <a16:creationId xmlns:a16="http://schemas.microsoft.com/office/drawing/2014/main" id="{EDB44EF1-0EE7-FD6A-3AFB-91CDCF07C789}"/>
              </a:ext>
            </a:extLst>
          </p:cNvPr>
          <p:cNvSpPr>
            <a:spLocks noGrp="1"/>
          </p:cNvSpPr>
          <p:nvPr>
            <p:ph type="sldNum" sz="quarter" idx="12"/>
          </p:nvPr>
        </p:nvSpPr>
        <p:spPr/>
        <p:txBody>
          <a:bodyPr/>
          <a:lstStyle/>
          <a:p>
            <a:fld id="{1C4126A1-9282-4A82-AC02-A59AF4A969C8}" type="slidenum">
              <a:rPr lang="en-US" smtClean="0"/>
              <a:t>11</a:t>
            </a:fld>
            <a:endParaRPr lang="en-US"/>
          </a:p>
        </p:txBody>
      </p:sp>
      <p:sp>
        <p:nvSpPr>
          <p:cNvPr id="3" name="Content Placeholder 7">
            <a:extLst>
              <a:ext uri="{FF2B5EF4-FFF2-40B4-BE49-F238E27FC236}">
                <a16:creationId xmlns:a16="http://schemas.microsoft.com/office/drawing/2014/main" id="{4DC0394C-AE77-6384-C60E-387AEFA4D46B}"/>
              </a:ext>
            </a:extLst>
          </p:cNvPr>
          <p:cNvSpPr txBox="1">
            <a:spLocks/>
          </p:cNvSpPr>
          <p:nvPr/>
        </p:nvSpPr>
        <p:spPr>
          <a:xfrm>
            <a:off x="614516" y="1020104"/>
            <a:ext cx="11216436" cy="4413510"/>
          </a:xfrm>
          <a:prstGeom prst="rect">
            <a:avLst/>
          </a:prstGeom>
          <a:noFill/>
        </p:spPr>
        <p:txBody>
          <a:bodyPr vert="horz" lIns="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In the 2026 Compliance Year, </a:t>
            </a:r>
            <a:r>
              <a:rPr lang="en-US" sz="2000"/>
              <a:t>default </a:t>
            </a:r>
            <a:r>
              <a:rPr lang="en-US" sz="2000" dirty="0"/>
              <a:t>NQC for hybrid components will be similar to co-located resources, as the NQC haircut will come fully from paired </a:t>
            </a:r>
            <a:r>
              <a:rPr lang="en-US" sz="2000" err="1"/>
              <a:t>VERs.</a:t>
            </a:r>
            <a:r>
              <a:rPr lang="en-US" sz="2000"/>
              <a:t> </a:t>
            </a:r>
            <a:endParaRPr lang="en-US" sz="2000">
              <a:ea typeface="+mn-lt"/>
              <a:cs typeface="+mn-lt"/>
            </a:endParaRPr>
          </a:p>
          <a:p>
            <a:pPr marL="0" indent="0">
              <a:buNone/>
            </a:pPr>
            <a:r>
              <a:rPr lang="en-US" sz="2000" b="1" u="sng">
                <a:ea typeface="+mn-lt"/>
                <a:cs typeface="+mn-lt"/>
              </a:rPr>
              <a:t>2025</a:t>
            </a:r>
            <a:r>
              <a:rPr lang="en-US" sz="2000" b="1" u="sng"/>
              <a:t> Counting Methods</a:t>
            </a:r>
            <a:endParaRPr lang="en-US"/>
          </a:p>
          <a:p>
            <a:pPr marL="685800" lvl="1" indent="-342900"/>
            <a:r>
              <a:rPr lang="en-US" sz="2000"/>
              <a:t>When the additive NQC of hybrid components exceeds Point of Interconnection (POI), the NQC was pro-rated by component size at peak hour, with default haircut given to both components in high solar QC months like July</a:t>
            </a:r>
            <a:endParaRPr lang="en-US"/>
          </a:p>
          <a:p>
            <a:pPr marL="0" indent="0">
              <a:buNone/>
            </a:pPr>
            <a:r>
              <a:rPr lang="en-US" sz="2000" b="1" u="sng"/>
              <a:t>2026 Adjustment</a:t>
            </a:r>
            <a:endParaRPr lang="en-US"/>
          </a:p>
          <a:p>
            <a:pPr marL="685800" lvl="1" indent="-342900"/>
            <a:r>
              <a:rPr lang="en-US" sz="2000"/>
              <a:t>Default haircut is given to VER, like co-located resources</a:t>
            </a:r>
            <a:endParaRPr lang="en-US" sz="2000" dirty="0"/>
          </a:p>
          <a:p>
            <a:pPr marL="685800" lvl="1" indent="-342900"/>
            <a:r>
              <a:rPr lang="en-US" sz="2000"/>
              <a:t>For all non-EO hybrid components, 0.1 is the minimum QC given</a:t>
            </a:r>
          </a:p>
          <a:p>
            <a:pPr marL="0" lvl="1" indent="0">
              <a:buNone/>
            </a:pPr>
            <a:r>
              <a:rPr lang="en-US" sz="2000" b="1" u="sng">
                <a:ea typeface="+mn-lt"/>
                <a:cs typeface="+mn-lt"/>
              </a:rPr>
              <a:t>In Both Cases</a:t>
            </a:r>
          </a:p>
          <a:p>
            <a:pPr marL="685800" lvl="1" indent="-342900"/>
            <a:r>
              <a:rPr lang="en-US" sz="2000">
                <a:ea typeface="+mn-lt"/>
                <a:cs typeface="+mn-lt"/>
              </a:rPr>
              <a:t>Parties could/can request changes and must provide contractual evidence </a:t>
            </a:r>
          </a:p>
          <a:p>
            <a:pPr marL="685800" lvl="1" indent="-342900"/>
            <a:r>
              <a:rPr lang="en-US" sz="2000">
                <a:ea typeface="+mn-lt"/>
                <a:cs typeface="+mn-lt"/>
              </a:rPr>
              <a:t>These default NQC valuations do not affect hourly values in the showing tool. </a:t>
            </a:r>
            <a:endParaRPr lang="en-US" sz="2000"/>
          </a:p>
          <a:p>
            <a:pPr marL="685800" lvl="1" indent="-342900"/>
            <a:endParaRPr lang="en-US" sz="1800"/>
          </a:p>
        </p:txBody>
      </p:sp>
      <p:sp>
        <p:nvSpPr>
          <p:cNvPr id="4" name="Content Placeholder 7">
            <a:extLst>
              <a:ext uri="{FF2B5EF4-FFF2-40B4-BE49-F238E27FC236}">
                <a16:creationId xmlns:a16="http://schemas.microsoft.com/office/drawing/2014/main" id="{A820EB9C-36FF-285D-850F-51EC94A0556A}"/>
              </a:ext>
            </a:extLst>
          </p:cNvPr>
          <p:cNvSpPr txBox="1">
            <a:spLocks/>
          </p:cNvSpPr>
          <p:nvPr/>
        </p:nvSpPr>
        <p:spPr>
          <a:xfrm>
            <a:off x="614516" y="5398348"/>
            <a:ext cx="5294671" cy="1180435"/>
          </a:xfrm>
          <a:prstGeom prst="rect">
            <a:avLst/>
          </a:prstGeom>
          <a:noFill/>
        </p:spPr>
        <p:txBody>
          <a:bodyPr vert="horz" lIns="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1000"/>
              </a:spcBef>
              <a:buNone/>
            </a:pPr>
            <a:r>
              <a:rPr lang="en-US" b="1" i="1"/>
              <a:t>Rationale</a:t>
            </a:r>
          </a:p>
          <a:p>
            <a:pPr marL="685800" lvl="2" indent="-347345">
              <a:buFont typeface="Arial"/>
              <a:buChar char="•"/>
            </a:pPr>
            <a:r>
              <a:rPr lang="en-US" sz="1800" i="1"/>
              <a:t>Less reactive to peak hour changes</a:t>
            </a:r>
            <a:endParaRPr lang="en-US" i="1"/>
          </a:p>
          <a:p>
            <a:pPr marL="685800" lvl="2" indent="-347345">
              <a:buFont typeface="Arial"/>
            </a:pPr>
            <a:r>
              <a:rPr lang="en-US" sz="1800" i="1"/>
              <a:t>Counting methodology is simpler</a:t>
            </a:r>
          </a:p>
          <a:p>
            <a:pPr marL="685800" lvl="1" indent="-342900">
              <a:buFont typeface="Arial"/>
            </a:pPr>
            <a:endParaRPr lang="en-US" sz="600"/>
          </a:p>
          <a:p>
            <a:pPr marL="685800" lvl="1" indent="-342900">
              <a:buFont typeface="Arial"/>
            </a:pPr>
            <a:endParaRPr lang="en-US" sz="1000"/>
          </a:p>
          <a:p>
            <a:pPr marL="0" indent="0">
              <a:buNone/>
            </a:pPr>
            <a:endParaRPr lang="en-US" sz="2000"/>
          </a:p>
        </p:txBody>
      </p:sp>
      <p:sp>
        <p:nvSpPr>
          <p:cNvPr id="6" name="Content Placeholder 7">
            <a:extLst>
              <a:ext uri="{FF2B5EF4-FFF2-40B4-BE49-F238E27FC236}">
                <a16:creationId xmlns:a16="http://schemas.microsoft.com/office/drawing/2014/main" id="{369F9CD5-006B-6D53-2413-A63C9126DF6D}"/>
              </a:ext>
            </a:extLst>
          </p:cNvPr>
          <p:cNvSpPr txBox="1">
            <a:spLocks/>
          </p:cNvSpPr>
          <p:nvPr/>
        </p:nvSpPr>
        <p:spPr>
          <a:xfrm>
            <a:off x="5905330" y="5323505"/>
            <a:ext cx="6259214" cy="1331523"/>
          </a:xfrm>
          <a:prstGeom prst="rect">
            <a:avLst/>
          </a:prstGeom>
          <a:noFill/>
        </p:spPr>
        <p:txBody>
          <a:bodyPr vert="horz" lIns="0" tIns="45720" rIns="91440" bIns="45720" rtlCol="0" anchor="t">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571500" indent="-231775" algn="l" defTabSz="914400" rtl="0" eaLnBrk="1" latinLnBrk="0" hangingPunct="1">
              <a:lnSpc>
                <a:spcPct val="100000"/>
              </a:lnSpc>
              <a:spcBef>
                <a:spcPts val="500"/>
              </a:spcBef>
              <a:buFont typeface="Arial" panose="020B0604020202020204" pitchFamily="34" charset="0"/>
              <a:buChar char="•"/>
              <a:tabLst/>
              <a:defRPr sz="2200" kern="1200">
                <a:solidFill>
                  <a:schemeClr val="tx1"/>
                </a:solidFill>
                <a:latin typeface="+mn-lt"/>
                <a:ea typeface="+mn-ea"/>
                <a:cs typeface="+mn-cs"/>
              </a:defRPr>
            </a:lvl2pPr>
            <a:lvl3pPr marL="971550" indent="-173038" algn="l" defTabSz="914400" rtl="0" eaLnBrk="1" latinLnBrk="0" hangingPunct="1">
              <a:lnSpc>
                <a:spcPct val="100000"/>
              </a:lnSpc>
              <a:spcBef>
                <a:spcPts val="500"/>
              </a:spcBef>
              <a:buFont typeface="Arial" panose="020B0604020202020204" pitchFamily="34" charset="0"/>
              <a:buChar char="•"/>
              <a:tabLst/>
              <a:defRPr sz="2000" kern="1200">
                <a:solidFill>
                  <a:schemeClr val="tx1"/>
                </a:solidFill>
                <a:latin typeface="+mn-lt"/>
                <a:ea typeface="+mn-ea"/>
                <a:cs typeface="+mn-cs"/>
              </a:defRPr>
            </a:lvl3pPr>
            <a:lvl4pPr marL="1430338" indent="-166688" algn="l" defTabSz="914400" rtl="0" eaLnBrk="1" latinLnBrk="0" hangingPunct="1">
              <a:lnSpc>
                <a:spcPct val="10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889125" indent="-17303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spcBef>
                <a:spcPts val="1000"/>
              </a:spcBef>
              <a:buNone/>
            </a:pPr>
            <a:endParaRPr lang="en-US" sz="1800"/>
          </a:p>
          <a:p>
            <a:pPr marL="685800" lvl="2" indent="-347345">
              <a:spcBef>
                <a:spcPts val="0"/>
              </a:spcBef>
              <a:buFont typeface="Arial"/>
              <a:buChar char="•"/>
            </a:pPr>
            <a:r>
              <a:rPr lang="en-US" sz="1800" i="1"/>
              <a:t>Party feedback</a:t>
            </a:r>
            <a:endParaRPr lang="en-US" i="1"/>
          </a:p>
          <a:p>
            <a:pPr marL="685800" lvl="2" indent="-347345">
              <a:buFont typeface="Arial"/>
            </a:pPr>
            <a:r>
              <a:rPr lang="en-US" sz="1800" i="1"/>
              <a:t>Coordination with CAISO </a:t>
            </a:r>
          </a:p>
          <a:p>
            <a:pPr marL="685800" lvl="2" indent="-347345">
              <a:buFont typeface="Arial"/>
            </a:pPr>
            <a:r>
              <a:rPr lang="en-US" sz="1800" i="1"/>
              <a:t>Treats paired resources more consistently</a:t>
            </a:r>
            <a:endParaRPr lang="en-US" i="1"/>
          </a:p>
          <a:p>
            <a:pPr marL="685800" lvl="1" indent="-342900">
              <a:buFont typeface="Arial"/>
              <a:buChar char="•"/>
            </a:pPr>
            <a:endParaRPr lang="en-US" sz="1000"/>
          </a:p>
          <a:p>
            <a:pPr marL="0" indent="0">
              <a:buNone/>
            </a:pPr>
            <a:endParaRPr lang="en-US" sz="2000"/>
          </a:p>
        </p:txBody>
      </p:sp>
    </p:spTree>
    <p:extLst>
      <p:ext uri="{BB962C8B-B14F-4D97-AF65-F5344CB8AC3E}">
        <p14:creationId xmlns:p14="http://schemas.microsoft.com/office/powerpoint/2010/main" val="379984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9DE7-CFFF-EDCC-2E2D-EE926F26DCA7}"/>
              </a:ext>
            </a:extLst>
          </p:cNvPr>
          <p:cNvSpPr>
            <a:spLocks noGrp="1"/>
          </p:cNvSpPr>
          <p:nvPr>
            <p:ph type="title"/>
          </p:nvPr>
        </p:nvSpPr>
        <p:spPr>
          <a:xfrm>
            <a:off x="609600" y="365125"/>
            <a:ext cx="10972800" cy="709240"/>
          </a:xfrm>
        </p:spPr>
        <p:txBody>
          <a:bodyPr/>
          <a:lstStyle/>
          <a:p>
            <a:r>
              <a:rPr lang="en-US"/>
              <a:t>Hybrid Example </a:t>
            </a:r>
          </a:p>
        </p:txBody>
      </p:sp>
      <p:sp>
        <p:nvSpPr>
          <p:cNvPr id="4" name="Slide Number Placeholder 3">
            <a:extLst>
              <a:ext uri="{FF2B5EF4-FFF2-40B4-BE49-F238E27FC236}">
                <a16:creationId xmlns:a16="http://schemas.microsoft.com/office/drawing/2014/main" id="{5AAF1A86-7703-96E6-6E9F-E88C363A6620}"/>
              </a:ext>
            </a:extLst>
          </p:cNvPr>
          <p:cNvSpPr>
            <a:spLocks noGrp="1"/>
          </p:cNvSpPr>
          <p:nvPr>
            <p:ph type="sldNum" sz="quarter" idx="12"/>
          </p:nvPr>
        </p:nvSpPr>
        <p:spPr/>
        <p:txBody>
          <a:bodyPr/>
          <a:lstStyle/>
          <a:p>
            <a:fld id="{1C4126A1-9282-4A82-AC02-A59AF4A969C8}" type="slidenum">
              <a:rPr lang="en-US" smtClean="0"/>
              <a:t>12</a:t>
            </a:fld>
            <a:endParaRPr lang="en-US"/>
          </a:p>
        </p:txBody>
      </p:sp>
      <p:sp>
        <p:nvSpPr>
          <p:cNvPr id="19" name="TextBox 18">
            <a:extLst>
              <a:ext uri="{FF2B5EF4-FFF2-40B4-BE49-F238E27FC236}">
                <a16:creationId xmlns:a16="http://schemas.microsoft.com/office/drawing/2014/main" id="{259D98D7-138C-178C-990F-00CC0D32FC10}"/>
              </a:ext>
            </a:extLst>
          </p:cNvPr>
          <p:cNvSpPr txBox="1"/>
          <p:nvPr/>
        </p:nvSpPr>
        <p:spPr>
          <a:xfrm>
            <a:off x="608621" y="1159108"/>
            <a:ext cx="107666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2025 MRD Proration</a:t>
            </a:r>
          </a:p>
          <a:p>
            <a:pPr marL="285750" indent="-285750">
              <a:buFont typeface="Arial"/>
              <a:buChar char="•"/>
            </a:pPr>
            <a:r>
              <a:rPr lang="en-US"/>
              <a:t>Summer months (besides August due to later peak hours) have proration based on addition of solar NQC and storage NQC</a:t>
            </a:r>
          </a:p>
        </p:txBody>
      </p:sp>
      <p:sp>
        <p:nvSpPr>
          <p:cNvPr id="25" name="TextBox 24">
            <a:extLst>
              <a:ext uri="{FF2B5EF4-FFF2-40B4-BE49-F238E27FC236}">
                <a16:creationId xmlns:a16="http://schemas.microsoft.com/office/drawing/2014/main" id="{02143699-977D-A04C-A196-A9F3169B8B8C}"/>
              </a:ext>
            </a:extLst>
          </p:cNvPr>
          <p:cNvSpPr txBox="1"/>
          <p:nvPr/>
        </p:nvSpPr>
        <p:spPr>
          <a:xfrm>
            <a:off x="608621" y="3792491"/>
            <a:ext cx="107666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2026 MRD Flat Haircut</a:t>
            </a:r>
          </a:p>
          <a:p>
            <a:pPr marL="285750" indent="-285750">
              <a:buFont typeface="Arial"/>
              <a:buChar char="•"/>
            </a:pPr>
            <a:r>
              <a:rPr lang="en-US"/>
              <a:t>The difference between the storage component and the POI is the max NQC for the VER</a:t>
            </a:r>
          </a:p>
          <a:p>
            <a:pPr marL="285750" indent="-285750">
              <a:buFont typeface="Arial"/>
              <a:buChar char="•"/>
            </a:pPr>
            <a:r>
              <a:rPr lang="en-US"/>
              <a:t>For resources where the POI = storage max NQC, VER NQC = 0.1</a:t>
            </a:r>
          </a:p>
        </p:txBody>
      </p:sp>
      <p:pic>
        <p:nvPicPr>
          <p:cNvPr id="26" name="Picture 25">
            <a:extLst>
              <a:ext uri="{FF2B5EF4-FFF2-40B4-BE49-F238E27FC236}">
                <a16:creationId xmlns:a16="http://schemas.microsoft.com/office/drawing/2014/main" id="{6E782F5F-0F13-5177-CC7F-2A2AAC1F30A9}"/>
              </a:ext>
            </a:extLst>
          </p:cNvPr>
          <p:cNvPicPr>
            <a:picLocks noChangeAspect="1"/>
          </p:cNvPicPr>
          <p:nvPr/>
        </p:nvPicPr>
        <p:blipFill>
          <a:blip r:embed="rId2"/>
          <a:stretch>
            <a:fillRect/>
          </a:stretch>
        </p:blipFill>
        <p:spPr>
          <a:xfrm>
            <a:off x="608760" y="2412347"/>
            <a:ext cx="9842686" cy="1237689"/>
          </a:xfrm>
          <a:prstGeom prst="rect">
            <a:avLst/>
          </a:prstGeom>
        </p:spPr>
      </p:pic>
      <p:pic>
        <p:nvPicPr>
          <p:cNvPr id="27" name="Picture 26">
            <a:extLst>
              <a:ext uri="{FF2B5EF4-FFF2-40B4-BE49-F238E27FC236}">
                <a16:creationId xmlns:a16="http://schemas.microsoft.com/office/drawing/2014/main" id="{75D951A5-6CF7-EE5B-6570-6138024CDA5D}"/>
              </a:ext>
            </a:extLst>
          </p:cNvPr>
          <p:cNvPicPr>
            <a:picLocks noChangeAspect="1"/>
          </p:cNvPicPr>
          <p:nvPr/>
        </p:nvPicPr>
        <p:blipFill>
          <a:blip r:embed="rId3"/>
          <a:stretch>
            <a:fillRect/>
          </a:stretch>
        </p:blipFill>
        <p:spPr>
          <a:xfrm>
            <a:off x="609039" y="4921063"/>
            <a:ext cx="9909361" cy="1285314"/>
          </a:xfrm>
          <a:prstGeom prst="rect">
            <a:avLst/>
          </a:prstGeom>
        </p:spPr>
      </p:pic>
    </p:spTree>
    <p:extLst>
      <p:ext uri="{BB962C8B-B14F-4D97-AF65-F5344CB8AC3E}">
        <p14:creationId xmlns:p14="http://schemas.microsoft.com/office/powerpoint/2010/main" val="295555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DADEDE-5DD9-59B8-8352-1D1E808EB8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5F6C0B-E242-C1B3-4834-25FBE1B4C49B}"/>
              </a:ext>
            </a:extLst>
          </p:cNvPr>
          <p:cNvSpPr>
            <a:spLocks noGrp="1"/>
          </p:cNvSpPr>
          <p:nvPr>
            <p:ph type="title"/>
          </p:nvPr>
        </p:nvSpPr>
        <p:spPr>
          <a:xfrm>
            <a:off x="2060" y="1709739"/>
            <a:ext cx="12185821" cy="1720959"/>
          </a:xfrm>
        </p:spPr>
        <p:txBody>
          <a:bodyPr/>
          <a:lstStyle/>
          <a:p>
            <a:pPr algn="ctr"/>
            <a:r>
              <a:rPr lang="en-US" dirty="0"/>
              <a:t>Year-Ahead RA Filing Templates </a:t>
            </a:r>
          </a:p>
        </p:txBody>
      </p:sp>
      <p:sp>
        <p:nvSpPr>
          <p:cNvPr id="4" name="Slide Number Placeholder 3">
            <a:extLst>
              <a:ext uri="{FF2B5EF4-FFF2-40B4-BE49-F238E27FC236}">
                <a16:creationId xmlns:a16="http://schemas.microsoft.com/office/drawing/2014/main" id="{1778E0B8-AE78-EF52-46EA-775248B9CF50}"/>
              </a:ext>
            </a:extLst>
          </p:cNvPr>
          <p:cNvSpPr>
            <a:spLocks noGrp="1"/>
          </p:cNvSpPr>
          <p:nvPr>
            <p:ph type="sldNum" sz="quarter" idx="12"/>
          </p:nvPr>
        </p:nvSpPr>
        <p:spPr/>
        <p:txBody>
          <a:bodyPr/>
          <a:lstStyle/>
          <a:p>
            <a:fld id="{1C4126A1-9282-4A82-AC02-A59AF4A969C8}" type="slidenum">
              <a:rPr lang="en-US" smtClean="0"/>
              <a:t>13</a:t>
            </a:fld>
            <a:endParaRPr lang="en-US"/>
          </a:p>
        </p:txBody>
      </p:sp>
    </p:spTree>
    <p:extLst>
      <p:ext uri="{BB962C8B-B14F-4D97-AF65-F5344CB8AC3E}">
        <p14:creationId xmlns:p14="http://schemas.microsoft.com/office/powerpoint/2010/main" val="210435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A7EC98-A564-0024-ABFF-5557CE3F2150}"/>
              </a:ext>
            </a:extLst>
          </p:cNvPr>
          <p:cNvSpPr>
            <a:spLocks noGrp="1"/>
          </p:cNvSpPr>
          <p:nvPr>
            <p:ph type="title"/>
          </p:nvPr>
        </p:nvSpPr>
        <p:spPr>
          <a:xfrm>
            <a:off x="609600" y="365125"/>
            <a:ext cx="10985090" cy="649596"/>
          </a:xfrm>
        </p:spPr>
        <p:txBody>
          <a:bodyPr/>
          <a:lstStyle/>
          <a:p>
            <a:r>
              <a:rPr lang="en-US" dirty="0"/>
              <a:t>2026 YA Filings: SOD System, Local, and Flexible</a:t>
            </a:r>
          </a:p>
        </p:txBody>
      </p:sp>
      <p:sp>
        <p:nvSpPr>
          <p:cNvPr id="8" name="Content Placeholder 7">
            <a:extLst>
              <a:ext uri="{FF2B5EF4-FFF2-40B4-BE49-F238E27FC236}">
                <a16:creationId xmlns:a16="http://schemas.microsoft.com/office/drawing/2014/main" id="{EA396A0C-6D98-71D1-6439-A6DE4CBFB6B6}"/>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0">
              <a:buNone/>
            </a:pPr>
            <a:r>
              <a:rPr lang="en-US" sz="2000" dirty="0"/>
              <a:t>Similar to 2025 YA Showings, two separate filing templates are required for 2026 Year-Ahead Compliance: </a:t>
            </a:r>
          </a:p>
          <a:p>
            <a:pPr marL="0" indent="0">
              <a:buNone/>
            </a:pPr>
            <a:r>
              <a:rPr lang="en-US" sz="2000" b="1" u="sng" dirty="0"/>
              <a:t>System YA Showing</a:t>
            </a:r>
          </a:p>
          <a:p>
            <a:pPr marL="685800" lvl="1" indent="-342900">
              <a:buFont typeface="Wingdings" panose="05000000000000000000" pitchFamily="2" charset="2"/>
              <a:buChar char="Ø"/>
            </a:pPr>
            <a:r>
              <a:rPr lang="en-US" sz="2000" dirty="0"/>
              <a:t>Use the </a:t>
            </a:r>
            <a:r>
              <a:rPr lang="en-US" sz="2000" b="1" dirty="0"/>
              <a:t>SOD Showing Tool</a:t>
            </a:r>
          </a:p>
          <a:p>
            <a:pPr marL="685800" lvl="1" indent="-342900"/>
            <a:r>
              <a:rPr lang="en-US" sz="2000" dirty="0"/>
              <a:t>All LSEs are required to make a System YA Showing using the SOD Showing Tool for May - September</a:t>
            </a:r>
          </a:p>
          <a:p>
            <a:pPr marL="342900" lvl="1" indent="0">
              <a:spcBef>
                <a:spcPts val="0"/>
              </a:spcBef>
              <a:buNone/>
            </a:pPr>
            <a:endParaRPr lang="en-US" sz="2000"/>
          </a:p>
          <a:p>
            <a:pPr marL="0" indent="0">
              <a:spcBef>
                <a:spcPts val="0"/>
              </a:spcBef>
              <a:buNone/>
            </a:pPr>
            <a:r>
              <a:rPr lang="en-US" sz="2000" b="1" u="sng" dirty="0"/>
              <a:t>Local and Flexible YA Showing; CPE Data Collection</a:t>
            </a:r>
            <a:endParaRPr lang="en-US" sz="2000" b="1" u="sng"/>
          </a:p>
          <a:p>
            <a:pPr marL="685800" lvl="1" indent="-342900">
              <a:buFont typeface="Wingdings" panose="05000000000000000000" pitchFamily="2" charset="2"/>
              <a:buChar char="Ø"/>
            </a:pPr>
            <a:r>
              <a:rPr lang="en-US" sz="2000" dirty="0"/>
              <a:t>Use the </a:t>
            </a:r>
            <a:r>
              <a:rPr lang="en-US" sz="2000" b="1" dirty="0"/>
              <a:t>Local, Flexible RA and CPE Data Reporting Template </a:t>
            </a:r>
          </a:p>
          <a:p>
            <a:pPr marL="685800" lvl="1" indent="-342900"/>
            <a:r>
              <a:rPr lang="en-US" sz="2000" dirty="0"/>
              <a:t>All LSEs are required to demonstrate compliance with the Flexible RAR for all 12 months of 2026</a:t>
            </a:r>
          </a:p>
          <a:p>
            <a:pPr marL="685800" lvl="1" indent="-342900"/>
            <a:r>
              <a:rPr lang="en-US" sz="2000" dirty="0"/>
              <a:t>LSEs in SDG&amp;E’s TAC are required to demonstrate Local RAR for all 12 months of 2026, 2027, and 2028</a:t>
            </a:r>
          </a:p>
          <a:p>
            <a:pPr marL="685800" lvl="1" indent="-342900"/>
            <a:r>
              <a:rPr lang="en-US" sz="2000" dirty="0"/>
              <a:t>LSEs in the PG&amp;E and SCE TAC complete the CPE Data Collection worksheet</a:t>
            </a:r>
            <a:r>
              <a:rPr lang="en-US" sz="2000"/>
              <a:t>. All LSEs use CPE Data Collection tab to list RA resources not shown on supply plan. </a:t>
            </a:r>
            <a:endParaRPr lang="en-US" sz="2000" dirty="0"/>
          </a:p>
          <a:p>
            <a:pPr marL="685800" lvl="1" indent="-342900"/>
            <a:endParaRPr lang="en-US" sz="2000" b="1" dirty="0"/>
          </a:p>
        </p:txBody>
      </p:sp>
      <p:sp>
        <p:nvSpPr>
          <p:cNvPr id="5" name="Slide Number Placeholder 4">
            <a:extLst>
              <a:ext uri="{FF2B5EF4-FFF2-40B4-BE49-F238E27FC236}">
                <a16:creationId xmlns:a16="http://schemas.microsoft.com/office/drawing/2014/main" id="{FEB69370-6A0C-9407-9BB5-279C0D390565}"/>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297989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27AB7-1938-CFF1-C4FA-6D896A3BD27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2596B8E-F144-876E-0CBB-96049B81F295}"/>
              </a:ext>
            </a:extLst>
          </p:cNvPr>
          <p:cNvSpPr>
            <a:spLocks noGrp="1"/>
          </p:cNvSpPr>
          <p:nvPr>
            <p:ph type="title"/>
          </p:nvPr>
        </p:nvSpPr>
        <p:spPr>
          <a:xfrm>
            <a:off x="609600" y="365125"/>
            <a:ext cx="10985090" cy="649596"/>
          </a:xfrm>
        </p:spPr>
        <p:txBody>
          <a:bodyPr/>
          <a:lstStyle/>
          <a:p>
            <a:r>
              <a:rPr lang="en-US" sz="3400" dirty="0"/>
              <a:t>YA Local, Flex RA and CPE Data Reporting Template</a:t>
            </a:r>
          </a:p>
        </p:txBody>
      </p:sp>
      <p:sp>
        <p:nvSpPr>
          <p:cNvPr id="8" name="Content Placeholder 7">
            <a:extLst>
              <a:ext uri="{FF2B5EF4-FFF2-40B4-BE49-F238E27FC236}">
                <a16:creationId xmlns:a16="http://schemas.microsoft.com/office/drawing/2014/main" id="{7AC5DBC9-4DD4-746B-A67A-63A0A73A5524}"/>
              </a:ext>
            </a:extLst>
          </p:cNvPr>
          <p:cNvSpPr>
            <a:spLocks noGrp="1"/>
          </p:cNvSpPr>
          <p:nvPr>
            <p:ph idx="1"/>
          </p:nvPr>
        </p:nvSpPr>
        <p:spPr>
          <a:xfrm>
            <a:off x="276225" y="1149658"/>
            <a:ext cx="10985090" cy="5027305"/>
          </a:xfrm>
        </p:spPr>
        <p:txBody>
          <a:bodyPr vert="horz" lIns="0" tIns="45720" rIns="91440" bIns="45720" rtlCol="0" anchor="t">
            <a:noAutofit/>
          </a:bodyPr>
          <a:lstStyle/>
          <a:p>
            <a:pPr marL="342900" lvl="1" indent="0">
              <a:buNone/>
            </a:pPr>
            <a:r>
              <a:rPr lang="en-US" sz="2000" dirty="0"/>
              <a:t>Draft 2026 </a:t>
            </a:r>
            <a:r>
              <a:rPr lang="en-US" sz="2000" b="1" dirty="0"/>
              <a:t>Year-Ahead Local, Flex RA and CPE Data Reporting Template </a:t>
            </a:r>
            <a:r>
              <a:rPr lang="en-US" sz="2000" dirty="0"/>
              <a:t>distributed 7/28/25, this is an update to the Local/Flex RA Template used for 2025 year-ahead filings</a:t>
            </a:r>
          </a:p>
          <a:p>
            <a:pPr marL="1085850" lvl="2" indent="-342900">
              <a:buFont typeface="Courier New" panose="02070309020205020404" pitchFamily="49" charset="0"/>
              <a:buChar char="o"/>
            </a:pPr>
            <a:r>
              <a:rPr lang="en-US" sz="1700" dirty="0"/>
              <a:t>Consolidated Showing and Compliance tabs</a:t>
            </a:r>
          </a:p>
          <a:p>
            <a:pPr marL="1085850" lvl="2" indent="-342900">
              <a:buFont typeface="Courier New" panose="02070309020205020404" pitchFamily="49" charset="0"/>
              <a:buChar char="o"/>
            </a:pPr>
            <a:r>
              <a:rPr lang="en-US" sz="1700" dirty="0"/>
              <a:t>Added tab for CPE Data Collection</a:t>
            </a:r>
          </a:p>
          <a:p>
            <a:pPr marL="1085850" lvl="2" indent="-342900">
              <a:buFont typeface="Courier New" panose="02070309020205020404" pitchFamily="49" charset="0"/>
              <a:buChar char="o"/>
            </a:pPr>
            <a:r>
              <a:rPr lang="en-US" sz="1700" dirty="0"/>
              <a:t>LSE Allocations worksheet and process for adding requirements &amp; allocations to the Template are unchanged</a:t>
            </a:r>
          </a:p>
          <a:p>
            <a:pPr marL="342900" lvl="1" indent="0">
              <a:buNone/>
            </a:pPr>
            <a:r>
              <a:rPr lang="en-US" sz="2000" dirty="0"/>
              <a:t>Summary of changes:</a:t>
            </a:r>
          </a:p>
          <a:p>
            <a:pPr marL="1085850" lvl="2" indent="-342900">
              <a:buFont typeface="Courier New" panose="02070309020205020404" pitchFamily="49" charset="0"/>
              <a:buChar char="o"/>
            </a:pPr>
            <a:r>
              <a:rPr lang="en-US" sz="1700" dirty="0"/>
              <a:t>Consolidated compliance Summary tabs; one tab each for multi-year Local and year-ahead Flex</a:t>
            </a:r>
          </a:p>
          <a:p>
            <a:pPr marL="1085850" lvl="2" indent="-342900">
              <a:buFont typeface="Courier New" panose="02070309020205020404" pitchFamily="49" charset="0"/>
              <a:buChar char="o"/>
            </a:pPr>
            <a:r>
              <a:rPr lang="en-US" sz="1700" dirty="0"/>
              <a:t>Consolidated multi-year Local Resources showing tabs</a:t>
            </a:r>
          </a:p>
          <a:p>
            <a:pPr marL="1085850" lvl="2" indent="-342900">
              <a:buFont typeface="Courier New" panose="02070309020205020404" pitchFamily="49" charset="0"/>
              <a:buChar char="o"/>
            </a:pPr>
            <a:r>
              <a:rPr lang="en-US" sz="1700" dirty="0"/>
              <a:t>Added CPE Data Collection tab</a:t>
            </a:r>
          </a:p>
          <a:p>
            <a:pPr marL="1085850" lvl="2" indent="-342900">
              <a:buFont typeface="Courier New" panose="02070309020205020404" pitchFamily="49" charset="0"/>
              <a:buChar char="o"/>
            </a:pPr>
            <a:r>
              <a:rPr lang="en-US" sz="1700" dirty="0"/>
              <a:t>Removed Additional Local Resources tab; included field in CPE Data Collection tab to collect information on additional local resources</a:t>
            </a:r>
          </a:p>
          <a:p>
            <a:pPr marL="1085850" lvl="2" indent="-342900">
              <a:buFont typeface="Courier New" panose="02070309020205020404" pitchFamily="49" charset="0"/>
              <a:buChar char="o"/>
            </a:pPr>
            <a:r>
              <a:rPr lang="en-US" sz="1700" dirty="0"/>
              <a:t>Removed fields (T&amp;D Loss Factors, LSE Contract with RMR unit, Scheduling Coordinator for Self-Show, Third Party DR, Name of Attestation File, Justification Requirement D.22-03-034) </a:t>
            </a:r>
          </a:p>
          <a:p>
            <a:pPr marL="342900" indent="-342900"/>
            <a:endParaRPr lang="en-US" sz="2000" dirty="0"/>
          </a:p>
        </p:txBody>
      </p:sp>
      <p:sp>
        <p:nvSpPr>
          <p:cNvPr id="5" name="Slide Number Placeholder 4">
            <a:extLst>
              <a:ext uri="{FF2B5EF4-FFF2-40B4-BE49-F238E27FC236}">
                <a16:creationId xmlns:a16="http://schemas.microsoft.com/office/drawing/2014/main" id="{9BC7010D-2E3B-D2A5-280D-5560B20841AA}"/>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1679830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F5480-140C-4E4A-1646-E87882DD37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43BD2D5-5481-3456-C826-03BDBDB63AAD}"/>
              </a:ext>
            </a:extLst>
          </p:cNvPr>
          <p:cNvSpPr>
            <a:spLocks noGrp="1"/>
          </p:cNvSpPr>
          <p:nvPr>
            <p:ph type="title"/>
          </p:nvPr>
        </p:nvSpPr>
        <p:spPr>
          <a:xfrm>
            <a:off x="609600" y="365125"/>
            <a:ext cx="10985090" cy="649596"/>
          </a:xfrm>
        </p:spPr>
        <p:txBody>
          <a:bodyPr/>
          <a:lstStyle/>
          <a:p>
            <a:r>
              <a:rPr lang="en-US" sz="3200"/>
              <a:t>Local, Flex RA and CPE Data Reporting Template Demo</a:t>
            </a:r>
          </a:p>
        </p:txBody>
      </p:sp>
      <p:sp>
        <p:nvSpPr>
          <p:cNvPr id="8" name="Content Placeholder 7">
            <a:extLst>
              <a:ext uri="{FF2B5EF4-FFF2-40B4-BE49-F238E27FC236}">
                <a16:creationId xmlns:a16="http://schemas.microsoft.com/office/drawing/2014/main" id="{94341213-0560-1948-25AB-03B16BDBE2C9}"/>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0">
              <a:buNone/>
            </a:pPr>
            <a:r>
              <a:rPr lang="en-US" sz="2000" dirty="0"/>
              <a:t>Instructions for completing the Template are included on the Instructions tab, as well as in the 2026 RA Filing Guide</a:t>
            </a:r>
          </a:p>
          <a:p>
            <a:pPr marL="685800" lvl="1" indent="-342900">
              <a:buFont typeface="Courier New" panose="02070309020205020404" pitchFamily="49" charset="0"/>
              <a:buChar char="o"/>
            </a:pPr>
            <a:r>
              <a:rPr lang="en-US" sz="1800" dirty="0"/>
              <a:t>Only LSEs with Local RAR in San Diego-IV complete Local Resources tab</a:t>
            </a:r>
          </a:p>
          <a:p>
            <a:pPr marL="685800" lvl="1" indent="-342900">
              <a:buFont typeface="Courier New" panose="02070309020205020404" pitchFamily="49" charset="0"/>
              <a:buChar char="o"/>
            </a:pPr>
            <a:r>
              <a:rPr lang="en-US" sz="1800" dirty="0"/>
              <a:t>All LSEs complete Flexible Resources tab</a:t>
            </a:r>
          </a:p>
          <a:p>
            <a:pPr marL="685800" lvl="1" indent="-342900">
              <a:buFont typeface="Courier New" panose="02070309020205020404" pitchFamily="49" charset="0"/>
              <a:buChar char="o"/>
            </a:pPr>
            <a:r>
              <a:rPr lang="en-US" sz="1800"/>
              <a:t>All LSEs use CPE Data Collection tab to list local RA resources not shown on supply plan (Committed RA Capacity column; select "No")</a:t>
            </a:r>
          </a:p>
          <a:p>
            <a:pPr marL="685800" lvl="1" indent="-342900">
              <a:buFont typeface="Courier New" panose="02070309020205020404" pitchFamily="49" charset="0"/>
              <a:buChar char="o"/>
            </a:pPr>
            <a:r>
              <a:rPr lang="en-US" sz="1800" dirty="0"/>
              <a:t>LSEs serving load in PG&amp;E or SCE TAC </a:t>
            </a:r>
            <a:r>
              <a:rPr lang="en-US" sz="1800"/>
              <a:t>complete </a:t>
            </a:r>
            <a:r>
              <a:rPr lang="en-US" sz="1800" dirty="0"/>
              <a:t>CPE Data Collection tab</a:t>
            </a:r>
            <a:r>
              <a:rPr lang="en-US" sz="1800"/>
              <a:t> pursuant to D.24-12-003</a:t>
            </a:r>
            <a:endParaRPr lang="en-US" sz="1800" dirty="0"/>
          </a:p>
          <a:p>
            <a:pPr marL="685800" lvl="1" indent="-342900">
              <a:buFont typeface="Courier New" panose="02070309020205020404" pitchFamily="49" charset="0"/>
              <a:buChar char="o"/>
            </a:pPr>
            <a:r>
              <a:rPr lang="en-US" sz="1800" dirty="0"/>
              <a:t>Local Compliance Summary and Flexible Compliance Summary compare LSE requirements to resource showings; LSEs do not need to enter information on these tabs</a:t>
            </a:r>
          </a:p>
          <a:p>
            <a:pPr marL="685800" lvl="1" indent="-342900">
              <a:buFont typeface="Courier New" panose="02070309020205020404" pitchFamily="49" charset="0"/>
              <a:buChar char="o"/>
            </a:pPr>
            <a:endParaRPr lang="en-US" sz="1800" dirty="0"/>
          </a:p>
          <a:p>
            <a:pPr marL="0" indent="0">
              <a:buNone/>
            </a:pPr>
            <a:r>
              <a:rPr lang="en-US" sz="2000" i="1" dirty="0"/>
              <a:t>Template Walkthrough by Energy Division Staff</a:t>
            </a:r>
          </a:p>
          <a:p>
            <a:pPr marL="342900" lvl="1" indent="0">
              <a:buNone/>
            </a:pPr>
            <a:endParaRPr lang="en-US" sz="1800" dirty="0"/>
          </a:p>
        </p:txBody>
      </p:sp>
      <p:sp>
        <p:nvSpPr>
          <p:cNvPr id="5" name="Slide Number Placeholder 4">
            <a:extLst>
              <a:ext uri="{FF2B5EF4-FFF2-40B4-BE49-F238E27FC236}">
                <a16:creationId xmlns:a16="http://schemas.microsoft.com/office/drawing/2014/main" id="{459285EF-C4A7-12A5-83CF-36F8F3D561D5}"/>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3965376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A6231-8EFB-ED86-F4BB-BC93A914ECF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C3D57786-0C68-C3AB-55B8-55AAD46C7233}"/>
              </a:ext>
            </a:extLst>
          </p:cNvPr>
          <p:cNvSpPr>
            <a:spLocks noGrp="1"/>
          </p:cNvSpPr>
          <p:nvPr>
            <p:ph type="title"/>
          </p:nvPr>
        </p:nvSpPr>
        <p:spPr>
          <a:xfrm>
            <a:off x="609600" y="365125"/>
            <a:ext cx="10985090" cy="649596"/>
          </a:xfrm>
        </p:spPr>
        <p:txBody>
          <a:bodyPr/>
          <a:lstStyle/>
          <a:p>
            <a:r>
              <a:rPr lang="en-US" dirty="0"/>
              <a:t>Upcoming 2026 RA Compliance Dates</a:t>
            </a:r>
          </a:p>
        </p:txBody>
      </p:sp>
      <p:sp>
        <p:nvSpPr>
          <p:cNvPr id="8" name="Content Placeholder 7">
            <a:extLst>
              <a:ext uri="{FF2B5EF4-FFF2-40B4-BE49-F238E27FC236}">
                <a16:creationId xmlns:a16="http://schemas.microsoft.com/office/drawing/2014/main" id="{CDD7DA4C-90B9-5B03-B34A-BB2354316D21}"/>
              </a:ext>
            </a:extLst>
          </p:cNvPr>
          <p:cNvSpPr>
            <a:spLocks noGrp="1"/>
          </p:cNvSpPr>
          <p:nvPr>
            <p:ph idx="1"/>
          </p:nvPr>
        </p:nvSpPr>
        <p:spPr>
          <a:xfrm>
            <a:off x="609600" y="1149658"/>
            <a:ext cx="10985090" cy="5027305"/>
          </a:xfrm>
        </p:spPr>
        <p:txBody>
          <a:bodyPr vert="horz" lIns="0" tIns="45720" rIns="91440" bIns="45720" rtlCol="0" anchor="t">
            <a:noAutofit/>
          </a:bodyPr>
          <a:lstStyle/>
          <a:p>
            <a:pPr marL="342900" indent="-342900"/>
            <a:endParaRPr lang="en-US" sz="2000" dirty="0"/>
          </a:p>
          <a:p>
            <a:pPr marL="685800" lvl="1" indent="-342900"/>
            <a:endParaRPr lang="en-US" sz="2000" b="1" dirty="0"/>
          </a:p>
        </p:txBody>
      </p:sp>
      <p:sp>
        <p:nvSpPr>
          <p:cNvPr id="5" name="Slide Number Placeholder 4">
            <a:extLst>
              <a:ext uri="{FF2B5EF4-FFF2-40B4-BE49-F238E27FC236}">
                <a16:creationId xmlns:a16="http://schemas.microsoft.com/office/drawing/2014/main" id="{798BFE76-85AC-445C-9AA6-99D2080631F1}"/>
              </a:ext>
            </a:extLst>
          </p:cNvPr>
          <p:cNvSpPr>
            <a:spLocks noGrp="1"/>
          </p:cNvSpPr>
          <p:nvPr>
            <p:ph type="sldNum" sz="quarter" idx="12"/>
          </p:nvPr>
        </p:nvSpPr>
        <p:spPr/>
        <p:txBody>
          <a:bodyPr/>
          <a:lstStyle/>
          <a:p>
            <a:fld id="{1C4126A1-9282-4A82-AC02-A59AF4A969C8}" type="slidenum">
              <a:rPr lang="en-US" smtClean="0"/>
              <a:t>17</a:t>
            </a:fld>
            <a:endParaRPr lang="en-US"/>
          </a:p>
        </p:txBody>
      </p:sp>
      <p:graphicFrame>
        <p:nvGraphicFramePr>
          <p:cNvPr id="2" name="Table 1">
            <a:extLst>
              <a:ext uri="{FF2B5EF4-FFF2-40B4-BE49-F238E27FC236}">
                <a16:creationId xmlns:a16="http://schemas.microsoft.com/office/drawing/2014/main" id="{2ABA6B34-ACF8-938F-1854-3690AFDC4FA5}"/>
              </a:ext>
            </a:extLst>
          </p:cNvPr>
          <p:cNvGraphicFramePr>
            <a:graphicFrameLocks noGrp="1"/>
          </p:cNvGraphicFramePr>
          <p:nvPr>
            <p:extLst>
              <p:ext uri="{D42A27DB-BD31-4B8C-83A1-F6EECF244321}">
                <p14:modId xmlns:p14="http://schemas.microsoft.com/office/powerpoint/2010/main" val="3654059157"/>
              </p:ext>
            </p:extLst>
          </p:nvPr>
        </p:nvGraphicFramePr>
        <p:xfrm>
          <a:off x="358816" y="1238558"/>
          <a:ext cx="11528384" cy="5076254"/>
        </p:xfrm>
        <a:graphic>
          <a:graphicData uri="http://schemas.openxmlformats.org/drawingml/2006/table">
            <a:tbl>
              <a:tblPr firstRow="1" bandRow="1">
                <a:tableStyleId>{2D5ABB26-0587-4C30-8999-92F81FD0307C}</a:tableStyleId>
              </a:tblPr>
              <a:tblGrid>
                <a:gridCol w="1937613">
                  <a:extLst>
                    <a:ext uri="{9D8B030D-6E8A-4147-A177-3AD203B41FA5}">
                      <a16:colId xmlns:a16="http://schemas.microsoft.com/office/drawing/2014/main" val="2225977333"/>
                    </a:ext>
                  </a:extLst>
                </a:gridCol>
                <a:gridCol w="9590771">
                  <a:extLst>
                    <a:ext uri="{9D8B030D-6E8A-4147-A177-3AD203B41FA5}">
                      <a16:colId xmlns:a16="http://schemas.microsoft.com/office/drawing/2014/main" val="224479518"/>
                    </a:ext>
                  </a:extLst>
                </a:gridCol>
              </a:tblGrid>
              <a:tr h="545509">
                <a:tc>
                  <a:txBody>
                    <a:bodyPr/>
                    <a:lstStyle/>
                    <a:p>
                      <a:r>
                        <a:rPr lang="en-US" sz="2000" b="1" dirty="0"/>
                        <a:t>Aug 4, 2025</a:t>
                      </a:r>
                    </a:p>
                  </a:txBody>
                  <a:tcPr/>
                </a:tc>
                <a:tc>
                  <a:txBody>
                    <a:bodyPr/>
                    <a:lstStyle/>
                    <a:p>
                      <a:r>
                        <a:rPr lang="en-US" sz="2000" dirty="0"/>
                        <a:t>Comments and requests for modifications on 2026 NQC List due to CAISO</a:t>
                      </a:r>
                    </a:p>
                  </a:txBody>
                  <a:tcPr/>
                </a:tc>
                <a:extLst>
                  <a:ext uri="{0D108BD9-81ED-4DB2-BD59-A6C34878D82A}">
                    <a16:rowId xmlns:a16="http://schemas.microsoft.com/office/drawing/2014/main" val="2135316075"/>
                  </a:ext>
                </a:extLst>
              </a:tr>
              <a:tr h="545509">
                <a:tc>
                  <a:txBody>
                    <a:bodyPr/>
                    <a:lstStyle/>
                    <a:p>
                      <a:r>
                        <a:rPr lang="en-US" sz="2000" b="1" dirty="0"/>
                        <a:t>Aug 11, 2025</a:t>
                      </a:r>
                    </a:p>
                  </a:txBody>
                  <a:tcPr/>
                </a:tc>
                <a:tc>
                  <a:txBody>
                    <a:bodyPr/>
                    <a:lstStyle/>
                    <a:p>
                      <a:r>
                        <a:rPr lang="en-US" sz="2000" dirty="0"/>
                        <a:t>Informal Comments on Draft 2026 RA Compliance Materials Due</a:t>
                      </a:r>
                    </a:p>
                  </a:txBody>
                  <a:tcPr/>
                </a:tc>
                <a:extLst>
                  <a:ext uri="{0D108BD9-81ED-4DB2-BD59-A6C34878D82A}">
                    <a16:rowId xmlns:a16="http://schemas.microsoft.com/office/drawing/2014/main" val="3778778249"/>
                  </a:ext>
                </a:extLst>
              </a:tr>
              <a:tr h="545509">
                <a:tc>
                  <a:txBody>
                    <a:bodyPr/>
                    <a:lstStyle/>
                    <a:p>
                      <a:r>
                        <a:rPr lang="en-US" sz="2000" b="1" dirty="0"/>
                        <a:t>Aug 11, 2025</a:t>
                      </a:r>
                    </a:p>
                  </a:txBody>
                  <a:tcPr/>
                </a:tc>
                <a:tc>
                  <a:txBody>
                    <a:bodyPr/>
                    <a:lstStyle/>
                    <a:p>
                      <a:r>
                        <a:rPr lang="en-US" sz="2000" dirty="0"/>
                        <a:t>Final date to file revised load forecasts for 2026</a:t>
                      </a:r>
                    </a:p>
                  </a:txBody>
                  <a:tcPr/>
                </a:tc>
                <a:extLst>
                  <a:ext uri="{0D108BD9-81ED-4DB2-BD59-A6C34878D82A}">
                    <a16:rowId xmlns:a16="http://schemas.microsoft.com/office/drawing/2014/main" val="3742895254"/>
                  </a:ext>
                </a:extLst>
              </a:tr>
              <a:tr h="740600">
                <a:tc>
                  <a:txBody>
                    <a:bodyPr/>
                    <a:lstStyle/>
                    <a:p>
                      <a:r>
                        <a:rPr lang="en-US" sz="2000" b="1" dirty="0"/>
                        <a:t>Aug 19, 2025</a:t>
                      </a:r>
                    </a:p>
                  </a:txBody>
                  <a:tcPr/>
                </a:tc>
                <a:tc>
                  <a:txBody>
                    <a:bodyPr/>
                    <a:lstStyle/>
                    <a:p>
                      <a:r>
                        <a:rPr lang="en-US" sz="2000" dirty="0"/>
                        <a:t>CPEs make local showing for 2026, 2027, and 2028 for PG&amp;E and SCE Local Areas.</a:t>
                      </a:r>
                    </a:p>
                  </a:txBody>
                  <a:tcPr/>
                </a:tc>
                <a:extLst>
                  <a:ext uri="{0D108BD9-81ED-4DB2-BD59-A6C34878D82A}">
                    <a16:rowId xmlns:a16="http://schemas.microsoft.com/office/drawing/2014/main" val="1960891281"/>
                  </a:ext>
                </a:extLst>
              </a:tr>
              <a:tr h="545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LSEs receive updated CPE CAM allocations</a:t>
                      </a:r>
                    </a:p>
                  </a:txBody>
                  <a:tcPr/>
                </a:tc>
                <a:extLst>
                  <a:ext uri="{0D108BD9-81ED-4DB2-BD59-A6C34878D82A}">
                    <a16:rowId xmlns:a16="http://schemas.microsoft.com/office/drawing/2014/main" val="2950009335"/>
                  </a:ext>
                </a:extLst>
              </a:tr>
              <a:tr h="545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Sept 19,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CPE Annual Compliance Report filed by PG&amp;E-CPE + SCE-CPE</a:t>
                      </a:r>
                    </a:p>
                  </a:txBody>
                  <a:tcPr/>
                </a:tc>
                <a:extLst>
                  <a:ext uri="{0D108BD9-81ED-4DB2-BD59-A6C34878D82A}">
                    <a16:rowId xmlns:a16="http://schemas.microsoft.com/office/drawing/2014/main" val="2994004533"/>
                  </a:ext>
                </a:extLst>
              </a:tr>
              <a:tr h="545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Sept 22,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LSEs receive revised 2026 RA Requirements and Allocations </a:t>
                      </a:r>
                    </a:p>
                  </a:txBody>
                  <a:tcPr/>
                </a:tc>
                <a:extLst>
                  <a:ext uri="{0D108BD9-81ED-4DB2-BD59-A6C34878D82A}">
                    <a16:rowId xmlns:a16="http://schemas.microsoft.com/office/drawing/2014/main" val="1679634510"/>
                  </a:ext>
                </a:extLst>
              </a:tr>
              <a:tr h="1062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Oct 31, 2025</a:t>
                      </a:r>
                    </a:p>
                  </a:txBody>
                  <a:tcPr/>
                </a:tc>
                <a:tc>
                  <a:txBody>
                    <a:bodyPr/>
                    <a:lstStyle/>
                    <a:p>
                      <a:pPr rtl="0" fontAlgn="base"/>
                      <a:r>
                        <a:rPr lang="en-US" sz="2000" dirty="0"/>
                        <a:t>2026 YA Filings Due. </a:t>
                      </a:r>
                      <a:r>
                        <a:rPr lang="en-US" sz="2000" b="0" i="0" kern="1200" dirty="0">
                          <a:solidFill>
                            <a:schemeClr val="tx1"/>
                          </a:solidFill>
                          <a:effectLst/>
                          <a:latin typeface="+mn-lt"/>
                          <a:ea typeface="+mn-ea"/>
                          <a:cs typeface="+mn-cs"/>
                        </a:rPr>
                        <a:t>LSEs in the SDG&amp;E TAC make system, flexible, and three-year local RA showing; LSEs in PG&amp;E and SCE TACs make year-ahead system and flexible showings  </a:t>
                      </a:r>
                    </a:p>
                  </a:txBody>
                  <a:tcPr/>
                </a:tc>
                <a:extLst>
                  <a:ext uri="{0D108BD9-81ED-4DB2-BD59-A6C34878D82A}">
                    <a16:rowId xmlns:a16="http://schemas.microsoft.com/office/drawing/2014/main" val="911270862"/>
                  </a:ext>
                </a:extLst>
              </a:tr>
            </a:tbl>
          </a:graphicData>
        </a:graphic>
      </p:graphicFrame>
    </p:spTree>
    <p:extLst>
      <p:ext uri="{BB962C8B-B14F-4D97-AF65-F5344CB8AC3E}">
        <p14:creationId xmlns:p14="http://schemas.microsoft.com/office/powerpoint/2010/main" val="339505708"/>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2">
            <a:biLevel thresh="50000"/>
            <a:alphaModFix amt="20000"/>
          </a:blip>
          <a:stretch>
            <a:fillRect/>
          </a:stretch>
        </p:blipFill>
        <p:spPr>
          <a:xfrm>
            <a:off x="8373711" y="1155422"/>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56996" y="1152470"/>
            <a:ext cx="8082618" cy="1023728"/>
          </a:xfrm>
          <a:prstGeom prst="rect">
            <a:avLst/>
          </a:prstGeom>
        </p:spPr>
        <p:txBody>
          <a:bodyPr lIns="91440" tIns="45720" rIns="91440" bIns="45720" anchor="t">
            <a:no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a:t>Additional Comments or 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38F23402-0178-C84D-A408-94BA436D1E2D}"/>
              </a:ext>
            </a:extLst>
          </p:cNvPr>
          <p:cNvSpPr>
            <a:spLocks noGrp="1"/>
          </p:cNvSpPr>
          <p:nvPr>
            <p:ph type="sldNum" sz="quarter" idx="12"/>
          </p:nvPr>
        </p:nvSpPr>
        <p:spPr/>
        <p:txBody>
          <a:bodyPr/>
          <a:lstStyle/>
          <a:p>
            <a:fld id="{1C4126A1-9282-4A82-AC02-A59AF4A969C8}" type="slidenum">
              <a:rPr lang="en-US" smtClean="0"/>
              <a:t>18</a:t>
            </a:fld>
            <a:endParaRPr lang="en-US"/>
          </a:p>
        </p:txBody>
      </p:sp>
    </p:spTree>
    <p:extLst>
      <p:ext uri="{BB962C8B-B14F-4D97-AF65-F5344CB8AC3E}">
        <p14:creationId xmlns:p14="http://schemas.microsoft.com/office/powerpoint/2010/main" val="3269202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3936419" y="4069347"/>
            <a:ext cx="6394697" cy="1037413"/>
          </a:xfrm>
          <a:prstGeom prst="rect">
            <a:avLst/>
          </a:prstGeom>
        </p:spPr>
        <p:txBody>
          <a:bodyPr>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2400" b="0">
                <a:hlinkClick r:id="rId2"/>
              </a:rPr>
              <a:t>Resource Adequacy Homepage</a:t>
            </a:r>
            <a:r>
              <a:rPr lang="en-US" sz="2400" b="0"/>
              <a:t> </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200" y="1880602"/>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B50A0654-BFC0-7941-9A56-83925E75E5B6}"/>
              </a:ext>
            </a:extLst>
          </p:cNvPr>
          <p:cNvSpPr>
            <a:spLocks noGrp="1"/>
          </p:cNvSpPr>
          <p:nvPr>
            <p:ph type="sldNum" sz="quarter" idx="12"/>
          </p:nvPr>
        </p:nvSpPr>
        <p:spPr/>
        <p:txBody>
          <a:bodyPr/>
          <a:lstStyle/>
          <a:p>
            <a:fld id="{1C4126A1-9282-4A82-AC02-A59AF4A969C8}" type="slidenum">
              <a:rPr lang="en-US" smtClean="0"/>
              <a:t>19</a:t>
            </a:fld>
            <a:endParaRPr lang="en-US"/>
          </a:p>
        </p:txBody>
      </p:sp>
    </p:spTree>
    <p:extLst>
      <p:ext uri="{BB962C8B-B14F-4D97-AF65-F5344CB8AC3E}">
        <p14:creationId xmlns:p14="http://schemas.microsoft.com/office/powerpoint/2010/main" val="246247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title"/>
          </p:nvPr>
        </p:nvSpPr>
        <p:spPr>
          <a:xfrm>
            <a:off x="609599" y="509985"/>
            <a:ext cx="10972800" cy="690562"/>
          </a:xfrm>
        </p:spPr>
        <p:txBody>
          <a:bodyPr>
            <a:noAutofit/>
          </a:bodyPr>
          <a:lstStyle/>
          <a:p>
            <a:r>
              <a:rPr lang="en-US" dirty="0"/>
              <a:t>Agenda</a:t>
            </a:r>
          </a:p>
        </p:txBody>
      </p:sp>
      <p:sp>
        <p:nvSpPr>
          <p:cNvPr id="16" name="Content Placeholder 15">
            <a:extLst>
              <a:ext uri="{FF2B5EF4-FFF2-40B4-BE49-F238E27FC236}">
                <a16:creationId xmlns:a16="http://schemas.microsoft.com/office/drawing/2014/main" id="{5C230E15-EA6F-B14F-A398-A4EFDAC7C5F9}"/>
              </a:ext>
            </a:extLst>
          </p:cNvPr>
          <p:cNvSpPr>
            <a:spLocks noGrp="1"/>
          </p:cNvSpPr>
          <p:nvPr>
            <p:ph idx="1"/>
          </p:nvPr>
        </p:nvSpPr>
        <p:spPr>
          <a:xfrm>
            <a:off x="609599" y="1330449"/>
            <a:ext cx="10972800" cy="4351338"/>
          </a:xfrm>
        </p:spPr>
        <p:txBody>
          <a:bodyPr vert="horz" lIns="0" tIns="45720" rIns="91440" bIns="45720" rtlCol="0" anchor="t">
            <a:noAutofit/>
          </a:bodyPr>
          <a:lstStyle/>
          <a:p>
            <a:pPr>
              <a:spcBef>
                <a:spcPts val="500"/>
              </a:spcBef>
            </a:pPr>
            <a:endParaRPr lang="en-US" sz="2000" dirty="0"/>
          </a:p>
          <a:p>
            <a:pPr>
              <a:spcBef>
                <a:spcPts val="500"/>
              </a:spcBef>
            </a:pPr>
            <a:endParaRPr lang="en-US" sz="1000" dirty="0"/>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2</a:t>
            </a:fld>
            <a:endParaRPr lang="en-US"/>
          </a:p>
        </p:txBody>
      </p:sp>
      <p:sp>
        <p:nvSpPr>
          <p:cNvPr id="3" name="TextBox 2">
            <a:extLst>
              <a:ext uri="{FF2B5EF4-FFF2-40B4-BE49-F238E27FC236}">
                <a16:creationId xmlns:a16="http://schemas.microsoft.com/office/drawing/2014/main" id="{0E8A3178-30DC-B50A-6CA5-F818E8FDA847}"/>
              </a:ext>
            </a:extLst>
          </p:cNvPr>
          <p:cNvSpPr txBox="1"/>
          <p:nvPr/>
        </p:nvSpPr>
        <p:spPr>
          <a:xfrm>
            <a:off x="609599" y="1486566"/>
            <a:ext cx="10972800" cy="3447098"/>
          </a:xfrm>
          <a:prstGeom prst="rect">
            <a:avLst/>
          </a:prstGeom>
          <a:noFill/>
        </p:spPr>
        <p:txBody>
          <a:bodyPr wrap="square" lIns="91440" tIns="45720" rIns="91440" bIns="45720" rtlCol="0" anchor="t">
            <a:spAutoFit/>
          </a:bodyPr>
          <a:lstStyle/>
          <a:p>
            <a:pPr marL="342900" indent="-342900" fontAlgn="base">
              <a:buFont typeface="Arial" panose="020B0604020202020204" pitchFamily="34" charset="0"/>
              <a:buChar char="•"/>
            </a:pPr>
            <a:r>
              <a:rPr lang="en-US" sz="2400" dirty="0"/>
              <a:t>CEC 2026 RA Slice of Day Load Forecast Process</a:t>
            </a:r>
          </a:p>
          <a:p>
            <a:pPr fontAlgn="base"/>
            <a:endParaRPr lang="en-US" sz="800" dirty="0"/>
          </a:p>
          <a:p>
            <a:pPr marL="342900" indent="-342900" fontAlgn="base">
              <a:buFont typeface="Arial" panose="020B0604020202020204" pitchFamily="34" charset="0"/>
              <a:buChar char="•"/>
            </a:pPr>
            <a:r>
              <a:rPr lang="en-US" sz="2400" dirty="0"/>
              <a:t>SOD Implementation Updates, from D.24-12-003 and D.25-06-048</a:t>
            </a:r>
          </a:p>
          <a:p>
            <a:pPr marL="800100" lvl="1" indent="-342900" fontAlgn="base">
              <a:buFont typeface="Arial" panose="020B0604020202020204" pitchFamily="34" charset="0"/>
              <a:buChar char="•"/>
            </a:pPr>
            <a:r>
              <a:rPr lang="en-US" sz="2200" dirty="0"/>
              <a:t>Q3 Off Peak Imports</a:t>
            </a:r>
          </a:p>
          <a:p>
            <a:pPr marL="800100" lvl="1" indent="-342900" fontAlgn="base">
              <a:buFont typeface="Arial" panose="020B0604020202020204" pitchFamily="34" charset="0"/>
              <a:buChar char="•"/>
            </a:pPr>
            <a:r>
              <a:rPr lang="en-US" sz="2200" dirty="0"/>
              <a:t>CPE Modifications</a:t>
            </a:r>
          </a:p>
          <a:p>
            <a:pPr marL="800100" lvl="1" indent="-342900" fontAlgn="base">
              <a:buFont typeface="Arial" panose="020B0604020202020204" pitchFamily="34" charset="0"/>
              <a:buChar char="•"/>
            </a:pPr>
            <a:r>
              <a:rPr lang="en-US" sz="2200" dirty="0"/>
              <a:t>2-Hour Battery Showings in SOD Template </a:t>
            </a:r>
          </a:p>
          <a:p>
            <a:pPr lvl="1" fontAlgn="base"/>
            <a:endParaRPr lang="en-US" sz="800" dirty="0"/>
          </a:p>
          <a:p>
            <a:pPr marL="285750" indent="-285750" fontAlgn="base">
              <a:buFont typeface="Arial" panose="020B0604020202020204" pitchFamily="34" charset="0"/>
              <a:buChar char="•"/>
            </a:pPr>
            <a:r>
              <a:rPr lang="en-US" sz="2400" dirty="0"/>
              <a:t>Hybrid NQC Counting Changes </a:t>
            </a:r>
          </a:p>
          <a:p>
            <a:pPr fontAlgn="base"/>
            <a:endParaRPr lang="en-US" sz="800" dirty="0"/>
          </a:p>
          <a:p>
            <a:pPr marL="285750" indent="-285750" fontAlgn="base">
              <a:buFont typeface="Arial" panose="020B0604020202020204" pitchFamily="34" charset="0"/>
              <a:buChar char="•"/>
            </a:pPr>
            <a:r>
              <a:rPr lang="en-US" sz="2400" dirty="0"/>
              <a:t>Year-Ahead Local, Flex RA, and CPE Reporting Template </a:t>
            </a:r>
            <a:r>
              <a:rPr lang="en-US" sz="2400"/>
              <a:t>Update</a:t>
            </a:r>
            <a:r>
              <a:rPr lang="en-US" sz="2400" dirty="0"/>
              <a:t> </a:t>
            </a:r>
          </a:p>
          <a:p>
            <a:pPr fontAlgn="base"/>
            <a:endParaRPr lang="en-US" sz="800" dirty="0"/>
          </a:p>
          <a:p>
            <a:pPr marL="285750" indent="-285750" fontAlgn="base">
              <a:buFont typeface="Arial" panose="020B0604020202020204" pitchFamily="34" charset="0"/>
              <a:buChar char="•"/>
            </a:pPr>
            <a:r>
              <a:rPr lang="en-US" sz="2400" dirty="0"/>
              <a:t>Stakeholder Questions and Discussion</a:t>
            </a:r>
            <a:endParaRPr lang="en-US" dirty="0"/>
          </a:p>
        </p:txBody>
      </p:sp>
    </p:spTree>
    <p:extLst>
      <p:ext uri="{BB962C8B-B14F-4D97-AF65-F5344CB8AC3E}">
        <p14:creationId xmlns:p14="http://schemas.microsoft.com/office/powerpoint/2010/main" val="149283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2327" y="6386271"/>
            <a:ext cx="2234565" cy="16256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10" normalizeH="0" baseline="0" noProof="0" dirty="0">
                <a:ln>
                  <a:noFill/>
                </a:ln>
                <a:solidFill>
                  <a:srgbClr val="6996C9"/>
                </a:solidFill>
                <a:effectLst/>
                <a:uLnTx/>
                <a:uFillTx/>
                <a:latin typeface="Century Gothic"/>
                <a:cs typeface="Century Gothic"/>
              </a:rPr>
              <a:t>California</a:t>
            </a:r>
            <a:r>
              <a:rPr kumimoji="0" sz="900" b="0" i="0" u="none" strike="noStrike" kern="0" cap="none" spc="340" normalizeH="0" baseline="0" noProof="0" dirty="0">
                <a:ln>
                  <a:noFill/>
                </a:ln>
                <a:solidFill>
                  <a:srgbClr val="6996C9"/>
                </a:solidFill>
                <a:effectLst/>
                <a:uLnTx/>
                <a:uFillTx/>
                <a:latin typeface="Century Gothic"/>
                <a:cs typeface="Century Gothic"/>
              </a:rPr>
              <a:t> </a:t>
            </a:r>
            <a:r>
              <a:rPr kumimoji="0" sz="900" b="0" i="0" u="none" strike="noStrike" kern="0" cap="none" spc="10" normalizeH="0" baseline="0" noProof="0" dirty="0">
                <a:ln>
                  <a:noFill/>
                </a:ln>
                <a:solidFill>
                  <a:srgbClr val="6996C9"/>
                </a:solidFill>
                <a:effectLst/>
                <a:uLnTx/>
                <a:uFillTx/>
                <a:latin typeface="Century Gothic"/>
                <a:cs typeface="Century Gothic"/>
              </a:rPr>
              <a:t>Public</a:t>
            </a:r>
            <a:r>
              <a:rPr kumimoji="0" sz="900" b="0" i="0" u="none" strike="noStrike" kern="0" cap="none" spc="365" normalizeH="0" baseline="0" noProof="0" dirty="0">
                <a:ln>
                  <a:noFill/>
                </a:ln>
                <a:solidFill>
                  <a:srgbClr val="6996C9"/>
                </a:solidFill>
                <a:effectLst/>
                <a:uLnTx/>
                <a:uFillTx/>
                <a:latin typeface="Century Gothic"/>
                <a:cs typeface="Century Gothic"/>
              </a:rPr>
              <a:t> </a:t>
            </a:r>
            <a:r>
              <a:rPr kumimoji="0" sz="900" b="0" i="0" u="none" strike="noStrike" kern="0" cap="none" spc="10" normalizeH="0" baseline="0" noProof="0" dirty="0">
                <a:ln>
                  <a:noFill/>
                </a:ln>
                <a:solidFill>
                  <a:srgbClr val="6996C9"/>
                </a:solidFill>
                <a:effectLst/>
                <a:uLnTx/>
                <a:uFillTx/>
                <a:latin typeface="Century Gothic"/>
                <a:cs typeface="Century Gothic"/>
              </a:rPr>
              <a:t>Utilities</a:t>
            </a:r>
            <a:r>
              <a:rPr kumimoji="0" sz="900" b="0" i="0" u="none" strike="noStrike" kern="0" cap="none" spc="300" normalizeH="0" baseline="0" noProof="0" dirty="0">
                <a:ln>
                  <a:noFill/>
                </a:ln>
                <a:solidFill>
                  <a:srgbClr val="6996C9"/>
                </a:solidFill>
                <a:effectLst/>
                <a:uLnTx/>
                <a:uFillTx/>
                <a:latin typeface="Century Gothic"/>
                <a:cs typeface="Century Gothic"/>
              </a:rPr>
              <a:t> </a:t>
            </a:r>
            <a:r>
              <a:rPr kumimoji="0" sz="900" b="0" i="0" u="none" strike="noStrike" kern="0" cap="none" spc="-10" normalizeH="0" baseline="0" noProof="0" dirty="0">
                <a:ln>
                  <a:noFill/>
                </a:ln>
                <a:solidFill>
                  <a:srgbClr val="6996C9"/>
                </a:solidFill>
                <a:effectLst/>
                <a:uLnTx/>
                <a:uFillTx/>
                <a:latin typeface="Century Gothic"/>
                <a:cs typeface="Century Gothic"/>
              </a:rPr>
              <a:t>Commission</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3" name="object 3"/>
          <p:cNvSpPr txBox="1">
            <a:spLocks noGrp="1"/>
          </p:cNvSpPr>
          <p:nvPr>
            <p:ph type="title"/>
          </p:nvPr>
        </p:nvSpPr>
        <p:spPr>
          <a:xfrm>
            <a:off x="592327" y="279177"/>
            <a:ext cx="10831272" cy="653639"/>
          </a:xfrm>
          <a:prstGeom prst="rect">
            <a:avLst/>
          </a:prstGeom>
        </p:spPr>
        <p:txBody>
          <a:bodyPr vert="horz" wrap="square" lIns="0" tIns="159638" rIns="0" bIns="0" rtlCol="0">
            <a:spAutoFit/>
          </a:bodyPr>
          <a:lstStyle/>
          <a:p>
            <a:pPr marL="126364">
              <a:lnSpc>
                <a:spcPct val="100000"/>
              </a:lnSpc>
              <a:spcBef>
                <a:spcPts val="105"/>
              </a:spcBef>
            </a:pPr>
            <a:r>
              <a:rPr sz="3200" spc="-10" dirty="0"/>
              <a:t>Logistics</a:t>
            </a:r>
            <a:endParaRPr sz="3200" dirty="0"/>
          </a:p>
        </p:txBody>
      </p:sp>
      <p:sp>
        <p:nvSpPr>
          <p:cNvPr id="4" name="object 4"/>
          <p:cNvSpPr txBox="1"/>
          <p:nvPr/>
        </p:nvSpPr>
        <p:spPr>
          <a:xfrm>
            <a:off x="11505692" y="6551168"/>
            <a:ext cx="89535" cy="16319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900" b="0" i="0" u="none" strike="noStrike" kern="0" cap="none" spc="-50" normalizeH="0" baseline="0" noProof="0" dirty="0">
                <a:ln>
                  <a:noFill/>
                </a:ln>
                <a:solidFill>
                  <a:srgbClr val="6996C9"/>
                </a:solidFill>
                <a:effectLst/>
                <a:uLnTx/>
                <a:uFillTx/>
                <a:latin typeface="Century Gothic"/>
                <a:cs typeface="Century Gothic"/>
              </a:rPr>
              <a:t>1</a:t>
            </a:r>
            <a:endParaRPr kumimoji="0" sz="9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5" name="object 5"/>
          <p:cNvGrpSpPr/>
          <p:nvPr/>
        </p:nvGrpSpPr>
        <p:grpSpPr>
          <a:xfrm>
            <a:off x="1095755" y="5105400"/>
            <a:ext cx="9820910" cy="1277620"/>
            <a:chOff x="1095755" y="5105400"/>
            <a:chExt cx="9820910" cy="1277620"/>
          </a:xfrm>
        </p:grpSpPr>
        <p:pic>
          <p:nvPicPr>
            <p:cNvPr id="6" name="object 6"/>
            <p:cNvPicPr/>
            <p:nvPr/>
          </p:nvPicPr>
          <p:blipFill>
            <a:blip r:embed="rId2" cstate="print"/>
            <a:stretch>
              <a:fillRect/>
            </a:stretch>
          </p:blipFill>
          <p:spPr>
            <a:xfrm>
              <a:off x="1095755" y="5515355"/>
              <a:ext cx="5972556" cy="867156"/>
            </a:xfrm>
            <a:prstGeom prst="rect">
              <a:avLst/>
            </a:prstGeom>
          </p:spPr>
        </p:pic>
        <p:pic>
          <p:nvPicPr>
            <p:cNvPr id="7" name="object 7"/>
            <p:cNvPicPr/>
            <p:nvPr/>
          </p:nvPicPr>
          <p:blipFill>
            <a:blip r:embed="rId3" cstate="print"/>
            <a:stretch>
              <a:fillRect/>
            </a:stretch>
          </p:blipFill>
          <p:spPr>
            <a:xfrm>
              <a:off x="1431035" y="5176773"/>
              <a:ext cx="120777" cy="246253"/>
            </a:xfrm>
            <a:prstGeom prst="rect">
              <a:avLst/>
            </a:prstGeom>
          </p:spPr>
        </p:pic>
        <p:pic>
          <p:nvPicPr>
            <p:cNvPr id="8" name="object 8"/>
            <p:cNvPicPr/>
            <p:nvPr/>
          </p:nvPicPr>
          <p:blipFill>
            <a:blip r:embed="rId4" cstate="print"/>
            <a:stretch>
              <a:fillRect/>
            </a:stretch>
          </p:blipFill>
          <p:spPr>
            <a:xfrm>
              <a:off x="3564127" y="5168392"/>
              <a:ext cx="76073" cy="253999"/>
            </a:xfrm>
            <a:prstGeom prst="rect">
              <a:avLst/>
            </a:prstGeom>
          </p:spPr>
        </p:pic>
        <p:sp>
          <p:nvSpPr>
            <p:cNvPr id="9" name="object 9"/>
            <p:cNvSpPr/>
            <p:nvPr/>
          </p:nvSpPr>
          <p:spPr>
            <a:xfrm>
              <a:off x="4602226" y="5166359"/>
              <a:ext cx="1216025" cy="300355"/>
            </a:xfrm>
            <a:custGeom>
              <a:avLst/>
              <a:gdLst/>
              <a:ahLst/>
              <a:cxnLst/>
              <a:rect l="l" t="t" r="r" b="b"/>
              <a:pathLst>
                <a:path w="1216025" h="300354">
                  <a:moveTo>
                    <a:pt x="76200" y="263144"/>
                  </a:moveTo>
                  <a:lnTo>
                    <a:pt x="47625" y="263144"/>
                  </a:lnTo>
                  <a:lnTo>
                    <a:pt x="48260" y="2032"/>
                  </a:lnTo>
                  <a:lnTo>
                    <a:pt x="29210" y="2032"/>
                  </a:lnTo>
                  <a:lnTo>
                    <a:pt x="28575" y="263144"/>
                  </a:lnTo>
                  <a:lnTo>
                    <a:pt x="0" y="263144"/>
                  </a:lnTo>
                  <a:lnTo>
                    <a:pt x="37973" y="300101"/>
                  </a:lnTo>
                  <a:lnTo>
                    <a:pt x="76200" y="263144"/>
                  </a:lnTo>
                  <a:close/>
                </a:path>
                <a:path w="1216025" h="300354">
                  <a:moveTo>
                    <a:pt x="1216025" y="3937"/>
                  </a:moveTo>
                  <a:lnTo>
                    <a:pt x="1198753" y="0"/>
                  </a:lnTo>
                  <a:lnTo>
                    <a:pt x="957326" y="244856"/>
                  </a:lnTo>
                  <a:lnTo>
                    <a:pt x="931545" y="238887"/>
                  </a:lnTo>
                  <a:lnTo>
                    <a:pt x="933069" y="280162"/>
                  </a:lnTo>
                  <a:lnTo>
                    <a:pt x="1000252" y="254762"/>
                  </a:lnTo>
                  <a:lnTo>
                    <a:pt x="974598" y="248793"/>
                  </a:lnTo>
                  <a:lnTo>
                    <a:pt x="1216025" y="3937"/>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10" name="object 10"/>
            <p:cNvPicPr/>
            <p:nvPr/>
          </p:nvPicPr>
          <p:blipFill>
            <a:blip r:embed="rId5" cstate="print"/>
            <a:stretch>
              <a:fillRect/>
            </a:stretch>
          </p:blipFill>
          <p:spPr>
            <a:xfrm>
              <a:off x="8173212" y="5105400"/>
              <a:ext cx="2743200" cy="1277112"/>
            </a:xfrm>
            <a:prstGeom prst="rect">
              <a:avLst/>
            </a:prstGeom>
          </p:spPr>
        </p:pic>
        <p:sp>
          <p:nvSpPr>
            <p:cNvPr id="11" name="object 11"/>
            <p:cNvSpPr/>
            <p:nvPr/>
          </p:nvSpPr>
          <p:spPr>
            <a:xfrm>
              <a:off x="10236708" y="5105399"/>
              <a:ext cx="273050" cy="819785"/>
            </a:xfrm>
            <a:custGeom>
              <a:avLst/>
              <a:gdLst/>
              <a:ahLst/>
              <a:cxnLst/>
              <a:rect l="l" t="t" r="r" b="b"/>
              <a:pathLst>
                <a:path w="273050" h="819785">
                  <a:moveTo>
                    <a:pt x="272669" y="745134"/>
                  </a:moveTo>
                  <a:lnTo>
                    <a:pt x="257302" y="755929"/>
                  </a:lnTo>
                  <a:lnTo>
                    <a:pt x="10287" y="0"/>
                  </a:lnTo>
                  <a:lnTo>
                    <a:pt x="0" y="7239"/>
                  </a:lnTo>
                  <a:lnTo>
                    <a:pt x="247142" y="763181"/>
                  </a:lnTo>
                  <a:lnTo>
                    <a:pt x="231775" y="773976"/>
                  </a:lnTo>
                  <a:lnTo>
                    <a:pt x="271907" y="819581"/>
                  </a:lnTo>
                  <a:lnTo>
                    <a:pt x="272415" y="773201"/>
                  </a:lnTo>
                  <a:lnTo>
                    <a:pt x="272669" y="745134"/>
                  </a:lnTo>
                  <a:close/>
                </a:path>
              </a:pathLst>
            </a:custGeom>
            <a:solidFill>
              <a:srgbClr val="0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12" name="object 12"/>
          <p:cNvSpPr txBox="1"/>
          <p:nvPr/>
        </p:nvSpPr>
        <p:spPr>
          <a:xfrm>
            <a:off x="609091" y="4844542"/>
            <a:ext cx="1424305"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alibri"/>
                <a:cs typeface="Calibri"/>
              </a:rPr>
              <a:t>Mute/</a:t>
            </a:r>
            <a:r>
              <a:rPr kumimoji="0" sz="1800" b="0" i="0" u="none" strike="noStrike" kern="0" cap="none" spc="-50" normalizeH="0" baseline="0"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Unmute</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
        <p:nvSpPr>
          <p:cNvPr id="13" name="object 13"/>
          <p:cNvSpPr txBox="1"/>
          <p:nvPr/>
        </p:nvSpPr>
        <p:spPr>
          <a:xfrm>
            <a:off x="2775330" y="4873244"/>
            <a:ext cx="373634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tab pos="1667510" algn="l"/>
                <a:tab pos="2382520" algn="l"/>
              </a:tabLst>
              <a:defRPr/>
            </a:pPr>
            <a:r>
              <a:rPr kumimoji="0" sz="1800" b="0" i="0" u="none" strike="noStrike" kern="0" cap="none" spc="-10" normalizeH="0" baseline="0" noProof="0" dirty="0">
                <a:ln>
                  <a:noFill/>
                </a:ln>
                <a:solidFill>
                  <a:sysClr val="windowText" lastClr="000000"/>
                </a:solidFill>
                <a:effectLst/>
                <a:uLnTx/>
                <a:uFillTx/>
                <a:latin typeface="Calibri"/>
                <a:cs typeface="Calibri"/>
              </a:rPr>
              <a:t>Participant</a:t>
            </a:r>
            <a:r>
              <a:rPr kumimoji="0" sz="1800" b="0" i="0" u="none" strike="noStrike" kern="0" cap="none" spc="-110" normalizeH="0" baseline="0" noProof="0" dirty="0">
                <a:ln>
                  <a:noFill/>
                </a:ln>
                <a:solidFill>
                  <a:sysClr val="windowText" lastClr="000000"/>
                </a:solidFill>
                <a:effectLst/>
                <a:uLnTx/>
                <a:uFillTx/>
                <a:latin typeface="Calibri"/>
                <a:cs typeface="Calibri"/>
              </a:rPr>
              <a:t> </a:t>
            </a:r>
            <a:r>
              <a:rPr kumimoji="0" sz="1800" b="0" i="0" u="none" strike="noStrike" kern="0" cap="none" spc="-20" normalizeH="0" baseline="0" noProof="0" dirty="0">
                <a:ln>
                  <a:noFill/>
                </a:ln>
                <a:solidFill>
                  <a:sysClr val="windowText" lastClr="000000"/>
                </a:solidFill>
                <a:effectLst/>
                <a:uLnTx/>
                <a:uFillTx/>
                <a:latin typeface="Calibri"/>
                <a:cs typeface="Calibri"/>
              </a:rPr>
              <a:t>List</a:t>
            </a:r>
            <a:r>
              <a:rPr kumimoji="0" sz="1800" b="0" i="0" u="none" strike="noStrike" kern="0" cap="none" spc="0" normalizeH="0" baseline="0" noProof="0" dirty="0">
                <a:ln>
                  <a:noFill/>
                </a:ln>
                <a:solidFill>
                  <a:sysClr val="windowText" lastClr="000000"/>
                </a:solidFill>
                <a:effectLst/>
                <a:uLnTx/>
                <a:uFillTx/>
                <a:latin typeface="Calibri"/>
                <a:cs typeface="Calibri"/>
              </a:rPr>
              <a:t>	</a:t>
            </a:r>
            <a:r>
              <a:rPr kumimoji="0" sz="1800" b="0" i="0" u="none" strike="noStrike" kern="0" cap="none" spc="-20" normalizeH="0" baseline="0" noProof="0" dirty="0">
                <a:ln>
                  <a:noFill/>
                </a:ln>
                <a:solidFill>
                  <a:sysClr val="windowText" lastClr="000000"/>
                </a:solidFill>
                <a:effectLst/>
                <a:uLnTx/>
                <a:uFillTx/>
                <a:latin typeface="Calibri"/>
                <a:cs typeface="Calibri"/>
              </a:rPr>
              <a:t>Chat</a:t>
            </a:r>
            <a:r>
              <a:rPr kumimoji="0" sz="1800" b="0" i="0" u="none" strike="noStrike" kern="0" cap="none" spc="0" normalizeH="0" baseline="0" noProof="0" dirty="0">
                <a:ln>
                  <a:noFill/>
                </a:ln>
                <a:solidFill>
                  <a:sysClr val="windowText" lastClr="000000"/>
                </a:solidFill>
                <a:effectLst/>
                <a:uLnTx/>
                <a:uFillTx/>
                <a:latin typeface="Calibri"/>
                <a:cs typeface="Calibri"/>
              </a:rPr>
              <a:t>	Audio</a:t>
            </a:r>
            <a:r>
              <a:rPr kumimoji="0" sz="1800" b="0" i="0" u="none" strike="noStrike" kern="0" cap="none" spc="-25" normalizeH="0" baseline="0" noProof="0" dirty="0">
                <a:ln>
                  <a:noFill/>
                </a:ln>
                <a:solidFill>
                  <a:sysClr val="windowText" lastClr="000000"/>
                </a:solidFill>
                <a:effectLst/>
                <a:uLnTx/>
                <a:uFillTx/>
                <a:latin typeface="Calibri"/>
                <a:cs typeface="Calibri"/>
              </a:rPr>
              <a:t> </a:t>
            </a:r>
            <a:r>
              <a:rPr kumimoji="0" sz="1800" b="0" i="0" u="none" strike="noStrike" kern="0" cap="none" spc="-10" normalizeH="0" baseline="0" noProof="0" dirty="0">
                <a:ln>
                  <a:noFill/>
                </a:ln>
                <a:solidFill>
                  <a:sysClr val="windowText" lastClr="000000"/>
                </a:solidFill>
                <a:effectLst/>
                <a:uLnTx/>
                <a:uFillTx/>
                <a:latin typeface="Calibri"/>
                <a:cs typeface="Calibri"/>
              </a:rPr>
              <a:t>Options</a:t>
            </a:r>
            <a:endParaRPr kumimoji="0" sz="1800" b="0" i="0" u="none" strike="noStrike" kern="0" cap="none" spc="0" normalizeH="0" baseline="0" noProof="0">
              <a:ln>
                <a:noFill/>
              </a:ln>
              <a:solidFill>
                <a:sysClr val="windowText" lastClr="000000"/>
              </a:solidFill>
              <a:effectLst/>
              <a:uLnTx/>
              <a:uFillTx/>
              <a:latin typeface="Calibri"/>
              <a:cs typeface="Calibri"/>
            </a:endParaRPr>
          </a:p>
        </p:txBody>
      </p:sp>
      <p:sp>
        <p:nvSpPr>
          <p:cNvPr id="14" name="object 14"/>
          <p:cNvSpPr txBox="1"/>
          <p:nvPr/>
        </p:nvSpPr>
        <p:spPr>
          <a:xfrm>
            <a:off x="7905368" y="4819904"/>
            <a:ext cx="225806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screen,</a:t>
            </a:r>
            <a:r>
              <a:rPr kumimoji="0" sz="1800" b="0" i="0" u="none" strike="noStrike" kern="0" cap="none" spc="-16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50" normalizeH="0" baseline="0" noProof="0" dirty="0">
                <a:ln>
                  <a:noFill/>
                </a:ln>
                <a:solidFill>
                  <a:sysClr val="windowText" lastClr="000000"/>
                </a:solidFill>
                <a:effectLst/>
                <a:uLnTx/>
                <a:uFillTx/>
                <a:latin typeface="Century Gothic"/>
                <a:cs typeface="Century Gothic"/>
              </a:rPr>
              <a:t>click</a:t>
            </a:r>
            <a:r>
              <a:rPr kumimoji="0" sz="1800" b="0" i="0" u="none" strike="noStrike" kern="0" cap="none" spc="-25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"3</a:t>
            </a:r>
            <a:r>
              <a:rPr kumimoji="0" sz="1800" b="0" i="0" u="none" strike="noStrike" kern="0" cap="none" spc="1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dots"</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sp>
        <p:nvSpPr>
          <p:cNvPr id="15" name="object 15"/>
          <p:cNvSpPr txBox="1"/>
          <p:nvPr/>
        </p:nvSpPr>
        <p:spPr>
          <a:xfrm>
            <a:off x="5883021" y="1399413"/>
            <a:ext cx="5285105" cy="33083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000" b="0" i="0" u="none" strike="noStrike" kern="0" cap="none" spc="0" normalizeH="0" baseline="0" noProof="0" dirty="0">
                <a:ln>
                  <a:noFill/>
                </a:ln>
                <a:solidFill>
                  <a:srgbClr val="2A3A4F"/>
                </a:solidFill>
                <a:effectLst/>
                <a:uLnTx/>
                <a:uFillTx/>
                <a:latin typeface="Calibri"/>
                <a:cs typeface="Calibri"/>
              </a:rPr>
              <a:t>and</a:t>
            </a:r>
            <a:r>
              <a:rPr kumimoji="0" sz="2000" b="0" i="0" u="none" strike="noStrike" kern="0" cap="none" spc="-110"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a</a:t>
            </a:r>
            <a:r>
              <a:rPr kumimoji="0" sz="2000" b="0" i="0" u="none" strike="noStrike" kern="0" cap="none" spc="-10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moderator/presenter</a:t>
            </a:r>
            <a:r>
              <a:rPr kumimoji="0" sz="2000" b="0" i="0" u="none" strike="noStrike" kern="0" cap="none" spc="0" normalizeH="0" baseline="0" noProof="0" dirty="0">
                <a:ln>
                  <a:noFill/>
                </a:ln>
                <a:solidFill>
                  <a:srgbClr val="2A3A4F"/>
                </a:solidFill>
                <a:effectLst/>
                <a:uLnTx/>
                <a:uFillTx/>
                <a:latin typeface="Calibri"/>
                <a:cs typeface="Calibri"/>
              </a:rPr>
              <a:t> will</a:t>
            </a:r>
            <a:r>
              <a:rPr kumimoji="0" sz="2000" b="0" i="0" u="none" strike="noStrike" kern="0" cap="none" spc="-9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unmute</a:t>
            </a:r>
            <a:r>
              <a:rPr kumimoji="0" sz="2000" b="0" i="0" u="none" strike="noStrike" kern="0" cap="none" spc="4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you</a:t>
            </a:r>
            <a:r>
              <a:rPr kumimoji="0" sz="2000" b="0" i="0" u="none" strike="noStrike" kern="0" cap="none" spc="-7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so</a:t>
            </a:r>
            <a:r>
              <a:rPr kumimoji="0" sz="2000" b="0" i="0" u="none" strike="noStrike" kern="0" cap="none" spc="-45" normalizeH="0" baseline="0" noProof="0" dirty="0">
                <a:ln>
                  <a:noFill/>
                </a:ln>
                <a:solidFill>
                  <a:srgbClr val="2A3A4F"/>
                </a:solidFill>
                <a:effectLst/>
                <a:uLnTx/>
                <a:uFillTx/>
                <a:latin typeface="Calibri"/>
                <a:cs typeface="Calibri"/>
              </a:rPr>
              <a:t> </a:t>
            </a:r>
            <a:r>
              <a:rPr kumimoji="0" sz="2000" b="0" i="0" u="none" strike="noStrike" kern="0" cap="none" spc="-25" normalizeH="0" baseline="0" noProof="0" dirty="0">
                <a:ln>
                  <a:noFill/>
                </a:ln>
                <a:solidFill>
                  <a:srgbClr val="2A3A4F"/>
                </a:solidFill>
                <a:effectLst/>
                <a:uLnTx/>
                <a:uFillTx/>
                <a:latin typeface="Calibri"/>
                <a:cs typeface="Calibri"/>
              </a:rPr>
              <a:t>you</a:t>
            </a:r>
            <a:endParaRPr kumimoji="0" sz="2000" b="0" i="0" u="none" strike="noStrike" kern="0" cap="none" spc="0" normalizeH="0" baseline="0" noProof="0">
              <a:ln>
                <a:noFill/>
              </a:ln>
              <a:solidFill>
                <a:sysClr val="windowText" lastClr="000000"/>
              </a:solidFill>
              <a:effectLst/>
              <a:uLnTx/>
              <a:uFillTx/>
              <a:latin typeface="Calibri"/>
              <a:cs typeface="Calibri"/>
            </a:endParaRPr>
          </a:p>
        </p:txBody>
      </p:sp>
      <p:sp>
        <p:nvSpPr>
          <p:cNvPr id="16" name="object 16"/>
          <p:cNvSpPr txBox="1"/>
          <p:nvPr/>
        </p:nvSpPr>
        <p:spPr>
          <a:xfrm>
            <a:off x="751128" y="1019022"/>
            <a:ext cx="4689475" cy="1080135"/>
          </a:xfrm>
          <a:prstGeom prst="rect">
            <a:avLst/>
          </a:prstGeom>
        </p:spPr>
        <p:txBody>
          <a:bodyPr vert="horz" wrap="square" lIns="0" tIns="50800" rIns="0" bIns="0" rtlCol="0">
            <a:spAutoFit/>
          </a:bodyPr>
          <a:lstStyle/>
          <a:p>
            <a:pPr marL="354965" marR="0" lvl="0" indent="-342265" defTabSz="914400" eaLnBrk="1" fontAlgn="auto" latinLnBrk="0" hangingPunct="1">
              <a:lnSpc>
                <a:spcPct val="100000"/>
              </a:lnSpc>
              <a:spcBef>
                <a:spcPts val="400"/>
              </a:spcBef>
              <a:spcAft>
                <a:spcPts val="0"/>
              </a:spcAft>
              <a:buClrTx/>
              <a:buSzTx/>
              <a:buFont typeface="Arial"/>
              <a:buChar char="•"/>
              <a:tabLst>
                <a:tab pos="354965" algn="l"/>
              </a:tabLst>
              <a:defRPr/>
            </a:pPr>
            <a:r>
              <a:rPr kumimoji="0" sz="2000" b="0" i="0" u="none" strike="noStrike" kern="0" cap="none" spc="0" normalizeH="0" baseline="0" noProof="0" dirty="0">
                <a:ln>
                  <a:noFill/>
                </a:ln>
                <a:solidFill>
                  <a:srgbClr val="2A3A4F"/>
                </a:solidFill>
                <a:effectLst/>
                <a:uLnTx/>
                <a:uFillTx/>
                <a:latin typeface="Calibri"/>
                <a:cs typeface="Calibri"/>
              </a:rPr>
              <a:t>All</a:t>
            </a:r>
            <a:r>
              <a:rPr kumimoji="0" sz="2000" b="0" i="0" u="none" strike="noStrike" kern="0" cap="none" spc="-114"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attendees</a:t>
            </a:r>
            <a:r>
              <a:rPr kumimoji="0" sz="2000" b="0" i="0" u="none" strike="noStrike" kern="0" cap="none" spc="-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have</a:t>
            </a:r>
            <a:r>
              <a:rPr kumimoji="0" sz="2000" b="0" i="0" u="none" strike="noStrike" kern="0" cap="none" spc="-114"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been</a:t>
            </a:r>
            <a:r>
              <a:rPr kumimoji="0" sz="2000" b="0" i="0" u="none" strike="noStrike" kern="0" cap="none" spc="-10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muted.</a:t>
            </a:r>
            <a:endParaRPr kumimoji="0" sz="2000" b="0" i="0" u="none" strike="noStrike" kern="0" cap="none" spc="0" normalizeH="0" baseline="0" noProof="0" dirty="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300"/>
              </a:spcBef>
              <a:spcAft>
                <a:spcPts val="0"/>
              </a:spcAft>
              <a:buClrTx/>
              <a:buSzTx/>
              <a:buFont typeface="Arial"/>
              <a:buChar char="•"/>
              <a:tabLst>
                <a:tab pos="354965" algn="l"/>
              </a:tabLst>
              <a:defRPr/>
            </a:pPr>
            <a:r>
              <a:rPr kumimoji="0" sz="2000" b="0" i="0" u="none" strike="noStrike" kern="0" cap="none" spc="-110" normalizeH="0" baseline="0" noProof="0" dirty="0">
                <a:ln>
                  <a:noFill/>
                </a:ln>
                <a:solidFill>
                  <a:srgbClr val="2A3A4F"/>
                </a:solidFill>
                <a:effectLst/>
                <a:uLnTx/>
                <a:uFillTx/>
                <a:latin typeface="Calibri"/>
                <a:cs typeface="Calibri"/>
              </a:rPr>
              <a:t>To</a:t>
            </a:r>
            <a:r>
              <a:rPr kumimoji="0" sz="2000" b="0" i="0" u="none" strike="noStrike" kern="0" cap="none" spc="-2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ask</a:t>
            </a:r>
            <a:r>
              <a:rPr kumimoji="0" sz="2000" b="0" i="0" u="none" strike="noStrike" kern="0" cap="none" spc="-5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questions,</a:t>
            </a:r>
            <a:r>
              <a:rPr kumimoji="0" sz="2000" b="0" i="0" u="none" strike="noStrike" kern="0" cap="none" spc="-5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please</a:t>
            </a:r>
            <a:r>
              <a:rPr kumimoji="0" sz="2000" b="0" i="0" u="none" strike="noStrike" kern="0" cap="none" spc="-3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"raise</a:t>
            </a:r>
            <a:r>
              <a:rPr kumimoji="0" sz="2000" b="0" i="0" u="none" strike="noStrike" kern="0" cap="none" spc="-9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your</a:t>
            </a:r>
            <a:r>
              <a:rPr kumimoji="0" sz="2000" b="0" i="0" u="none" strike="noStrike" kern="0" cap="none" spc="-8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hand"</a:t>
            </a:r>
            <a:endParaRPr kumimoji="0" sz="2000" b="0" i="0" u="none" strike="noStrike" kern="0" cap="none" spc="0" normalizeH="0" baseline="0" noProof="0" dirty="0">
              <a:ln>
                <a:noFill/>
              </a:ln>
              <a:solidFill>
                <a:sysClr val="windowText" lastClr="000000"/>
              </a:solidFill>
              <a:effectLst/>
              <a:uLnTx/>
              <a:uFillTx/>
              <a:latin typeface="Calibri"/>
              <a:cs typeface="Calibri"/>
            </a:endParaRPr>
          </a:p>
          <a:p>
            <a:pPr marL="355600" marR="0" lvl="0" indent="0" defTabSz="914400" eaLnBrk="1" fontAlgn="auto" latinLnBrk="0" hangingPunct="1">
              <a:lnSpc>
                <a:spcPct val="100000"/>
              </a:lnSpc>
              <a:spcBef>
                <a:spcPts val="500"/>
              </a:spcBef>
              <a:spcAft>
                <a:spcPts val="0"/>
              </a:spcAft>
              <a:buClrTx/>
              <a:buSzTx/>
              <a:buFontTx/>
              <a:buNone/>
              <a:tabLst/>
              <a:defRPr/>
            </a:pPr>
            <a:r>
              <a:rPr kumimoji="0" sz="2000" b="0" i="0" u="none" strike="noStrike" kern="0" cap="none" spc="0" normalizeH="0" baseline="0" noProof="0" dirty="0">
                <a:ln>
                  <a:noFill/>
                </a:ln>
                <a:solidFill>
                  <a:srgbClr val="2A3A4F"/>
                </a:solidFill>
                <a:effectLst/>
                <a:uLnTx/>
                <a:uFillTx/>
                <a:latin typeface="Calibri"/>
                <a:cs typeface="Calibri"/>
              </a:rPr>
              <a:t>can</a:t>
            </a:r>
            <a:r>
              <a:rPr kumimoji="0" sz="2000" b="0" i="0" u="none" strike="noStrike" kern="0" cap="none" spc="-8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ask</a:t>
            </a:r>
            <a:r>
              <a:rPr kumimoji="0" sz="2000" b="0" i="0" u="none" strike="noStrike" kern="0" cap="none" spc="-5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your</a:t>
            </a:r>
            <a:r>
              <a:rPr kumimoji="0" sz="2000" b="0" i="0" u="none" strike="noStrike" kern="0" cap="none" spc="-7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question.</a:t>
            </a:r>
            <a:endParaRPr kumimoji="0" sz="2000" b="0" i="0" u="none" strike="noStrike" kern="0" cap="none" spc="0" normalizeH="0" baseline="0" noProof="0" dirty="0">
              <a:ln>
                <a:noFill/>
              </a:ln>
              <a:solidFill>
                <a:sysClr val="windowText" lastClr="000000"/>
              </a:solidFill>
              <a:effectLst/>
              <a:uLnTx/>
              <a:uFillTx/>
              <a:latin typeface="Calibri"/>
              <a:cs typeface="Calibri"/>
            </a:endParaRPr>
          </a:p>
        </p:txBody>
      </p:sp>
      <p:sp>
        <p:nvSpPr>
          <p:cNvPr id="17" name="object 17"/>
          <p:cNvSpPr txBox="1"/>
          <p:nvPr/>
        </p:nvSpPr>
        <p:spPr>
          <a:xfrm>
            <a:off x="738936" y="2074455"/>
            <a:ext cx="10394950" cy="2767965"/>
          </a:xfrm>
          <a:prstGeom prst="rect">
            <a:avLst/>
          </a:prstGeom>
        </p:spPr>
        <p:txBody>
          <a:bodyPr vert="horz" wrap="square" lIns="0" tIns="12065" rIns="0" bIns="0" rtlCol="0">
            <a:spAutoFit/>
          </a:bodyPr>
          <a:lstStyle/>
          <a:p>
            <a:pPr marL="355600" marR="5715" lvl="0" indent="-342900" defTabSz="914400" eaLnBrk="1" fontAlgn="auto" latinLnBrk="0" hangingPunct="1">
              <a:lnSpc>
                <a:spcPct val="120800"/>
              </a:lnSpc>
              <a:spcBef>
                <a:spcPts val="95"/>
              </a:spcBef>
              <a:spcAft>
                <a:spcPts val="0"/>
              </a:spcAft>
              <a:buClrTx/>
              <a:buSzTx/>
              <a:buFont typeface="Arial"/>
              <a:buChar char="•"/>
              <a:tabLst>
                <a:tab pos="355600" algn="l"/>
              </a:tabLst>
              <a:defRPr/>
            </a:pPr>
            <a:r>
              <a:rPr kumimoji="0" sz="2000" b="0" i="0" u="none" strike="noStrike" kern="0" cap="none" spc="0" normalizeH="0" baseline="0" noProof="0" dirty="0">
                <a:ln>
                  <a:noFill/>
                </a:ln>
                <a:solidFill>
                  <a:srgbClr val="2A3A4F"/>
                </a:solidFill>
                <a:effectLst/>
                <a:uLnTx/>
                <a:uFillTx/>
                <a:latin typeface="Calibri"/>
                <a:cs typeface="Calibri"/>
              </a:rPr>
              <a:t>If</a:t>
            </a:r>
            <a:r>
              <a:rPr kumimoji="0" sz="2000" b="0" i="0" u="none" strike="noStrike" kern="0" cap="none" spc="-11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you</a:t>
            </a:r>
            <a:r>
              <a:rPr kumimoji="0" sz="2000" b="0" i="0" u="none" strike="noStrike" kern="0" cap="none" spc="-10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would</a:t>
            </a:r>
            <a:r>
              <a:rPr kumimoji="0" sz="2000" b="0" i="0" u="none" strike="noStrike" kern="0" cap="none" spc="-5" normalizeH="0" baseline="0" noProof="0" dirty="0">
                <a:ln>
                  <a:noFill/>
                </a:ln>
                <a:solidFill>
                  <a:srgbClr val="2A3A4F"/>
                </a:solidFill>
                <a:effectLst/>
                <a:uLnTx/>
                <a:uFillTx/>
                <a:latin typeface="Calibri"/>
                <a:cs typeface="Calibri"/>
              </a:rPr>
              <a:t> </a:t>
            </a:r>
            <a:r>
              <a:rPr kumimoji="0" sz="2000" b="0" i="0" u="none" strike="noStrike" kern="0" cap="none" spc="-20" normalizeH="0" baseline="0" noProof="0" dirty="0">
                <a:ln>
                  <a:noFill/>
                </a:ln>
                <a:solidFill>
                  <a:srgbClr val="2A3A4F"/>
                </a:solidFill>
                <a:effectLst/>
                <a:uLnTx/>
                <a:uFillTx/>
                <a:latin typeface="Calibri"/>
                <a:cs typeface="Calibri"/>
              </a:rPr>
              <a:t>rather</a:t>
            </a:r>
            <a:r>
              <a:rPr kumimoji="0" sz="2000" b="0" i="0" u="none" strike="noStrike" kern="0" cap="none" spc="-8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type,</a:t>
            </a:r>
            <a:r>
              <a:rPr kumimoji="0" sz="2000" b="0" i="0" u="none" strike="noStrike" kern="0" cap="none" spc="-5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use</a:t>
            </a:r>
            <a:r>
              <a:rPr kumimoji="0" sz="2000" b="0" i="0" u="none" strike="noStrike" kern="0" cap="none" spc="2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the</a:t>
            </a:r>
            <a:r>
              <a:rPr kumimoji="0" sz="2000" b="0" i="0" u="none" strike="noStrike" kern="0" cap="none" spc="-4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Q</a:t>
            </a:r>
            <a:r>
              <a:rPr kumimoji="0" sz="2000" b="0" i="0" u="none" strike="noStrike" kern="0" cap="none" spc="-7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a:t>
            </a:r>
            <a:r>
              <a:rPr kumimoji="0" sz="2000" b="0" i="0" u="none" strike="noStrike" kern="0" cap="none" spc="-5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A</a:t>
            </a:r>
            <a:r>
              <a:rPr kumimoji="0" sz="2000" b="0" i="0" u="none" strike="noStrike" kern="0" cap="none" spc="-1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function</a:t>
            </a:r>
            <a:r>
              <a:rPr kumimoji="0" sz="2000" b="0" i="0" u="none" strike="noStrike" kern="0" cap="none" spc="-110"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and</a:t>
            </a:r>
            <a:r>
              <a:rPr kumimoji="0" sz="2000" b="0" i="0" u="none" strike="noStrike" kern="0" cap="none" spc="-8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send</a:t>
            </a:r>
            <a:r>
              <a:rPr kumimoji="0" sz="2000" b="0" i="0" u="none" strike="noStrike" kern="0" cap="none" spc="1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to</a:t>
            </a:r>
            <a:r>
              <a:rPr kumimoji="0" sz="2000" b="0" i="0" u="none" strike="noStrike" kern="0" cap="none" spc="-6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"all</a:t>
            </a:r>
            <a:r>
              <a:rPr kumimoji="0" sz="2000" b="0" i="0" u="none" strike="noStrike" kern="0" cap="none" spc="10" normalizeH="0" baseline="0" noProof="0" dirty="0">
                <a:ln>
                  <a:noFill/>
                </a:ln>
                <a:solidFill>
                  <a:srgbClr val="2A3A4F"/>
                </a:solidFill>
                <a:effectLst/>
                <a:uLnTx/>
                <a:uFillTx/>
                <a:latin typeface="Calibri"/>
                <a:cs typeface="Calibri"/>
              </a:rPr>
              <a:t> </a:t>
            </a:r>
            <a:r>
              <a:rPr kumimoji="0" sz="2000" b="0" i="0" u="none" strike="noStrike" kern="0" cap="none" spc="-30" normalizeH="0" baseline="0" noProof="0" dirty="0">
                <a:ln>
                  <a:noFill/>
                </a:ln>
                <a:solidFill>
                  <a:srgbClr val="2A3A4F"/>
                </a:solidFill>
                <a:effectLst/>
                <a:uLnTx/>
                <a:uFillTx/>
                <a:latin typeface="Calibri"/>
                <a:cs typeface="Calibri"/>
              </a:rPr>
              <a:t>panelists"</a:t>
            </a:r>
            <a:r>
              <a:rPr kumimoji="0" sz="2000" b="0" i="0" u="none" strike="noStrike" kern="0" cap="none" spc="-30" normalizeH="0" baseline="0" noProof="0" dirty="0">
                <a:ln>
                  <a:noFill/>
                </a:ln>
                <a:solidFill>
                  <a:sysClr val="windowText" lastClr="000000"/>
                </a:solidFill>
                <a:effectLst/>
                <a:uLnTx/>
                <a:uFillTx/>
                <a:latin typeface="Calibri"/>
                <a:cs typeface="Calibri"/>
              </a:rPr>
              <a:t>.</a:t>
            </a:r>
            <a:r>
              <a:rPr kumimoji="0" sz="2000" b="0" i="0" u="none" strike="noStrike" kern="0" cap="none" spc="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Q</a:t>
            </a:r>
            <a:r>
              <a:rPr kumimoji="0" sz="2000" b="0" i="0" u="none" strike="noStrike" kern="0" cap="none" spc="-4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a:t>
            </a:r>
            <a:r>
              <a:rPr kumimoji="0" sz="2000" b="0" i="0" u="none" strike="noStrike" kern="0" cap="none" spc="-4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A</a:t>
            </a:r>
            <a:r>
              <a:rPr kumimoji="0" sz="2000" b="0" i="0" u="none" strike="noStrike" kern="0" cap="none" spc="-5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questions</a:t>
            </a:r>
            <a:r>
              <a:rPr kumimoji="0" sz="2000" b="0" i="0" u="none" strike="noStrike" kern="0" cap="none" spc="-3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will</a:t>
            </a:r>
            <a:r>
              <a:rPr kumimoji="0" sz="2000" b="0" i="0" u="none" strike="noStrike" kern="0" cap="none" spc="-125" normalizeH="0" baseline="0" noProof="0" dirty="0">
                <a:ln>
                  <a:noFill/>
                </a:ln>
                <a:solidFill>
                  <a:srgbClr val="2A3A4F"/>
                </a:solidFill>
                <a:effectLst/>
                <a:uLnTx/>
                <a:uFillTx/>
                <a:latin typeface="Calibri"/>
                <a:cs typeface="Calibri"/>
              </a:rPr>
              <a:t> </a:t>
            </a:r>
            <a:r>
              <a:rPr kumimoji="0" sz="2000" b="0" i="0" u="none" strike="noStrike" kern="0" cap="none" spc="-25" normalizeH="0" baseline="0" noProof="0" dirty="0">
                <a:ln>
                  <a:noFill/>
                </a:ln>
                <a:solidFill>
                  <a:srgbClr val="2A3A4F"/>
                </a:solidFill>
                <a:effectLst/>
                <a:uLnTx/>
                <a:uFillTx/>
                <a:latin typeface="Calibri"/>
                <a:cs typeface="Calibri"/>
              </a:rPr>
              <a:t>be </a:t>
            </a:r>
            <a:r>
              <a:rPr kumimoji="0" sz="2000" b="0" i="0" u="none" strike="noStrike" kern="0" cap="none" spc="-10" normalizeH="0" baseline="0" noProof="0" dirty="0">
                <a:ln>
                  <a:noFill/>
                </a:ln>
                <a:solidFill>
                  <a:srgbClr val="2A3A4F"/>
                </a:solidFill>
                <a:effectLst/>
                <a:uLnTx/>
                <a:uFillTx/>
                <a:latin typeface="Calibri"/>
                <a:cs typeface="Calibri"/>
              </a:rPr>
              <a:t>read</a:t>
            </a:r>
            <a:r>
              <a:rPr kumimoji="0" sz="2000" b="0" i="0" u="none" strike="noStrike" kern="0" cap="none" spc="-10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aloud</a:t>
            </a:r>
            <a:r>
              <a:rPr kumimoji="0" sz="2000" b="0" i="0" u="none" strike="noStrike" kern="0" cap="none" spc="-10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by</a:t>
            </a:r>
            <a:r>
              <a:rPr kumimoji="0" sz="2000" b="0" i="0" u="none" strike="noStrike" kern="0" cap="none" spc="-80" normalizeH="0" baseline="0" noProof="0" dirty="0">
                <a:ln>
                  <a:noFill/>
                </a:ln>
                <a:solidFill>
                  <a:srgbClr val="2A3A4F"/>
                </a:solidFill>
                <a:effectLst/>
                <a:uLnTx/>
                <a:uFillTx/>
                <a:latin typeface="Calibri"/>
                <a:cs typeface="Calibri"/>
              </a:rPr>
              <a:t> </a:t>
            </a:r>
            <a:r>
              <a:rPr kumimoji="0" sz="2000" b="0" i="0" u="none" strike="noStrike" kern="0" cap="none" spc="-35" normalizeH="0" baseline="0" noProof="0" dirty="0">
                <a:ln>
                  <a:noFill/>
                </a:ln>
                <a:solidFill>
                  <a:srgbClr val="2A3A4F"/>
                </a:solidFill>
                <a:effectLst/>
                <a:uLnTx/>
                <a:uFillTx/>
                <a:latin typeface="Calibri"/>
                <a:cs typeface="Calibri"/>
              </a:rPr>
              <a:t>moderators/presenters;</a:t>
            </a:r>
            <a:r>
              <a:rPr kumimoji="0" sz="2000" b="0" i="0" u="none" strike="noStrike" kern="0" cap="none" spc="4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attendees</a:t>
            </a:r>
            <a:r>
              <a:rPr kumimoji="0" sz="2000" b="0" i="0" u="none" strike="noStrike" kern="0" cap="none" spc="-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may</a:t>
            </a:r>
            <a:r>
              <a:rPr kumimoji="0" sz="2000" b="0" i="0" u="none" strike="noStrike" kern="0" cap="none" spc="-8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be</a:t>
            </a:r>
            <a:r>
              <a:rPr kumimoji="0" sz="2000" b="0" i="0" u="none" strike="noStrike" kern="0" cap="none" spc="-10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unmuted</a:t>
            </a:r>
            <a:r>
              <a:rPr kumimoji="0" sz="2000" b="0" i="0" u="none" strike="noStrike" kern="0" cap="none" spc="-3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to</a:t>
            </a:r>
            <a:r>
              <a:rPr kumimoji="0" sz="2000" b="0" i="0" u="none" strike="noStrike" kern="0" cap="none" spc="-9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respond</a:t>
            </a:r>
            <a:r>
              <a:rPr kumimoji="0" sz="2000" b="0" i="0" u="none" strike="noStrike" kern="0" cap="none" spc="-114"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to</a:t>
            </a:r>
            <a:r>
              <a:rPr kumimoji="0" sz="2000" b="0" i="0" u="none" strike="noStrike" kern="0" cap="none" spc="1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the</a:t>
            </a:r>
            <a:r>
              <a:rPr kumimoji="0" sz="2000" b="0" i="0" u="none" strike="noStrike" kern="0" cap="none" spc="-6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answer verbally.</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469900" marR="0" lvl="0" indent="0" defTabSz="914400" eaLnBrk="1" fontAlgn="auto" latinLnBrk="0" hangingPunct="1">
              <a:lnSpc>
                <a:spcPct val="100000"/>
              </a:lnSpc>
              <a:spcBef>
                <a:spcPts val="505"/>
              </a:spcBef>
              <a:spcAft>
                <a:spcPts val="0"/>
              </a:spcAft>
              <a:buClrTx/>
              <a:buSzTx/>
              <a:buFontTx/>
              <a:buNone/>
              <a:tabLst/>
              <a:defRPr/>
            </a:pPr>
            <a:r>
              <a:rPr kumimoji="0" sz="2000" b="0" i="0" u="none" strike="noStrike" kern="0" cap="none" spc="0" normalizeH="0" baseline="0" noProof="0" dirty="0">
                <a:ln>
                  <a:noFill/>
                </a:ln>
                <a:solidFill>
                  <a:srgbClr val="2A3A4F"/>
                </a:solidFill>
                <a:effectLst/>
                <a:uLnTx/>
                <a:uFillTx/>
                <a:latin typeface="Calibri"/>
                <a:cs typeface="Calibri"/>
              </a:rPr>
              <a:t>*Reminder:</a:t>
            </a:r>
            <a:r>
              <a:rPr kumimoji="0" sz="2000" b="0" i="0" u="none" strike="noStrike" kern="0" cap="none" spc="-3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Please</a:t>
            </a:r>
            <a:r>
              <a:rPr kumimoji="0" sz="2000" b="0" i="0" u="none" strike="noStrike" kern="0" cap="none" spc="2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press</a:t>
            </a:r>
            <a:r>
              <a:rPr kumimoji="0" sz="2000" b="0" i="0" u="none" strike="noStrike" kern="0" cap="none" spc="30" normalizeH="0" baseline="0" noProof="0" dirty="0">
                <a:ln>
                  <a:noFill/>
                </a:ln>
                <a:solidFill>
                  <a:srgbClr val="2A3A4F"/>
                </a:solidFill>
                <a:effectLst/>
                <a:uLnTx/>
                <a:uFillTx/>
                <a:latin typeface="Calibri"/>
                <a:cs typeface="Calibri"/>
              </a:rPr>
              <a:t> </a:t>
            </a:r>
            <a:r>
              <a:rPr kumimoji="0" sz="2000" b="0" i="0" u="none" strike="noStrike" kern="0" cap="none" spc="-25" normalizeH="0" baseline="0" noProof="0" dirty="0">
                <a:ln>
                  <a:noFill/>
                </a:ln>
                <a:solidFill>
                  <a:srgbClr val="2A3A4F"/>
                </a:solidFill>
                <a:effectLst/>
                <a:uLnTx/>
                <a:uFillTx/>
                <a:latin typeface="Calibri"/>
                <a:cs typeface="Calibri"/>
              </a:rPr>
              <a:t>mute</a:t>
            </a:r>
            <a:r>
              <a:rPr kumimoji="0" sz="2000" b="0" i="0" u="none" strike="noStrike" kern="0" cap="none" spc="-3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when</a:t>
            </a:r>
            <a:r>
              <a:rPr kumimoji="0" sz="2000" b="0" i="0" u="none" strike="noStrike" kern="0" cap="none" spc="-6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done</a:t>
            </a:r>
            <a:r>
              <a:rPr kumimoji="0" sz="2000" b="0" i="0" u="none" strike="noStrike" kern="0" cap="none" spc="-4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speaking</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290"/>
              </a:spcBef>
              <a:spcAft>
                <a:spcPts val="0"/>
              </a:spcAft>
              <a:buClrTx/>
              <a:buSzTx/>
              <a:buFont typeface="Arial"/>
              <a:buChar char="•"/>
              <a:tabLst>
                <a:tab pos="354965" algn="l"/>
              </a:tabLst>
              <a:defRPr/>
            </a:pPr>
            <a:r>
              <a:rPr kumimoji="0" sz="2000" b="0" i="0" u="none" strike="noStrike" kern="0" cap="none" spc="0" normalizeH="0" baseline="0" noProof="0" dirty="0">
                <a:ln>
                  <a:noFill/>
                </a:ln>
                <a:solidFill>
                  <a:sysClr val="windowText" lastClr="000000"/>
                </a:solidFill>
                <a:effectLst/>
                <a:uLnTx/>
                <a:uFillTx/>
                <a:latin typeface="Calibri"/>
                <a:cs typeface="Calibri"/>
              </a:rPr>
              <a:t>Please</a:t>
            </a:r>
            <a:r>
              <a:rPr kumimoji="0" sz="2000" b="0" i="0" u="none" strike="noStrike" kern="0" cap="none" spc="-4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silence</a:t>
            </a:r>
            <a:r>
              <a:rPr kumimoji="0" sz="2000" b="0" i="0" u="none" strike="noStrike" kern="0" cap="none" spc="-4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and</a:t>
            </a:r>
            <a:r>
              <a:rPr kumimoji="0" sz="2000" b="0" i="0" u="none" strike="noStrike" kern="0" cap="none" spc="-60"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remove</a:t>
            </a:r>
            <a:r>
              <a:rPr kumimoji="0" sz="2000" b="0" i="0" u="none" strike="noStrike" kern="0" cap="none" spc="-4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all</a:t>
            </a:r>
            <a:r>
              <a:rPr kumimoji="0" sz="2000" b="0" i="0" u="none" strike="noStrike" kern="0" cap="none" spc="-65"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AI-generated</a:t>
            </a:r>
            <a:r>
              <a:rPr kumimoji="0" sz="2000" b="0" i="0" u="none" strike="noStrike" kern="0" cap="none" spc="-60"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conversations</a:t>
            </a:r>
            <a:r>
              <a:rPr kumimoji="0" sz="2000" b="0" i="0" u="none" strike="noStrike" kern="0" cap="none" spc="-4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and</a:t>
            </a:r>
            <a:r>
              <a:rPr kumimoji="0" sz="2000" b="0" i="0" u="none" strike="noStrike" kern="0" cap="none" spc="-5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notifications</a:t>
            </a:r>
            <a:r>
              <a:rPr kumimoji="0" sz="2000" b="0" i="0" u="none" strike="noStrike" kern="0" cap="none" spc="-4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to</a:t>
            </a:r>
            <a:r>
              <a:rPr kumimoji="0" sz="2000" b="0" i="0" u="none" strike="noStrike" kern="0" cap="none" spc="-6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avoid</a:t>
            </a:r>
            <a:r>
              <a:rPr kumimoji="0" sz="2000" b="0" i="0" u="none" strike="noStrike" kern="0" cap="none" spc="-50" normalizeH="0" baseline="0" noProof="0" dirty="0">
                <a:ln>
                  <a:noFill/>
                </a:ln>
                <a:solidFill>
                  <a:sysClr val="windowText" lastClr="000000"/>
                </a:solidFill>
                <a:effectLst/>
                <a:uLnTx/>
                <a:uFillTx/>
                <a:latin typeface="Calibri"/>
                <a:cs typeface="Calibri"/>
              </a:rPr>
              <a:t> </a:t>
            </a:r>
            <a:r>
              <a:rPr kumimoji="0" sz="2000" b="0" i="0" u="none" strike="noStrike" kern="0" cap="none" spc="-10" normalizeH="0" baseline="0" noProof="0" dirty="0">
                <a:ln>
                  <a:noFill/>
                </a:ln>
                <a:solidFill>
                  <a:sysClr val="windowText" lastClr="000000"/>
                </a:solidFill>
                <a:effectLst/>
                <a:uLnTx/>
                <a:uFillTx/>
                <a:latin typeface="Calibri"/>
                <a:cs typeface="Calibri"/>
              </a:rPr>
              <a:t>cluttering</a:t>
            </a:r>
            <a:r>
              <a:rPr kumimoji="0" sz="2000" b="0" i="0" u="none" strike="noStrike" kern="0" cap="none" spc="-50" normalizeH="0" baseline="0" noProof="0" dirty="0">
                <a:ln>
                  <a:noFill/>
                </a:ln>
                <a:solidFill>
                  <a:sysClr val="windowText" lastClr="000000"/>
                </a:solidFill>
                <a:effectLst/>
                <a:uLnTx/>
                <a:uFillTx/>
                <a:latin typeface="Calibri"/>
                <a:cs typeface="Calibri"/>
              </a:rPr>
              <a:t> </a:t>
            </a:r>
            <a:r>
              <a:rPr kumimoji="0" sz="2000" b="0" i="0" u="none" strike="noStrike" kern="0" cap="none" spc="-25" normalizeH="0" baseline="0" noProof="0" dirty="0">
                <a:ln>
                  <a:noFill/>
                </a:ln>
                <a:solidFill>
                  <a:sysClr val="windowText" lastClr="000000"/>
                </a:solidFill>
                <a:effectLst/>
                <a:uLnTx/>
                <a:uFillTx/>
                <a:latin typeface="Calibri"/>
                <a:cs typeface="Calibri"/>
              </a:rPr>
              <a:t>the</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5600" marR="0" lvl="0" indent="0" defTabSz="914400" eaLnBrk="1" fontAlgn="auto" latinLnBrk="0" hangingPunct="1">
              <a:lnSpc>
                <a:spcPct val="100000"/>
              </a:lnSpc>
              <a:spcBef>
                <a:spcPts val="0"/>
              </a:spcBef>
              <a:spcAft>
                <a:spcPts val="0"/>
              </a:spcAft>
              <a:buClrTx/>
              <a:buSzTx/>
              <a:buFontTx/>
              <a:buNone/>
              <a:tabLst/>
              <a:defRPr/>
            </a:pPr>
            <a:r>
              <a:rPr kumimoji="0" sz="2000" b="0" i="0" u="none" strike="noStrike" kern="0" cap="none" spc="0" normalizeH="0" baseline="0" noProof="0" dirty="0">
                <a:ln>
                  <a:noFill/>
                </a:ln>
                <a:solidFill>
                  <a:sysClr val="windowText" lastClr="000000"/>
                </a:solidFill>
                <a:effectLst/>
                <a:uLnTx/>
                <a:uFillTx/>
                <a:latin typeface="Calibri"/>
                <a:cs typeface="Calibri"/>
              </a:rPr>
              <a:t>chat</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and</a:t>
            </a:r>
            <a:r>
              <a:rPr kumimoji="0" sz="2000" b="0" i="0" u="none" strike="noStrike" kern="0" cap="none" spc="-3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Q</a:t>
            </a:r>
            <a:r>
              <a:rPr kumimoji="0" sz="2000" b="0" i="0" u="none" strike="noStrike" kern="0" cap="none" spc="-15"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&amp;</a:t>
            </a:r>
            <a:r>
              <a:rPr kumimoji="0" sz="2000" b="0" i="0" u="none" strike="noStrike" kern="0" cap="none" spc="-20" normalizeH="0" baseline="0" noProof="0" dirty="0">
                <a:ln>
                  <a:noFill/>
                </a:ln>
                <a:solidFill>
                  <a:sysClr val="windowText" lastClr="000000"/>
                </a:solidFill>
                <a:effectLst/>
                <a:uLnTx/>
                <a:uFillTx/>
                <a:latin typeface="Calibri"/>
                <a:cs typeface="Calibri"/>
              </a:rPr>
              <a:t> </a:t>
            </a:r>
            <a:r>
              <a:rPr kumimoji="0" sz="2000" b="0" i="0" u="none" strike="noStrike" kern="0" cap="none" spc="0" normalizeH="0" baseline="0" noProof="0" dirty="0">
                <a:ln>
                  <a:noFill/>
                </a:ln>
                <a:solidFill>
                  <a:sysClr val="windowText" lastClr="000000"/>
                </a:solidFill>
                <a:effectLst/>
                <a:uLnTx/>
                <a:uFillTx/>
                <a:latin typeface="Calibri"/>
                <a:cs typeface="Calibri"/>
              </a:rPr>
              <a:t>A</a:t>
            </a:r>
            <a:r>
              <a:rPr kumimoji="0" sz="2000" b="0" i="0" u="none" strike="noStrike" kern="0" cap="none" spc="-10" normalizeH="0" baseline="0" noProof="0" dirty="0">
                <a:ln>
                  <a:noFill/>
                </a:ln>
                <a:solidFill>
                  <a:sysClr val="windowText" lastClr="000000"/>
                </a:solidFill>
                <a:effectLst/>
                <a:uLnTx/>
                <a:uFillTx/>
                <a:latin typeface="Calibri"/>
                <a:cs typeface="Calibri"/>
              </a:rPr>
              <a:t> forums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354965" marR="0" lvl="0" indent="-342265" defTabSz="914400" eaLnBrk="1" fontAlgn="auto" latinLnBrk="0" hangingPunct="1">
              <a:lnSpc>
                <a:spcPct val="100000"/>
              </a:lnSpc>
              <a:spcBef>
                <a:spcPts val="110"/>
              </a:spcBef>
              <a:spcAft>
                <a:spcPts val="0"/>
              </a:spcAft>
              <a:buClrTx/>
              <a:buSzTx/>
              <a:buFont typeface="Arial"/>
              <a:buChar char="•"/>
              <a:tabLst>
                <a:tab pos="354965" algn="l"/>
              </a:tabLst>
              <a:defRPr/>
            </a:pPr>
            <a:r>
              <a:rPr kumimoji="0" sz="2000" b="0" i="0" u="none" strike="noStrike" kern="0" cap="none" spc="0" normalizeH="0" baseline="0" noProof="0" dirty="0">
                <a:ln>
                  <a:noFill/>
                </a:ln>
                <a:solidFill>
                  <a:srgbClr val="2A3A4F"/>
                </a:solidFill>
                <a:effectLst/>
                <a:uLnTx/>
                <a:uFillTx/>
                <a:latin typeface="Calibri"/>
                <a:cs typeface="Calibri"/>
              </a:rPr>
              <a:t>Use</a:t>
            </a:r>
            <a:r>
              <a:rPr kumimoji="0" sz="2000" b="0" i="0" u="none" strike="noStrike" kern="0" cap="none" spc="5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chat</a:t>
            </a:r>
            <a:r>
              <a:rPr kumimoji="0" sz="2000" b="0" i="0" u="none" strike="noStrike" kern="0" cap="none" spc="-3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only</a:t>
            </a:r>
            <a:r>
              <a:rPr kumimoji="0" sz="2000" b="0" i="0" u="none" strike="noStrike" kern="0" cap="none" spc="-5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for</a:t>
            </a:r>
            <a:r>
              <a:rPr kumimoji="0" sz="2000" b="0" i="0" u="none" strike="noStrike" kern="0" cap="none" spc="-4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webinar</a:t>
            </a:r>
            <a:r>
              <a:rPr kumimoji="0" sz="2000" b="0" i="0" u="none" strike="noStrike" kern="0" cap="none" spc="-5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logistics</a:t>
            </a:r>
            <a:r>
              <a:rPr kumimoji="0" sz="2000" b="0" i="0" u="none" strike="noStrike" kern="0" cap="none" spc="-4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questions</a:t>
            </a:r>
            <a:r>
              <a:rPr kumimoji="0" sz="2000" b="0" i="0" u="none" strike="noStrike" kern="0" cap="none" spc="-50"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and</a:t>
            </a:r>
            <a:r>
              <a:rPr kumimoji="0" sz="2000" b="0" i="0" u="none" strike="noStrike" kern="0" cap="none" spc="-3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not</a:t>
            </a:r>
            <a:r>
              <a:rPr kumimoji="0" sz="2000" b="0" i="0" u="none" strike="noStrike" kern="0" cap="none" spc="-40" normalizeH="0" baseline="0" noProof="0" dirty="0">
                <a:ln>
                  <a:noFill/>
                </a:ln>
                <a:solidFill>
                  <a:srgbClr val="2A3A4F"/>
                </a:solidFill>
                <a:effectLst/>
                <a:uLnTx/>
                <a:uFillTx/>
                <a:latin typeface="Calibri"/>
                <a:cs typeface="Calibri"/>
              </a:rPr>
              <a:t> </a:t>
            </a:r>
            <a:r>
              <a:rPr kumimoji="0" sz="2000" b="0" i="0" u="none" strike="noStrike" kern="0" cap="none" spc="-20" normalizeH="0" baseline="0" noProof="0" dirty="0">
                <a:ln>
                  <a:noFill/>
                </a:ln>
                <a:solidFill>
                  <a:srgbClr val="2A3A4F"/>
                </a:solidFill>
                <a:effectLst/>
                <a:uLnTx/>
                <a:uFillTx/>
                <a:latin typeface="Calibri"/>
                <a:cs typeface="Calibri"/>
              </a:rPr>
              <a:t>substantive</a:t>
            </a:r>
            <a:r>
              <a:rPr kumimoji="0" sz="2000" b="0" i="0" u="none" strike="noStrike" kern="0" cap="none" spc="-40"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comments</a:t>
            </a:r>
            <a:r>
              <a:rPr kumimoji="0" sz="2000" b="0" i="0" u="none" strike="noStrike" kern="0" cap="none" spc="-55" normalizeH="0" baseline="0" noProof="0" dirty="0">
                <a:ln>
                  <a:noFill/>
                </a:ln>
                <a:solidFill>
                  <a:srgbClr val="2A3A4F"/>
                </a:solidFill>
                <a:effectLst/>
                <a:uLnTx/>
                <a:uFillTx/>
                <a:latin typeface="Calibri"/>
                <a:cs typeface="Calibri"/>
              </a:rPr>
              <a:t> </a:t>
            </a:r>
            <a:r>
              <a:rPr kumimoji="0" sz="2000" b="0" i="0" u="none" strike="noStrike" kern="0" cap="none" spc="0" normalizeH="0" baseline="0" noProof="0" dirty="0">
                <a:ln>
                  <a:noFill/>
                </a:ln>
                <a:solidFill>
                  <a:srgbClr val="2A3A4F"/>
                </a:solidFill>
                <a:effectLst/>
                <a:uLnTx/>
                <a:uFillTx/>
                <a:latin typeface="Calibri"/>
                <a:cs typeface="Calibri"/>
              </a:rPr>
              <a:t>or</a:t>
            </a:r>
            <a:r>
              <a:rPr kumimoji="0" sz="2000" b="0" i="0" u="none" strike="noStrike" kern="0" cap="none" spc="-35" normalizeH="0" baseline="0" noProof="0" dirty="0">
                <a:ln>
                  <a:noFill/>
                </a:ln>
                <a:solidFill>
                  <a:srgbClr val="2A3A4F"/>
                </a:solidFill>
                <a:effectLst/>
                <a:uLnTx/>
                <a:uFillTx/>
                <a:latin typeface="Calibri"/>
                <a:cs typeface="Calibri"/>
              </a:rPr>
              <a:t> </a:t>
            </a:r>
            <a:r>
              <a:rPr kumimoji="0" sz="2000" b="0" i="0" u="none" strike="noStrike" kern="0" cap="none" spc="-10" normalizeH="0" baseline="0" noProof="0" dirty="0">
                <a:ln>
                  <a:noFill/>
                </a:ln>
                <a:solidFill>
                  <a:srgbClr val="2A3A4F"/>
                </a:solidFill>
                <a:effectLst/>
                <a:uLnTx/>
                <a:uFillTx/>
                <a:latin typeface="Calibri"/>
                <a:cs typeface="Calibri"/>
              </a:rPr>
              <a:t>questions.</a:t>
            </a:r>
            <a:endParaRPr kumimoji="0" sz="2000" b="0" i="0" u="none" strike="noStrike" kern="0" cap="none" spc="0" normalizeH="0" baseline="0" noProof="0">
              <a:ln>
                <a:noFill/>
              </a:ln>
              <a:solidFill>
                <a:sysClr val="windowText" lastClr="000000"/>
              </a:solidFill>
              <a:effectLst/>
              <a:uLnTx/>
              <a:uFillTx/>
              <a:latin typeface="Calibri"/>
              <a:cs typeface="Calibri"/>
            </a:endParaRPr>
          </a:p>
          <a:p>
            <a:pPr marL="0" marR="20320" lvl="0" indent="0" algn="r" defTabSz="914400" eaLnBrk="1" fontAlgn="auto" latinLnBrk="0" hangingPunct="1">
              <a:lnSpc>
                <a:spcPct val="100000"/>
              </a:lnSpc>
              <a:spcBef>
                <a:spcPts val="23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Century Gothic"/>
                <a:cs typeface="Century Gothic"/>
              </a:rPr>
              <a:t>Q</a:t>
            </a:r>
            <a:r>
              <a:rPr kumimoji="0" sz="18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t>
            </a:r>
            <a:r>
              <a:rPr kumimoji="0" sz="1800" b="0" i="0" u="none" strike="noStrike" kern="0" cap="none" spc="-7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A:</a:t>
            </a:r>
            <a:r>
              <a:rPr kumimoji="0" sz="1800" b="0" i="0" u="none" strike="noStrike" kern="0" cap="none" spc="-9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on the</a:t>
            </a:r>
            <a:r>
              <a:rPr kumimoji="0" sz="18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bottom</a:t>
            </a:r>
            <a:r>
              <a:rPr kumimoji="0" sz="1800" b="0" i="0" u="none" strike="noStrike" kern="0" cap="none" spc="-20"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0" normalizeH="0" baseline="0" noProof="0" dirty="0">
                <a:ln>
                  <a:noFill/>
                </a:ln>
                <a:solidFill>
                  <a:sysClr val="windowText" lastClr="000000"/>
                </a:solidFill>
                <a:effectLst/>
                <a:uLnTx/>
                <a:uFillTx/>
                <a:latin typeface="Century Gothic"/>
                <a:cs typeface="Century Gothic"/>
              </a:rPr>
              <a:t>right</a:t>
            </a:r>
            <a:r>
              <a:rPr kumimoji="0" sz="1800" b="0" i="0" u="none" strike="noStrike" kern="0" cap="none" spc="5" normalizeH="0" baseline="0" noProof="0" dirty="0">
                <a:ln>
                  <a:noFill/>
                </a:ln>
                <a:solidFill>
                  <a:sysClr val="windowText" lastClr="000000"/>
                </a:solidFill>
                <a:effectLst/>
                <a:uLnTx/>
                <a:uFillTx/>
                <a:latin typeface="Century Gothic"/>
                <a:cs typeface="Century Gothic"/>
              </a:rPr>
              <a:t> </a:t>
            </a:r>
            <a:r>
              <a:rPr kumimoji="0" sz="1800" b="0" i="0" u="none" strike="noStrike" kern="0" cap="none" spc="-25" normalizeH="0" baseline="0" noProof="0" dirty="0">
                <a:ln>
                  <a:noFill/>
                </a:ln>
                <a:solidFill>
                  <a:sysClr val="windowText" lastClr="000000"/>
                </a:solidFill>
                <a:effectLst/>
                <a:uLnTx/>
                <a:uFillTx/>
                <a:latin typeface="Century Gothic"/>
                <a:cs typeface="Century Gothic"/>
              </a:rPr>
              <a:t>of</a:t>
            </a:r>
            <a:endParaRPr kumimoji="0" sz="1800" b="0" i="0" u="none" strike="noStrike" kern="0" cap="none" spc="0" normalizeH="0" baseline="0" noProof="0">
              <a:ln>
                <a:noFill/>
              </a:ln>
              <a:solidFill>
                <a:sysClr val="windowText" lastClr="000000"/>
              </a:solidFill>
              <a:effectLst/>
              <a:uLnTx/>
              <a:uFillTx/>
              <a:latin typeface="Century Gothic"/>
              <a:cs typeface="Century Gothic"/>
            </a:endParaRPr>
          </a:p>
        </p:txBody>
      </p:sp>
      <p:grpSp>
        <p:nvGrpSpPr>
          <p:cNvPr id="18" name="object 18"/>
          <p:cNvGrpSpPr/>
          <p:nvPr/>
        </p:nvGrpSpPr>
        <p:grpSpPr>
          <a:xfrm>
            <a:off x="5446776" y="1391411"/>
            <a:ext cx="1762125" cy="2211705"/>
            <a:chOff x="5446776" y="1391411"/>
            <a:chExt cx="1762125" cy="2211705"/>
          </a:xfrm>
        </p:grpSpPr>
        <p:pic>
          <p:nvPicPr>
            <p:cNvPr id="19" name="object 19"/>
            <p:cNvPicPr/>
            <p:nvPr/>
          </p:nvPicPr>
          <p:blipFill>
            <a:blip r:embed="rId6" cstate="print"/>
            <a:stretch>
              <a:fillRect/>
            </a:stretch>
          </p:blipFill>
          <p:spPr>
            <a:xfrm>
              <a:off x="5446776" y="1391411"/>
              <a:ext cx="455675" cy="411479"/>
            </a:xfrm>
            <a:prstGeom prst="rect">
              <a:avLst/>
            </a:prstGeom>
          </p:spPr>
        </p:pic>
        <p:pic>
          <p:nvPicPr>
            <p:cNvPr id="20" name="object 20"/>
            <p:cNvPicPr/>
            <p:nvPr/>
          </p:nvPicPr>
          <p:blipFill>
            <a:blip r:embed="rId7" cstate="print"/>
            <a:stretch>
              <a:fillRect/>
            </a:stretch>
          </p:blipFill>
          <p:spPr>
            <a:xfrm>
              <a:off x="6673596" y="3072383"/>
              <a:ext cx="534924" cy="530351"/>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DFFA-8888-3385-2DE6-C84273635E3A}"/>
              </a:ext>
            </a:extLst>
          </p:cNvPr>
          <p:cNvSpPr>
            <a:spLocks noGrp="1"/>
          </p:cNvSpPr>
          <p:nvPr>
            <p:ph type="title"/>
          </p:nvPr>
        </p:nvSpPr>
        <p:spPr>
          <a:xfrm>
            <a:off x="2060" y="1709739"/>
            <a:ext cx="12185821" cy="1720959"/>
          </a:xfrm>
        </p:spPr>
        <p:txBody>
          <a:bodyPr/>
          <a:lstStyle/>
          <a:p>
            <a:pPr algn="ctr"/>
            <a:r>
              <a:rPr lang="en-US" dirty="0"/>
              <a:t>CEC 2026 RA Slice of Day Load Forecast</a:t>
            </a:r>
          </a:p>
        </p:txBody>
      </p:sp>
      <p:sp>
        <p:nvSpPr>
          <p:cNvPr id="4" name="Slide Number Placeholder 3">
            <a:extLst>
              <a:ext uri="{FF2B5EF4-FFF2-40B4-BE49-F238E27FC236}">
                <a16:creationId xmlns:a16="http://schemas.microsoft.com/office/drawing/2014/main" id="{554F31C1-764D-59B3-4E46-83FD2E7060AE}"/>
              </a:ext>
            </a:extLst>
          </p:cNvPr>
          <p:cNvSpPr>
            <a:spLocks noGrp="1"/>
          </p:cNvSpPr>
          <p:nvPr>
            <p:ph type="sldNum" sz="quarter" idx="12"/>
          </p:nvPr>
        </p:nvSpPr>
        <p:spPr/>
        <p:txBody>
          <a:bodyPr/>
          <a:lstStyle/>
          <a:p>
            <a:fld id="{1C4126A1-9282-4A82-AC02-A59AF4A969C8}" type="slidenum">
              <a:rPr lang="en-US" smtClean="0"/>
              <a:t>4</a:t>
            </a:fld>
            <a:endParaRPr lang="en-US"/>
          </a:p>
        </p:txBody>
      </p:sp>
    </p:spTree>
    <p:extLst>
      <p:ext uri="{BB962C8B-B14F-4D97-AF65-F5344CB8AC3E}">
        <p14:creationId xmlns:p14="http://schemas.microsoft.com/office/powerpoint/2010/main" val="2817440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AA49-C22A-E8D3-7B13-6AEA9ACD2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9C5985-2B5B-345C-6760-24A3F3A3E48E}"/>
              </a:ext>
            </a:extLst>
          </p:cNvPr>
          <p:cNvSpPr>
            <a:spLocks noGrp="1"/>
          </p:cNvSpPr>
          <p:nvPr>
            <p:ph type="title"/>
          </p:nvPr>
        </p:nvSpPr>
        <p:spPr>
          <a:xfrm>
            <a:off x="2060" y="1709739"/>
            <a:ext cx="12185821" cy="1720959"/>
          </a:xfrm>
        </p:spPr>
        <p:txBody>
          <a:bodyPr/>
          <a:lstStyle/>
          <a:p>
            <a:pPr algn="ctr"/>
            <a:r>
              <a:rPr lang="en-US" dirty="0"/>
              <a:t>SOD Implementation Updates</a:t>
            </a:r>
          </a:p>
        </p:txBody>
      </p:sp>
      <p:sp>
        <p:nvSpPr>
          <p:cNvPr id="4" name="Slide Number Placeholder 3">
            <a:extLst>
              <a:ext uri="{FF2B5EF4-FFF2-40B4-BE49-F238E27FC236}">
                <a16:creationId xmlns:a16="http://schemas.microsoft.com/office/drawing/2014/main" id="{56F56D0D-FE03-99FB-20E4-87DF1159F0F6}"/>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1331501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DA2CB-FE92-58F6-B085-1CA90A08F2E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934EE56-CC64-0F9C-CC0A-C63C824762B0}"/>
              </a:ext>
            </a:extLst>
          </p:cNvPr>
          <p:cNvSpPr>
            <a:spLocks noGrp="1"/>
          </p:cNvSpPr>
          <p:nvPr>
            <p:ph type="title"/>
          </p:nvPr>
        </p:nvSpPr>
        <p:spPr>
          <a:xfrm>
            <a:off x="609600" y="365125"/>
            <a:ext cx="10985090" cy="649596"/>
          </a:xfrm>
        </p:spPr>
        <p:txBody>
          <a:bodyPr/>
          <a:lstStyle/>
          <a:p>
            <a:r>
              <a:rPr lang="en-US" dirty="0"/>
              <a:t>Off-Peak Imports</a:t>
            </a:r>
          </a:p>
        </p:txBody>
      </p:sp>
      <p:sp>
        <p:nvSpPr>
          <p:cNvPr id="8" name="Content Placeholder 7">
            <a:extLst>
              <a:ext uri="{FF2B5EF4-FFF2-40B4-BE49-F238E27FC236}">
                <a16:creationId xmlns:a16="http://schemas.microsoft.com/office/drawing/2014/main" id="{E0CA3FFE-BB66-0E9A-7219-146AC7F37DDB}"/>
              </a:ext>
            </a:extLst>
          </p:cNvPr>
          <p:cNvSpPr>
            <a:spLocks noGrp="1"/>
          </p:cNvSpPr>
          <p:nvPr>
            <p:ph idx="1"/>
          </p:nvPr>
        </p:nvSpPr>
        <p:spPr>
          <a:xfrm>
            <a:off x="609600" y="1149658"/>
            <a:ext cx="10985090" cy="5027305"/>
          </a:xfrm>
        </p:spPr>
        <p:txBody>
          <a:bodyPr vert="horz" lIns="0" tIns="45720" rIns="91440" bIns="45720" rtlCol="0" anchor="t">
            <a:noAutofit/>
          </a:bodyPr>
          <a:lstStyle/>
          <a:p>
            <a:pPr marL="342900" indent="-342900"/>
            <a:r>
              <a:rPr lang="en-US" dirty="0"/>
              <a:t>D.25-06-048 extends the off-peak import counting rule adopted in D.24-06-004, which allows LSEs to count off-peak imports towards RA requirements, to apply to Q3 of 2025 and Q3 of 2026. </a:t>
            </a:r>
          </a:p>
          <a:p>
            <a:pPr marL="342900" indent="-342900"/>
            <a:r>
              <a:rPr lang="en-US" dirty="0"/>
              <a:t>LSEs may count off-peak import energy that is not available during the AAH window towards meeting its RA requirements, regardless of whether the import is paired with the on-peak import on a specific branch group, so long as the off-peak import energy adheres to the other existing import requirements and provides ED with proof demonstrating: </a:t>
            </a:r>
          </a:p>
          <a:p>
            <a:pPr marL="1200150" lvl="2" indent="-457200">
              <a:buAutoNum type="arabicPeriod"/>
            </a:pPr>
            <a:r>
              <a:rPr lang="en-US" sz="2200" dirty="0"/>
              <a:t>The availability of import allocation rights, and </a:t>
            </a:r>
          </a:p>
          <a:p>
            <a:pPr marL="1200150" lvl="2" indent="-457200">
              <a:buAutoNum type="arabicPeriod"/>
            </a:pPr>
            <a:r>
              <a:rPr lang="en-US" sz="2200" dirty="0"/>
              <a:t>If there is an associated on-peak import on the branch group, to avoid over and under accounting of import allocation right availability. </a:t>
            </a:r>
          </a:p>
        </p:txBody>
      </p:sp>
      <p:sp>
        <p:nvSpPr>
          <p:cNvPr id="5" name="Slide Number Placeholder 4">
            <a:extLst>
              <a:ext uri="{FF2B5EF4-FFF2-40B4-BE49-F238E27FC236}">
                <a16:creationId xmlns:a16="http://schemas.microsoft.com/office/drawing/2014/main" id="{3E61B814-0C62-E386-1238-578140D763EC}"/>
              </a:ext>
            </a:extLst>
          </p:cNvPr>
          <p:cNvSpPr>
            <a:spLocks noGrp="1"/>
          </p:cNvSpPr>
          <p:nvPr>
            <p:ph type="sldNum" sz="quarter" idx="12"/>
          </p:nvPr>
        </p:nvSpPr>
        <p:spPr/>
        <p:txBody>
          <a:bodyPr/>
          <a:lstStyle/>
          <a:p>
            <a:fld id="{1C4126A1-9282-4A82-AC02-A59AF4A969C8}" type="slidenum">
              <a:rPr lang="en-US" smtClean="0"/>
              <a:t>6</a:t>
            </a:fld>
            <a:endParaRPr lang="en-US"/>
          </a:p>
        </p:txBody>
      </p:sp>
    </p:spTree>
    <p:extLst>
      <p:ext uri="{BB962C8B-B14F-4D97-AF65-F5344CB8AC3E}">
        <p14:creationId xmlns:p14="http://schemas.microsoft.com/office/powerpoint/2010/main" val="268540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15C2B-1781-58A9-7751-F62A6F6153B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B4FA3E4-02BF-2332-7450-CAE1E3089421}"/>
              </a:ext>
            </a:extLst>
          </p:cNvPr>
          <p:cNvSpPr>
            <a:spLocks noGrp="1"/>
          </p:cNvSpPr>
          <p:nvPr>
            <p:ph type="title"/>
          </p:nvPr>
        </p:nvSpPr>
        <p:spPr>
          <a:xfrm>
            <a:off x="609600" y="365125"/>
            <a:ext cx="10985090" cy="649596"/>
          </a:xfrm>
        </p:spPr>
        <p:txBody>
          <a:bodyPr/>
          <a:lstStyle/>
          <a:p>
            <a:r>
              <a:rPr lang="en-US" dirty="0"/>
              <a:t>Load Migration Update</a:t>
            </a:r>
          </a:p>
        </p:txBody>
      </p:sp>
      <p:sp>
        <p:nvSpPr>
          <p:cNvPr id="8" name="Content Placeholder 7">
            <a:extLst>
              <a:ext uri="{FF2B5EF4-FFF2-40B4-BE49-F238E27FC236}">
                <a16:creationId xmlns:a16="http://schemas.microsoft.com/office/drawing/2014/main" id="{4BBE4628-AB38-E0F0-6131-8FC7E46DBBF3}"/>
              </a:ext>
            </a:extLst>
          </p:cNvPr>
          <p:cNvSpPr>
            <a:spLocks noGrp="1"/>
          </p:cNvSpPr>
          <p:nvPr>
            <p:ph idx="1"/>
          </p:nvPr>
        </p:nvSpPr>
        <p:spPr>
          <a:xfrm>
            <a:off x="609600" y="1149658"/>
            <a:ext cx="10985090" cy="5027305"/>
          </a:xfrm>
        </p:spPr>
        <p:txBody>
          <a:bodyPr vert="horz" lIns="0" tIns="45720" rIns="91440" bIns="45720" rtlCol="0" anchor="t">
            <a:noAutofit/>
          </a:bodyPr>
          <a:lstStyle/>
          <a:p>
            <a:pPr marL="342900" indent="-342900"/>
            <a:r>
              <a:rPr lang="en-US" dirty="0"/>
              <a:t>D.25-06-048 modifies the mid-year load migration update timeline to align with the mid-year revised allocation timeline. The </a:t>
            </a:r>
            <a:r>
              <a:rPr lang="en-US" b="1" u="sng" dirty="0"/>
              <a:t>mid-February load migration update would cover June to December load migration</a:t>
            </a:r>
            <a:r>
              <a:rPr lang="en-US" dirty="0"/>
              <a:t> rather than May to December load migration. </a:t>
            </a:r>
            <a:endParaRPr lang="en-US" sz="2000" b="1" dirty="0"/>
          </a:p>
        </p:txBody>
      </p:sp>
      <p:sp>
        <p:nvSpPr>
          <p:cNvPr id="5" name="Slide Number Placeholder 4">
            <a:extLst>
              <a:ext uri="{FF2B5EF4-FFF2-40B4-BE49-F238E27FC236}">
                <a16:creationId xmlns:a16="http://schemas.microsoft.com/office/drawing/2014/main" id="{60B37131-15C5-B410-A89E-FC0E690D1AC5}"/>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1890452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D4107-283D-F06D-B682-7D5BC7C117C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522BB07-D5F2-DB31-9802-8E9A6F7DFEFD}"/>
              </a:ext>
            </a:extLst>
          </p:cNvPr>
          <p:cNvSpPr>
            <a:spLocks noGrp="1"/>
          </p:cNvSpPr>
          <p:nvPr>
            <p:ph type="title"/>
          </p:nvPr>
        </p:nvSpPr>
        <p:spPr>
          <a:xfrm>
            <a:off x="609600" y="365125"/>
            <a:ext cx="10985090" cy="649596"/>
          </a:xfrm>
        </p:spPr>
        <p:txBody>
          <a:bodyPr/>
          <a:lstStyle/>
          <a:p>
            <a:r>
              <a:rPr lang="en-US" dirty="0"/>
              <a:t>CPE Modifications</a:t>
            </a:r>
          </a:p>
        </p:txBody>
      </p:sp>
      <p:sp>
        <p:nvSpPr>
          <p:cNvPr id="8" name="Content Placeholder 7">
            <a:extLst>
              <a:ext uri="{FF2B5EF4-FFF2-40B4-BE49-F238E27FC236}">
                <a16:creationId xmlns:a16="http://schemas.microsoft.com/office/drawing/2014/main" id="{E6F70148-74DF-646C-98E8-331A4B3FEB54}"/>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0">
              <a:buNone/>
            </a:pPr>
            <a:r>
              <a:rPr lang="en-US" b="1" u="sng" dirty="0"/>
              <a:t>Elimination of Voluntary Self-Show Option </a:t>
            </a:r>
          </a:p>
          <a:p>
            <a:r>
              <a:rPr lang="en-US" sz="2200" dirty="0"/>
              <a:t>OP 3 of </a:t>
            </a:r>
            <a:r>
              <a:rPr lang="en-US" sz="2200" b="1" dirty="0">
                <a:hlinkClick r:id="rId3"/>
              </a:rPr>
              <a:t>D.24-12-003 </a:t>
            </a:r>
            <a:r>
              <a:rPr lang="en-US" sz="2200" dirty="0"/>
              <a:t>eliminates the option for Load Serving Entities (LSEs) to voluntarily self-show (for no compensation) their capacity under contract with the local CPEs. </a:t>
            </a:r>
          </a:p>
          <a:p>
            <a:r>
              <a:rPr lang="en-US" sz="2200" dirty="0"/>
              <a:t>Instead, OP 4 authorizes Energy Division to issue a data request collecting LSEs’ information on their local RA capacity contracts. Once collected, the Energy Division will aggregate, anonymize, and provide this information to CPEs to inform their annual solicitation and procurement processes.</a:t>
            </a:r>
          </a:p>
          <a:p>
            <a:pPr marL="0" indent="0">
              <a:buNone/>
            </a:pPr>
            <a:endParaRPr lang="en-US" sz="2200" b="1" dirty="0"/>
          </a:p>
          <a:p>
            <a:r>
              <a:rPr lang="en-US" sz="2200" dirty="0"/>
              <a:t>OP 15 of </a:t>
            </a:r>
            <a:r>
              <a:rPr lang="en-US" sz="2200" b="1" dirty="0">
                <a:hlinkClick r:id="rId4"/>
              </a:rPr>
              <a:t>D.25-06-048 </a:t>
            </a:r>
            <a:r>
              <a:rPr lang="en-US" sz="2200" dirty="0"/>
              <a:t>incorporates the reporting requirements into the annual RA compliance filings due October 31. The data request </a:t>
            </a:r>
            <a:r>
              <a:rPr lang="en-US" sz="2200"/>
              <a:t>is</a:t>
            </a:r>
            <a:r>
              <a:rPr lang="en-US" sz="2200" dirty="0"/>
              <a:t> incorporated in the Local, Flexible RA, and CPE Data Reporting Template. </a:t>
            </a:r>
            <a:endParaRPr lang="en-US" sz="2200" b="1" dirty="0"/>
          </a:p>
        </p:txBody>
      </p:sp>
      <p:sp>
        <p:nvSpPr>
          <p:cNvPr id="5" name="Slide Number Placeholder 4">
            <a:extLst>
              <a:ext uri="{FF2B5EF4-FFF2-40B4-BE49-F238E27FC236}">
                <a16:creationId xmlns:a16="http://schemas.microsoft.com/office/drawing/2014/main" id="{E76E5446-8A4E-5F27-1D47-611F95A0AEA0}"/>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2916037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3552A-9BF6-4515-9226-4385154EC77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06EB7E5-1665-7F3E-48C8-3EDAC47BB6B4}"/>
              </a:ext>
            </a:extLst>
          </p:cNvPr>
          <p:cNvSpPr>
            <a:spLocks noGrp="1"/>
          </p:cNvSpPr>
          <p:nvPr>
            <p:ph type="title"/>
          </p:nvPr>
        </p:nvSpPr>
        <p:spPr>
          <a:xfrm>
            <a:off x="609600" y="365125"/>
            <a:ext cx="10985090" cy="649596"/>
          </a:xfrm>
        </p:spPr>
        <p:txBody>
          <a:bodyPr/>
          <a:lstStyle/>
          <a:p>
            <a:r>
              <a:rPr lang="en-US" dirty="0"/>
              <a:t>CPE Allocations</a:t>
            </a:r>
          </a:p>
        </p:txBody>
      </p:sp>
      <p:sp>
        <p:nvSpPr>
          <p:cNvPr id="8" name="Content Placeholder 7">
            <a:extLst>
              <a:ext uri="{FF2B5EF4-FFF2-40B4-BE49-F238E27FC236}">
                <a16:creationId xmlns:a16="http://schemas.microsoft.com/office/drawing/2014/main" id="{6DA49E78-D2E6-4184-8664-A9D8A4572E5E}"/>
              </a:ext>
            </a:extLst>
          </p:cNvPr>
          <p:cNvSpPr>
            <a:spLocks noGrp="1"/>
          </p:cNvSpPr>
          <p:nvPr>
            <p:ph idx="1"/>
          </p:nvPr>
        </p:nvSpPr>
        <p:spPr>
          <a:xfrm>
            <a:off x="609600" y="1149658"/>
            <a:ext cx="10985090" cy="5027305"/>
          </a:xfrm>
        </p:spPr>
        <p:txBody>
          <a:bodyPr vert="horz" lIns="0" tIns="45720" rIns="91440" bIns="45720" rtlCol="0" anchor="t">
            <a:noAutofit/>
          </a:bodyPr>
          <a:lstStyle/>
          <a:p>
            <a:pPr marL="0" indent="0">
              <a:buNone/>
            </a:pPr>
            <a:r>
              <a:rPr lang="en-US" sz="2200" b="1" u="sng" dirty="0"/>
              <a:t>2027 Compliance Year Allocations Locked In</a:t>
            </a:r>
          </a:p>
          <a:p>
            <a:r>
              <a:rPr lang="en-US" sz="2200" b="1" dirty="0"/>
              <a:t>OP 5 of </a:t>
            </a:r>
            <a:r>
              <a:rPr lang="en-US" sz="2200" b="1" dirty="0">
                <a:hlinkClick r:id="rId3"/>
              </a:rPr>
              <a:t>D.24-12-003 </a:t>
            </a:r>
            <a:r>
              <a:rPr lang="en-US" sz="2200" dirty="0"/>
              <a:t>locks in 2027 compliance year allocations a year in advance (2025) so that LSEs can have earlier certainty on their requirements and more time to conduct their own procurements. </a:t>
            </a:r>
          </a:p>
          <a:p>
            <a:r>
              <a:rPr lang="en-US" sz="2200" dirty="0"/>
              <a:t>The CPE procurement process is as follows: </a:t>
            </a:r>
          </a:p>
          <a:p>
            <a:pPr lvl="1"/>
            <a:r>
              <a:rPr lang="en-US" dirty="0"/>
              <a:t>Local CPE procurement conducted by October 31, 2025, for compliance year 2027 will be considered “locked”. In 2026, the CPEs will no longer procure local requirements for compliance year 2027, as allocated in 2025. </a:t>
            </a:r>
          </a:p>
          <a:p>
            <a:pPr lvl="1"/>
            <a:r>
              <a:rPr lang="en-US" dirty="0"/>
              <a:t>In 2026, the CPEs will only procure for the incremental changes between what was provided in 2025 and the CAISO’s updated Local Capacity Technical study for compliance year 2027. Any incremental procurement conducted by the CPE will be allocated to the LSEs in accordance with the annual CPE and LSE allocation timelines in August and mid-September. </a:t>
            </a:r>
          </a:p>
        </p:txBody>
      </p:sp>
      <p:sp>
        <p:nvSpPr>
          <p:cNvPr id="5" name="Slide Number Placeholder 4">
            <a:extLst>
              <a:ext uri="{FF2B5EF4-FFF2-40B4-BE49-F238E27FC236}">
                <a16:creationId xmlns:a16="http://schemas.microsoft.com/office/drawing/2014/main" id="{9D22A308-302F-AAC4-D18A-323FC9F443F6}"/>
              </a:ext>
            </a:extLst>
          </p:cNvPr>
          <p:cNvSpPr>
            <a:spLocks noGrp="1"/>
          </p:cNvSpPr>
          <p:nvPr>
            <p:ph type="sldNum" sz="quarter" idx="12"/>
          </p:nvPr>
        </p:nvSpPr>
        <p:spPr/>
        <p:txBody>
          <a:bodyPr/>
          <a:lstStyle/>
          <a:p>
            <a:fld id="{1C4126A1-9282-4A82-AC02-A59AF4A969C8}" type="slidenum">
              <a:rPr lang="en-US" smtClean="0"/>
              <a:t>9</a:t>
            </a:fld>
            <a:endParaRPr lang="en-US"/>
          </a:p>
        </p:txBody>
      </p:sp>
    </p:spTree>
    <p:extLst>
      <p:ext uri="{BB962C8B-B14F-4D97-AF65-F5344CB8AC3E}">
        <p14:creationId xmlns:p14="http://schemas.microsoft.com/office/powerpoint/2010/main" val="4256684463"/>
      </p:ext>
    </p:extLst>
  </p:cSld>
  <p:clrMapOvr>
    <a:masterClrMapping/>
  </p:clrMapOvr>
</p:sld>
</file>

<file path=ppt/theme/theme1.xml><?xml version="1.0" encoding="utf-8"?>
<a:theme xmlns:a="http://schemas.openxmlformats.org/drawingml/2006/main" name="CPUC White">
  <a:themeElements>
    <a:clrScheme name="Custom 1">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403093"/>
      </a:hlink>
      <a:folHlink>
        <a:srgbClr val="652B14"/>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139900C3-2C8F-A741-BFAD-1DAD7144C619}"/>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0EB9897C-48AF-A945-85A8-198442E28F69}"/>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5EEAEFEB-75AC-5243-90E3-1F64274834CE}"/>
    </a:ext>
  </a:extLst>
</a:theme>
</file>

<file path=ppt/theme/theme4.xml><?xml version="1.0" encoding="utf-8"?>
<a:theme xmlns:a="http://schemas.openxmlformats.org/drawingml/2006/main" name="CPUC Blue">
  <a:themeElements>
    <a:clrScheme name="CPUC_2022">
      <a:dk1>
        <a:srgbClr val="000000"/>
      </a:dk1>
      <a:lt1>
        <a:srgbClr val="FFFFFF"/>
      </a:lt1>
      <a:dk2>
        <a:srgbClr val="2A3C50"/>
      </a:dk2>
      <a:lt2>
        <a:srgbClr val="FFDAA2"/>
      </a:lt2>
      <a:accent1>
        <a:srgbClr val="4779B1"/>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A5820177-E8B0-564B-A326-FF5EECE99FE6}"/>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622" id="{383EEB3E-EA8D-4940-94CE-C53C72DDD0E4}" vid="{4346F9B6-0868-1041-A681-AF6042D22DA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86BC3AB7D76A4C95100ABA517F5E83" ma:contentTypeVersion="13" ma:contentTypeDescription="Create a new document." ma:contentTypeScope="" ma:versionID="715311d07e1dfe594a051c714fac9b13">
  <xsd:schema xmlns:xsd="http://www.w3.org/2001/XMLSchema" xmlns:xs="http://www.w3.org/2001/XMLSchema" xmlns:p="http://schemas.microsoft.com/office/2006/metadata/properties" xmlns:ns2="76be18ba-3f21-4542-9cb1-4070a1d5beb6" xmlns:ns3="1b95f576-ac1d-41e6-9609-5e83155ee812" targetNamespace="http://schemas.microsoft.com/office/2006/metadata/properties" ma:root="true" ma:fieldsID="bec313f2b2f58337428abfa84ef11959" ns2:_="" ns3:_="">
    <xsd:import namespace="76be18ba-3f21-4542-9cb1-4070a1d5beb6"/>
    <xsd:import namespace="1b95f576-ac1d-41e6-9609-5e83155ee81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be18ba-3f21-4542-9cb1-4070a1d5be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2ad91bc-5df5-4177-b239-83290d7e6c2a}" ma:internalName="TaxCatchAll" ma:showField="CatchAllData" ma:web="76be18ba-3f21-4542-9cb1-4070a1d5be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95f576-ac1d-41e6-9609-5e83155ee81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58c64cc-ee56-435d-b6d0-239f1a5e0d9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6be18ba-3f21-4542-9cb1-4070a1d5beb6" xsi:nil="true"/>
    <lcf76f155ced4ddcb4097134ff3c332f xmlns="1b95f576-ac1d-41e6-9609-5e83155ee81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DA4CA8-FFDA-402F-BD71-2C52892DF00A}">
  <ds:schemaRefs>
    <ds:schemaRef ds:uri="http://schemas.microsoft.com/sharepoint/v3/contenttype/forms"/>
  </ds:schemaRefs>
</ds:datastoreItem>
</file>

<file path=customXml/itemProps2.xml><?xml version="1.0" encoding="utf-8"?>
<ds:datastoreItem xmlns:ds="http://schemas.openxmlformats.org/officeDocument/2006/customXml" ds:itemID="{9B1F63DA-9A4D-437F-9C04-FA4FF19B7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be18ba-3f21-4542-9cb1-4070a1d5beb6"/>
    <ds:schemaRef ds:uri="1b95f576-ac1d-41e6-9609-5e83155ee8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1FDC99E-12DF-4D8C-8E6D-CBEA95427CE1}">
  <ds:schemaRefs>
    <ds:schemaRef ds:uri="http://schemas.microsoft.com/office/2006/metadata/properties"/>
    <ds:schemaRef ds:uri="http://schemas.microsoft.com/office/2006/documentManagement/types"/>
    <ds:schemaRef ds:uri="http://purl.org/dc/dcmitype/"/>
    <ds:schemaRef ds:uri="http://purl.org/dc/terms/"/>
    <ds:schemaRef ds:uri="http://www.w3.org/XML/1998/namespace"/>
    <ds:schemaRef ds:uri="http://purl.org/dc/elements/1.1/"/>
    <ds:schemaRef ds:uri="http://schemas.microsoft.com/office/infopath/2007/PartnerControls"/>
    <ds:schemaRef ds:uri="http://schemas.openxmlformats.org/package/2006/metadata/core-properties"/>
    <ds:schemaRef ds:uri="1b95f576-ac1d-41e6-9609-5e83155ee812"/>
    <ds:schemaRef ds:uri="76be18ba-3f21-4542-9cb1-4070a1d5beb6"/>
  </ds:schemaRefs>
</ds:datastoreItem>
</file>

<file path=docMetadata/LabelInfo.xml><?xml version="1.0" encoding="utf-8"?>
<clbl:labelList xmlns:clbl="http://schemas.microsoft.com/office/2020/mipLabelMetadata">
  <clbl:label id="{837159c6-f1df-4ef5-8d04-65c7d856c1d1}" enabled="0" method="" siteId="{837159c6-f1df-4ef5-8d04-65c7d856c1d1}" removed="1"/>
</clbl:labelList>
</file>

<file path=docProps/app.xml><?xml version="1.0" encoding="utf-8"?>
<Properties xmlns="http://schemas.openxmlformats.org/officeDocument/2006/extended-properties" xmlns:vt="http://schemas.openxmlformats.org/officeDocument/2006/docPropsVTypes">
  <Template>CPUCtemplate_0622 (2)</Template>
  <TotalTime>3457</TotalTime>
  <Words>1653</Words>
  <Application>Microsoft Office PowerPoint</Application>
  <PresentationFormat>Widescreen</PresentationFormat>
  <Paragraphs>169</Paragraphs>
  <Slides>19</Slides>
  <Notes>10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Arial</vt:lpstr>
      <vt:lpstr>Calibri</vt:lpstr>
      <vt:lpstr>Century Gothic</vt:lpstr>
      <vt:lpstr>Courier New</vt:lpstr>
      <vt:lpstr>Wingdings</vt:lpstr>
      <vt:lpstr>CPUC White</vt:lpstr>
      <vt:lpstr>CPUC Pale Gold</vt:lpstr>
      <vt:lpstr>CPUC Dark Blue</vt:lpstr>
      <vt:lpstr>CPUC Blue</vt:lpstr>
      <vt:lpstr>CPUC Gold</vt:lpstr>
      <vt:lpstr>Slice-of-Day Implementation Workshop</vt:lpstr>
      <vt:lpstr>Agenda</vt:lpstr>
      <vt:lpstr>Logistics</vt:lpstr>
      <vt:lpstr>CEC 2026 RA Slice of Day Load Forecast</vt:lpstr>
      <vt:lpstr>SOD Implementation Updates</vt:lpstr>
      <vt:lpstr>Off-Peak Imports</vt:lpstr>
      <vt:lpstr>Load Migration Update</vt:lpstr>
      <vt:lpstr>CPE Modifications</vt:lpstr>
      <vt:lpstr>CPE Allocations</vt:lpstr>
      <vt:lpstr>2-Hour Battery Showings in SOD Template</vt:lpstr>
      <vt:lpstr>Hybrid NQC Counting Updates</vt:lpstr>
      <vt:lpstr>Hybrid Example </vt:lpstr>
      <vt:lpstr>Year-Ahead RA Filing Templates </vt:lpstr>
      <vt:lpstr>2026 YA Filings: SOD System, Local, and Flexible</vt:lpstr>
      <vt:lpstr>YA Local, Flex RA and CPE Data Reporting Template</vt:lpstr>
      <vt:lpstr>Local, Flex RA and CPE Data Reporting Template Demo</vt:lpstr>
      <vt:lpstr>Upcoming 2026 RA Compliance Dates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Slice of Day Office Hours</dc:title>
  <dc:creator>Draghi, Zoe</dc:creator>
  <cp:lastModifiedBy>Draghi, Zoe</cp:lastModifiedBy>
  <cp:revision>97</cp:revision>
  <dcterms:created xsi:type="dcterms:W3CDTF">2024-08-14T22:48:52Z</dcterms:created>
  <dcterms:modified xsi:type="dcterms:W3CDTF">2025-07-30T19:39:53Z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0x0101007586BC3AB7D76A4C95100ABA517F5E83</vt:lpwstr>
  </property>
  <property fmtid="{D5CDD505-2E9C-101B-9397-08002B2CF9AE}" pid="3" name="MediaServiceImageTags">
    <vt:lpwstr/>
  </property>
</Properties>
</file>