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307" r:id="rId3"/>
    <p:sldId id="366" r:id="rId4"/>
    <p:sldId id="367" r:id="rId5"/>
    <p:sldId id="370" r:id="rId6"/>
    <p:sldId id="377" r:id="rId7"/>
    <p:sldId id="376" r:id="rId8"/>
    <p:sldId id="373" r:id="rId9"/>
    <p:sldId id="374" r:id="rId10"/>
    <p:sldId id="375" r:id="rId11"/>
    <p:sldId id="379" r:id="rId12"/>
    <p:sldId id="380" r:id="rId13"/>
    <p:sldId id="378" r:id="rId14"/>
    <p:sldId id="371" r:id="rId15"/>
    <p:sldId id="372" r:id="rId16"/>
    <p:sldId id="381" r:id="rId17"/>
    <p:sldId id="383" r:id="rId18"/>
    <p:sldId id="382" r:id="rId19"/>
  </p:sldIdLst>
  <p:sldSz cx="9144000" cy="5143500" type="screen16x9"/>
  <p:notesSz cx="6858000" cy="91440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2B71E"/>
    <a:srgbClr val="3057C1"/>
    <a:srgbClr val="1542C4"/>
    <a:srgbClr val="F89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5"/>
    <p:restoredTop sz="98456" autoAdjust="0"/>
  </p:normalViewPr>
  <p:slideViewPr>
    <p:cSldViewPr snapToGrid="0" snapToObjects="1">
      <p:cViewPr>
        <p:scale>
          <a:sx n="95" d="100"/>
          <a:sy n="95" d="100"/>
        </p:scale>
        <p:origin x="-680" y="-4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A630D-6A56-4647-AD54-7D3AC4AC3FFC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303BB-AC45-F145-A970-C8AE1008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1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8CA4C-F6FC-7844-9877-4C8097AFF345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BC2E-A811-604D-B71F-1959F125D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0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057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436479"/>
            <a:ext cx="9144000" cy="1033493"/>
          </a:xfrm>
        </p:spPr>
        <p:txBody>
          <a:bodyPr anchor="b">
            <a:normAutofit/>
          </a:bodyPr>
          <a:lstStyle>
            <a:lvl1pPr algn="ctr">
              <a:defRPr sz="8800">
                <a:solidFill>
                  <a:srgbClr val="F2B71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4558" y="-1150130"/>
            <a:ext cx="6171407" cy="74437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1" y="3858466"/>
            <a:ext cx="2827382" cy="11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6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8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5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4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5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40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46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3/2/20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9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1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3/2/20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06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292" y="273847"/>
            <a:ext cx="7570058" cy="99417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542C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292" y="1369219"/>
            <a:ext cx="7570058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9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39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7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8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0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6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3/2/20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7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3/2/20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1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7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3356" y="273847"/>
            <a:ext cx="7672001" cy="99417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348" y="1369219"/>
            <a:ext cx="7672002" cy="32635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91FF8-EADD-C440-9AA8-D67566E7ED8F}" type="datetimeFigureOut">
              <a:rPr lang="en-US" smtClean="0"/>
              <a:t>3/2/20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www.calssa.org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73742" y="-81116"/>
            <a:ext cx="9269362" cy="221226"/>
          </a:xfrm>
          <a:prstGeom prst="rect">
            <a:avLst/>
          </a:prstGeom>
          <a:solidFill>
            <a:srgbClr val="F89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rgbClr val="F2B71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372" y="4842710"/>
            <a:ext cx="1186317" cy="2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1542C4"/>
          </a:solidFill>
          <a:latin typeface="Tungsten Medium" charset="0"/>
          <a:ea typeface="Tungsten Medium" charset="0"/>
          <a:cs typeface="Tungsten Medium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Clr>
          <a:srgbClr val="F2B71E"/>
        </a:buClr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C3E1-DB9C-1642-BBF9-7BC77494976D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01418" y="2229920"/>
            <a:ext cx="9144000" cy="1033493"/>
          </a:xfrm>
        </p:spPr>
        <p:txBody>
          <a:bodyPr>
            <a:normAutofit fontScale="90000"/>
          </a:bodyPr>
          <a:lstStyle/>
          <a:p>
            <a:r>
              <a:rPr lang="en-US" sz="7300" dirty="0" smtClean="0"/>
              <a:t>Customer Data Access</a:t>
            </a:r>
            <a:br>
              <a:rPr lang="en-US" sz="7300" dirty="0" smtClean="0"/>
            </a:br>
            <a:r>
              <a:rPr lang="en-US" sz="3600" dirty="0" smtClean="0"/>
              <a:t>Interconnection </a:t>
            </a:r>
            <a:r>
              <a:rPr lang="en-US" sz="3600" dirty="0" smtClean="0"/>
              <a:t>Discussion Forum</a:t>
            </a:r>
            <a:br>
              <a:rPr lang="en-US" sz="3600" dirty="0" smtClean="0"/>
            </a:br>
            <a:r>
              <a:rPr lang="en-US" sz="3600" dirty="0" smtClean="0"/>
              <a:t>March 10, 2020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875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PG&amp;E </a:t>
            </a:r>
            <a:r>
              <a:rPr lang="en-US" dirty="0"/>
              <a:t>Website Data Access Options</a:t>
            </a:r>
          </a:p>
        </p:txBody>
      </p:sp>
      <p:pic>
        <p:nvPicPr>
          <p:cNvPr id="4" name="Content Placeholder 3" descr="CDA PGE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24" r="-594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664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PG&amp;E Website Data Access Options</a:t>
            </a:r>
          </a:p>
        </p:txBody>
      </p:sp>
      <p:pic>
        <p:nvPicPr>
          <p:cNvPr id="4" name="Content Placeholder 3" descr="CDA PGE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9" b="-11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284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PG&amp;E Website Data Access Options</a:t>
            </a:r>
          </a:p>
        </p:txBody>
      </p:sp>
      <p:pic>
        <p:nvPicPr>
          <p:cNvPr id="4" name="Content Placeholder 3" descr="CDA PGE we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47" r="-819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084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Customer Information Service Request (CISR) - Charge for Data</a:t>
            </a:r>
            <a:endParaRPr lang="en-US" dirty="0"/>
          </a:p>
        </p:txBody>
      </p:sp>
      <p:pic>
        <p:nvPicPr>
          <p:cNvPr id="4" name="Content Placeholder 3" descr="CDA char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81" r="-13781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1229905" y="3997160"/>
            <a:ext cx="6443579" cy="56872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5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PG&amp;E CISR Form Is Specific to Demand Response Providers</a:t>
            </a:r>
            <a:endParaRPr lang="en-US" dirty="0"/>
          </a:p>
        </p:txBody>
      </p:sp>
      <p:pic>
        <p:nvPicPr>
          <p:cNvPr id="4" name="Content Placeholder 3" descr="CDA PGE fo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19" r="-303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814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Recommendation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Allow third parties to use “Download My Data” or equivalent function if they receive customer authorization</a:t>
            </a:r>
            <a:endParaRPr lang="en-US" sz="2000" dirty="0"/>
          </a:p>
          <a:p>
            <a:r>
              <a:rPr lang="en-US" sz="2000" dirty="0" smtClean="0"/>
              <a:t>Utilities should recognize they could have one thousand authorized vendors if using interval data is required for solar providers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425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IDF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Telemetry</a:t>
            </a:r>
          </a:p>
          <a:p>
            <a:r>
              <a:rPr lang="en-US" sz="2000" dirty="0" smtClean="0"/>
              <a:t>Power control systems</a:t>
            </a:r>
          </a:p>
          <a:p>
            <a:r>
              <a:rPr lang="en-US" sz="2000" dirty="0" smtClean="0"/>
              <a:t>Dispute escalation pathway</a:t>
            </a:r>
          </a:p>
          <a:p>
            <a:r>
              <a:rPr lang="en-US" sz="2000" dirty="0" smtClean="0"/>
              <a:t>Lists of approved devices</a:t>
            </a:r>
          </a:p>
          <a:p>
            <a:r>
              <a:rPr lang="en-US" sz="2000" dirty="0" smtClean="0"/>
              <a:t>Rate selection for SGIP eligibility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294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266830" y="3503701"/>
            <a:ext cx="533717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Brad Heavner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Policy Director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California Solar &amp; Storage Association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brad@calssa.org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31" y="1404020"/>
            <a:ext cx="6563779" cy="186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Data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/>
              <a:t>CPUC staff has proposed to require all solar providers to use interval data in savings estimates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CALSSA supports this requirement, but only if a more reasonable data access option becomes available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4" name="Picture 3" descr="inpu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32" y="3067581"/>
            <a:ext cx="3747097" cy="18726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769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Data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Three options for third parties to obtain data:</a:t>
            </a:r>
          </a:p>
          <a:p>
            <a:pPr lvl="1"/>
            <a:r>
              <a:rPr lang="en-US" sz="1800" dirty="0" smtClean="0"/>
              <a:t>Build an API for ongoing data acquisition</a:t>
            </a:r>
          </a:p>
          <a:p>
            <a:pPr lvl="1"/>
            <a:r>
              <a:rPr lang="en-US" sz="1800" dirty="0" smtClean="0"/>
              <a:t>Get the customer to download and send</a:t>
            </a:r>
          </a:p>
          <a:p>
            <a:pPr lvl="1"/>
            <a:r>
              <a:rPr lang="en-US" sz="1800" dirty="0" smtClean="0"/>
              <a:t>Send an email and wait 2-4 weeks</a:t>
            </a:r>
          </a:p>
          <a:p>
            <a:r>
              <a:rPr lang="en-US" sz="2000" dirty="0" smtClean="0"/>
              <a:t>There should be an option for a one-time download after obtaining customer authorization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387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Access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292" y="1195435"/>
            <a:ext cx="7570058" cy="34701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/>
              <a:t>Building an API is a high barrier of entry and is unnecessary outside of demand response programs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Many customers do not have sufficient computer skills to access their own data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A</a:t>
            </a:r>
            <a:r>
              <a:rPr lang="en-US" sz="1600" dirty="0" smtClean="0"/>
              <a:t> four week delay in sending data by email is not acceptable customer service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SCE representatives frequently refuse to provide data even when customer has given authorization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Web portals are often out of service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Downloaded data is often full of errors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Call center employees do not understand the rules or process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/>
              <a:t>Metatags</a:t>
            </a:r>
            <a:r>
              <a:rPr lang="en-US" sz="1600" dirty="0" smtClean="0"/>
              <a:t> on .xml files change frequently. Available time periods are not consistent.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696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 Data Not Available</a:t>
            </a:r>
            <a:endParaRPr lang="en-US" dirty="0"/>
          </a:p>
        </p:txBody>
      </p:sp>
      <p:pic>
        <p:nvPicPr>
          <p:cNvPr id="4" name="Content Placeholder 3" descr="CDA erro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5" r="-52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932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 Website Data Access Options</a:t>
            </a:r>
            <a:endParaRPr lang="en-US" dirty="0"/>
          </a:p>
        </p:txBody>
      </p:sp>
      <p:pic>
        <p:nvPicPr>
          <p:cNvPr id="4" name="Content Placeholder 3" descr="CDA two option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022" r="-770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303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 Website Data Access Options</a:t>
            </a:r>
          </a:p>
        </p:txBody>
      </p:sp>
      <p:pic>
        <p:nvPicPr>
          <p:cNvPr id="4" name="Content Placeholder 3" descr="CDA connec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1" r="-2211"/>
          <a:stretch>
            <a:fillRect/>
          </a:stretch>
        </p:blipFill>
        <p:spPr>
          <a:xfrm>
            <a:off x="824980" y="1369219"/>
            <a:ext cx="7570058" cy="3263504"/>
          </a:xfrm>
        </p:spPr>
      </p:pic>
    </p:spTree>
    <p:extLst>
      <p:ext uri="{BB962C8B-B14F-4D97-AF65-F5344CB8AC3E}">
        <p14:creationId xmlns:p14="http://schemas.microsoft.com/office/powerpoint/2010/main" val="429092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 Website Data Access Options</a:t>
            </a:r>
          </a:p>
        </p:txBody>
      </p:sp>
      <p:pic>
        <p:nvPicPr>
          <p:cNvPr id="4" name="Content Placeholder 3" descr="CDA downloa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35" r="-23735"/>
          <a:stretch>
            <a:fillRect/>
          </a:stretch>
        </p:blipFill>
        <p:spPr>
          <a:xfrm>
            <a:off x="784876" y="1369219"/>
            <a:ext cx="7570058" cy="3263504"/>
          </a:xfrm>
        </p:spPr>
      </p:pic>
    </p:spTree>
    <p:extLst>
      <p:ext uri="{BB962C8B-B14F-4D97-AF65-F5344CB8AC3E}">
        <p14:creationId xmlns:p14="http://schemas.microsoft.com/office/powerpoint/2010/main" val="60599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 Data Format</a:t>
            </a:r>
            <a:endParaRPr lang="en-US" dirty="0"/>
          </a:p>
        </p:txBody>
      </p:sp>
      <p:pic>
        <p:nvPicPr>
          <p:cNvPr id="4" name="Content Placeholder 3" descr="CDA exce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60" r="-22660"/>
          <a:stretch>
            <a:fillRect/>
          </a:stretch>
        </p:blipFill>
        <p:spPr>
          <a:xfrm>
            <a:off x="677932" y="1369219"/>
            <a:ext cx="7570058" cy="3263504"/>
          </a:xfrm>
        </p:spPr>
      </p:pic>
    </p:spTree>
    <p:extLst>
      <p:ext uri="{BB962C8B-B14F-4D97-AF65-F5344CB8AC3E}">
        <p14:creationId xmlns:p14="http://schemas.microsoft.com/office/powerpoint/2010/main" val="305807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18385</TotalTime>
  <Words>325</Words>
  <Application>Microsoft Macintosh PowerPoint</Application>
  <PresentationFormat>On-screen Show (16:9)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Customer Data Access Interconnection Discussion Forum March 10, 2020</vt:lpstr>
      <vt:lpstr>Customer Data Access</vt:lpstr>
      <vt:lpstr>Customer Data Access</vt:lpstr>
      <vt:lpstr>Data Access Problems</vt:lpstr>
      <vt:lpstr>SCE Data Not Available</vt:lpstr>
      <vt:lpstr>SCE Website Data Access Options</vt:lpstr>
      <vt:lpstr>SCE Website Data Access Options</vt:lpstr>
      <vt:lpstr>SCE Website Data Access Options</vt:lpstr>
      <vt:lpstr>SCE Data Format</vt:lpstr>
      <vt:lpstr>PG&amp;E Website Data Access Options</vt:lpstr>
      <vt:lpstr>PG&amp;E Website Data Access Options</vt:lpstr>
      <vt:lpstr>PG&amp;E Website Data Access Options</vt:lpstr>
      <vt:lpstr>Customer Information Service Request (CISR) - Charge for Data</vt:lpstr>
      <vt:lpstr>PG&amp;E CISR Form Is Specific to Demand Response Providers</vt:lpstr>
      <vt:lpstr>Primary Recommendation </vt:lpstr>
      <vt:lpstr>Future IDF Topics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Elise De Grande</dc:creator>
  <cp:lastModifiedBy>Brad Heavner</cp:lastModifiedBy>
  <cp:revision>152</cp:revision>
  <cp:lastPrinted>2019-10-16T16:53:57Z</cp:lastPrinted>
  <dcterms:created xsi:type="dcterms:W3CDTF">2018-01-24T18:42:39Z</dcterms:created>
  <dcterms:modified xsi:type="dcterms:W3CDTF">2020-03-05T19:07:27Z</dcterms:modified>
</cp:coreProperties>
</file>