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599" r:id="rId5"/>
  </p:sldMasterIdLst>
  <p:notesMasterIdLst>
    <p:notesMasterId r:id="rId12"/>
  </p:notesMasterIdLst>
  <p:handoutMasterIdLst>
    <p:handoutMasterId r:id="rId13"/>
  </p:handoutMasterIdLst>
  <p:sldIdLst>
    <p:sldId id="277" r:id="rId6"/>
    <p:sldId id="278" r:id="rId7"/>
    <p:sldId id="279" r:id="rId8"/>
    <p:sldId id="282" r:id="rId9"/>
    <p:sldId id="284" r:id="rId10"/>
    <p:sldId id="285" r:id="rId1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5A38"/>
    <a:srgbClr val="678034"/>
    <a:srgbClr val="485A24"/>
    <a:srgbClr val="3E4D1F"/>
    <a:srgbClr val="F5B9E1"/>
    <a:srgbClr val="4F758B"/>
    <a:srgbClr val="686868"/>
    <a:srgbClr val="963821"/>
    <a:srgbClr val="727337"/>
    <a:srgbClr val="B8CB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25" autoAdjust="0"/>
    <p:restoredTop sz="96087" autoAdjust="0"/>
  </p:normalViewPr>
  <p:slideViewPr>
    <p:cSldViewPr>
      <p:cViewPr varScale="1">
        <p:scale>
          <a:sx n="116" d="100"/>
          <a:sy n="116" d="100"/>
        </p:scale>
        <p:origin x="112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3180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581CB82-2607-4473-A1D1-B8E2319086A8}" type="datetimeFigureOut">
              <a:rPr lang="en-US"/>
              <a:pPr>
                <a:defRPr/>
              </a:pPr>
              <a:t>6/18/2020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wrap="square" lIns="93164" tIns="46582" rIns="93164" bIns="465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20C5536-87CE-47E9-9B74-CC54D37F7F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83382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BD3EB9F-4B27-4437-942F-614CD4EC516B}" type="datetimeFigureOut">
              <a:rPr lang="en-US"/>
              <a:pPr>
                <a:defRPr/>
              </a:pPr>
              <a:t>6/18/2020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3" rIns="91427" bIns="45713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16426"/>
            <a:ext cx="5607050" cy="4183063"/>
          </a:xfrm>
          <a:prstGeom prst="rect">
            <a:avLst/>
          </a:prstGeom>
        </p:spPr>
        <p:txBody>
          <a:bodyPr vert="horz" lIns="91427" tIns="45713" rIns="91427" bIns="4571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A92F4BC-2E28-41D1-BCDC-0896050A6F9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544528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5949A3-EB4A-46C6-A3A9-E974B665D3DA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680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5949A3-EB4A-46C6-A3A9-E974B665D3DA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1436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5949A3-EB4A-46C6-A3A9-E974B665D3DA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545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53619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993775"/>
          </a:xfrm>
          <a:prstGeom prst="rect">
            <a:avLst/>
          </a:prstGeom>
        </p:spPr>
        <p:txBody>
          <a:bodyPr/>
          <a:lstStyle>
            <a:lvl1pPr algn="l">
              <a:defRPr sz="3600" baseline="0"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772400" cy="22098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25312"/>
            <a:ext cx="9144000" cy="935736"/>
          </a:xfrm>
          <a:prstGeom prst="rect">
            <a:avLst/>
          </a:prstGeom>
        </p:spPr>
      </p:pic>
      <p:sp>
        <p:nvSpPr>
          <p:cNvPr id="6" name="TextBox 1"/>
          <p:cNvSpPr txBox="1">
            <a:spLocks noChangeArrowheads="1"/>
          </p:cNvSpPr>
          <p:nvPr userDrawn="1"/>
        </p:nvSpPr>
        <p:spPr bwMode="auto">
          <a:xfrm>
            <a:off x="2971800" y="6120928"/>
            <a:ext cx="33528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sz="9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CAISO PUBLIC</a:t>
            </a:r>
            <a:endParaRPr lang="en-US" sz="900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21692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32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Slide bkgrnd-Titlefooter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62513"/>
            <a:ext cx="9144000" cy="199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7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993775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743200"/>
            <a:ext cx="7772400" cy="22098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667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2600">
                <a:solidFill>
                  <a:srgbClr val="4F758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34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E188C49E-526C-4CA2-87C2-E99663D5313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49691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5563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419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419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463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468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4F758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381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6986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82695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9613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3808"/>
            <a:ext cx="9144000" cy="77419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6880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12092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686868"/>
                </a:solidFill>
              </a:defRPr>
            </a:lvl1pPr>
          </a:lstStyle>
          <a:p>
            <a:r>
              <a:rPr lang="en-US" altLang="en-US" dirty="0"/>
              <a:t>Page </a:t>
            </a:r>
            <a:fld id="{08221C61-D8E7-408F-9FD3-E2914F976291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TextBox 1"/>
          <p:cNvSpPr txBox="1">
            <a:spLocks noChangeArrowheads="1"/>
          </p:cNvSpPr>
          <p:nvPr userDrawn="1"/>
        </p:nvSpPr>
        <p:spPr bwMode="auto">
          <a:xfrm>
            <a:off x="2971800" y="6120928"/>
            <a:ext cx="33528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sz="9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CAISO PUBLIC</a:t>
            </a:r>
            <a:endParaRPr lang="en-US" sz="900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555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00" r:id="rId1"/>
    <p:sldLayoutId id="2147484601" r:id="rId2"/>
    <p:sldLayoutId id="2147484602" r:id="rId3"/>
    <p:sldLayoutId id="2147484603" r:id="rId4"/>
    <p:sldLayoutId id="2147484604" r:id="rId5"/>
    <p:sldLayoutId id="2147484605" r:id="rId6"/>
    <p:sldLayoutId id="2147484606" r:id="rId7"/>
    <p:sldLayoutId id="2147484607" r:id="rId8"/>
    <p:sldLayoutId id="2147484608" r:id="rId9"/>
    <p:sldLayoutId id="2147484609" r:id="rId10"/>
    <p:sldLayoutId id="214748459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 bwMode="auto">
          <a:xfrm>
            <a:off x="304800" y="1524000"/>
            <a:ext cx="8763000" cy="2438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400" dirty="0"/>
              <a:t>Rule 21 Interconnection Discussion Forum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3400" dirty="0" smtClean="0"/>
              <a:t>Large-Scale </a:t>
            </a:r>
            <a:r>
              <a:rPr lang="en-US" sz="3400" dirty="0"/>
              <a:t>Net Energy Metering </a:t>
            </a:r>
            <a:br>
              <a:rPr lang="en-US" sz="3400" dirty="0"/>
            </a:br>
            <a:r>
              <a:rPr lang="en-US" sz="3400" dirty="0"/>
              <a:t>Rule 21 Interconnection Projects</a:t>
            </a:r>
            <a:br>
              <a:rPr lang="en-US" sz="3400" dirty="0"/>
            </a:br>
            <a:r>
              <a:rPr lang="en-US" sz="3400" dirty="0"/>
              <a:t>BA Concerns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04800" y="4038600"/>
            <a:ext cx="64008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Jeffrey Billinton 	</a:t>
            </a:r>
            <a:endParaRPr lang="en-US" sz="2000" dirty="0" smtClean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  <a:p>
            <a:pPr eaLnBrk="1" hangingPunct="1">
              <a:spcBef>
                <a:spcPct val="20000"/>
              </a:spcBef>
              <a:defRPr/>
            </a:pPr>
            <a:r>
              <a:rPr lang="en-US" sz="20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Director</a:t>
            </a: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, Transmission Infrastructure Planning</a:t>
            </a:r>
          </a:p>
          <a:p>
            <a:pPr eaLnBrk="1" hangingPunct="1">
              <a:spcBef>
                <a:spcPct val="20000"/>
              </a:spcBef>
              <a:defRPr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Jill Powers  	</a:t>
            </a:r>
            <a:endParaRPr lang="en-US" sz="2000" dirty="0" smtClean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  <a:p>
            <a:pPr eaLnBrk="1" hangingPunct="1">
              <a:spcBef>
                <a:spcPct val="20000"/>
              </a:spcBef>
              <a:defRPr/>
            </a:pPr>
            <a:r>
              <a:rPr lang="en-US" sz="20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Infrastructure </a:t>
            </a:r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&amp; Regulatory Policy </a:t>
            </a:r>
            <a:r>
              <a:rPr lang="en-US" sz="20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Manager</a:t>
            </a:r>
          </a:p>
          <a:p>
            <a:pPr eaLnBrk="1" hangingPunct="1">
              <a:spcBef>
                <a:spcPct val="20000"/>
              </a:spcBef>
              <a:defRPr/>
            </a:pPr>
            <a:endParaRPr lang="en-US" sz="2000" dirty="0" smtClean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  <a:p>
            <a:pPr eaLnBrk="1" hangingPunct="1">
              <a:spcBef>
                <a:spcPct val="20000"/>
              </a:spcBef>
              <a:defRPr/>
            </a:pPr>
            <a:r>
              <a:rPr lang="en-US" sz="20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June 24, 2020</a:t>
            </a:r>
            <a:endParaRPr lang="en-US" sz="20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06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 bwMode="auto">
          <a:xfrm>
            <a:off x="381000" y="2590800"/>
            <a:ext cx="8305800" cy="9937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Concerns:</a:t>
            </a:r>
            <a:br>
              <a:rPr lang="en-US" dirty="0" smtClean="0"/>
            </a:br>
            <a:r>
              <a:rPr lang="en-US" sz="2800" dirty="0" smtClean="0"/>
              <a:t>Planning/Technical Interconnection/Operational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7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686800" cy="1066800"/>
          </a:xfrm>
        </p:spPr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Planning Concerns/Issues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47800"/>
            <a:ext cx="8382001" cy="4227542"/>
          </a:xfrm>
        </p:spPr>
        <p:txBody>
          <a:bodyPr/>
          <a:lstStyle/>
          <a:p>
            <a:pPr lvl="1">
              <a:buFont typeface="Courier New" panose="02070309020205020404" pitchFamily="49" charset="0"/>
              <a:buChar char="o"/>
            </a:pPr>
            <a:endParaRPr lang="en-US" sz="1800" dirty="0"/>
          </a:p>
          <a:p>
            <a:pPr marL="0" indent="0">
              <a:buNone/>
            </a:pPr>
            <a:r>
              <a:rPr lang="en-US" dirty="0"/>
              <a:t>C</a:t>
            </a:r>
            <a:r>
              <a:rPr lang="en-US" dirty="0" smtClean="0"/>
              <a:t>oncerns with current lack of required coordination on large-scale NEM projects during study process</a:t>
            </a:r>
            <a:endParaRPr lang="en-US" dirty="0"/>
          </a:p>
          <a:p>
            <a:pPr marL="800100" lvl="1" indent="-342900">
              <a:buFont typeface="+mj-lt"/>
              <a:buAutoNum type="arabicPeriod"/>
            </a:pPr>
            <a:endParaRPr lang="en-US" sz="18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dirty="0" smtClean="0"/>
              <a:t>Currently no obligation to be notified of projects studied under Rule 21 interconnection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 smtClean="0"/>
              <a:t>No tariff obligation to share study results to ensure system will see “no harm” from interconnection.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 smtClean="0"/>
              <a:t>CAISO unable to advise or inform PTOs on the studies until they are complete or until NEM generation is operational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 smtClean="0"/>
              <a:t>Lack of participation within CAISO coordination regarding affected systems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1974D22-A0FF-452D-90B3-2E91FB5EAA4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28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686800" cy="685800"/>
          </a:xfrm>
        </p:spPr>
        <p:txBody>
          <a:bodyPr/>
          <a:lstStyle/>
          <a:p>
            <a:pPr algn="ctr"/>
            <a:r>
              <a:rPr lang="en-US" dirty="0" smtClean="0"/>
              <a:t>Technical Interconnection Concerns/Issues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730" y="914400"/>
            <a:ext cx="8382001" cy="422754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Gaps </a:t>
            </a:r>
            <a:r>
              <a:rPr lang="en-US" dirty="0"/>
              <a:t>between CAISO’s Generator Interconnection Agreements </a:t>
            </a:r>
            <a:r>
              <a:rPr lang="en-US" dirty="0" smtClean="0"/>
              <a:t>(GIA) and </a:t>
            </a:r>
            <a:r>
              <a:rPr lang="en-US" dirty="0"/>
              <a:t>Rule 21 </a:t>
            </a:r>
            <a:r>
              <a:rPr lang="en-US" dirty="0" smtClean="0"/>
              <a:t>Interconnection Agreements</a:t>
            </a:r>
            <a:endParaRPr lang="en-US" dirty="0"/>
          </a:p>
          <a:p>
            <a:pPr marL="800100" lvl="1" indent="-342900">
              <a:buFont typeface="+mj-lt"/>
              <a:buAutoNum type="arabicPeriod"/>
            </a:pPr>
            <a:endParaRPr lang="en-US" sz="6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dirty="0" smtClean="0"/>
              <a:t>NEM generators would not be subject to CAISO GIAs 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sz="1800" dirty="0" smtClean="0"/>
              <a:t>Although </a:t>
            </a:r>
            <a:r>
              <a:rPr lang="en-US" sz="1800" dirty="0"/>
              <a:t>t</a:t>
            </a:r>
            <a:r>
              <a:rPr lang="en-US" sz="1800" dirty="0" smtClean="0"/>
              <a:t>ransmission-connected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sz="1800" dirty="0" smtClean="0"/>
              <a:t>Potential for large capacity generation on transmission system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 smtClean="0"/>
              <a:t>Not subject to CAISO’s </a:t>
            </a:r>
            <a:r>
              <a:rPr lang="en-US" sz="1800" dirty="0"/>
              <a:t>requirements for inverter-based resources :</a:t>
            </a:r>
            <a:endParaRPr lang="en-US" sz="1800" dirty="0" smtClean="0"/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sz="1800" dirty="0" smtClean="0"/>
              <a:t>Frequency ride-through and loss of synchronism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sz="1800" dirty="0"/>
              <a:t>V</a:t>
            </a:r>
            <a:r>
              <a:rPr lang="en-US" sz="1800" dirty="0" smtClean="0"/>
              <a:t>oltage control and reactive current requirements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sz="1800" dirty="0" smtClean="0"/>
              <a:t>Voltage ride-through and momentary cessation ride-through requirements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sz="1800" dirty="0" smtClean="0"/>
              <a:t>Diagnostic equipment and data retention requirements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sz="1800" dirty="0" smtClean="0"/>
              <a:t>Anti-islanding provisions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sz="1800" dirty="0" smtClean="0"/>
              <a:t>Plant controller/inverter control coordination</a:t>
            </a:r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r>
              <a:rPr lang="en-US" sz="1800" dirty="0" smtClean="0"/>
              <a:t>Potential additional technical requirement gaps with these projects interconnecting under Rule 21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1800" dirty="0" smtClean="0"/>
          </a:p>
          <a:p>
            <a:pPr>
              <a:buFont typeface="Courier New" panose="02070309020205020404" pitchFamily="49" charset="0"/>
              <a:buChar char="o"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1974D22-A0FF-452D-90B3-2E91FB5EAA4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56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8686800" cy="533400"/>
          </a:xfrm>
        </p:spPr>
        <p:txBody>
          <a:bodyPr/>
          <a:lstStyle/>
          <a:p>
            <a:pPr algn="ctr"/>
            <a:r>
              <a:rPr lang="en-US" dirty="0" smtClean="0"/>
              <a:t>System and Market Operation Concerns/Issues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9" y="1066800"/>
            <a:ext cx="8382001" cy="505412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Lack of visibility and controllability of real-time operation of the NEM generator and exported generation</a:t>
            </a:r>
          </a:p>
          <a:p>
            <a:pPr marL="0" indent="0">
              <a:buNone/>
            </a:pPr>
            <a:endParaRPr lang="en-US" sz="8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dirty="0" smtClean="0"/>
              <a:t>NEM generators would not be subject to CAISO Resource Interconnection or New Resource Implementation (NRI) processes 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sz="1800" dirty="0" smtClean="0"/>
              <a:t>Are not identified in the Resource Interconnection Management System (RIMS)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 smtClean="0"/>
              <a:t>Not subject to CAISO’s telemetry or metering requirements for operational visibility or situational awareness of large capacity generator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 smtClean="0"/>
              <a:t>Unknown level of NEM generation controllability (if needed)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sz="1800" dirty="0" smtClean="0"/>
              <a:t>BA-to-TOP communication needed if shutdown required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 smtClean="0"/>
              <a:t>Unable to forecast generation or its impact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 smtClean="0"/>
              <a:t>Inability to model appropriately 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sz="1800" dirty="0"/>
              <a:t>L</a:t>
            </a:r>
            <a:r>
              <a:rPr lang="en-US" sz="1800" dirty="0" smtClean="0"/>
              <a:t>oad </a:t>
            </a:r>
            <a:r>
              <a:rPr lang="en-US" sz="1800" dirty="0"/>
              <a:t>or </a:t>
            </a:r>
            <a:r>
              <a:rPr lang="en-US" sz="1800" dirty="0" smtClean="0"/>
              <a:t>gen? </a:t>
            </a:r>
            <a:r>
              <a:rPr lang="en-US" sz="1800" dirty="0"/>
              <a:t>A</a:t>
            </a:r>
            <a:r>
              <a:rPr lang="en-US" sz="1800" dirty="0" smtClean="0"/>
              <a:t>t </a:t>
            </a:r>
            <a:r>
              <a:rPr lang="en-US" sz="1800" dirty="0"/>
              <a:t>what value?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 smtClean="0"/>
              <a:t>Impact of daily dynamic operation of NEM generator to transmission reliability and market operations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1800" dirty="0" smtClean="0"/>
          </a:p>
          <a:p>
            <a:pPr>
              <a:buFont typeface="Courier New" panose="02070309020205020404" pitchFamily="49" charset="0"/>
              <a:buChar char="o"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1974D22-A0FF-452D-90B3-2E91FB5EAA4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56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Resolving current Rule 21 NEM interconnection technical gaps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Apply applicable interconnection and operational requirements based </a:t>
            </a:r>
            <a:r>
              <a:rPr lang="en-US" dirty="0"/>
              <a:t>on voltage level of </a:t>
            </a:r>
            <a:r>
              <a:rPr lang="en-US" dirty="0" smtClean="0"/>
              <a:t>the interconnection </a:t>
            </a:r>
            <a:endParaRPr lang="en-US" dirty="0"/>
          </a:p>
          <a:p>
            <a:r>
              <a:rPr lang="en-US" dirty="0" smtClean="0"/>
              <a:t>Opportunity </a:t>
            </a:r>
            <a:r>
              <a:rPr lang="en-US" dirty="0"/>
              <a:t>exists to align </a:t>
            </a:r>
            <a:r>
              <a:rPr lang="en-US" dirty="0" smtClean="0"/>
              <a:t>IEEE 1547 (2018) requirements </a:t>
            </a:r>
            <a:r>
              <a:rPr lang="en-US" dirty="0"/>
              <a:t>being adopted with what is in best interest of the </a:t>
            </a:r>
            <a:r>
              <a:rPr lang="en-US" dirty="0" smtClean="0"/>
              <a:t>grid, both transmission </a:t>
            </a:r>
            <a:r>
              <a:rPr lang="en-US" dirty="0"/>
              <a:t>and </a:t>
            </a:r>
            <a:r>
              <a:rPr lang="en-US" dirty="0" smtClean="0"/>
              <a:t>distribution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E188C49E-526C-4CA2-87C2-E99663D5313E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67685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92D05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SO PP Template-Standard.pptx" id="{A36EBBBF-AE27-441A-856D-BE418457ABB5}" vid="{4FFF80F4-008E-4E58-8325-627FAC53AEB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Board Presentation" ma:contentTypeID="0x010100B72ED250C60CFC47AE0A3A0E894079260E001DEEFE2439176C479A455C77D0C4E928" ma:contentTypeVersion="83" ma:contentTypeDescription="" ma:contentTypeScope="" ma:versionID="4c62f54b694bd0cf8661461c1c2a6b82">
  <xsd:schema xmlns:xsd="http://www.w3.org/2001/XMLSchema" xmlns:xs="http://www.w3.org/2001/XMLSchema" xmlns:p="http://schemas.microsoft.com/office/2006/metadata/properties" xmlns:ns1="http://schemas.microsoft.com/sharepoint/v3" xmlns:ns2="e6671a59-50a7-4167-890c-836f7535b734" xmlns:ns3="dcc7e218-8b47-4273-ba28-07719656e1ad" xmlns:ns4="2e64aaae-efe8-4b36-9ab4-486f04499e09" targetNamespace="http://schemas.microsoft.com/office/2006/metadata/properties" ma:root="true" ma:fieldsID="2b4fc188e522b930e97c75fb2e7cacb0" ns1:_="" ns2:_="" ns3:_="" ns4:_="">
    <xsd:import namespace="http://schemas.microsoft.com/sharepoint/v3"/>
    <xsd:import namespace="e6671a59-50a7-4167-890c-836f7535b734"/>
    <xsd:import namespace="dcc7e218-8b47-4273-ba28-07719656e1ad"/>
    <xsd:import namespace="2e64aaae-efe8-4b36-9ab4-486f04499e09"/>
    <xsd:element name="properties">
      <xsd:complexType>
        <xsd:sequence>
          <xsd:element name="documentManagement">
            <xsd:complexType>
              <xsd:all>
                <xsd:element ref="ns2:Doc_x0020_Owner"/>
                <xsd:element ref="ns2:Doc_x0020_Status"/>
                <xsd:element ref="ns2:InfoSec_x0020_Classification"/>
                <xsd:element ref="ns2:ISO_x0020_Department"/>
                <xsd:element ref="ns2:Date_x0020_Became_x0020_Record" minOccurs="0"/>
                <xsd:element ref="ns3:_dlc_DocIdUrl" minOccurs="0"/>
                <xsd:element ref="ns3:_dlc_DocIdPersistId" minOccurs="0"/>
                <xsd:element ref="ns3:_dlc_DocId" minOccurs="0"/>
                <xsd:element ref="ns2:Division"/>
                <xsd:element ref="ns2:IsRecord" minOccurs="0"/>
                <xsd:element ref="ns4:b096d808b59a41b7a526eb1052d792f3" minOccurs="0"/>
                <xsd:element ref="ns4:TaxCatchAll" minOccurs="0"/>
                <xsd:element ref="ns4:TaxCatchAllLabel" minOccurs="0"/>
                <xsd:element ref="ns4:ac6042663e6544a5b5f6c47baa21cbec" minOccurs="0"/>
                <xsd:element ref="ns4:mb7a63be961241008d728fcf8db72869" minOccurs="0"/>
                <xsd:element ref="ns1:CSMeta2010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CSMeta2010Field" ma:index="27" nillable="true" ma:displayName="Classification Status" ma:hidden="true" ma:internalName="CSMeta2010Field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671a59-50a7-4167-890c-836f7535b734" elementFormDefault="qualified">
    <xsd:import namespace="http://schemas.microsoft.com/office/2006/documentManagement/types"/>
    <xsd:import namespace="http://schemas.microsoft.com/office/infopath/2007/PartnerControls"/>
    <xsd:element name="Doc_x0020_Owner" ma:index="2" ma:displayName="Doc Owner" ma:description="" ma:list="UserInfo" ma:SharePointGroup="0" ma:internalName="Doc_x0020_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c_x0020_Status" ma:index="3" ma:displayName="Doc Status" ma:format="Dropdown" ma:internalName="Doc_x0020_Status" ma:readOnly="false">
      <xsd:simpleType>
        <xsd:restriction base="dms:Choice">
          <xsd:enumeration value="Draft"/>
          <xsd:enumeration value="Under Review"/>
          <xsd:enumeration value="Final"/>
        </xsd:restriction>
      </xsd:simpleType>
    </xsd:element>
    <xsd:element name="InfoSec_x0020_Classification" ma:index="4" ma:displayName="InfoSec Classification" ma:description="" ma:format="RadioButtons" ma:internalName="InfoSec_x0020_Classification" ma:readOnly="false">
      <xsd:simpleType>
        <xsd:restriction base="dms:Choice">
          <xsd:enumeration value="CAISO Public"/>
          <xsd:enumeration value="Copyright 2019 California ISO"/>
          <xsd:enumeration value="California ISO INTERNAL USE. For use by all authorized California ISO personnel. Do not release or disclose outside the California ISO."/>
          <xsd:enumeration value="California ISO CONFIDENTIAL. For use by authorized California ISO personnel only with a need to know. Do not release or disclose outside the California ISO."/>
          <xsd:enumeration value="California ISO RESTRICTED. This information is for use solely by authorized California ISO employees with a need to know and a signed confidentiality non-disclosure agreement.  Do not release, disclose or reproduce this information."/>
          <xsd:enumeration value="PCII or CEII"/>
          <xsd:enumeration value="Privileged and Confidential. (Legal Use Only)."/>
          <xsd:enumeration value="Copyright 2018 California ISO"/>
          <xsd:enumeration value="Copyright 2017 California ISO"/>
          <xsd:enumeration value="Copyright 2016 California ISO"/>
          <xsd:enumeration value="Copyright 2015 California ISO"/>
          <xsd:enumeration value="Copyright 2014 California ISO"/>
          <xsd:enumeration value="Copyright 2013 California ISO"/>
          <xsd:enumeration value="Copyright 2012 California ISO"/>
          <xsd:enumeration value="Copyright 2011 California ISO"/>
        </xsd:restriction>
      </xsd:simpleType>
    </xsd:element>
    <xsd:element name="ISO_x0020_Department" ma:index="5" ma:displayName="ISO Department" ma:description="" ma:format="Dropdown" ma:internalName="ISO_x0020_Department" ma:readOnly="false">
      <xsd:simpleType>
        <xsd:restriction base="dms:Choice">
          <xsd:enumeration value="Business Solutions"/>
          <xsd:enumeration value="Campus Operations"/>
          <xsd:enumeration value="CFO &amp; Treasurer"/>
          <xsd:enumeration value="Communications &amp; Public Relations"/>
          <xsd:enumeration value="Compensation &amp; Benefits"/>
          <xsd:enumeration value="Compliance &amp; Corporate Affairs"/>
          <xsd:enumeration value="Corporate Secretary"/>
          <xsd:enumeration value="Customer Service and Stakeholder Affairs"/>
          <xsd:enumeration value="Customer Services &amp; Industrial Affairs"/>
          <xsd:enumeration value="Day-Ahead Market and Real-Time Operations Support"/>
          <xsd:enumeration value="Enterprise Model Management"/>
          <xsd:enumeration value="Executive Advisor - Operations"/>
          <xsd:enumeration value="Executive Office"/>
          <xsd:enumeration value="Federal Affairs"/>
          <xsd:enumeration value="Government Affairs"/>
          <xsd:enumeration value="Grid Assets"/>
          <xsd:enumeration value="Human Resources"/>
          <xsd:enumeration value="Human Resources Operations"/>
          <xsd:enumeration value="Information Security"/>
          <xsd:enumeration value="Infrastructure Contracts and Management"/>
          <xsd:enumeration value="Interconnection Implementation"/>
          <xsd:enumeration value="Internal Audit"/>
          <xsd:enumeration value="IT Architecture"/>
          <xsd:enumeration value="IT Enterprise Support &amp; Campus Operations"/>
          <xsd:enumeration value="IT Infrastructure Engineering &amp; Systems Operations"/>
          <xsd:enumeration value="IT Operations"/>
          <xsd:enumeration value="Learning &amp; Leadership Development"/>
          <xsd:enumeration value="Legal"/>
          <xsd:enumeration value="Market &amp; Infrastructure Compliance"/>
          <xsd:enumeration value="Market &amp; Infrastructure Policy"/>
          <xsd:enumeration value="Market Analysis &amp; Development"/>
          <xsd:enumeration value="Market Analysis and Development"/>
          <xsd:enumeration value="Market Development and Analysis"/>
          <xsd:enumeration value="Market Monitoring"/>
          <xsd:enumeration value="Market Services"/>
          <xsd:enumeration value="Market Validation and Quality Analysis"/>
          <xsd:enumeration value="Operational Readiness"/>
          <xsd:enumeration value="Operations Compliance &amp; Control"/>
          <xsd:enumeration value="Operations Engineering Services"/>
          <xsd:enumeration value="Operations Process, Procedures and Training"/>
          <xsd:enumeration value="Power Systems and Smart Grid Technology Development"/>
          <xsd:enumeration value="Power Systems Technology Development"/>
          <xsd:enumeration value="Power Systems Technology Oerations"/>
          <xsd:enumeration value="Power Systems Technology Operations"/>
          <xsd:enumeration value="Program Office"/>
          <xsd:enumeration value="QA, Architecture and Enterprise Data Mgmt"/>
          <xsd:enumeration value="Regulatory Contracts"/>
          <xsd:enumeration value="Renewable Studies"/>
          <xsd:enumeration value="Security, Architecture, Model Management &amp; Quality"/>
          <xsd:enumeration value="Short-Term Demand and Renewable Forecasting"/>
          <xsd:enumeration value="Smart Grid Technologies &amp; Strategy"/>
          <xsd:enumeration value="Transmission Infrastructure Planning"/>
          <xsd:enumeration value="State Affairs"/>
          <xsd:enumeration value="State Regulatory Strategy"/>
          <xsd:enumeration value="Strategic Alliances"/>
          <xsd:enumeration value="System Operations"/>
          <xsd:enumeration value="Corporate Business Operations"/>
          <xsd:enumeration value="Corporate Compliance"/>
          <xsd:enumeration value="Business Solutions and Quality"/>
          <xsd:enumeration value="Infrastructure Development"/>
          <xsd:enumeration value="Business Planning and Operations"/>
          <xsd:enumeration value="Regional Affairs"/>
          <xsd:enumeration value="Regulatory Affairs"/>
          <xsd:enumeration value="Regulatory Affairs - DER"/>
        </xsd:restriction>
      </xsd:simpleType>
    </xsd:element>
    <xsd:element name="Date_x0020_Became_x0020_Record" ma:index="6" nillable="true" ma:displayName="Date Became Record" ma:default="[today]" ma:description="" ma:format="DateOnly" ma:hidden="true" ma:internalName="Date_x0020_Became_x0020_Record" ma:readOnly="false">
      <xsd:simpleType>
        <xsd:restriction base="dms:DateTime"/>
      </xsd:simpleType>
    </xsd:element>
    <xsd:element name="Division" ma:index="17" ma:displayName="ISO Division" ma:default="Market and Infrastructure Development" ma:description="" ma:format="Dropdown" ma:hidden="true" ma:internalName="Division" ma:readOnly="false">
      <xsd:simpleType>
        <xsd:restriction base="dms:Choice">
          <xsd:enumeration value="Executive Office"/>
          <xsd:enumeration value="External and Customer Affairs"/>
          <xsd:enumeration value="General Counsel"/>
          <xsd:enumeration value="Human Resources"/>
          <xsd:enumeration value="Market Monitoring"/>
          <xsd:enumeration value="Market Quality &amp; Renewable Integration"/>
          <xsd:enumeration value="Operations"/>
          <xsd:enumeration value="Policy &amp; Client Services"/>
          <xsd:enumeration value="Regional &amp; Federal Affairs"/>
          <xsd:enumeration value="Technology"/>
          <xsd:enumeration value="Transmission Planning &amp; Infrastructure Development"/>
          <xsd:enumeration value="Customer &amp; State Affairs"/>
          <xsd:enumeration value="General Counsel &amp; Administration"/>
          <xsd:enumeration value="Market and Infrastructure Development"/>
        </xsd:restriction>
      </xsd:simpleType>
    </xsd:element>
    <xsd:element name="IsRecord" ma:index="18" nillable="true" ma:displayName="Declare As Record" ma:default="0" ma:description="" ma:internalName="IsRecor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c7e218-8b47-4273-ba28-07719656e1ad" elementFormDefault="qualified">
    <xsd:import namespace="http://schemas.microsoft.com/office/2006/documentManagement/types"/>
    <xsd:import namespace="http://schemas.microsoft.com/office/infopath/2007/PartnerControls"/>
    <xsd:element name="_dlc_DocIdUrl" ma:index="8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9" nillable="true" ma:displayName="Persist ID" ma:description="Keep ID on add." ma:hidden="true" ma:internalName="_dlc_DocIdPersistId" ma:readOnly="false">
      <xsd:simpleType>
        <xsd:restriction base="dms:Boolean"/>
      </xsd:simpleType>
    </xsd:element>
    <xsd:element name="_dlc_DocId" ma:index="15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64aaae-efe8-4b36-9ab4-486f04499e09" elementFormDefault="qualified">
    <xsd:import namespace="http://schemas.microsoft.com/office/2006/documentManagement/types"/>
    <xsd:import namespace="http://schemas.microsoft.com/office/infopath/2007/PartnerControls"/>
    <xsd:element name="b096d808b59a41b7a526eb1052d792f3" ma:index="19" nillable="true" ma:taxonomy="true" ma:internalName="b096d808b59a41b7a526eb1052d792f3" ma:taxonomyFieldName="AutoClassRecordSeries" ma:displayName="Automatically Updated Record Series" ma:readOnly="false" ma:default="" ma:fieldId="{b096d808-b59a-41b7-a526-eb1052d792f3}" ma:sspId="2e7ee6ce-ef65-4ea8-ac93-b3dccb6c50ab" ma:termSetId="7d168031-9c36-4bb0-a326-5d21d4010fe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0" nillable="true" ma:displayName="Taxonomy Catch All Column" ma:hidden="true" ma:list="{379d5730-78e4-4cbb-96dd-e465d29e98e0}" ma:internalName="TaxCatchAll" ma:showField="CatchAllData" ma:web="e6671a59-50a7-4167-890c-836f7535b7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1" nillable="true" ma:displayName="Taxonomy Catch All Column1" ma:hidden="true" ma:list="{379d5730-78e4-4cbb-96dd-e465d29e98e0}" ma:internalName="TaxCatchAllLabel" ma:readOnly="true" ma:showField="CatchAllDataLabel" ma:web="e6671a59-50a7-4167-890c-836f7535b7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c6042663e6544a5b5f6c47baa21cbec" ma:index="23" nillable="true" ma:taxonomy="true" ma:internalName="ac6042663e6544a5b5f6c47baa21cbec" ma:taxonomyFieldName="AutoClassDocumentType" ma:displayName="Automatically Updated Document Type" ma:readOnly="false" ma:default="" ma:fieldId="{ac604266-3e65-44a5-b5f6-c47baa21cbec}" ma:sspId="2e7ee6ce-ef65-4ea8-ac93-b3dccb6c50ab" ma:termSetId="0970d2fb-dc85-4fb5-b352-cf8dd925641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b7a63be961241008d728fcf8db72869" ma:index="25" nillable="true" ma:taxonomy="true" ma:internalName="mb7a63be961241008d728fcf8db72869" ma:taxonomyFieldName="AutoClassTopic" ma:displayName="Automatically Updated Topic" ma:readOnly="false" ma:default="" ma:fieldId="{6b7a63be-9612-4100-8d72-8fcf8db72869}" ma:taxonomyMulti="true" ma:sspId="2e7ee6ce-ef65-4ea8-ac93-b3dccb6c50ab" ma:termSetId="8b5665c4-6659-459b-90b1-69777ba5afad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6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ItemUpdatedEventHandlerForConceptSearch</Name>
    <Synchronization>Asynchronous</Synchronization>
    <Type>10002</Type>
    <SequenceNumber>10001</SequenceNumber>
    <Url/>
    <Assembly>conceptSearching.Sharepoint.ContentTypes2010, Version=1.0.0.0, Culture=neutral, PublicKeyToken=858f8f13980e4745</Assembly>
    <Class>conceptSearching.Sharepoint.ContentTypes2010.CSHandleEvent</Class>
    <Data/>
    <Filter/>
  </Receiver>
  <Receiver>
    <Name>ItemUpdatingEventHandlerForConceptSearch</Name>
    <Synchronization>Synchronous</Synchronization>
    <Type>2</Type>
    <SequenceNumber>10001</SequenceNumber>
    <Url/>
    <Assembly>conceptSearching.Sharepoint.ContentTypes2010, Version=1.0.0.0, Culture=neutral, PublicKeyToken=858f8f13980e4745</Assembly>
    <Class>conceptSearching.Sharepoint.ContentTypes2010.CSHandleEvent</Class>
    <Data/>
    <Filter/>
  </Receiver>
  <Receiver>
    <Name>ItemCheckedInEventHandlerForConceptSearch</Name>
    <Synchronization>Asynchronous</Synchronization>
    <Type>10004</Type>
    <SequenceNumber>10002</SequenceNumber>
    <Url/>
    <Assembly>conceptSearching.Sharepoint.ContentTypes2010, Version=1.0.0.0, Culture=neutral, PublicKeyToken=858f8f13980e4745</Assembly>
    <Class>conceptSearching.Sharepoint.ContentTypes2010.CSHandleEvent</Class>
    <Data/>
    <Filter/>
  </Receiver>
  <Receiver>
    <Name>ItemUncheckedOutEventHandlerForConceptSearch</Name>
    <Synchronization>Asynchronous</Synchronization>
    <Type>10006</Type>
    <SequenceNumber>10003</SequenceNumber>
    <Url/>
    <Assembly>conceptSearching.Sharepoint.ContentTypes2010, Version=1.0.0.0, Culture=neutral, PublicKeyToken=858f8f13980e4745</Assembly>
    <Class>conceptSearching.Sharepoint.ContentTypes2010.CSHandleEvent</Class>
    <Data/>
    <Filter/>
  </Receiver>
  <Receiver>
    <Name>ItemAddedEventHandlerForConceptSearch</Name>
    <Synchronization>Asynchronous</Synchronization>
    <Type>10001</Type>
    <SequenceNumber>10004</SequenceNumber>
    <Url/>
    <Assembly>conceptSearching.Sharepoint.ContentTypes2010, Version=1.0.0.0, Culture=neutral, PublicKeyToken=858f8f13980e4745</Assembly>
    <Class>conceptSearching.Sharepoint.ContentTypes2010.CSHandleEvent</Class>
    <Data/>
    <Filter/>
  </Receiver>
  <Receiver>
    <Name>ItemFileMovedEventHandlerForConceptSearch</Name>
    <Synchronization>Asynchronous</Synchronization>
    <Type>10009</Type>
    <SequenceNumber>10005</SequenceNumber>
    <Url/>
    <Assembly>conceptSearching.Sharepoint.ContentTypes2010, Version=1.0.0.0, Culture=neutral, PublicKeyToken=858f8f13980e4745</Assembly>
    <Class>conceptSearching.Sharepoint.ContentTypes2010.CSHandleEvent</Class>
    <Data/>
    <Filter/>
  </Receiver>
  <Receiver>
    <Name>ItemDeletedEventHandlerForConceptSearch</Name>
    <Synchronization>Asynchronous</Synchronization>
    <Type>10003</Type>
    <SequenceNumber>10006</SequenceNumber>
    <Url/>
    <Assembly>conceptSearching.Sharepoint.ContentTypes2010, Version=1.0.0.0, Culture=neutral, PublicKeyToken=858f8f13980e4745</Assembly>
    <Class>conceptSearching.Sharepoint.ContentTypes2010.CSHandleEvent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e64aaae-efe8-4b36-9ab4-486f04499e09">
      <Value>8</Value>
      <Value>34</Value>
    </TaxCatchAll>
    <CSMeta2010Field xmlns="http://schemas.microsoft.com/sharepoint/v3">57f10aee-c837-485c-9f35-cabf003bd02d;2019-10-14 15:38:19;AUTOCLASSIFIED;Automatically Updated Record Series:2019-10-14 15:38:19|False||AUTOCLASSIFIED|2019-10-14 15:38:19|UNDEFINED|00000000-0000-0000-0000-000000000000;Automatically Updated Document Type:2019-10-14 15:38:19|False||AUTOCLASSIFIED|2019-10-14 15:38:19|UNDEFINED|00000000-0000-0000-0000-000000000000;Automatically Updated Topic:2019-10-14 15:38:19|False||AUTOCLASSIFIED|2019-10-14 15:38:19|UNDEFINED|00000000-0000-0000-0000-000000000000;False</CSMeta2010Field>
    <ac6042663e6544a5b5f6c47baa21cbec xmlns="2e64aaae-efe8-4b36-9ab4-486f04499e09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Presentation</TermName>
          <TermId xmlns="http://schemas.microsoft.com/office/infopath/2007/PartnerControls">a1424ed9-fff5-4025-ab54-3e7f15b19bb9</TermId>
        </TermInfo>
      </Terms>
    </ac6042663e6544a5b5f6c47baa21cbec>
    <mb7a63be961241008d728fcf8db72869 xmlns="2e64aaae-efe8-4b36-9ab4-486f04499e09">
      <Terms xmlns="http://schemas.microsoft.com/office/infopath/2007/PartnerControls"/>
    </mb7a63be961241008d728fcf8db72869>
    <b096d808b59a41b7a526eb1052d792f3 xmlns="2e64aaae-efe8-4b36-9ab4-486f04499e09">
      <Terms xmlns="http://schemas.microsoft.com/office/infopath/2007/PartnerControls">
        <TermInfo xmlns="http://schemas.microsoft.com/office/infopath/2007/PartnerControls">
          <TermName xmlns="http://schemas.microsoft.com/office/infopath/2007/PartnerControls">Operations:OPR13-255 - New Resource Implementation</TermName>
          <TermId xmlns="http://schemas.microsoft.com/office/infopath/2007/PartnerControls">ffdf2321-2636-4b59-96ad-ccb7e0787900</TermId>
        </TermInfo>
      </Terms>
    </b096d808b59a41b7a526eb1052d792f3>
    <_dlc_DocId xmlns="dcc7e218-8b47-4273-ba28-07719656e1ad">XWK2E22ZZR56-67-7807</_dlc_DocId>
    <_dlc_DocIdUrl xmlns="dcc7e218-8b47-4273-ba28-07719656e1ad">
      <Url>https://records.oa.caiso.com/sites/MID/MIP/MDRP/_layouts/15/DocIdRedir.aspx?ID=XWK2E22ZZR56-67-7807</Url>
      <Description>XWK2E22ZZR56-67-7807</Description>
    </_dlc_DocIdUrl>
    <IsRecord xmlns="e6671a59-50a7-4167-890c-836f7535b734">false</IsRecord>
    <_dlc_DocIdPersistId xmlns="dcc7e218-8b47-4273-ba28-07719656e1ad" xsi:nil="true"/>
    <ISO_x0020_Department xmlns="e6671a59-50a7-4167-890c-836f7535b734">Market &amp; Infrastructure Policy</ISO_x0020_Department>
    <Doc_x0020_Status xmlns="e6671a59-50a7-4167-890c-836f7535b734">Final</Doc_x0020_Status>
    <Doc_x0020_Owner xmlns="e6671a59-50a7-4167-890c-836f7535b734">
      <UserInfo>
        <DisplayName>Kim, Eric</DisplayName>
        <AccountId>457</AccountId>
        <AccountType/>
      </UserInfo>
    </Doc_x0020_Owner>
    <InfoSec_x0020_Classification xmlns="e6671a59-50a7-4167-890c-836f7535b734">California ISO INTERNAL USE. For use by all authorized California ISO personnel. Do not release or disclose outside the California ISO.</InfoSec_x0020_Classification>
    <Division xmlns="e6671a59-50a7-4167-890c-836f7535b734">Market and Infrastructure Development</Division>
    <Date_x0020_Became_x0020_Record xmlns="e6671a59-50a7-4167-890c-836f7535b734">2018-07-24T17:44:40+00:00</Date_x0020_Became_x0020_Record>
  </documentManagement>
</p:properties>
</file>

<file path=customXml/itemProps1.xml><?xml version="1.0" encoding="utf-8"?>
<ds:datastoreItem xmlns:ds="http://schemas.openxmlformats.org/officeDocument/2006/customXml" ds:itemID="{5FA7A6DF-4843-4CA6-A7D4-C21D0971D40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7F80AAF-72D0-4334-9016-3C5373F547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6671a59-50a7-4167-890c-836f7535b734"/>
    <ds:schemaRef ds:uri="dcc7e218-8b47-4273-ba28-07719656e1ad"/>
    <ds:schemaRef ds:uri="2e64aaae-efe8-4b36-9ab4-486f04499e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530F4DB-E730-445F-AAEA-C7DF06F658A8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833DC962-EC30-41ED-B5DF-9A6295BAD30C}">
  <ds:schemaRefs>
    <ds:schemaRef ds:uri="http://schemas.microsoft.com/sharepoint/v3"/>
    <ds:schemaRef ds:uri="http://purl.org/dc/terms/"/>
    <ds:schemaRef ds:uri="2e64aaae-efe8-4b36-9ab4-486f04499e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dcc7e218-8b47-4273-ba28-07719656e1ad"/>
    <ds:schemaRef ds:uri="http://purl.org/dc/elements/1.1/"/>
    <ds:schemaRef ds:uri="http://schemas.microsoft.com/office/2006/metadata/properties"/>
    <ds:schemaRef ds:uri="e6671a59-50a7-4167-890c-836f7535b73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389</Words>
  <Application>Microsoft Office PowerPoint</Application>
  <PresentationFormat>On-screen Show (4:3)</PresentationFormat>
  <Paragraphs>52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Courier New</vt:lpstr>
      <vt:lpstr>Office Theme</vt:lpstr>
      <vt:lpstr>Rule 21 Interconnection Discussion Forum  Large-Scale Net Energy Metering  Rule 21 Interconnection Projects BA Concerns </vt:lpstr>
      <vt:lpstr>Concerns: Planning/Technical Interconnection/Operational  </vt:lpstr>
      <vt:lpstr> Planning Concerns/Issues</vt:lpstr>
      <vt:lpstr>Technical Interconnection Concerns/Issues</vt:lpstr>
      <vt:lpstr>System and Market Operation Concerns/Issues</vt:lpstr>
      <vt:lpstr>Resolving current Rule 21 NEM interconnection technical gaps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2017-11-06T19:17:18Z</dcterms:created>
  <dcterms:modified xsi:type="dcterms:W3CDTF">2020-06-18T17:06:34Z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0x010100B72ED250C60CFC47AE0A3A0E894079260E001DEEFE2439176C479A455C77D0C4E928</vt:lpwstr>
  </property>
  <property fmtid="{D5CDD505-2E9C-101B-9397-08002B2CF9AE}" pid="3" name="_dlc_DocIdItemGuid">
    <vt:lpwstr>cd06cf6c-1336-4828-b033-b4a891118322</vt:lpwstr>
  </property>
  <property fmtid="{D5CDD505-2E9C-101B-9397-08002B2CF9AE}" pid="4" name="AutoClassRecordSeries">
    <vt:lpwstr>34;#Operations:OPR13-255 - New Resource Implementation|ffdf2321-2636-4b59-96ad-ccb7e0787900</vt:lpwstr>
  </property>
  <property fmtid="{D5CDD505-2E9C-101B-9397-08002B2CF9AE}" pid="5" name="AutoClassDocumentType">
    <vt:lpwstr>8;#Presentation|a1424ed9-fff5-4025-ab54-3e7f15b19bb9</vt:lpwstr>
  </property>
  <property fmtid="{D5CDD505-2E9C-101B-9397-08002B2CF9AE}" pid="6" name="AutoClassTopic">
    <vt:lpwstr/>
  </property>
</Properties>
</file>