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307" r:id="rId3"/>
    <p:sldId id="366" r:id="rId4"/>
    <p:sldId id="383" r:id="rId5"/>
    <p:sldId id="384" r:id="rId6"/>
    <p:sldId id="385" r:id="rId7"/>
    <p:sldId id="387" r:id="rId8"/>
    <p:sldId id="390" r:id="rId9"/>
    <p:sldId id="400" r:id="rId10"/>
    <p:sldId id="389" r:id="rId11"/>
    <p:sldId id="391" r:id="rId12"/>
    <p:sldId id="396" r:id="rId13"/>
    <p:sldId id="397" r:id="rId14"/>
    <p:sldId id="398" r:id="rId15"/>
    <p:sldId id="399" r:id="rId16"/>
    <p:sldId id="382" r:id="rId17"/>
    <p:sldId id="392" r:id="rId18"/>
    <p:sldId id="393" r:id="rId19"/>
    <p:sldId id="394" r:id="rId20"/>
    <p:sldId id="395" r:id="rId21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yle Breuning" initials="K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2B71E"/>
    <a:srgbClr val="3057C1"/>
    <a:srgbClr val="1542C4"/>
    <a:srgbClr val="F89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25"/>
    <p:restoredTop sz="98456" autoAdjust="0"/>
  </p:normalViewPr>
  <p:slideViewPr>
    <p:cSldViewPr snapToGrid="0" snapToObjects="1">
      <p:cViewPr>
        <p:scale>
          <a:sx n="95" d="100"/>
          <a:sy n="95" d="100"/>
        </p:scale>
        <p:origin x="-280" y="-1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6-10T08:53:32.886" idx="1">
    <p:pos x="10" y="10"/>
    <p:text>noted data is for pilot installations
</p:text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A630D-6A56-4647-AD54-7D3AC4AC3FF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303BB-AC45-F145-A970-C8AE1008E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7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8CA4C-F6FC-7844-9877-4C8097AFF34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BC2E-A811-604D-B71F-1959F125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0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rgbClr val="7F7F7F"/>
                </a:solidFill>
                <a:latin typeface="+mn-lt"/>
                <a:cs typeface="Times New Roman"/>
              </a:rPr>
              <a:t>Tesla proposes introducing a socket adapter between the meter and existing meter/main combination panel  that solves for load relocation  while reducing  the time , cost and complexity of installs </a:t>
            </a:r>
          </a:p>
          <a:p>
            <a:r>
              <a:rPr lang="en-US" sz="1200">
                <a:solidFill>
                  <a:srgbClr val="7F7F7F"/>
                </a:solidFill>
                <a:latin typeface="+mn-lt"/>
                <a:cs typeface="Calibri"/>
              </a:rPr>
              <a:t>In cases where the  meter and  main panel  are separate  the MSA reduces main power  wire routing complexities. </a:t>
            </a:r>
            <a:r>
              <a:rPr lang="en-US" sz="1200">
                <a:latin typeface="+mn-lt"/>
                <a:cs typeface="Calibri"/>
              </a:rPr>
              <a:t> </a:t>
            </a:r>
          </a:p>
          <a:p>
            <a:endParaRPr lang="en-US" sz="1200">
              <a:latin typeface="+mn-lt"/>
              <a:cs typeface="Calibri"/>
            </a:endParaRPr>
          </a:p>
          <a:p>
            <a:r>
              <a:rPr lang="en-US" sz="1200">
                <a:latin typeface="+mn-lt"/>
                <a:cs typeface="Calibri"/>
              </a:rPr>
              <a:t>*Make</a:t>
            </a:r>
            <a:r>
              <a:rPr lang="en-US" sz="1200" baseline="0">
                <a:latin typeface="+mn-lt"/>
                <a:cs typeface="Calibri"/>
              </a:rPr>
              <a:t> sure it looks clear that we’re not doing anything different / new / scary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0C254-8A55-D042-B65F-25B8C5B6D8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7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>
                <a:cs typeface="Calibri"/>
              </a:rPr>
              <a:t>removed “</a:t>
            </a:r>
            <a:r>
              <a:rPr lang="en-US" strike="sngStrike">
                <a:latin typeface="Helvetica"/>
                <a:cs typeface="Arial"/>
              </a:rPr>
              <a:t>​​</a:t>
            </a:r>
            <a:r>
              <a:rPr lang="en-US" b="1" strike="noStrike" baseline="0">
                <a:latin typeface="Helvetica"/>
                <a:cs typeface="Arial"/>
              </a:rPr>
              <a:t>Open access to aggregate telemetry data</a:t>
            </a:r>
            <a:r>
              <a:rPr lang="en-US" strike="noStrike" baseline="0">
                <a:latin typeface="Helvetica"/>
                <a:cs typeface="Arial"/>
              </a:rPr>
              <a:t> for pilot installations &amp; </a:t>
            </a:r>
            <a:r>
              <a:rPr lang="en-US" strike="noStrike" baseline="0">
                <a:ea typeface="+mn-lt"/>
                <a:cs typeface="+mn-lt"/>
              </a:rPr>
              <a:t>Prepares utilities for</a:t>
            </a:r>
            <a:r>
              <a:rPr lang="en-US" b="1" strike="noStrike" baseline="0">
                <a:ea typeface="+mn-lt"/>
                <a:cs typeface="+mn-lt"/>
              </a:rPr>
              <a:t> Grid Services / Virtual Power Plant Programs</a:t>
            </a:r>
            <a:r>
              <a:rPr lang="en-US" strike="noStrike" baseline="0">
                <a:ea typeface="+mn-lt"/>
                <a:cs typeface="+mn-lt"/>
              </a:rPr>
              <a:t> ” </a:t>
            </a:r>
            <a:endParaRPr lang="en-US" strike="noStrike" baseline="0">
              <a:latin typeface="Helvetica"/>
              <a:cs typeface="Arial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0C254-8A55-D042-B65F-25B8C5B6D8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Backup Gateway need to be near meter</a:t>
            </a:r>
            <a:r>
              <a:rPr lang="en-US" baseline="0"/>
              <a:t>, since it is the disconnect 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0C254-8A55-D042-B65F-25B8C5B6D8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7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0C254-8A55-D042-B65F-25B8C5B6D8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8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slideMaster" Target="../slideMasters/slideMaster1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057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436479"/>
            <a:ext cx="9144000" cy="1033493"/>
          </a:xfrm>
        </p:spPr>
        <p:txBody>
          <a:bodyPr anchor="b">
            <a:normAutofit/>
          </a:bodyPr>
          <a:lstStyle>
            <a:lvl1pPr algn="ctr">
              <a:defRPr sz="8800">
                <a:solidFill>
                  <a:srgbClr val="F2B71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58" y="-1150130"/>
            <a:ext cx="6171407" cy="7443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1" y="3858466"/>
            <a:ext cx="2827382" cy="11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3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6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273848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736" y="383221"/>
            <a:ext cx="8200349" cy="323165"/>
          </a:xfrm>
        </p:spPr>
        <p:txBody>
          <a:bodyPr wrap="square" lIns="0">
            <a:spAutoFit/>
          </a:bodyPr>
          <a:lstStyle>
            <a:lvl1pPr marL="0" indent="0">
              <a:buNone/>
              <a:defRPr sz="1500">
                <a:solidFill>
                  <a:schemeClr val="tx1"/>
                </a:solidFill>
                <a:latin typeface="Gotham Medium" panose="02000604030000020004" pitchFamily="50" charset="0"/>
              </a:defRPr>
            </a:lvl1pPr>
            <a:lvl2pPr marL="457189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2pPr>
            <a:lvl3pPr marL="914378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3pPr>
            <a:lvl4pPr marL="1371566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4pPr>
            <a:lvl5pPr marL="1828754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5pPr>
          </a:lstStyle>
          <a:p>
            <a:pPr lvl="0"/>
            <a:r>
              <a:rPr lang="en-GB"/>
              <a:t>Section slide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5736" y="683304"/>
            <a:ext cx="8200349" cy="300082"/>
          </a:xfrm>
        </p:spPr>
        <p:txBody>
          <a:bodyPr wrap="square" lIns="0">
            <a:spAutoFit/>
          </a:bodyPr>
          <a:lstStyle>
            <a:lvl1pPr marL="0" indent="0">
              <a:buNone/>
              <a:defRPr sz="135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2pPr>
            <a:lvl3pPr marL="914378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3pPr>
            <a:lvl4pPr marL="1371566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4pPr>
            <a:lvl5pPr marL="1828754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</a:defRPr>
            </a:lvl5pPr>
          </a:lstStyle>
          <a:p>
            <a:pPr lvl="0"/>
            <a:r>
              <a:rPr lang="en-GB"/>
              <a:t>Sub-head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27064" y="4869657"/>
            <a:ext cx="449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en-GB" sz="750" b="0" i="0" u="none" strike="noStrike" kern="1200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00E6B595-AC0B-45AA-8133-7422E92C4F20}" type="slidenum">
              <a:rPr lang="uk-UA" smtClean="0"/>
              <a:pPr/>
              <a:t>‹#›</a:t>
            </a:fld>
            <a:endParaRPr lang="uk-UA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475735" y="0"/>
            <a:ext cx="527336" cy="74368"/>
          </a:xfrm>
          <a:prstGeom prst="rect">
            <a:avLst/>
          </a:prstGeom>
          <a:solidFill>
            <a:srgbClr val="E31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142" tIns="30071" rIns="60142" bIns="300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84">
              <a:solidFill>
                <a:srgbClr val="E31937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6350" y="4978173"/>
            <a:ext cx="9150350" cy="169043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82969" y="4958990"/>
            <a:ext cx="862584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Helvetica" pitchFamily="34" charset="0"/>
                <a:ea typeface="ＭＳ Ｐゴシック" charset="0"/>
                <a:cs typeface="Arial" panose="020B0604020202020204" pitchFamily="34" charset="0"/>
                <a:sym typeface="Helvetica Light" charset="0"/>
              </a:rPr>
              <a:t>© Copyright 2019 Tesla Motors, Inc. All rights reserved. Proprietary and Confidential Business Information.  </a:t>
            </a:r>
          </a:p>
        </p:txBody>
      </p:sp>
    </p:spTree>
    <p:extLst>
      <p:ext uri="{BB962C8B-B14F-4D97-AF65-F5344CB8AC3E}">
        <p14:creationId xmlns:p14="http://schemas.microsoft.com/office/powerpoint/2010/main" val="39626621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1A15EAA-547D-4185-A4E0-DDC0B5B98EDA}" type="slidenum">
              <a:rPr lang="en-US" smtClean="0">
                <a:latin typeface="Helvetica" pitchFamily="34" charset="0"/>
              </a:rPr>
              <a:pPr algn="r"/>
              <a:t>‹#›</a:t>
            </a:fld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427831"/>
          </a:xfrm>
          <a:prstGeom prst="rect">
            <a:avLst/>
          </a:prstGeom>
        </p:spPr>
        <p:txBody>
          <a:bodyPr anchor="ctr"/>
          <a:lstStyle>
            <a:lvl1pPr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046442"/>
            <a:ext cx="7772400" cy="1143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&lt;content&gt;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407" y="-1160"/>
            <a:ext cx="824340" cy="11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6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5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4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59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1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5292" y="273847"/>
            <a:ext cx="7570058" cy="99417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42C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92" y="1369219"/>
            <a:ext cx="7570058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9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06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4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39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273848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6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FF8-EADD-C440-9AA8-D67566E7ED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AAED-2754-374E-A025-63C595142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7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3356" y="273847"/>
            <a:ext cx="7672001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348" y="1369219"/>
            <a:ext cx="7672002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91FF8-EADD-C440-9AA8-D67566E7ED8F}" type="datetimeFigureOut">
              <a:rPr lang="en-US" smtClean="0"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www.calssa.org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3742" y="-81116"/>
            <a:ext cx="9269362" cy="221226"/>
          </a:xfrm>
          <a:prstGeom prst="rect">
            <a:avLst/>
          </a:prstGeom>
          <a:solidFill>
            <a:srgbClr val="F89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F2B71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" y="4842710"/>
            <a:ext cx="1186317" cy="2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1542C4"/>
          </a:solidFill>
          <a:latin typeface="Tungsten Medium" charset="0"/>
          <a:ea typeface="Tungsten Medium" charset="0"/>
          <a:cs typeface="Tungsten Medium" charset="0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Clr>
          <a:srgbClr val="F2B71E"/>
        </a:buClr>
        <a:buFont typeface="Arial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Proxima Nova" charset="0"/>
          <a:ea typeface="Proxima Nova" charset="0"/>
          <a:cs typeface="Proxima Nova" charset="0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Clr>
          <a:srgbClr val="F2B71E"/>
        </a:buClr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Proxima Nova" charset="0"/>
          <a:ea typeface="Proxima Nova" charset="0"/>
          <a:cs typeface="Proxima Nova" charset="0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Clr>
          <a:srgbClr val="F2B71E"/>
        </a:buClr>
        <a:buFont typeface="Arial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Proxima Nova" charset="0"/>
          <a:ea typeface="Proxima Nova" charset="0"/>
          <a:cs typeface="Proxima Nova" charset="0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Clr>
          <a:srgbClr val="F2B71E"/>
        </a:buClr>
        <a:buFont typeface="Arial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Proxima Nova" charset="0"/>
          <a:ea typeface="Proxima Nova" charset="0"/>
          <a:cs typeface="Proxima Nova" charset="0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Clr>
          <a:srgbClr val="F2B71E"/>
        </a:buClr>
        <a:buFont typeface="Arial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Proxima Nova" charset="0"/>
          <a:ea typeface="Proxima Nova" charset="0"/>
          <a:cs typeface="Proxima Nova" charset="0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C3E1-DB9C-1642-BBF9-7BC77494976D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F8293-0A9E-9B48-8046-33C45CAB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01418" y="2229920"/>
            <a:ext cx="9144000" cy="1033493"/>
          </a:xfrm>
        </p:spPr>
        <p:txBody>
          <a:bodyPr>
            <a:normAutofit fontScale="90000"/>
          </a:bodyPr>
          <a:lstStyle/>
          <a:p>
            <a:r>
              <a:rPr lang="en-US" sz="7300" dirty="0" smtClean="0"/>
              <a:t>Service Planning Requests</a:t>
            </a:r>
            <a:br>
              <a:rPr lang="en-US" sz="7300" dirty="0" smtClean="0"/>
            </a:br>
            <a:r>
              <a:rPr lang="en-US" sz="3600" dirty="0" smtClean="0"/>
              <a:t>Interconnection Discussion Forum</a:t>
            </a:r>
            <a:br>
              <a:rPr lang="en-US" sz="3600" dirty="0" smtClean="0"/>
            </a:br>
            <a:r>
              <a:rPr lang="en-US" sz="3600" dirty="0" smtClean="0"/>
              <a:t>June 24, 2020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875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 Benefits of a Backup Switch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92" y="1369219"/>
            <a:ext cx="3787129" cy="326350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With the combined meter/load center combination units that are common in California, it is difficult to install a disconnect or intercept the load with a backup power source.</a:t>
            </a:r>
          </a:p>
          <a:p>
            <a:r>
              <a:rPr lang="en-US" sz="2000" dirty="0" smtClean="0"/>
              <a:t>Solutions are possible that do not involve substantial rewiring or a main panel upgrade.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376" y="1155323"/>
            <a:ext cx="3710781" cy="37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1280" y1="11193" x2="61280" y2="11193"/>
                        <a14:foregroundMark x1="9909" y1="17835" x2="9909" y2="17835"/>
                        <a14:foregroundMark x1="29421" y1="10824" x2="29421" y2="10824"/>
                        <a14:foregroundMark x1="79573" y1="19311" x2="79573" y2="19311"/>
                        <a14:foregroundMark x1="84756" y1="25338" x2="84756" y2="25338"/>
                        <a14:foregroundMark x1="90091" y1="30873" x2="90091" y2="30873"/>
                        <a14:foregroundMark x1="8841" y1="74293" x2="8841" y2="74293"/>
                        <a14:foregroundMark x1="14787" y1="81304" x2="14787" y2="81304"/>
                        <a14:foregroundMark x1="23018" y1="87946" x2="23018" y2="87946"/>
                        <a14:foregroundMark x1="33079" y1="91021" x2="33079" y2="91021"/>
                        <a14:foregroundMark x1="34299" y1="87085" x2="34299" y2="87085"/>
                        <a14:foregroundMark x1="30183" y1="85855" x2="30183" y2="85855"/>
                        <a14:foregroundMark x1="20427" y1="85240" x2="20427" y2="85240"/>
                        <a14:foregroundMark x1="18140" y1="86101" x2="18140" y2="86101"/>
                        <a14:foregroundMark x1="16616" y1="86101" x2="16616" y2="86101"/>
                        <a14:foregroundMark x1="9909" y1="81304" x2="9909" y2="81304"/>
                        <a14:foregroundMark x1="2439" y1="79459" x2="2439" y2="79459"/>
                        <a14:foregroundMark x1="2439" y1="76753" x2="2439" y2="76753"/>
                        <a14:foregroundMark x1="4268" y1="74908" x2="4268" y2="74908"/>
                        <a14:foregroundMark x1="59299" y1="83764" x2="59299" y2="83764"/>
                        <a14:foregroundMark x1="60061" y1="87700" x2="60061" y2="87700"/>
                        <a14:foregroundMark x1="50000" y1="91021" x2="50000" y2="91021"/>
                        <a14:foregroundMark x1="40549" y1="34809" x2="40549" y2="34809"/>
                        <a14:foregroundMark x1="38720" y1="35055" x2="38720" y2="35055"/>
                        <a14:foregroundMark x1="95732" y1="60763" x2="95732" y2="60763"/>
                        <a14:foregroundMark x1="95732" y1="52030" x2="95732" y2="52030"/>
                        <a14:backgroundMark x1="34909" y1="97909" x2="34909" y2="97909"/>
                        <a14:backgroundMark x1="48933" y1="98155" x2="48933" y2="98155"/>
                        <a14:backgroundMark x1="48476" y1="98647" x2="48476" y2="98647"/>
                        <a14:backgroundMark x1="48171" y1="98401" x2="48171" y2="98401"/>
                        <a14:backgroundMark x1="47561" y1="98401" x2="47561" y2="98401"/>
                        <a14:backgroundMark x1="47256" y1="98401" x2="47256" y2="98401"/>
                        <a14:backgroundMark x1="98018" y1="36654" x2="98018" y2="36654"/>
                        <a14:backgroundMark x1="99238" y1="48708" x2="99238" y2="48708"/>
                        <a14:backgroundMark x1="53049" y1="8118" x2="53049" y2="8118"/>
                        <a14:backgroundMark x1="50915" y1="7257" x2="50915" y2="7257"/>
                        <a14:backgroundMark x1="48780" y1="7626" x2="48780" y2="7626"/>
                        <a14:backgroundMark x1="50457" y1="7872" x2="50457" y2="78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679" y="0"/>
            <a:ext cx="4231341" cy="52440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Medium"/>
              </a:rPr>
              <a:t>Tesla Backup Switch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736" y="683304"/>
            <a:ext cx="8200349" cy="279307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r>
              <a:rPr lang="en-US" dirty="0">
                <a:latin typeface="Gotham Medium" panose="02000604030000020004"/>
              </a:rPr>
              <a:t>A meter collar that islands the whole home from the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7366" y="4926648"/>
            <a:ext cx="449021" cy="273844"/>
          </a:xfrm>
        </p:spPr>
        <p:txBody>
          <a:bodyPr/>
          <a:lstStyle/>
          <a:p>
            <a:fld id="{00E6B595-AC0B-45AA-8133-7422E92C4F20}" type="slidenum">
              <a:rPr lang="uk-UA" smtClean="0"/>
              <a:pPr/>
              <a:t>11</a:t>
            </a:fld>
            <a:endParaRPr lang="uk-UA"/>
          </a:p>
        </p:txBody>
      </p:sp>
      <p:sp>
        <p:nvSpPr>
          <p:cNvPr id="6" name="Rectangle 5"/>
          <p:cNvSpPr/>
          <p:nvPr/>
        </p:nvSpPr>
        <p:spPr>
          <a:xfrm>
            <a:off x="0" y="1006470"/>
            <a:ext cx="4914918" cy="32128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0092" y="1097380"/>
            <a:ext cx="4662568" cy="28854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The biggest single-change potential for customer cost savings </a:t>
            </a:r>
            <a:endParaRPr lang="en-US">
              <a:latin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latin typeface="Helvetica"/>
                <a:cs typeface="Helvetica"/>
              </a:rPr>
              <a:t>Not </a:t>
            </a:r>
            <a:r>
              <a:rPr lang="en-US" sz="1100" dirty="0">
                <a:latin typeface="Helvetica"/>
                <a:cs typeface="Helvetica"/>
              </a:rPr>
              <a:t>a means for electrically connecting a generation source 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latin typeface="Helvetica"/>
                <a:cs typeface="Helvetica"/>
              </a:rPr>
              <a:t>Not</a:t>
            </a:r>
            <a:r>
              <a:rPr lang="en-US" sz="1100" dirty="0">
                <a:latin typeface="Helvetica"/>
                <a:cs typeface="Helvetica"/>
              </a:rPr>
              <a:t> a line side tap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The Backup Switch contains: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A latching relay to disconnect the home from the grid so that it can be backed up safely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Sensing equipment so that we can safely operate the relay and backup power sources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Intelligence and communication to ensure safe operation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Will have all applicable safety certifications. 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/>
                <a:cs typeface="Helvetica"/>
              </a:rPr>
              <a:t>It will be certified under the same </a:t>
            </a:r>
            <a:r>
              <a:rPr lang="en-US" sz="1100" b="1" dirty="0">
                <a:latin typeface="Helvetica"/>
                <a:cs typeface="Helvetica"/>
              </a:rPr>
              <a:t>UL Standard</a:t>
            </a:r>
            <a:r>
              <a:rPr lang="en-US" sz="1100" dirty="0">
                <a:latin typeface="Helvetica"/>
                <a:cs typeface="Helvetica"/>
              </a:rPr>
              <a:t> as the </a:t>
            </a:r>
            <a:r>
              <a:rPr lang="en-US" sz="1100" b="1" dirty="0">
                <a:latin typeface="Helvetica"/>
                <a:cs typeface="Helvetica"/>
              </a:rPr>
              <a:t>meter socket</a:t>
            </a:r>
            <a:endParaRPr lang="en-US" b="1" dirty="0">
              <a:cs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678654" y="2622013"/>
            <a:ext cx="2272936" cy="1371600"/>
          </a:xfrm>
          <a:custGeom>
            <a:avLst/>
            <a:gdLst>
              <a:gd name="connsiteX0" fmla="*/ 0 w 796834"/>
              <a:gd name="connsiteY0" fmla="*/ 0 h 646612"/>
              <a:gd name="connsiteX1" fmla="*/ 796834 w 796834"/>
              <a:gd name="connsiteY1" fmla="*/ 0 h 646612"/>
              <a:gd name="connsiteX2" fmla="*/ 796834 w 796834"/>
              <a:gd name="connsiteY2" fmla="*/ 182880 h 646612"/>
              <a:gd name="connsiteX3" fmla="*/ 744583 w 796834"/>
              <a:gd name="connsiteY3" fmla="*/ 182880 h 646612"/>
              <a:gd name="connsiteX4" fmla="*/ 744583 w 796834"/>
              <a:gd name="connsiteY4" fmla="*/ 346166 h 646612"/>
              <a:gd name="connsiteX5" fmla="*/ 653143 w 796834"/>
              <a:gd name="connsiteY5" fmla="*/ 346166 h 646612"/>
              <a:gd name="connsiteX6" fmla="*/ 594360 w 796834"/>
              <a:gd name="connsiteY6" fmla="*/ 404949 h 646612"/>
              <a:gd name="connsiteX7" fmla="*/ 594360 w 796834"/>
              <a:gd name="connsiteY7" fmla="*/ 646612 h 646612"/>
              <a:gd name="connsiteX8" fmla="*/ 202474 w 796834"/>
              <a:gd name="connsiteY8" fmla="*/ 646612 h 646612"/>
              <a:gd name="connsiteX9" fmla="*/ 202474 w 796834"/>
              <a:gd name="connsiteY9" fmla="*/ 437606 h 646612"/>
              <a:gd name="connsiteX10" fmla="*/ 130629 w 796834"/>
              <a:gd name="connsiteY10" fmla="*/ 365761 h 646612"/>
              <a:gd name="connsiteX11" fmla="*/ 45720 w 796834"/>
              <a:gd name="connsiteY11" fmla="*/ 365761 h 646612"/>
              <a:gd name="connsiteX12" fmla="*/ 45720 w 796834"/>
              <a:gd name="connsiteY12" fmla="*/ 182880 h 646612"/>
              <a:gd name="connsiteX13" fmla="*/ 6531 w 796834"/>
              <a:gd name="connsiteY13" fmla="*/ 182880 h 646612"/>
              <a:gd name="connsiteX14" fmla="*/ 0 w 796834"/>
              <a:gd name="connsiteY14" fmla="*/ 0 h 64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834" h="646612">
                <a:moveTo>
                  <a:pt x="0" y="0"/>
                </a:moveTo>
                <a:lnTo>
                  <a:pt x="796834" y="0"/>
                </a:lnTo>
                <a:lnTo>
                  <a:pt x="796834" y="182880"/>
                </a:lnTo>
                <a:lnTo>
                  <a:pt x="744583" y="182880"/>
                </a:lnTo>
                <a:lnTo>
                  <a:pt x="744583" y="346166"/>
                </a:lnTo>
                <a:lnTo>
                  <a:pt x="653143" y="346166"/>
                </a:lnTo>
                <a:lnTo>
                  <a:pt x="594360" y="404949"/>
                </a:lnTo>
                <a:lnTo>
                  <a:pt x="594360" y="646612"/>
                </a:lnTo>
                <a:lnTo>
                  <a:pt x="202474" y="646612"/>
                </a:lnTo>
                <a:lnTo>
                  <a:pt x="202474" y="437606"/>
                </a:lnTo>
                <a:lnTo>
                  <a:pt x="130629" y="365761"/>
                </a:lnTo>
                <a:lnTo>
                  <a:pt x="45720" y="365761"/>
                </a:lnTo>
                <a:lnTo>
                  <a:pt x="45720" y="182880"/>
                </a:lnTo>
                <a:lnTo>
                  <a:pt x="6531" y="1828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37652" y="2724184"/>
            <a:ext cx="186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Gotham Light" pitchFamily="50" charset="0"/>
              </a:rPr>
              <a:t>Switch underneath</a:t>
            </a:r>
          </a:p>
        </p:txBody>
      </p:sp>
    </p:spTree>
    <p:extLst>
      <p:ext uri="{BB962C8B-B14F-4D97-AF65-F5344CB8AC3E}">
        <p14:creationId xmlns:p14="http://schemas.microsoft.com/office/powerpoint/2010/main" val="256224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82C0A39-D661-42DE-A7E6-B34FE0C8F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1A15EAA-547D-4185-A4E0-DDC0B5B98EDA}" type="slidenum">
              <a:rPr lang="en-US" smtClean="0">
                <a:latin typeface="Helvetica" pitchFamily="34" charset="0"/>
              </a:rPr>
              <a:pPr algn="r"/>
              <a:t>12</a:t>
            </a:fld>
            <a:r>
              <a:rPr lang="en-US"/>
              <a:t> </a:t>
            </a:r>
          </a:p>
        </p:txBody>
      </p:sp>
      <p:pic>
        <p:nvPicPr>
          <p:cNvPr id="5" name="Picture 5" descr="A picture containing refrigerator, indoor, kitchen, microwave&#10;&#10;Description generated with very high confidence">
            <a:extLst>
              <a:ext uri="{FF2B5EF4-FFF2-40B4-BE49-F238E27FC236}">
                <a16:creationId xmlns:a16="http://schemas.microsoft.com/office/drawing/2014/main" xmlns="" id="{EB4B8A44-B381-4DE9-8CD6-5F1D587B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165"/>
            <a:ext cx="7530205" cy="4233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71C868-8370-42A5-82CB-08848633F434}"/>
              </a:ext>
            </a:extLst>
          </p:cNvPr>
          <p:cNvSpPr txBox="1"/>
          <p:nvPr/>
        </p:nvSpPr>
        <p:spPr>
          <a:xfrm>
            <a:off x="607219" y="25074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6" name="Picture 9" descr="A picture containing indoor, cup, mirror, toothbrush&#10;&#10;Description generated with very high confidence">
            <a:extLst>
              <a:ext uri="{FF2B5EF4-FFF2-40B4-BE49-F238E27FC236}">
                <a16:creationId xmlns:a16="http://schemas.microsoft.com/office/drawing/2014/main" xmlns="" id="{C36AE61C-60AC-4524-92B4-93C53D79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27" y="1200304"/>
            <a:ext cx="3405863" cy="1920402"/>
          </a:xfrm>
          <a:prstGeom prst="rect">
            <a:avLst/>
          </a:prstGeom>
        </p:spPr>
      </p:pic>
      <p:pic>
        <p:nvPicPr>
          <p:cNvPr id="7" name="Picture 6" descr="A picture containing indoor, sitting, small, table&#10;&#10;Description generated with very high confidence">
            <a:extLst>
              <a:ext uri="{FF2B5EF4-FFF2-40B4-BE49-F238E27FC236}">
                <a16:creationId xmlns:a16="http://schemas.microsoft.com/office/drawing/2014/main" xmlns="" id="{F0997945-8A21-4905-90B2-38A2FF12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211" y="3223098"/>
            <a:ext cx="3386879" cy="1920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433" y="4377447"/>
            <a:ext cx="523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Tesla Backup Switch enables low cost whole home backup for any ESS</a:t>
            </a:r>
          </a:p>
        </p:txBody>
      </p:sp>
    </p:spTree>
    <p:extLst>
      <p:ext uri="{BB962C8B-B14F-4D97-AF65-F5344CB8AC3E}">
        <p14:creationId xmlns:p14="http://schemas.microsoft.com/office/powerpoint/2010/main" val="207623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917" y="1289127"/>
            <a:ext cx="5047434" cy="370331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Medium"/>
              </a:rPr>
              <a:t>Benefits to the utility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736" y="683304"/>
            <a:ext cx="8528927" cy="549381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Light"/>
              </a:rPr>
              <a:t>Simplifies battery interconnection requests </a:t>
            </a:r>
          </a:p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20853" y="2953248"/>
            <a:ext cx="1156753" cy="79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298138" y="1395062"/>
            <a:ext cx="8200349" cy="30008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Powerwall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071330" y="3092698"/>
            <a:ext cx="586844" cy="2000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91440" bIns="45720" rtlCol="0" anchor="t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latin typeface="Gotham Light"/>
              </a:rPr>
              <a:t>Contactor</a:t>
            </a:r>
            <a:endParaRPr lang="en-US" sz="900"/>
          </a:p>
        </p:txBody>
      </p:sp>
      <p:sp>
        <p:nvSpPr>
          <p:cNvPr id="13" name="Rectangle 12"/>
          <p:cNvSpPr/>
          <p:nvPr/>
        </p:nvSpPr>
        <p:spPr>
          <a:xfrm>
            <a:off x="4616448" y="2386734"/>
            <a:ext cx="141983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630510" y="1857285"/>
            <a:ext cx="1257549" cy="55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45720" rIns="91440" bIns="45720" rtlCol="0" anchor="t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Backup </a:t>
            </a:r>
          </a:p>
          <a:p>
            <a:pPr algn="ctr"/>
            <a:r>
              <a:rPr lang="en-US">
                <a:latin typeface="Gotham Light"/>
              </a:rPr>
              <a:t>Gateway 2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5201" y="2041388"/>
            <a:ext cx="1336406" cy="1251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42474" y="2599719"/>
            <a:ext cx="190712" cy="75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667737" y="3340003"/>
            <a:ext cx="1217877" cy="300082"/>
          </a:xfrm>
          <a:prstGeom prst="rect">
            <a:avLst/>
          </a:prstGeom>
        </p:spPr>
        <p:txBody>
          <a:bodyPr vert="horz" wrap="square" lIns="0" tIns="45720" rIns="91440" bIns="45720" rtlCol="0" anchor="t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Gotham Light"/>
              </a:rPr>
              <a:t>Backup Switch</a:t>
            </a:r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09452" y="4941687"/>
            <a:ext cx="449021" cy="273844"/>
          </a:xfrm>
        </p:spPr>
        <p:txBody>
          <a:bodyPr/>
          <a:lstStyle/>
          <a:p>
            <a:fld id="{00E6B595-AC0B-45AA-8133-7422E92C4F20}" type="slidenum">
              <a:rPr lang="uk-UA" dirty="0" smtClean="0"/>
              <a:pPr/>
              <a:t>13</a:t>
            </a:fld>
            <a:endParaRPr lang="uk-U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" r="39571" b="5987"/>
          <a:stretch/>
        </p:blipFill>
        <p:spPr>
          <a:xfrm flipH="1">
            <a:off x="2278405" y="2558135"/>
            <a:ext cx="47778" cy="838904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2416332" y="2864932"/>
            <a:ext cx="87465" cy="84814"/>
          </a:xfrm>
          <a:custGeom>
            <a:avLst/>
            <a:gdLst>
              <a:gd name="connsiteX0" fmla="*/ 87465 w 87465"/>
              <a:gd name="connsiteY0" fmla="*/ 0 h 84814"/>
              <a:gd name="connsiteX1" fmla="*/ 39757 w 87465"/>
              <a:gd name="connsiteY1" fmla="*/ 84814 h 84814"/>
              <a:gd name="connsiteX2" fmla="*/ 0 w 87465"/>
              <a:gd name="connsiteY2" fmla="*/ 50358 h 84814"/>
              <a:gd name="connsiteX3" fmla="*/ 87465 w 87465"/>
              <a:gd name="connsiteY3" fmla="*/ 0 h 8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65" h="84814">
                <a:moveTo>
                  <a:pt x="87465" y="0"/>
                </a:moveTo>
                <a:lnTo>
                  <a:pt x="39757" y="84814"/>
                </a:lnTo>
                <a:lnTo>
                  <a:pt x="0" y="50358"/>
                </a:lnTo>
                <a:lnTo>
                  <a:pt x="8746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74240" y="2975266"/>
            <a:ext cx="445884" cy="5121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monitor, sitting, black, computer&#10;&#10;Description generated with very high confidence">
            <a:extLst>
              <a:ext uri="{FF2B5EF4-FFF2-40B4-BE49-F238E27FC236}">
                <a16:creationId xmlns:a16="http://schemas.microsoft.com/office/drawing/2014/main" xmlns="" id="{06C843B0-01D0-4438-B45B-32FB83A8E9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440" y="2144575"/>
            <a:ext cx="2147287" cy="236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9BEC98-CDB5-419C-B12E-C9A7C01F22B2}"/>
              </a:ext>
            </a:extLst>
          </p:cNvPr>
          <p:cNvSpPr txBox="1"/>
          <p:nvPr/>
        </p:nvSpPr>
        <p:spPr>
          <a:xfrm>
            <a:off x="435593" y="996740"/>
            <a:ext cx="489268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>
                <a:latin typeface="Helvetica"/>
                <a:cs typeface="Helvetica"/>
              </a:rPr>
              <a:t>Example of Backup Switch interconnection request drawing</a:t>
            </a:r>
            <a:endParaRPr lang="en-US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7" name="Picture 17" descr="A picture containing indoor, refrigerator, sitting, white&#10;&#10;Description generated with very high confidence">
            <a:extLst>
              <a:ext uri="{FF2B5EF4-FFF2-40B4-BE49-F238E27FC236}">
                <a16:creationId xmlns:a16="http://schemas.microsoft.com/office/drawing/2014/main" xmlns="" id="{76C19155-188F-465A-8159-5C87F548C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68" y="1634547"/>
            <a:ext cx="1221582" cy="171010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82F80F5A-2E98-4E20-898A-F8024447813E}"/>
              </a:ext>
            </a:extLst>
          </p:cNvPr>
          <p:cNvCxnSpPr/>
          <p:nvPr/>
        </p:nvCxnSpPr>
        <p:spPr>
          <a:xfrm>
            <a:off x="1552450" y="2421730"/>
            <a:ext cx="930942" cy="5214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W-Render_34_High-small.png" descr="PW-Render_34_High-small.png">
            <a:extLst>
              <a:ext uri="{FF2B5EF4-FFF2-40B4-BE49-F238E27FC236}">
                <a16:creationId xmlns:a16="http://schemas.microsoft.com/office/drawing/2014/main" xmlns="" id="{850CFE98-AE42-4C4A-B42E-5CD21B20ED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50" t="10531" r="28737"/>
          <a:stretch/>
        </p:blipFill>
        <p:spPr>
          <a:xfrm>
            <a:off x="5888059" y="1928722"/>
            <a:ext cx="2086637" cy="242411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/>
          <p:cNvSpPr/>
          <p:nvPr/>
        </p:nvSpPr>
        <p:spPr>
          <a:xfrm>
            <a:off x="5326365" y="4692650"/>
            <a:ext cx="623585" cy="249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2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7DC428F-7024-4E3A-8E68-C56253BD03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736" y="383221"/>
            <a:ext cx="8200349" cy="300082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Medium"/>
              </a:rPr>
              <a:t>Benefits to the Utility, CPUC, &amp; ratepayers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DC6C87-19C0-471F-954F-A74BE167AA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736" y="683304"/>
            <a:ext cx="8200349" cy="549381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endParaRPr lang="en-US">
              <a:latin typeface="Gotham Book"/>
              <a:cs typeface="Helvetica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5E0279-171C-4B31-9F3F-04F376992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E6B595-AC0B-45AA-8133-7422E92C4F20}" type="slidenum">
              <a:rPr lang="uk-UA" dirty="0" smtClean="0"/>
              <a:pPr/>
              <a:t>14</a:t>
            </a:fld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15F69D-0B99-4085-9F38-71A941DB6A26}"/>
              </a:ext>
            </a:extLst>
          </p:cNvPr>
          <p:cNvSpPr txBox="1"/>
          <p:nvPr/>
        </p:nvSpPr>
        <p:spPr>
          <a:xfrm>
            <a:off x="524343" y="717988"/>
            <a:ext cx="815174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Helvetica"/>
                <a:cs typeface="Arial"/>
              </a:rPr>
              <a:t>Uniform, faster installation method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Helvetica"/>
                <a:cs typeface="Arial"/>
              </a:rPr>
              <a:t>Streamline interconnection requests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Helvetica"/>
                <a:cs typeface="Arial"/>
              </a:rPr>
              <a:t>Easy to understand for Utility field employees or emergency personnel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Helvetica"/>
                <a:cs typeface="Arial"/>
              </a:rPr>
              <a:t>Discourage unsafe installation methods (modifying panels)</a:t>
            </a:r>
          </a:p>
          <a:p>
            <a:pPr marL="742950" lvl="1" indent="-285750">
              <a:buFont typeface="Arial"/>
              <a:buChar char="•"/>
            </a:pPr>
            <a:endParaRPr lang="en-US" sz="1400" dirty="0">
              <a:latin typeface="Helvetica"/>
              <a:cs typeface="Arial"/>
            </a:endParaRPr>
          </a:p>
          <a:p>
            <a:pPr marL="285772" indent="-285750">
              <a:buFont typeface="Arial"/>
              <a:buChar char="•"/>
            </a:pPr>
            <a:r>
              <a:rPr lang="en-US" sz="1400" dirty="0">
                <a:latin typeface="Helvetica"/>
                <a:cs typeface="Arial"/>
              </a:rPr>
              <a:t>Provide a better interconnection option for PSPS-impacted customers looking for resiliency from ESS</a:t>
            </a:r>
          </a:p>
          <a:p>
            <a:pPr marL="457200" lvl="1"/>
            <a:endParaRPr lang="en-US" sz="1400" dirty="0">
              <a:latin typeface="Helvetica"/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/>
                <a:cs typeface="Helvetica"/>
              </a:rPr>
              <a:t>Saves customers </a:t>
            </a:r>
            <a:r>
              <a:rPr lang="en-US" sz="1400" b="1" dirty="0">
                <a:latin typeface="Helvetica"/>
                <a:cs typeface="Helvetica"/>
              </a:rPr>
              <a:t>$1,200 - $5,000 per installation, </a:t>
            </a:r>
            <a:r>
              <a:rPr lang="en-US" sz="1400" dirty="0">
                <a:latin typeface="Helvetica"/>
                <a:cs typeface="Helvetica"/>
              </a:rPr>
              <a:t>making the tech more accessible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endParaRPr lang="en-US" sz="1400" dirty="0">
              <a:latin typeface="Helvetica"/>
              <a:cs typeface="Helvetica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/>
                <a:cs typeface="Helvetica"/>
              </a:rPr>
              <a:t>Reduced storage installation cost extends the SGIP Equity Resiliency budget by 11% by reducing the overall installed system cost. 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endParaRPr lang="en-US" sz="1400" dirty="0">
              <a:latin typeface="Helvetica"/>
              <a:cs typeface="Helvetica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/>
                <a:cs typeface="Helvetica"/>
              </a:rPr>
              <a:t>Saves 5 hours of on-site installation labor time, meaning faster deployment to customers who need it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endParaRPr lang="en-US" sz="1400" dirty="0">
              <a:latin typeface="Helvetica"/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/>
                <a:cs typeface="Arial"/>
              </a:rPr>
              <a:t>Mitigate possible points of failures due to ~60 fewer wire terminations</a:t>
            </a:r>
          </a:p>
          <a:p>
            <a:pPr marL="742315" lvl="1" indent="-285115">
              <a:buFont typeface="Arial" panose="020B0604020202020204" pitchFamily="34" charset="0"/>
              <a:buChar char="•"/>
            </a:pP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974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Thank You!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266830" y="3503701"/>
            <a:ext cx="533717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Brad Heavner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Policy Director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California Solar &amp; Storage Association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brad@calssa.org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31" y="1404020"/>
            <a:ext cx="6563779" cy="18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C9F0D-41D2-4332-AFDD-26346AB29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ungsten Medium"/>
              </a:rPr>
              <a:t>Appendix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3428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5736" y="383221"/>
            <a:ext cx="8200349" cy="600164"/>
          </a:xfrm>
        </p:spPr>
        <p:txBody>
          <a:bodyPr/>
          <a:lstStyle/>
          <a:p>
            <a:r>
              <a:rPr lang="en-US"/>
              <a:t>Current Powerwall Install – Single Line Diagram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736" y="683304"/>
            <a:ext cx="8200349" cy="549381"/>
          </a:xfrm>
        </p:spPr>
        <p:txBody>
          <a:bodyPr/>
          <a:lstStyle/>
          <a:p>
            <a:r>
              <a:rPr lang="en-US"/>
              <a:t>20+ loads relocated to a new panel</a:t>
            </a:r>
          </a:p>
          <a:p>
            <a:endParaRPr lang="en-US"/>
          </a:p>
        </p:txBody>
      </p:sp>
      <p:pic>
        <p:nvPicPr>
          <p:cNvPr id="5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857800F-5F2F-48CF-BF98-8A7DD9F18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84"/>
          <a:stretch/>
        </p:blipFill>
        <p:spPr>
          <a:xfrm>
            <a:off x="1315531" y="1075170"/>
            <a:ext cx="6594109" cy="36033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0460" y="2510781"/>
            <a:ext cx="951223" cy="1515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657279" y="2215010"/>
            <a:ext cx="492978" cy="16133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34682" y="2270658"/>
            <a:ext cx="78756" cy="1515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651139" y="1943633"/>
            <a:ext cx="0" cy="1891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4120" y="2134975"/>
            <a:ext cx="0" cy="1946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1139" y="2208145"/>
            <a:ext cx="462299" cy="170028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08034" y="4111658"/>
            <a:ext cx="1704406" cy="330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03911" y="3085824"/>
            <a:ext cx="33488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913735" y="1283469"/>
            <a:ext cx="1704406" cy="445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653377" y="2270658"/>
            <a:ext cx="373712" cy="24012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4786098" y="2680471"/>
            <a:ext cx="1127637" cy="549381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Contactor</a:t>
            </a:r>
          </a:p>
          <a:p>
            <a:r>
              <a:rPr lang="en-US"/>
              <a:t> Relay</a:t>
            </a:r>
          </a:p>
        </p:txBody>
      </p:sp>
      <p:cxnSp>
        <p:nvCxnSpPr>
          <p:cNvPr id="36" name="Straight Arrow Connector 35"/>
          <p:cNvCxnSpPr>
            <a:stCxn id="35" idx="0"/>
            <a:endCxn id="33" idx="1"/>
          </p:cNvCxnSpPr>
          <p:nvPr/>
        </p:nvCxnSpPr>
        <p:spPr>
          <a:xfrm flipV="1">
            <a:off x="5349917" y="2390720"/>
            <a:ext cx="303460" cy="289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8" name="Text Placeholder 2"/>
          <p:cNvSpPr txBox="1">
            <a:spLocks/>
          </p:cNvSpPr>
          <p:nvPr/>
        </p:nvSpPr>
        <p:spPr>
          <a:xfrm>
            <a:off x="3764826" y="4066476"/>
            <a:ext cx="8200349" cy="715581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Backed-up</a:t>
            </a:r>
            <a:br>
              <a:rPr lang="en-US"/>
            </a:br>
            <a:r>
              <a:rPr lang="en-US"/>
              <a:t>Home Loads</a:t>
            </a:r>
            <a:br>
              <a:rPr lang="en-US"/>
            </a:b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826975" y="2188108"/>
            <a:ext cx="1156753" cy="792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6898610" y="658689"/>
            <a:ext cx="8200349" cy="30008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Powerwall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894474" y="1226057"/>
            <a:ext cx="1156753" cy="5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2"/>
          <p:cNvSpPr txBox="1">
            <a:spLocks/>
          </p:cNvSpPr>
          <p:nvPr/>
        </p:nvSpPr>
        <p:spPr>
          <a:xfrm>
            <a:off x="5509779" y="1201606"/>
            <a:ext cx="8200349" cy="549381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sz="1350" kern="1200" baseline="0">
                <a:solidFill>
                  <a:schemeClr val="accent3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457189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2pPr>
            <a:lvl3pPr marL="914378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3pPr>
            <a:lvl4pPr marL="1371566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4pPr>
            <a:lvl5pPr marL="1828754" indent="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Gotham Medium" panose="02000604030000020004" pitchFamily="50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Backup </a:t>
            </a:r>
          </a:p>
          <a:p>
            <a:r>
              <a:rPr lang="en-US"/>
              <a:t>Gateway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7366" y="4926648"/>
            <a:ext cx="449021" cy="273844"/>
          </a:xfrm>
        </p:spPr>
        <p:txBody>
          <a:bodyPr/>
          <a:lstStyle/>
          <a:p>
            <a:fld id="{00E6B595-AC0B-45AA-8133-7422E92C4F20}" type="slidenum">
              <a:rPr lang="uk-UA" smtClean="0"/>
              <a:pPr/>
              <a:t>17</a:t>
            </a:fld>
            <a:endParaRPr lang="uk-UA"/>
          </a:p>
        </p:txBody>
      </p:sp>
      <p:pic>
        <p:nvPicPr>
          <p:cNvPr id="4" name="PW-Render_34_High-small.png" descr="PW-Render_34_High-small.png">
            <a:extLst>
              <a:ext uri="{FF2B5EF4-FFF2-40B4-BE49-F238E27FC236}">
                <a16:creationId xmlns:a16="http://schemas.microsoft.com/office/drawing/2014/main" xmlns="" id="{398568BB-94D9-42D0-883B-3C4D2E36C3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50" t="10531" r="28737"/>
          <a:stretch/>
        </p:blipFill>
        <p:spPr>
          <a:xfrm>
            <a:off x="6526970" y="893966"/>
            <a:ext cx="2145251" cy="2475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985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59" y="2862772"/>
            <a:ext cx="740360" cy="59696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3221" y="1121575"/>
            <a:ext cx="9135472" cy="238317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531" y="3580782"/>
            <a:ext cx="9137779" cy="426622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0" y="4043306"/>
            <a:ext cx="9137570" cy="751650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Medium"/>
              </a:rPr>
              <a:t>Backup Switch Installation $ Savings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736" y="683304"/>
            <a:ext cx="8200349" cy="279307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Medium" panose="02000604030000020004"/>
              </a:rPr>
              <a:t>$1,200 - $5,000 savings per install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E6B595-AC0B-45AA-8133-7422E92C4F20}" type="slidenum">
              <a:rPr lang="uk-UA" smtClean="0"/>
              <a:pPr/>
              <a:t>18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717266" y="2092194"/>
            <a:ext cx="67204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>
                <a:latin typeface="Gotham Medium" panose="02000604030000020004"/>
              </a:rPr>
              <a:t>Total</a:t>
            </a:r>
            <a:br>
              <a:rPr lang="en-US">
                <a:latin typeface="Gotham Medium" panose="02000604030000020004"/>
              </a:rPr>
            </a:br>
            <a:r>
              <a:rPr lang="en-US">
                <a:latin typeface="Gotham Medium" panose="02000604030000020004"/>
              </a:rPr>
              <a:t>Cost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8259" y="120187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Gotham Medium" panose="02000604030000020004"/>
              </a:rPr>
              <a:t>Powerwall</a:t>
            </a:r>
            <a:endParaRPr lang="en-US">
              <a:latin typeface="Gotham Medium" panose="020006040300000200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4517" y="3611560"/>
            <a:ext cx="99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otham Medium" panose="02000604030000020004"/>
              </a:rPr>
              <a:t>$6,500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5376" y="1150884"/>
            <a:ext cx="148457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Gotham Medium" panose="02000604030000020004"/>
              </a:rPr>
              <a:t>Supporting </a:t>
            </a:r>
            <a:endParaRPr lang="en-US">
              <a:latin typeface="Gotham Medium" panose="02000604030000020004"/>
              <a:cs typeface="Calibri"/>
            </a:endParaRPr>
          </a:p>
          <a:p>
            <a:r>
              <a:rPr lang="en-US">
                <a:latin typeface="Gotham Medium" panose="02000604030000020004"/>
              </a:rPr>
              <a:t>Hardware &amp; Installation</a:t>
            </a:r>
            <a:endParaRPr lang="en-US">
              <a:latin typeface="Gotham Medium" panose="02000604030000020004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335" y="3610914"/>
            <a:ext cx="82747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Gotham Medium" panose="02000604030000020004"/>
              </a:rPr>
              <a:t>$4,300</a:t>
            </a:r>
          </a:p>
        </p:txBody>
      </p:sp>
      <p:pic>
        <p:nvPicPr>
          <p:cNvPr id="11" name="PW-Render_34_High-small.png" descr="PW-Render_34_High-small.png"/>
          <p:cNvPicPr>
            <a:picLocks noChangeAspect="1"/>
          </p:cNvPicPr>
          <p:nvPr/>
        </p:nvPicPr>
        <p:blipFill rotWithShape="1">
          <a:blip r:embed="rId4"/>
          <a:srcRect l="28750" t="10531" r="28737"/>
          <a:stretch/>
        </p:blipFill>
        <p:spPr>
          <a:xfrm>
            <a:off x="2966085" y="1626659"/>
            <a:ext cx="1669002" cy="192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/>
          <p:cNvSpPr txBox="1"/>
          <p:nvPr/>
        </p:nvSpPr>
        <p:spPr>
          <a:xfrm>
            <a:off x="7266381" y="3607017"/>
            <a:ext cx="117211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Gotham Medium" panose="02000604030000020004"/>
              </a:rPr>
              <a:t>$0.80/</a:t>
            </a:r>
            <a:r>
              <a:rPr lang="en-US" err="1">
                <a:latin typeface="Gotham Medium" panose="02000604030000020004"/>
              </a:rPr>
              <a:t>Wh</a:t>
            </a:r>
            <a:endParaRPr lang="en-US">
              <a:latin typeface="Gotham Medium" panose="020006040300000200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20535" y="3610914"/>
            <a:ext cx="94609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 dirty="0">
                <a:latin typeface="Gotham Medium" panose="02000604030000020004"/>
              </a:rPr>
              <a:t>$10,800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4473" y="3579453"/>
            <a:ext cx="38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otham Medium" panose="02000604030000020004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2B8D50-60A8-47EF-AA2E-44735948C51B}"/>
              </a:ext>
            </a:extLst>
          </p:cNvPr>
          <p:cNvSpPr txBox="1"/>
          <p:nvPr/>
        </p:nvSpPr>
        <p:spPr>
          <a:xfrm>
            <a:off x="246870" y="3607631"/>
            <a:ext cx="80028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>
                <a:latin typeface="Gotham Medium" panose="02000604030000020004"/>
              </a:rPr>
              <a:t>Today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3FF499-92DE-4CA0-B54F-4C4ACC360012}"/>
              </a:ext>
            </a:extLst>
          </p:cNvPr>
          <p:cNvSpPr txBox="1"/>
          <p:nvPr/>
        </p:nvSpPr>
        <p:spPr>
          <a:xfrm>
            <a:off x="42017" y="4102074"/>
            <a:ext cx="131318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>
                <a:latin typeface="Gotham Medium" panose="02000604030000020004"/>
              </a:rPr>
              <a:t>w/ Backup </a:t>
            </a:r>
          </a:p>
          <a:p>
            <a:pPr algn="ctr"/>
            <a:r>
              <a:rPr lang="en-US">
                <a:latin typeface="Gotham Medium" panose="02000604030000020004"/>
              </a:rPr>
              <a:t>Switch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DA06187-4A26-4CD1-A356-C2A09E909EFA}"/>
              </a:ext>
            </a:extLst>
          </p:cNvPr>
          <p:cNvSpPr txBox="1"/>
          <p:nvPr/>
        </p:nvSpPr>
        <p:spPr>
          <a:xfrm>
            <a:off x="1720534" y="4163149"/>
            <a:ext cx="82907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Gotham Medium" panose="02000604030000020004"/>
              </a:rPr>
              <a:t>$9,600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EE47AA6-632F-4620-95CC-BFE2E21EDA92}"/>
              </a:ext>
            </a:extLst>
          </p:cNvPr>
          <p:cNvSpPr txBox="1"/>
          <p:nvPr/>
        </p:nvSpPr>
        <p:spPr>
          <a:xfrm>
            <a:off x="3170938" y="4170217"/>
            <a:ext cx="99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otham Medium" panose="02000604030000020004"/>
              </a:rPr>
              <a:t>$6,500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F20B002-40EF-42A9-A979-864E7D13321B}"/>
              </a:ext>
            </a:extLst>
          </p:cNvPr>
          <p:cNvSpPr txBox="1"/>
          <p:nvPr/>
        </p:nvSpPr>
        <p:spPr>
          <a:xfrm>
            <a:off x="5110756" y="4169571"/>
            <a:ext cx="82747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Gotham Medium" panose="02000604030000020004"/>
              </a:rPr>
              <a:t>$3,100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EEBA613-F5B1-4478-BF85-EF0BBC7D8886}"/>
              </a:ext>
            </a:extLst>
          </p:cNvPr>
          <p:cNvSpPr txBox="1"/>
          <p:nvPr/>
        </p:nvSpPr>
        <p:spPr>
          <a:xfrm>
            <a:off x="7272802" y="4165674"/>
            <a:ext cx="117211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Gotham Medium" panose="02000604030000020004"/>
              </a:rPr>
              <a:t>$0.71/</a:t>
            </a:r>
            <a:r>
              <a:rPr lang="en-US" err="1">
                <a:latin typeface="Gotham Medium" panose="02000604030000020004"/>
              </a:rPr>
              <a:t>Wh</a:t>
            </a:r>
            <a:endParaRPr lang="en-US">
              <a:latin typeface="Gotham Medium" panose="020006040300000200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8F5447E-6027-4CBA-9815-64EAAB354D9A}"/>
              </a:ext>
            </a:extLst>
          </p:cNvPr>
          <p:cNvSpPr txBox="1"/>
          <p:nvPr/>
        </p:nvSpPr>
        <p:spPr>
          <a:xfrm>
            <a:off x="4500894" y="4138110"/>
            <a:ext cx="38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otham Medium" panose="02000604030000020004"/>
              </a:rPr>
              <a:t>+</a:t>
            </a:r>
          </a:p>
        </p:txBody>
      </p:sp>
      <p:pic>
        <p:nvPicPr>
          <p:cNvPr id="12" name="Picture 9" descr="A picture containing indoor, cup, mirror, toothbrush&#10;&#10;Description generated with very high confidence">
            <a:extLst>
              <a:ext uri="{FF2B5EF4-FFF2-40B4-BE49-F238E27FC236}">
                <a16:creationId xmlns:a16="http://schemas.microsoft.com/office/drawing/2014/main" xmlns="" id="{D7776974-91AA-4511-8340-304EB2A16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996" y="2072208"/>
            <a:ext cx="1398287" cy="7920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2DE961-E8BF-4D2D-8FE3-6BA6AF2DD6ED}"/>
              </a:ext>
            </a:extLst>
          </p:cNvPr>
          <p:cNvSpPr txBox="1"/>
          <p:nvPr/>
        </p:nvSpPr>
        <p:spPr>
          <a:xfrm>
            <a:off x="7271717" y="1574467"/>
            <a:ext cx="148457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Gotham Medium" panose="02000604030000020004"/>
              </a:rPr>
              <a:t>Incentive level to cover 100% of installed ESS cost</a:t>
            </a:r>
          </a:p>
        </p:txBody>
      </p:sp>
    </p:spTree>
    <p:extLst>
      <p:ext uri="{BB962C8B-B14F-4D97-AF65-F5344CB8AC3E}">
        <p14:creationId xmlns:p14="http://schemas.microsoft.com/office/powerpoint/2010/main" val="9616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45720" rIns="91440" bIns="45720" rtlCol="0" anchor="t">
            <a:spAutoFit/>
          </a:bodyPr>
          <a:lstStyle/>
          <a:p>
            <a:r>
              <a:rPr lang="en-US">
                <a:latin typeface="Gotham Medium"/>
              </a:rPr>
              <a:t>Datasheet (Preliminary)</a:t>
            </a:r>
            <a:endParaRPr lang="en-US"/>
          </a:p>
        </p:txBody>
      </p:sp>
      <p:pic>
        <p:nvPicPr>
          <p:cNvPr id="5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3C51D0C8-4FE0-4D0E-BD01-03A3BCD2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65" y="1062013"/>
            <a:ext cx="4309258" cy="1661233"/>
          </a:xfrm>
          <a:prstGeom prst="rect">
            <a:avLst/>
          </a:prstGeom>
        </p:spPr>
      </p:pic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A632A82A-CCB0-4B2F-8EBA-825FF735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776" y="2885088"/>
            <a:ext cx="4227615" cy="1228846"/>
          </a:xfrm>
          <a:prstGeom prst="rect">
            <a:avLst/>
          </a:prstGeom>
        </p:spPr>
      </p:pic>
      <p:pic>
        <p:nvPicPr>
          <p:cNvPr id="22" name="Picture 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9975C956-61CC-43AB-9A6F-94789486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68" y="965453"/>
            <a:ext cx="3856512" cy="2492651"/>
          </a:xfrm>
          <a:prstGeom prst="rect">
            <a:avLst/>
          </a:prstGeom>
        </p:spPr>
      </p:pic>
      <p:pic>
        <p:nvPicPr>
          <p:cNvPr id="24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F9288FD6-5296-4E74-AF36-44F09B25F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56" y="3602397"/>
            <a:ext cx="3826823" cy="1011443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7366" y="4926648"/>
            <a:ext cx="449021" cy="273844"/>
          </a:xfrm>
        </p:spPr>
        <p:txBody>
          <a:bodyPr/>
          <a:lstStyle/>
          <a:p>
            <a:fld id="{00E6B595-AC0B-45AA-8133-7422E92C4F20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91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Submit Requests to Service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Service planning delays are a significant cause of customer frustration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Routing service planning requests through the interconnection review team cases delay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71" y="2680933"/>
            <a:ext cx="3903579" cy="19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Types of Work to Request Directly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Main panel upgrades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Line side taps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Exploratory shutdowns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Interconnection shutdowns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169" y="2433051"/>
            <a:ext cx="3644200" cy="24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4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IOU Timelines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PG&amp;E previously allowed customers to make service planning requests directly to a central service planning entity. Under that process, they provided the best customer service.</a:t>
            </a:r>
            <a:endParaRPr lang="en-US" sz="2000" dirty="0"/>
          </a:p>
        </p:txBody>
      </p:sp>
      <p:pic>
        <p:nvPicPr>
          <p:cNvPr id="4" name="Picture 3" descr="Macintosh HD:Users:Brad:Library:Containers:com.apple.mail:Data:Library:Mail Downloads:72C82590-9C8D-4AB2-A00E-898E9E8FE66D:imag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24" y="2402338"/>
            <a:ext cx="4660900" cy="254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32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Standardized Request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92" y="1369224"/>
            <a:ext cx="7570058" cy="326350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Service planning requests should be managed centrally</a:t>
            </a:r>
          </a:p>
          <a:p>
            <a:r>
              <a:rPr lang="en-US" sz="2000" dirty="0" smtClean="0"/>
              <a:t>Use one portal or phone number for the service territory</a:t>
            </a:r>
            <a:endParaRPr lang="en-US" sz="2000" dirty="0"/>
          </a:p>
        </p:txBody>
      </p:sp>
      <p:pic>
        <p:nvPicPr>
          <p:cNvPr id="4" name="Picture 3" descr="customer conne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31" y="2647677"/>
            <a:ext cx="4371474" cy="2123339"/>
          </a:xfrm>
          <a:prstGeom prst="rect">
            <a:avLst/>
          </a:prstGeom>
        </p:spPr>
      </p:pic>
      <p:pic>
        <p:nvPicPr>
          <p:cNvPr id="5" name="Picture 4" descr="service planning ema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" y="2460518"/>
            <a:ext cx="3360603" cy="21233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260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Meter Spot by Photo Review</a:t>
            </a:r>
          </a:p>
        </p:txBody>
      </p:sp>
      <p:pic>
        <p:nvPicPr>
          <p:cNvPr id="4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45292" y="1572452"/>
            <a:ext cx="3275330" cy="3112770"/>
          </a:xfrm>
          <a:prstGeom prst="rect">
            <a:avLst/>
          </a:prstGeom>
          <a:ln/>
        </p:spPr>
      </p:pic>
      <p:pic>
        <p:nvPicPr>
          <p:cNvPr id="5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802559" y="2981155"/>
            <a:ext cx="3220787" cy="1982093"/>
          </a:xfrm>
          <a:prstGeom prst="rect">
            <a:avLst/>
          </a:prstGeom>
          <a:ln/>
        </p:spPr>
      </p:pic>
      <p:pic>
        <p:nvPicPr>
          <p:cNvPr id="7" name="image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799265" y="414422"/>
            <a:ext cx="3217674" cy="232961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5033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 Meter Collar Adapters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latin typeface="Proxima Nova Regular"/>
                <a:cs typeface="Proxima Nova Regular"/>
              </a:rPr>
              <a:t>Used on </a:t>
            </a:r>
            <a:r>
              <a:rPr lang="en-US" sz="2000" dirty="0">
                <a:latin typeface="Proxima Nova Regular"/>
                <a:cs typeface="Proxima Nova Regular"/>
              </a:rPr>
              <a:t>&lt; 5% of new residential solar projects</a:t>
            </a:r>
          </a:p>
          <a:p>
            <a:r>
              <a:rPr lang="en-US" sz="2000" dirty="0">
                <a:latin typeface="Proxima Nova Regular"/>
                <a:cs typeface="Proxima Nova Regular"/>
              </a:rPr>
              <a:t>Limited impact due to cost and product limitations dictated by u</a:t>
            </a:r>
            <a:r>
              <a:rPr lang="en-US" sz="2000" dirty="0" smtClean="0">
                <a:latin typeface="Proxima Nova Regular"/>
                <a:cs typeface="Proxima Nova Regular"/>
              </a:rPr>
              <a:t>tilities.</a:t>
            </a:r>
            <a:endParaRPr lang="en-US" sz="2000" dirty="0">
              <a:latin typeface="Proxima Nova Regular"/>
              <a:cs typeface="Proxima Nova Regular"/>
            </a:endParaRPr>
          </a:p>
          <a:p>
            <a:r>
              <a:rPr lang="en-US" sz="2000" dirty="0" smtClean="0">
                <a:latin typeface="Proxima Nova Regular"/>
                <a:cs typeface="Proxima Nova Regular"/>
              </a:rPr>
              <a:t>The </a:t>
            </a:r>
            <a:r>
              <a:rPr lang="en-US" sz="2000" dirty="0">
                <a:latin typeface="Proxima Nova Regular"/>
                <a:cs typeface="Proxima Nova Regular"/>
              </a:rPr>
              <a:t>hardware </a:t>
            </a:r>
            <a:r>
              <a:rPr lang="en-US" sz="2000" dirty="0" smtClean="0">
                <a:latin typeface="Proxima Nova Regular"/>
                <a:cs typeface="Proxima Nova Regular"/>
              </a:rPr>
              <a:t>costs </a:t>
            </a:r>
            <a:r>
              <a:rPr lang="en-US" sz="2000" dirty="0">
                <a:latin typeface="Proxima Nova Regular"/>
                <a:cs typeface="Proxima Nova Regular"/>
              </a:rPr>
              <a:t>&lt;$100</a:t>
            </a:r>
            <a:r>
              <a:rPr lang="en-US" sz="2000" dirty="0" smtClean="0">
                <a:latin typeface="Proxima Nova Regular"/>
                <a:cs typeface="Proxima Nova Regular"/>
              </a:rPr>
              <a:t>. Installed cost is $340-$1300.</a:t>
            </a:r>
            <a:endParaRPr lang="en-US" sz="2000" dirty="0">
              <a:latin typeface="Proxima Nova Regular"/>
              <a:cs typeface="Proxima Nova Regular"/>
            </a:endParaRPr>
          </a:p>
          <a:p>
            <a:r>
              <a:rPr lang="en-US" sz="2000" dirty="0" smtClean="0">
                <a:latin typeface="Proxima Nova Regular"/>
                <a:cs typeface="Proxima Nova Regular"/>
              </a:rPr>
              <a:t>Tesla </a:t>
            </a:r>
            <a:r>
              <a:rPr lang="en-US" sz="2000" dirty="0">
                <a:latin typeface="Proxima Nova Regular"/>
                <a:cs typeface="Proxima Nova Regular"/>
              </a:rPr>
              <a:t>is developing a ‘Backup Switch’ to be compatible with ESS that </a:t>
            </a:r>
            <a:r>
              <a:rPr lang="en-US" sz="2000" dirty="0" smtClean="0">
                <a:latin typeface="Proxima Nova Regular"/>
                <a:cs typeface="Proxima Nova Regular"/>
              </a:rPr>
              <a:t>should be </a:t>
            </a:r>
            <a:r>
              <a:rPr lang="en-US" sz="2000" dirty="0">
                <a:latin typeface="Proxima Nova Regular"/>
                <a:cs typeface="Proxima Nova Regular"/>
              </a:rPr>
              <a:t>available </a:t>
            </a:r>
            <a:r>
              <a:rPr lang="en-US" sz="2000" dirty="0" smtClean="0">
                <a:latin typeface="Proxima Nova Regular"/>
                <a:cs typeface="Proxima Nova Regular"/>
              </a:rPr>
              <a:t>this year. </a:t>
            </a:r>
            <a:r>
              <a:rPr lang="en-US" sz="2000" dirty="0">
                <a:latin typeface="Proxima Nova Regular"/>
                <a:cs typeface="Proxima Nova Regular"/>
              </a:rPr>
              <a:t>Other companies such as </a:t>
            </a:r>
            <a:r>
              <a:rPr lang="en-US" sz="2000" dirty="0" err="1">
                <a:latin typeface="Proxima Nova Regular"/>
                <a:cs typeface="Proxima Nova Regular"/>
              </a:rPr>
              <a:t>ConnectDER</a:t>
            </a:r>
            <a:r>
              <a:rPr lang="en-US" sz="2000" dirty="0">
                <a:latin typeface="Proxima Nova Regular"/>
                <a:cs typeface="Proxima Nova Regular"/>
              </a:rPr>
              <a:t>, Brooks Utility Products, </a:t>
            </a:r>
            <a:r>
              <a:rPr lang="en-US" sz="2000" dirty="0" err="1">
                <a:latin typeface="Proxima Nova Regular"/>
                <a:cs typeface="Proxima Nova Regular"/>
              </a:rPr>
              <a:t>Marwell</a:t>
            </a:r>
            <a:r>
              <a:rPr lang="en-US" sz="2000" dirty="0">
                <a:latin typeface="Proxima Nova Regular"/>
                <a:cs typeface="Proxima Nova Regular"/>
              </a:rPr>
              <a:t> Corp, and </a:t>
            </a:r>
            <a:r>
              <a:rPr lang="en-US" sz="2000" dirty="0" err="1">
                <a:latin typeface="Proxima Nova Regular"/>
                <a:cs typeface="Proxima Nova Regular"/>
              </a:rPr>
              <a:t>GenerLink</a:t>
            </a:r>
            <a:r>
              <a:rPr lang="en-US" sz="2000" dirty="0">
                <a:latin typeface="Proxima Nova Regular"/>
                <a:cs typeface="Proxima Nova Regular"/>
              </a:rPr>
              <a:t> </a:t>
            </a:r>
            <a:r>
              <a:rPr lang="en-US" sz="2000" dirty="0" smtClean="0">
                <a:latin typeface="Proxima Nova Regular"/>
                <a:cs typeface="Proxima Nova Regular"/>
              </a:rPr>
              <a:t>could </a:t>
            </a:r>
            <a:r>
              <a:rPr lang="en-US" sz="2000" dirty="0">
                <a:latin typeface="Proxima Nova Regular"/>
                <a:cs typeface="Proxima Nova Regular"/>
              </a:rPr>
              <a:t>provide additional </a:t>
            </a:r>
            <a:r>
              <a:rPr lang="en-US" sz="2000" dirty="0" smtClean="0">
                <a:latin typeface="Proxima Nova Regular"/>
                <a:cs typeface="Proxima Nova Regular"/>
              </a:rPr>
              <a:t>products. </a:t>
            </a:r>
            <a:endParaRPr lang="en-US" sz="2000" dirty="0"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0661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86" y="193165"/>
            <a:ext cx="7126675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Tungsten Medium"/>
              </a:rPr>
              <a:t>D. Meter Collar Adapters</a:t>
            </a:r>
            <a:br>
              <a:rPr lang="en-US" dirty="0">
                <a:latin typeface="Tungsten Medium"/>
              </a:rPr>
            </a:br>
            <a:r>
              <a:rPr lang="en-US" sz="1600" dirty="0" smtClean="0">
                <a:latin typeface="Tungsten Medium"/>
              </a:rPr>
              <a:t>Can use </a:t>
            </a:r>
            <a:r>
              <a:rPr lang="en-US" sz="1600" dirty="0" smtClean="0">
                <a:latin typeface="Tungsten Medium"/>
              </a:rPr>
              <a:t>the </a:t>
            </a:r>
            <a:r>
              <a:rPr lang="en-US" sz="1600" dirty="0">
                <a:latin typeface="Tungsten Medium"/>
              </a:rPr>
              <a:t>existing meter socket to </a:t>
            </a:r>
            <a:r>
              <a:rPr lang="en-US" sz="1600" dirty="0" smtClean="0">
                <a:latin typeface="Tungsten Medium"/>
              </a:rPr>
              <a:t>streamline interconnections but utility </a:t>
            </a:r>
            <a:r>
              <a:rPr lang="en-US" sz="1600" dirty="0">
                <a:latin typeface="Tungsten Medium"/>
              </a:rPr>
              <a:t>efforts have had limited success</a:t>
            </a:r>
            <a:endParaRPr lang="en-US" sz="1600" dirty="0"/>
          </a:p>
        </p:txBody>
      </p:sp>
      <p:pic>
        <p:nvPicPr>
          <p:cNvPr id="4" name="Content Placeholder 3" descr="R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99" r="-30799"/>
          <a:stretch>
            <a:fillRect/>
          </a:stretch>
        </p:blipFill>
        <p:spPr>
          <a:xfrm>
            <a:off x="5963826" y="3485322"/>
            <a:ext cx="3555663" cy="1532871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657713"/>
              </p:ext>
            </p:extLst>
          </p:nvPr>
        </p:nvGraphicFramePr>
        <p:xfrm>
          <a:off x="330544" y="1253482"/>
          <a:ext cx="5911230" cy="34746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5615">
                  <a:extLst>
                    <a:ext uri="{9D8B030D-6E8A-4147-A177-3AD203B41FA5}">
                      <a16:colId xmlns:a16="http://schemas.microsoft.com/office/drawing/2014/main" xmlns="" val="3756846195"/>
                    </a:ext>
                  </a:extLst>
                </a:gridCol>
                <a:gridCol w="2955615">
                  <a:extLst>
                    <a:ext uri="{9D8B030D-6E8A-4147-A177-3AD203B41FA5}">
                      <a16:colId xmlns:a16="http://schemas.microsoft.com/office/drawing/2014/main" xmlns="" val="747045991"/>
                    </a:ext>
                  </a:extLst>
                </a:gridCol>
              </a:tblGrid>
              <a:tr h="32399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Product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Implementation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Under Present Rules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5570138"/>
                  </a:ext>
                </a:extLst>
              </a:tr>
              <a:tr h="675617"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/>
                        <a:t>Avoids main panel upgrades and other high cost installation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/>
                        <a:t>Used</a:t>
                      </a:r>
                      <a:r>
                        <a:rPr lang="en-US" sz="1400" baseline="0" dirty="0"/>
                        <a:t> on &lt; 5% of new residential solar projects &amp; &lt;&lt; 1% of ESS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237540"/>
                  </a:ext>
                </a:extLst>
              </a:tr>
              <a:tr h="675616"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400" baseline="0" dirty="0"/>
                        <a:t>Same certification and specs as existing meter socket</a:t>
                      </a:r>
                      <a:endParaRPr lang="en-US" sz="2000" dirty="0"/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400" baseline="0" dirty="0"/>
                        <a:t>Simple </a:t>
                      </a:r>
                      <a:r>
                        <a:rPr lang="en-US" sz="1400" baseline="0" dirty="0" smtClean="0"/>
                        <a:t>installation can be </a:t>
                      </a:r>
                      <a:r>
                        <a:rPr lang="en-US" sz="1400" baseline="0" dirty="0"/>
                        <a:t>completed by </a:t>
                      </a:r>
                      <a:r>
                        <a:rPr lang="en-US" sz="1400" baseline="0" dirty="0" smtClean="0"/>
                        <a:t>contractor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400" b="0" i="0" u="none" strike="noStrike" baseline="0" noProof="0" dirty="0" smtClean="0">
                          <a:latin typeface="Calibri"/>
                        </a:rPr>
                        <a:t>Utility requirement that only they can install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400" b="0" i="0" u="none" strike="noStrike" baseline="0" noProof="0" dirty="0" smtClean="0">
                          <a:latin typeface="Calibri"/>
                        </a:rPr>
                        <a:t>Utility maintains ownership and bills customer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9666758"/>
                  </a:ext>
                </a:extLst>
              </a:tr>
              <a:tr h="529389"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/>
                        <a:t>Low retail cost and plug and play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/>
                        <a:t>$343 - $1,326 fee charged depending on Utility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1029148"/>
                  </a:ext>
                </a:extLst>
              </a:tr>
              <a:tr h="675617"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/>
                        <a:t>Multiple</a:t>
                      </a:r>
                      <a:r>
                        <a:rPr lang="en-US" sz="1400" baseline="0" dirty="0"/>
                        <a:t> manufacturers &amp; meter collar configurations to be compatible with any PV or ESS 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1</a:t>
                      </a:r>
                      <a:r>
                        <a:rPr lang="en-US" sz="1400" baseline="0" dirty="0"/>
                        <a:t> or 2 collars </a:t>
                      </a:r>
                      <a:r>
                        <a:rPr lang="en-US" sz="1400" dirty="0"/>
                        <a:t>per </a:t>
                      </a:r>
                      <a:r>
                        <a:rPr lang="en-US" sz="1400" dirty="0" smtClean="0"/>
                        <a:t>utility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Restricted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PV compatibility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Not</a:t>
                      </a:r>
                      <a:r>
                        <a:rPr lang="en-US" sz="1400" baseline="0" dirty="0"/>
                        <a:t> compatible with ESS for whole home backup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504262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522" y="165652"/>
            <a:ext cx="2136037" cy="161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761" y="1925316"/>
            <a:ext cx="1356358" cy="14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 Meter </a:t>
            </a:r>
            <a:r>
              <a:rPr lang="en-US" dirty="0" smtClean="0"/>
              <a:t>Socket Adapters in CA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682248"/>
              </p:ext>
            </p:extLst>
          </p:nvPr>
        </p:nvGraphicFramePr>
        <p:xfrm>
          <a:off x="945292" y="1366150"/>
          <a:ext cx="7811024" cy="337963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67971">
                  <a:extLst>
                    <a:ext uri="{9D8B030D-6E8A-4147-A177-3AD203B41FA5}">
                      <a16:colId xmlns:a16="http://schemas.microsoft.com/office/drawing/2014/main" xmlns="" val="4100974049"/>
                    </a:ext>
                  </a:extLst>
                </a:gridCol>
                <a:gridCol w="1925053">
                  <a:extLst>
                    <a:ext uri="{9D8B030D-6E8A-4147-A177-3AD203B41FA5}">
                      <a16:colId xmlns:a16="http://schemas.microsoft.com/office/drawing/2014/main" xmlns="" val="3349447964"/>
                    </a:ext>
                  </a:extLst>
                </a:gridCol>
                <a:gridCol w="1791368">
                  <a:extLst>
                    <a:ext uri="{9D8B030D-6E8A-4147-A177-3AD203B41FA5}">
                      <a16:colId xmlns:a16="http://schemas.microsoft.com/office/drawing/2014/main" xmlns="" val="1091890481"/>
                    </a:ext>
                  </a:extLst>
                </a:gridCol>
                <a:gridCol w="2526632">
                  <a:extLst>
                    <a:ext uri="{9D8B030D-6E8A-4147-A177-3AD203B41FA5}">
                      <a16:colId xmlns:a16="http://schemas.microsoft.com/office/drawing/2014/main" xmlns="" val="3420632119"/>
                    </a:ext>
                  </a:extLst>
                </a:gridCol>
              </a:tblGrid>
              <a:tr h="3001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SDG&amp;E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SCE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PG&amp;E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374155722"/>
                  </a:ext>
                </a:extLst>
              </a:tr>
              <a:tr h="286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Cost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$1,326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$343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$1,038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199133398"/>
                  </a:ext>
                </a:extLst>
              </a:tr>
              <a:tr h="4514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Product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Compatibility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PV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only</a:t>
                      </a:r>
                      <a:r>
                        <a:rPr lang="en-US" sz="1400" baseline="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or DC coupled storage with UL PCS certification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PV only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PV only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421676794"/>
                  </a:ext>
                </a:extLst>
              </a:tr>
              <a:tr h="1129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Compatibility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Limitations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Certain overhead service panels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Certain GE panels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60A max PV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Any overhead service panel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60A max PV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Max 125A panel (60% of customers have a larger panel)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Any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underground 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service panel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60A max PV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767138425"/>
                  </a:ext>
                </a:extLst>
              </a:tr>
              <a:tr h="3001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Timeline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2 weeks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2-3 weeks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2-3 weeks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52366798"/>
                  </a:ext>
                </a:extLst>
              </a:tr>
              <a:tr h="723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Touch Points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with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Utility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paperwork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installation notification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paperwork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schedule install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day of install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paperwork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schedule install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day of install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294355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74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20966</TotalTime>
  <Words>679</Words>
  <Application>Microsoft Macintosh PowerPoint</Application>
  <PresentationFormat>On-screen Show (16:9)</PresentationFormat>
  <Paragraphs>161</Paragraphs>
  <Slides>19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Custom Design</vt:lpstr>
      <vt:lpstr>think-cell Slide</vt:lpstr>
      <vt:lpstr>Service Planning Requests Interconnection Discussion Forum June 24, 2020</vt:lpstr>
      <vt:lpstr>A. Submit Requests to Service Planning</vt:lpstr>
      <vt:lpstr>A. Types of Work to Request Directly</vt:lpstr>
      <vt:lpstr>A. IOU Timelines</vt:lpstr>
      <vt:lpstr>B. Standardized Request Process</vt:lpstr>
      <vt:lpstr>C. Meter Spot by Photo Review</vt:lpstr>
      <vt:lpstr>D. Meter Collar Adapters</vt:lpstr>
      <vt:lpstr>D. Meter Collar Adapters Can use the existing meter socket to streamline interconnections but utility efforts have had limited success</vt:lpstr>
      <vt:lpstr>D. Meter Socket Adapters in CA</vt:lpstr>
      <vt:lpstr>D. Benefits of a Backup Switch</vt:lpstr>
      <vt:lpstr>PowerPoint Presentation</vt:lpstr>
      <vt:lpstr>PowerPoint Presentation</vt:lpstr>
      <vt:lpstr>PowerPoint Presentation</vt:lpstr>
      <vt:lpstr>PowerPoint Presentation</vt:lpstr>
      <vt:lpstr>Thank You!</vt:lpstr>
      <vt:lpstr>Appendix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Elise De Grande</dc:creator>
  <cp:lastModifiedBy>Brad Heavner</cp:lastModifiedBy>
  <cp:revision>165</cp:revision>
  <cp:lastPrinted>2019-10-16T16:53:57Z</cp:lastPrinted>
  <dcterms:created xsi:type="dcterms:W3CDTF">2018-01-24T18:42:39Z</dcterms:created>
  <dcterms:modified xsi:type="dcterms:W3CDTF">2020-06-24T16:58:21Z</dcterms:modified>
</cp:coreProperties>
</file>