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307" r:id="rId3"/>
    <p:sldId id="366" r:id="rId4"/>
    <p:sldId id="367" r:id="rId5"/>
    <p:sldId id="368" r:id="rId6"/>
  </p:sldIdLst>
  <p:sldSz cx="9144000" cy="5143500" type="screen16x9"/>
  <p:notesSz cx="6858000" cy="9144000"/>
  <p:defaultTextStyle>
    <a:defPPr>
      <a:defRPr lang="en-US"/>
    </a:defPPr>
    <a:lvl1pPr marL="0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5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4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2B71E"/>
    <a:srgbClr val="3057C1"/>
    <a:srgbClr val="1542C4"/>
    <a:srgbClr val="F89B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725"/>
    <p:restoredTop sz="98456" autoAdjust="0"/>
  </p:normalViewPr>
  <p:slideViewPr>
    <p:cSldViewPr snapToGrid="0" snapToObjects="1">
      <p:cViewPr>
        <p:scale>
          <a:sx n="95" d="100"/>
          <a:sy n="95" d="100"/>
        </p:scale>
        <p:origin x="-664" y="-4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A630D-6A56-4647-AD54-7D3AC4AC3FFC}" type="datetimeFigureOut">
              <a:rPr lang="en-US" smtClean="0"/>
              <a:t>12/12/19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D303BB-AC45-F145-A970-C8AE1008E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817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68CA4C-F6FC-7844-9877-4C8097AFF345}" type="datetimeFigureOut">
              <a:rPr lang="en-US" smtClean="0"/>
              <a:t>12/12/19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AEBC2E-A811-604D-B71F-1959F125D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100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8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2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3057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" y="1436479"/>
            <a:ext cx="9144000" cy="1033493"/>
          </a:xfrm>
        </p:spPr>
        <p:txBody>
          <a:bodyPr anchor="b">
            <a:normAutofit/>
          </a:bodyPr>
          <a:lstStyle>
            <a:lvl1pPr algn="ctr">
              <a:defRPr sz="8800">
                <a:solidFill>
                  <a:srgbClr val="F2B71E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91FF8-EADD-C440-9AA8-D67566E7ED8F}" type="datetimeFigureOut">
              <a:rPr lang="en-US" smtClean="0"/>
              <a:t>12/12/19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1AAED-2754-374E-A025-63C5951421ED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74558" y="-1150130"/>
            <a:ext cx="6171407" cy="744375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051" y="3858466"/>
            <a:ext cx="2827382" cy="1182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234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91FF8-EADD-C440-9AA8-D67566E7ED8F}" type="datetimeFigureOut">
              <a:rPr lang="en-US" smtClean="0"/>
              <a:t>12/12/19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1AAED-2754-374E-A025-63C595142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26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8"/>
            <a:ext cx="1971675" cy="43588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7" y="273848"/>
            <a:ext cx="5800725" cy="43588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91FF8-EADD-C440-9AA8-D67566E7ED8F}" type="datetimeFigureOut">
              <a:rPr lang="en-US" smtClean="0"/>
              <a:t>12/12/19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1AAED-2754-374E-A025-63C595142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3589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5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4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C3E1-DB9C-1642-BBF9-7BC77494976D}" type="datetimeFigureOut">
              <a:rPr lang="en-US" smtClean="0"/>
              <a:t>12/12/19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F8293-0A9E-9B48-8046-33C45CABA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0496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C3E1-DB9C-1642-BBF9-7BC77494976D}" type="datetimeFigureOut">
              <a:rPr lang="en-US" smtClean="0"/>
              <a:t>12/12/19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F8293-0A9E-9B48-8046-33C45CABA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5562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9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C3E1-DB9C-1642-BBF9-7BC77494976D}" type="datetimeFigureOut">
              <a:rPr lang="en-US" smtClean="0"/>
              <a:t>12/12/19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F8293-0A9E-9B48-8046-33C45CABA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9409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C3E1-DB9C-1642-BBF9-7BC77494976D}" type="datetimeFigureOut">
              <a:rPr lang="en-US" smtClean="0"/>
              <a:t>12/12/19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F8293-0A9E-9B48-8046-33C45CABA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446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7"/>
            <a:ext cx="7886700" cy="9941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5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4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7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5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4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7" y="1878806"/>
            <a:ext cx="3887391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C3E1-DB9C-1642-BBF9-7BC77494976D}" type="datetimeFigureOut">
              <a:rPr lang="en-US" smtClean="0"/>
              <a:t>12/12/19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F8293-0A9E-9B48-8046-33C45CABA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5597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C3E1-DB9C-1642-BBF9-7BC77494976D}" type="datetimeFigureOut">
              <a:rPr lang="en-US" smtClean="0"/>
              <a:t>12/12/19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F8293-0A9E-9B48-8046-33C45CABA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1188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C3E1-DB9C-1642-BBF9-7BC77494976D}" type="datetimeFigureOut">
              <a:rPr lang="en-US" smtClean="0"/>
              <a:t>12/12/19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F8293-0A9E-9B48-8046-33C45CABA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7061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4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2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5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4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C3E1-DB9C-1642-BBF9-7BC77494976D}" type="datetimeFigureOut">
              <a:rPr lang="en-US" smtClean="0"/>
              <a:t>12/12/19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F8293-0A9E-9B48-8046-33C45CABA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643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45292" y="273847"/>
            <a:ext cx="7570058" cy="994172"/>
          </a:xfrm>
        </p:spPr>
        <p:txBody>
          <a:bodyPr>
            <a:normAutofit/>
          </a:bodyPr>
          <a:lstStyle>
            <a:lvl1pPr>
              <a:defRPr sz="3600">
                <a:solidFill>
                  <a:srgbClr val="1542C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5292" y="1369219"/>
            <a:ext cx="7570058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91FF8-EADD-C440-9AA8-D67566E7ED8F}" type="datetimeFigureOut">
              <a:rPr lang="en-US" smtClean="0"/>
              <a:t>12/12/19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1AAED-2754-374E-A025-63C595142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898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740574"/>
            <a:ext cx="4629150" cy="3655219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5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4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2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5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4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C3E1-DB9C-1642-BBF9-7BC77494976D}" type="datetimeFigureOut">
              <a:rPr lang="en-US" smtClean="0"/>
              <a:t>12/12/19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F8293-0A9E-9B48-8046-33C45CABA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6393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C3E1-DB9C-1642-BBF9-7BC77494976D}" type="datetimeFigureOut">
              <a:rPr lang="en-US" smtClean="0"/>
              <a:t>12/12/19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F8293-0A9E-9B48-8046-33C45CABA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575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8"/>
            <a:ext cx="1971675" cy="43588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7" y="273848"/>
            <a:ext cx="5800725" cy="43588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C3E1-DB9C-1642-BBF9-7BC77494976D}" type="datetimeFigureOut">
              <a:rPr lang="en-US" smtClean="0"/>
              <a:t>12/12/19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F8293-0A9E-9B48-8046-33C45CABA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902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9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91FF8-EADD-C440-9AA8-D67566E7ED8F}" type="datetimeFigureOut">
              <a:rPr lang="en-US" smtClean="0"/>
              <a:t>12/12/19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1AAED-2754-374E-A025-63C595142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564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91FF8-EADD-C440-9AA8-D67566E7ED8F}" type="datetimeFigureOut">
              <a:rPr lang="en-US" smtClean="0"/>
              <a:t>12/12/19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1AAED-2754-374E-A025-63C595142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882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7"/>
            <a:ext cx="7886700" cy="9941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5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4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7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5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4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7" y="1878806"/>
            <a:ext cx="3887391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91FF8-EADD-C440-9AA8-D67566E7ED8F}" type="datetimeFigureOut">
              <a:rPr lang="en-US" smtClean="0"/>
              <a:t>12/12/19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1AAED-2754-374E-A025-63C595142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3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91FF8-EADD-C440-9AA8-D67566E7ED8F}" type="datetimeFigureOut">
              <a:rPr lang="en-US" smtClean="0"/>
              <a:t>12/12/19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1AAED-2754-374E-A025-63C595142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173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91FF8-EADD-C440-9AA8-D67566E7ED8F}" type="datetimeFigureOut">
              <a:rPr lang="en-US" smtClean="0"/>
              <a:t>12/12/19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1AAED-2754-374E-A025-63C595142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30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4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2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5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4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91FF8-EADD-C440-9AA8-D67566E7ED8F}" type="datetimeFigureOut">
              <a:rPr lang="en-US" smtClean="0"/>
              <a:t>12/12/19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1AAED-2754-374E-A025-63C595142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810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740574"/>
            <a:ext cx="4629150" cy="3655219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5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4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2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5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4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91FF8-EADD-C440-9AA8-D67566E7ED8F}" type="datetimeFigureOut">
              <a:rPr lang="en-US" smtClean="0"/>
              <a:t>12/12/19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1AAED-2754-374E-A025-63C595142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075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3356" y="273847"/>
            <a:ext cx="7672001" cy="994172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348" y="1369219"/>
            <a:ext cx="7672002" cy="3263504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91FF8-EADD-C440-9AA8-D67566E7ED8F}" type="datetimeFigureOut">
              <a:rPr lang="en-US" smtClean="0"/>
              <a:t>12/12/19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/>
              <a:t>www.calssa.org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-73742" y="-81116"/>
            <a:ext cx="9269362" cy="221226"/>
          </a:xfrm>
          <a:prstGeom prst="rect">
            <a:avLst/>
          </a:prstGeom>
          <a:solidFill>
            <a:srgbClr val="F89B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en-US">
              <a:solidFill>
                <a:srgbClr val="F2B71E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0372" y="4842710"/>
            <a:ext cx="1186317" cy="241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13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914355" rtl="0" eaLnBrk="1" latinLnBrk="0" hangingPunct="1">
        <a:lnSpc>
          <a:spcPct val="90000"/>
        </a:lnSpc>
        <a:spcBef>
          <a:spcPct val="0"/>
        </a:spcBef>
        <a:buNone/>
        <a:defRPr sz="3600" b="0" i="0" kern="1200">
          <a:solidFill>
            <a:srgbClr val="1542C4"/>
          </a:solidFill>
          <a:latin typeface="Tungsten Medium" charset="0"/>
          <a:ea typeface="Tungsten Medium" charset="0"/>
          <a:cs typeface="Tungsten Medium" charset="0"/>
        </a:defRPr>
      </a:lvl1pPr>
    </p:titleStyle>
    <p:bodyStyle>
      <a:lvl1pPr marL="228588" indent="-228588" algn="l" defTabSz="914355" rtl="0" eaLnBrk="1" latinLnBrk="0" hangingPunct="1">
        <a:lnSpc>
          <a:spcPct val="90000"/>
        </a:lnSpc>
        <a:spcBef>
          <a:spcPts val="1000"/>
        </a:spcBef>
        <a:buClr>
          <a:srgbClr val="F2B71E"/>
        </a:buClr>
        <a:buFont typeface="Arial"/>
        <a:buChar char="•"/>
        <a:defRPr sz="2800" b="0" i="0" kern="1200">
          <a:solidFill>
            <a:schemeClr val="tx1">
              <a:lumMod val="75000"/>
              <a:lumOff val="25000"/>
            </a:schemeClr>
          </a:solidFill>
          <a:latin typeface="Proxima Nova" charset="0"/>
          <a:ea typeface="Proxima Nova" charset="0"/>
          <a:cs typeface="Proxima Nova" charset="0"/>
        </a:defRPr>
      </a:lvl1pPr>
      <a:lvl2pPr marL="685766" indent="-228588" algn="l" defTabSz="914355" rtl="0" eaLnBrk="1" latinLnBrk="0" hangingPunct="1">
        <a:lnSpc>
          <a:spcPct val="90000"/>
        </a:lnSpc>
        <a:spcBef>
          <a:spcPts val="500"/>
        </a:spcBef>
        <a:buClr>
          <a:srgbClr val="F2B71E"/>
        </a:buClr>
        <a:buFont typeface="Arial"/>
        <a:buChar char="•"/>
        <a:defRPr sz="2400" b="0" i="0" kern="1200">
          <a:solidFill>
            <a:schemeClr val="tx1">
              <a:lumMod val="75000"/>
              <a:lumOff val="25000"/>
            </a:schemeClr>
          </a:solidFill>
          <a:latin typeface="Proxima Nova" charset="0"/>
          <a:ea typeface="Proxima Nova" charset="0"/>
          <a:cs typeface="Proxima Nova" charset="0"/>
        </a:defRPr>
      </a:lvl2pPr>
      <a:lvl3pPr marL="1142944" indent="-228588" algn="l" defTabSz="914355" rtl="0" eaLnBrk="1" latinLnBrk="0" hangingPunct="1">
        <a:lnSpc>
          <a:spcPct val="90000"/>
        </a:lnSpc>
        <a:spcBef>
          <a:spcPts val="500"/>
        </a:spcBef>
        <a:buClr>
          <a:srgbClr val="F2B71E"/>
        </a:buClr>
        <a:buFont typeface="Arial"/>
        <a:buChar char="•"/>
        <a:defRPr sz="2000" b="0" i="0" kern="1200">
          <a:solidFill>
            <a:schemeClr val="tx1">
              <a:lumMod val="75000"/>
              <a:lumOff val="25000"/>
            </a:schemeClr>
          </a:solidFill>
          <a:latin typeface="Proxima Nova" charset="0"/>
          <a:ea typeface="Proxima Nova" charset="0"/>
          <a:cs typeface="Proxima Nova" charset="0"/>
        </a:defRPr>
      </a:lvl3pPr>
      <a:lvl4pPr marL="1600120" indent="-228588" algn="l" defTabSz="914355" rtl="0" eaLnBrk="1" latinLnBrk="0" hangingPunct="1">
        <a:lnSpc>
          <a:spcPct val="90000"/>
        </a:lnSpc>
        <a:spcBef>
          <a:spcPts val="500"/>
        </a:spcBef>
        <a:buClr>
          <a:srgbClr val="F2B71E"/>
        </a:buClr>
        <a:buFont typeface="Arial"/>
        <a:buChar char="•"/>
        <a:defRPr sz="1800" b="0" i="0" kern="1200">
          <a:solidFill>
            <a:schemeClr val="tx1">
              <a:lumMod val="75000"/>
              <a:lumOff val="25000"/>
            </a:schemeClr>
          </a:solidFill>
          <a:latin typeface="Proxima Nova" charset="0"/>
          <a:ea typeface="Proxima Nova" charset="0"/>
          <a:cs typeface="Proxima Nova" charset="0"/>
        </a:defRPr>
      </a:lvl4pPr>
      <a:lvl5pPr marL="2057297" indent="-228588" algn="l" defTabSz="914355" rtl="0" eaLnBrk="1" latinLnBrk="0" hangingPunct="1">
        <a:lnSpc>
          <a:spcPct val="90000"/>
        </a:lnSpc>
        <a:spcBef>
          <a:spcPts val="500"/>
        </a:spcBef>
        <a:buClr>
          <a:srgbClr val="F2B71E"/>
        </a:buClr>
        <a:buFont typeface="Arial"/>
        <a:buChar char="•"/>
        <a:defRPr sz="1800" b="0" i="0" kern="1200">
          <a:solidFill>
            <a:schemeClr val="tx1">
              <a:lumMod val="75000"/>
              <a:lumOff val="25000"/>
            </a:schemeClr>
          </a:solidFill>
          <a:latin typeface="Proxima Nova" charset="0"/>
          <a:ea typeface="Proxima Nova" charset="0"/>
          <a:cs typeface="Proxima Nova" charset="0"/>
        </a:defRPr>
      </a:lvl5pPr>
      <a:lvl6pPr marL="2514474" indent="-228588" algn="l" defTabSz="914355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8" algn="l" defTabSz="914355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8" algn="l" defTabSz="914355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8" algn="l" defTabSz="914355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5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4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7"/>
            <a:ext cx="7886700" cy="994172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1C3E1-DB9C-1642-BBF9-7BC77494976D}" type="datetimeFigureOut">
              <a:rPr lang="en-US" smtClean="0"/>
              <a:t>12/12/19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F8293-0A9E-9B48-8046-33C45CABA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990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55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8" indent="-228588" algn="l" defTabSz="914355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8" algn="l" defTabSz="914355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4" indent="-228588" algn="l" defTabSz="914355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8" algn="l" defTabSz="914355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7" indent="-228588" algn="l" defTabSz="914355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8" algn="l" defTabSz="914355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8" algn="l" defTabSz="914355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8" algn="l" defTabSz="914355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8" algn="l" defTabSz="914355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5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4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901418" y="2604224"/>
            <a:ext cx="9144000" cy="1033493"/>
          </a:xfrm>
        </p:spPr>
        <p:txBody>
          <a:bodyPr>
            <a:normAutofit fontScale="90000"/>
          </a:bodyPr>
          <a:lstStyle/>
          <a:p>
            <a:r>
              <a:rPr lang="en-US" sz="7300" dirty="0" smtClean="0"/>
              <a:t>Backup Power in PSPS Zones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3600" dirty="0" smtClean="0"/>
              <a:t>Interconnection Discussion Forum</a:t>
            </a:r>
            <a:br>
              <a:rPr lang="en-US" sz="3600" dirty="0" smtClean="0"/>
            </a:br>
            <a:r>
              <a:rPr lang="en-US" sz="3600" dirty="0" smtClean="0"/>
              <a:t>December </a:t>
            </a:r>
            <a:r>
              <a:rPr lang="en-US" sz="3600" dirty="0" smtClean="0"/>
              <a:t>16</a:t>
            </a:r>
            <a:r>
              <a:rPr lang="en-US" sz="3600" dirty="0" smtClean="0"/>
              <a:t>, </a:t>
            </a:r>
            <a:r>
              <a:rPr lang="en-US" sz="3600" dirty="0"/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1188759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Solar-Only Charging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Under new NEM-paired storage rules, a battery is a NEM-eligible generator if it is certified to charge only from solar.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When a PSPS event is announced, customers should be allowed to charge from the grid in preparation for the blackout.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This can be managed by the aggregator so that customers do not have the ability to change operating modes on their own.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The UL CRD for Power Control Systems will need to be updated.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We need to consider whether tariff changes are needed.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698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Non-Export Backup Generators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2000" dirty="0" smtClean="0"/>
              <a:t>Is an interconnection application required for a natural gas generator that is only used for backup and never operates in parallel with the grid?</a:t>
            </a:r>
          </a:p>
          <a:p>
            <a:pPr>
              <a:lnSpc>
                <a:spcPct val="110000"/>
              </a:lnSpc>
            </a:pPr>
            <a:r>
              <a:rPr lang="en-US" sz="2000" dirty="0" smtClean="0"/>
              <a:t>What level of scrutiny is needed for a </a:t>
            </a:r>
            <a:r>
              <a:rPr lang="en-US" sz="2000" dirty="0" err="1" smtClean="0"/>
              <a:t>microgrid</a:t>
            </a:r>
            <a:r>
              <a:rPr lang="en-US" sz="2000" dirty="0" smtClean="0"/>
              <a:t> that is only used when the grid is down and never operates in parallel with the grid?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81751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 Jumping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000" dirty="0" smtClean="0"/>
              <a:t>It may be appropriate to process applications for backup power for critical facilities faster than typical timelines.</a:t>
            </a:r>
          </a:p>
          <a:p>
            <a:pPr>
              <a:lnSpc>
                <a:spcPct val="120000"/>
              </a:lnSpc>
            </a:pPr>
            <a:r>
              <a:rPr lang="en-US" sz="2000" dirty="0" smtClean="0"/>
              <a:t>Queue jumping may be infeasible because the interconnection queue determines cost responsibility for grid upgrades.</a:t>
            </a:r>
          </a:p>
          <a:p>
            <a:pPr>
              <a:lnSpc>
                <a:spcPct val="120000"/>
              </a:lnSpc>
            </a:pPr>
            <a:r>
              <a:rPr lang="en-US" sz="2000" dirty="0" smtClean="0"/>
              <a:t>For applications that are not interdependent on previously queued projects, can the utilities commit to expedited study timelines and add dedicated staff resources to accomplish that?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28420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13918</TotalTime>
  <Words>224</Words>
  <Application>Microsoft Macintosh PowerPoint</Application>
  <PresentationFormat>On-screen Show (16:9)</PresentationFormat>
  <Paragraphs>14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Custom Design</vt:lpstr>
      <vt:lpstr>Backup Power in PSPS Zones   Interconnection Discussion Forum December 16, 2019</vt:lpstr>
      <vt:lpstr>Solar-Only Charging</vt:lpstr>
      <vt:lpstr>Non-Export Backup Generators</vt:lpstr>
      <vt:lpstr>Queue Jumping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Elise De Grande</dc:creator>
  <cp:lastModifiedBy>Brad Heavner</cp:lastModifiedBy>
  <cp:revision>135</cp:revision>
  <cp:lastPrinted>2019-10-16T16:53:57Z</cp:lastPrinted>
  <dcterms:created xsi:type="dcterms:W3CDTF">2018-01-24T18:42:39Z</dcterms:created>
  <dcterms:modified xsi:type="dcterms:W3CDTF">2019-12-13T13:52:17Z</dcterms:modified>
</cp:coreProperties>
</file>