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4"/>
  </p:sldMasterIdLst>
  <p:notesMasterIdLst>
    <p:notesMasterId r:id="rId10"/>
  </p:notesMasterIdLst>
  <p:sldIdLst>
    <p:sldId id="256" r:id="rId5"/>
    <p:sldId id="350" r:id="rId6"/>
    <p:sldId id="331" r:id="rId7"/>
    <p:sldId id="351" r:id="rId8"/>
    <p:sldId id="352" r:id="rId9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DDDDD"/>
    <a:srgbClr val="0193D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CA453-CFE8-47AC-8023-DE44C0F850FF}" v="8" dt="2019-12-13T19:17:11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86" autoAdjust="0"/>
    <p:restoredTop sz="96374" autoAdjust="0"/>
  </p:normalViewPr>
  <p:slideViewPr>
    <p:cSldViewPr snapToObjects="1">
      <p:cViewPr varScale="1">
        <p:scale>
          <a:sx n="102" d="100"/>
          <a:sy n="102" d="100"/>
        </p:scale>
        <p:origin x="1098" y="102"/>
      </p:cViewPr>
      <p:guideLst>
        <p:guide orient="horz" pos="2160"/>
        <p:guide pos="28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zman, Danielle" userId="cf2ba2a6-2dfc-4b47-b616-120557f53551" providerId="ADAL" clId="{436CA453-CFE8-47AC-8023-DE44C0F850FF}"/>
    <pc:docChg chg="addSld modSld">
      <pc:chgData name="Weizman, Danielle" userId="cf2ba2a6-2dfc-4b47-b616-120557f53551" providerId="ADAL" clId="{436CA453-CFE8-47AC-8023-DE44C0F850FF}" dt="2019-12-13T19:19:02.122" v="367" actId="20577"/>
      <pc:docMkLst>
        <pc:docMk/>
      </pc:docMkLst>
      <pc:sldChg chg="modSp add">
        <pc:chgData name="Weizman, Danielle" userId="cf2ba2a6-2dfc-4b47-b616-120557f53551" providerId="ADAL" clId="{436CA453-CFE8-47AC-8023-DE44C0F850FF}" dt="2019-12-13T19:17:00.059" v="68"/>
        <pc:sldMkLst>
          <pc:docMk/>
          <pc:sldMk cId="1418436831" sldId="351"/>
        </pc:sldMkLst>
        <pc:spChg chg="mod">
          <ac:chgData name="Weizman, Danielle" userId="cf2ba2a6-2dfc-4b47-b616-120557f53551" providerId="ADAL" clId="{436CA453-CFE8-47AC-8023-DE44C0F850FF}" dt="2019-12-13T19:17:00.059" v="68"/>
          <ac:spMkLst>
            <pc:docMk/>
            <pc:sldMk cId="1418436831" sldId="351"/>
            <ac:spMk id="10" creationId="{2FF76D58-D3C7-4F54-A7B4-2D65F49BD1C8}"/>
          </ac:spMkLst>
        </pc:spChg>
      </pc:sldChg>
      <pc:sldChg chg="modSp add">
        <pc:chgData name="Weizman, Danielle" userId="cf2ba2a6-2dfc-4b47-b616-120557f53551" providerId="ADAL" clId="{436CA453-CFE8-47AC-8023-DE44C0F850FF}" dt="2019-12-13T19:19:02.122" v="367" actId="20577"/>
        <pc:sldMkLst>
          <pc:docMk/>
          <pc:sldMk cId="517803138" sldId="352"/>
        </pc:sldMkLst>
        <pc:spChg chg="mod">
          <ac:chgData name="Weizman, Danielle" userId="cf2ba2a6-2dfc-4b47-b616-120557f53551" providerId="ADAL" clId="{436CA453-CFE8-47AC-8023-DE44C0F850FF}" dt="2019-12-13T19:19:02.122" v="367" actId="20577"/>
          <ac:spMkLst>
            <pc:docMk/>
            <pc:sldMk cId="517803138" sldId="352"/>
            <ac:spMk id="10" creationId="{2FF76D58-D3C7-4F54-A7B4-2D65F49BD1C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6B166727-C4A4-4471-9B03-B185B733AB6A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39" tIns="48320" rIns="96639" bIns="483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ED398C0A-B2D4-4378-931E-3294EF6324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659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 ExtBackground_D_7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6400800" cy="506730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0" i="1">
                <a:solidFill>
                  <a:srgbClr val="000000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26282"/>
            <a:ext cx="6172200" cy="969118"/>
          </a:xfrm>
        </p:spPr>
        <p:txBody>
          <a:bodyPr lIns="0">
            <a:normAutofit/>
          </a:bodyPr>
          <a:lstStyle>
            <a:lvl1pPr algn="l">
              <a:defRPr sz="3000" b="0" i="1">
                <a:latin typeface="Verdana"/>
                <a:cs typeface="Verdan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A817A-5B58-460B-90C7-88AB9CF3D4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28600"/>
            <a:ext cx="1828800" cy="103487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18C02-5EBF-434F-B8C1-8E7319CAB5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nvironment_Inside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5943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7E6922-66AD-4B51-98C1-78E6156D17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52400"/>
            <a:ext cx="1371600" cy="7761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i="1" kern="1200">
          <a:solidFill>
            <a:srgbClr val="000000"/>
          </a:solidFill>
          <a:latin typeface="Verdana"/>
          <a:ea typeface="Verdana" pitchFamily="34" charset="0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</a:defRPr>
      </a:lvl9pPr>
    </p:titleStyle>
    <p:bodyStyle>
      <a:lvl1pPr marL="164592" indent="-164592" algn="l" defTabSz="457200" rtl="0" eaLnBrk="0" fontAlgn="base" hangingPunct="0">
        <a:spcBef>
          <a:spcPct val="20000"/>
        </a:spcBef>
        <a:spcAft>
          <a:spcPts val="1200"/>
        </a:spcAft>
        <a:buClr>
          <a:srgbClr val="0193D5"/>
        </a:buClr>
        <a:buSzPct val="125000"/>
        <a:buFont typeface="Arial" charset="0"/>
        <a:buChar char="•"/>
        <a:defRPr sz="16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1200"/>
        </a:spcAft>
        <a:buClr>
          <a:srgbClr val="0193D5"/>
        </a:buClr>
        <a:buFont typeface="Arial" charset="0"/>
        <a:buChar char="–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52400" y="6629400"/>
            <a:ext cx="3657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sz="600" dirty="0">
                <a:solidFill>
                  <a:srgbClr val="B2B2B2"/>
                </a:solidFill>
                <a:latin typeface="Verdana" pitchFamily="34" charset="0"/>
              </a:rPr>
              <a:t>© 2011San Diego Gas &amp; Electric Company. All copyright and trademark rights reserved.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6702182" cy="990600"/>
          </a:xfrm>
        </p:spPr>
        <p:txBody>
          <a:bodyPr>
            <a:normAutofit fontScale="90000"/>
          </a:bodyPr>
          <a:lstStyle/>
          <a:p>
            <a:pPr lvl="2" algn="ctr" eaLnBrk="1" hangingPunct="1"/>
            <a:r>
              <a:rPr lang="en-US" altLang="en-US" sz="2800" b="1" i="0" dirty="0">
                <a:solidFill>
                  <a:schemeClr val="tx1"/>
                </a:solidFill>
                <a:latin typeface="Futura Std Book"/>
                <a:cs typeface="Times New Roman" pitchFamily="18" charset="0"/>
              </a:rPr>
              <a:t>Expedited Interconnection Process for Non-exporting Storage Facilities Pilot  Results</a:t>
            </a:r>
            <a:br>
              <a:rPr lang="en-US" altLang="en-US" sz="2400" i="0" dirty="0">
                <a:solidFill>
                  <a:schemeClr val="tx1"/>
                </a:solidFill>
                <a:latin typeface="Futura Std Book"/>
                <a:cs typeface="Times New Roman" pitchFamily="18" charset="0"/>
              </a:rPr>
            </a:b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EAB60D-29F9-4BA6-8D7E-5F1AA9098F18}"/>
              </a:ext>
            </a:extLst>
          </p:cNvPr>
          <p:cNvSpPr txBox="1"/>
          <p:nvPr/>
        </p:nvSpPr>
        <p:spPr>
          <a:xfrm>
            <a:off x="75035" y="2013466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December 16,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EEF76-8B6F-4B07-B85C-61526CA01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896" y="1250904"/>
            <a:ext cx="8334103" cy="5183142"/>
          </a:xfrm>
        </p:spPr>
        <p:txBody>
          <a:bodyPr/>
          <a:lstStyle/>
          <a:p>
            <a:pPr>
              <a:spcAft>
                <a:spcPts val="3000"/>
              </a:spcAft>
            </a:pPr>
            <a:r>
              <a:rPr lang="en-US" sz="2400" u="sng" dirty="0">
                <a:latin typeface="+mn-lt"/>
              </a:rPr>
              <a:t>18 projects</a:t>
            </a:r>
            <a:r>
              <a:rPr lang="en-US" sz="2400" dirty="0">
                <a:latin typeface="+mn-lt"/>
              </a:rPr>
              <a:t> meeting the Rule 21 Section N eligibility requirements submitted interconnection requests during the pilot period, October 2017 to September 2018.</a:t>
            </a:r>
          </a:p>
          <a:p>
            <a:pPr>
              <a:spcAft>
                <a:spcPts val="3000"/>
              </a:spcAft>
            </a:pPr>
            <a:r>
              <a:rPr lang="en-US" sz="2400" dirty="0">
                <a:latin typeface="+mn-lt"/>
              </a:rPr>
              <a:t>Average time was </a:t>
            </a:r>
            <a:r>
              <a:rPr lang="en-US" sz="2400" u="sng" dirty="0">
                <a:latin typeface="+mn-lt"/>
              </a:rPr>
              <a:t>-1.7 business days</a:t>
            </a:r>
            <a:r>
              <a:rPr lang="en-US" sz="2400" dirty="0">
                <a:latin typeface="+mn-lt"/>
              </a:rPr>
              <a:t> between receipt of Interconnection Request and issuance of draft Interconnection Agreement (IA).</a:t>
            </a:r>
          </a:p>
          <a:p>
            <a:pPr>
              <a:spcAft>
                <a:spcPts val="3000"/>
              </a:spcAft>
            </a:pPr>
            <a:r>
              <a:rPr lang="en-US" sz="2400" dirty="0">
                <a:latin typeface="+mn-lt"/>
              </a:rPr>
              <a:t>One project received AHJ approval. However, the signed IA had not yet been returned.</a:t>
            </a:r>
          </a:p>
          <a:p>
            <a:pPr>
              <a:spcAft>
                <a:spcPts val="3000"/>
              </a:spcAft>
            </a:pPr>
            <a:r>
              <a:rPr lang="en-US" sz="2400" dirty="0">
                <a:latin typeface="+mn-lt"/>
              </a:rPr>
              <a:t>As of October 2018, </a:t>
            </a:r>
            <a:r>
              <a:rPr lang="en-US" sz="2400" u="sng" dirty="0">
                <a:latin typeface="+mn-lt"/>
              </a:rPr>
              <a:t>17 of 18 projects</a:t>
            </a:r>
            <a:r>
              <a:rPr lang="en-US" sz="2400" dirty="0">
                <a:latin typeface="+mn-lt"/>
              </a:rPr>
              <a:t> were still waiting on AHJ electrical release.</a:t>
            </a:r>
          </a:p>
          <a:p>
            <a:pPr marL="0" indent="0" algn="ctr">
              <a:spcAft>
                <a:spcPts val="3000"/>
              </a:spcAft>
              <a:buNone/>
            </a:pPr>
            <a:endParaRPr lang="en-US" sz="2500" b="1" dirty="0">
              <a:latin typeface="Franklin Gothic Book" panose="020B0503020102020204" pitchFamily="34" charset="0"/>
            </a:endParaRPr>
          </a:p>
          <a:p>
            <a:pPr marL="0" indent="0" algn="ctr">
              <a:spcAft>
                <a:spcPts val="3000"/>
              </a:spcAft>
              <a:buNone/>
            </a:pPr>
            <a:r>
              <a:rPr lang="en-US" sz="2500" b="1" dirty="0">
                <a:latin typeface="Franklin Gothic Book" panose="020B0503020102020204" pitchFamily="34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C7834-0F4A-4809-B976-48206144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74F17D-E16A-444A-9260-973F4604417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3321140-8777-40D0-954F-B48BC3656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23954"/>
            <a:ext cx="7669212" cy="762000"/>
          </a:xfrm>
        </p:spPr>
        <p:txBody>
          <a:bodyPr/>
          <a:lstStyle/>
          <a:p>
            <a:r>
              <a:rPr lang="en-US" altLang="en-US" sz="2800" b="1" i="0" dirty="0">
                <a:latin typeface="Franklin Gothic Book" panose="020B0503020102020204" pitchFamily="34" charset="0"/>
                <a:cs typeface="Times New Roman" pitchFamily="18" charset="0"/>
              </a:rPr>
              <a:t>	</a:t>
            </a:r>
            <a:br>
              <a:rPr lang="en-US" altLang="en-US" sz="2800" b="1" i="0" dirty="0">
                <a:latin typeface="Futura Std Book"/>
                <a:cs typeface="Times New Roman" pitchFamily="18" charset="0"/>
              </a:rPr>
            </a:br>
            <a:r>
              <a:rPr lang="en-US" altLang="en-US" sz="2800" b="1" i="0" dirty="0">
                <a:latin typeface="Futura Std Book"/>
                <a:cs typeface="Times New Roman" pitchFamily="18" charset="0"/>
              </a:rPr>
              <a:t> </a:t>
            </a:r>
            <a:endParaRPr lang="en-US" alt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D2810CF-4194-4FFF-AAB5-3666F2BD7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46000"/>
            <a:ext cx="60266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200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rgbClr val="000000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marL="0" lvl="2" eaLnBrk="1" hangingPunct="1"/>
            <a:r>
              <a:rPr lang="en-US" altLang="en-US" sz="28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Expedited Interconnection Process for Non-Exporting Storage Facilities Pilot – </a:t>
            </a:r>
            <a:r>
              <a:rPr lang="en-US" altLang="en-US" sz="2800" b="1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en-US" altLang="en-US" sz="28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altLang="en-US" sz="24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2800" b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6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Interstate-RegularCondensed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Interstate-RegularCondensed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Interstate-RegularCondensed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Interstate-RegularCondensed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EB4015-8CDA-4812-A8AE-7A6B871C231D}" type="slidenum">
              <a:rPr lang="en-US" altLang="en-US" sz="1000" smtClean="0">
                <a:latin typeface="Times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dirty="0">
              <a:latin typeface="Times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BE05D21-D219-44E7-8CA8-586F73790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46000"/>
            <a:ext cx="60266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200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rgbClr val="000000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marL="0" lvl="2" eaLnBrk="1" hangingPunct="1"/>
            <a:r>
              <a:rPr lang="en-US" altLang="en-US" sz="28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Expedited Interconnection Process for Non-Exporting Storage Facilities Pilot – </a:t>
            </a:r>
            <a:r>
              <a:rPr lang="en-US" altLang="en-US" sz="2800" b="1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en-US" altLang="en-US" sz="28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altLang="en-US" sz="24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2800" b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FF76D58-D3C7-4F54-A7B4-2D65F49BD1C8}"/>
              </a:ext>
            </a:extLst>
          </p:cNvPr>
          <p:cNvSpPr txBox="1">
            <a:spLocks/>
          </p:cNvSpPr>
          <p:nvPr/>
        </p:nvSpPr>
        <p:spPr bwMode="auto">
          <a:xfrm>
            <a:off x="443036" y="1371599"/>
            <a:ext cx="8091364" cy="518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64592" indent="-164592" algn="l" defTabSz="457200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193D5"/>
              </a:buClr>
              <a:buSzPct val="125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193D5"/>
              </a:buClr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Aft>
                <a:spcPts val="1000"/>
              </a:spcAft>
              <a:buClr>
                <a:schemeClr val="tx2"/>
              </a:buClr>
              <a:buFont typeface="Arial" charset="0"/>
              <a:buNone/>
            </a:pPr>
            <a:r>
              <a:rPr lang="en-US" altLang="en-US" sz="2000">
                <a:latin typeface="+mj-lt"/>
                <a:cs typeface="Arial" panose="020B0604020202020204" pitchFamily="34" charset="0"/>
              </a:rPr>
              <a:t>In its Advice Letter proposing the pilot, SDG&amp;E stated that it would address the following topics in the results:</a:t>
            </a:r>
          </a:p>
          <a:p>
            <a:pPr marL="342900" lvl="1" indent="-342900">
              <a:spcAft>
                <a:spcPts val="1000"/>
              </a:spcAft>
              <a:buClr>
                <a:schemeClr val="tx2"/>
              </a:buClr>
              <a:buFont typeface="Arial" charset="0"/>
              <a:buAutoNum type="alphaLcParenBoth"/>
            </a:pPr>
            <a:r>
              <a:rPr lang="en-US" altLang="en-US" sz="2000">
                <a:latin typeface="+mj-lt"/>
                <a:cs typeface="Arial" panose="020B0604020202020204" pitchFamily="34" charset="0"/>
              </a:rPr>
              <a:t>whether the expedited process is still necessary and if it should continue to be implemented like a pilot; </a:t>
            </a:r>
          </a:p>
          <a:p>
            <a:pPr marL="342900" lvl="1" indent="-342900">
              <a:spcAft>
                <a:spcPts val="1000"/>
              </a:spcAft>
              <a:buClr>
                <a:schemeClr val="tx2"/>
              </a:buClr>
              <a:buFont typeface="Arial" charset="0"/>
              <a:buAutoNum type="alphaLcParenBoth"/>
            </a:pPr>
            <a:r>
              <a:rPr lang="en-US" altLang="en-US" sz="2000">
                <a:latin typeface="+mj-lt"/>
                <a:cs typeface="Arial" panose="020B0604020202020204" pitchFamily="34" charset="0"/>
              </a:rPr>
              <a:t>if additional projects can be included as eligible for the expedited process, assuming it is continued; </a:t>
            </a:r>
          </a:p>
          <a:p>
            <a:pPr marL="342900" lvl="1" indent="-342900">
              <a:spcAft>
                <a:spcPts val="1000"/>
              </a:spcAft>
              <a:buClr>
                <a:schemeClr val="tx2"/>
              </a:buClr>
              <a:buFont typeface="Arial" charset="0"/>
              <a:buAutoNum type="alphaLcParenBoth"/>
            </a:pPr>
            <a:r>
              <a:rPr lang="en-US" altLang="en-US" sz="2000">
                <a:latin typeface="+mj-lt"/>
                <a:cs typeface="Arial" panose="020B0604020202020204" pitchFamily="34" charset="0"/>
              </a:rPr>
              <a:t>consideration of changes to any fees; and, </a:t>
            </a:r>
          </a:p>
          <a:p>
            <a:pPr marL="342900" lvl="1" indent="-342900">
              <a:spcAft>
                <a:spcPts val="1000"/>
              </a:spcAft>
              <a:buClr>
                <a:schemeClr val="tx2"/>
              </a:buClr>
              <a:buFont typeface="Arial" charset="0"/>
              <a:buAutoNum type="alphaLcParenBoth"/>
            </a:pPr>
            <a:r>
              <a:rPr lang="en-US" altLang="en-US" sz="2000">
                <a:latin typeface="+mj-lt"/>
                <a:cs typeface="Arial" panose="020B0604020202020204" pitchFamily="34" charset="0"/>
              </a:rPr>
              <a:t>any other items that warrant consideration as identified during the reporting period. </a:t>
            </a:r>
            <a:endParaRPr lang="en-US" altLang="en-US" sz="20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18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Interstate-RegularCondensed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Interstate-RegularCondensed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Interstate-RegularCondensed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Interstate-RegularCondensed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EB4015-8CDA-4812-A8AE-7A6B871C231D}" type="slidenum">
              <a:rPr lang="en-US" altLang="en-US" sz="1000" smtClean="0">
                <a:latin typeface="Times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 dirty="0">
              <a:latin typeface="Times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BE05D21-D219-44E7-8CA8-586F73790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46000"/>
            <a:ext cx="60266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200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rgbClr val="000000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marL="0" lvl="2" eaLnBrk="1" hangingPunct="1"/>
            <a:r>
              <a:rPr lang="en-US" altLang="en-US" sz="28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Expedited Interconnection Process for Non-Exporting Storage Facilities Pilot – </a:t>
            </a:r>
            <a:r>
              <a:rPr lang="en-US" altLang="en-US" sz="2800" b="1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en-US" altLang="en-US" sz="28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altLang="en-US" sz="24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2800" b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FF76D58-D3C7-4F54-A7B4-2D65F49BD1C8}"/>
              </a:ext>
            </a:extLst>
          </p:cNvPr>
          <p:cNvSpPr txBox="1">
            <a:spLocks/>
          </p:cNvSpPr>
          <p:nvPr/>
        </p:nvSpPr>
        <p:spPr bwMode="auto">
          <a:xfrm>
            <a:off x="443036" y="1371599"/>
            <a:ext cx="8091364" cy="518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64592" indent="-164592" algn="l" defTabSz="457200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193D5"/>
              </a:buClr>
              <a:buSzPct val="125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193D5"/>
              </a:buClr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Aft>
                <a:spcPts val="10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j-lt"/>
                <a:cs typeface="Arial" panose="020B0604020202020204" pitchFamily="34" charset="0"/>
              </a:rPr>
              <a:t>SDG&amp;E is not opposed to making the expedited process a permanent part of Rule 21 but recommends that additional technologies not be included at this time.   </a:t>
            </a:r>
          </a:p>
          <a:p>
            <a:pPr marL="342900" lvl="1" indent="-342900">
              <a:spcAft>
                <a:spcPts val="10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j-lt"/>
                <a:cs typeface="Arial" panose="020B0604020202020204" pitchFamily="34" charset="0"/>
              </a:rPr>
              <a:t>SDG&amp;E does not propose changes to the existing Rule 21 interconnection request fee.     </a:t>
            </a:r>
          </a:p>
          <a:p>
            <a:pPr marL="342900" lvl="1" indent="-342900">
              <a:spcAft>
                <a:spcPts val="10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j-lt"/>
                <a:cs typeface="Arial" panose="020B0604020202020204" pitchFamily="34" charset="0"/>
              </a:rPr>
              <a:t>SDG&amp;E has not identified additional items resulting from the pilot that warrant consideration at this time.</a:t>
            </a:r>
          </a:p>
        </p:txBody>
      </p:sp>
    </p:spTree>
    <p:extLst>
      <p:ext uri="{BB962C8B-B14F-4D97-AF65-F5344CB8AC3E}">
        <p14:creationId xmlns:p14="http://schemas.microsoft.com/office/powerpoint/2010/main" val="141843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Interstate-RegularCondensed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Interstate-RegularCondensed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Interstate-RegularCondensed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Interstate-RegularCondensed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A7DFF"/>
              </a:buClr>
              <a:buSzPct val="125000"/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Interstate-RegularCondensed" pitchFamily="2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EB4015-8CDA-4812-A8AE-7A6B871C231D}" type="slidenum">
              <a:rPr lang="en-US" altLang="en-US" sz="1000" smtClean="0">
                <a:latin typeface="Times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 dirty="0">
              <a:latin typeface="Times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BE05D21-D219-44E7-8CA8-586F73790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46000"/>
            <a:ext cx="60266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200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rgbClr val="000000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marL="0" lvl="2" eaLnBrk="1" hangingPunct="1"/>
            <a:r>
              <a:rPr lang="en-US" altLang="en-US" sz="28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Expedited Interconnection Process for Non-Exporting Storage Facilities Pilot – </a:t>
            </a:r>
            <a:r>
              <a:rPr lang="en-US" altLang="en-US" sz="2800" b="1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en-US" altLang="en-US" sz="28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altLang="en-US" sz="2400" b="1" i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2800" b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FF76D58-D3C7-4F54-A7B4-2D65F49BD1C8}"/>
              </a:ext>
            </a:extLst>
          </p:cNvPr>
          <p:cNvSpPr txBox="1">
            <a:spLocks/>
          </p:cNvSpPr>
          <p:nvPr/>
        </p:nvSpPr>
        <p:spPr bwMode="auto">
          <a:xfrm>
            <a:off x="443036" y="1371599"/>
            <a:ext cx="8091364" cy="518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64592" indent="-164592" algn="l" defTabSz="457200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193D5"/>
              </a:buClr>
              <a:buSzPct val="125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193D5"/>
              </a:buClr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14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Aft>
                <a:spcPts val="10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j-lt"/>
                <a:cs typeface="Arial" panose="020B0604020202020204" pitchFamily="34" charset="0"/>
              </a:rPr>
              <a:t>SDG&amp;E continuously seeks opportunities for additional improvements and cost-effective automation, as applicable and reasonable, to enable actual interconnection processing timelines to be shorter than the compliance timelines.  </a:t>
            </a:r>
          </a:p>
          <a:p>
            <a:pPr marL="342900" lvl="1" indent="-342900">
              <a:spcAft>
                <a:spcPts val="10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j-lt"/>
                <a:cs typeface="Arial" panose="020B0604020202020204" pitchFamily="34" charset="0"/>
              </a:rPr>
              <a:t>Since reporting on the results of the pilot, SDG&amp;E upgraded its online interconnection application portal to include:</a:t>
            </a:r>
          </a:p>
          <a:p>
            <a:pPr marL="1657350" lvl="4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+mj-lt"/>
                <a:cs typeface="Arial" panose="020B0604020202020204" pitchFamily="34" charset="0"/>
              </a:rPr>
              <a:t>Automated AHJ electrical releases</a:t>
            </a:r>
          </a:p>
          <a:p>
            <a:pPr marL="1657350" lvl="4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+mj-lt"/>
                <a:cs typeface="Arial" panose="020B0604020202020204" pitchFamily="34" charset="0"/>
              </a:rPr>
              <a:t>Auto-population of existing generation information into the Interconnection Applications</a:t>
            </a:r>
          </a:p>
          <a:p>
            <a:pPr marL="342900" lvl="1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j-lt"/>
                <a:cs typeface="Arial" panose="020B0604020202020204" pitchFamily="34" charset="0"/>
              </a:rPr>
              <a:t>Where improvements are appropriate, reasonable, and make sense for customers and ratepayers, SDG&amp;E proactively streamlines the process.</a:t>
            </a:r>
          </a:p>
        </p:txBody>
      </p:sp>
    </p:spTree>
    <p:extLst>
      <p:ext uri="{BB962C8B-B14F-4D97-AF65-F5344CB8AC3E}">
        <p14:creationId xmlns:p14="http://schemas.microsoft.com/office/powerpoint/2010/main" val="517803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E4BA82597C747A2C97E7D2FDD3377" ma:contentTypeVersion="13" ma:contentTypeDescription="Create a new document." ma:contentTypeScope="" ma:versionID="8dda0fbc89084d59bd297a3406bf6435">
  <xsd:schema xmlns:xsd="http://www.w3.org/2001/XMLSchema" xmlns:xs="http://www.w3.org/2001/XMLSchema" xmlns:p="http://schemas.microsoft.com/office/2006/metadata/properties" xmlns:ns3="cb3c8a94-9aa0-44b8-9b39-47dde8e9c5da" xmlns:ns4="9d59ba67-080a-4ef4-a8cc-93917cd68c48" targetNamespace="http://schemas.microsoft.com/office/2006/metadata/properties" ma:root="true" ma:fieldsID="6bdb4b97a5742794188175cbaa571569" ns3:_="" ns4:_="">
    <xsd:import namespace="cb3c8a94-9aa0-44b8-9b39-47dde8e9c5da"/>
    <xsd:import namespace="9d59ba67-080a-4ef4-a8cc-93917cd68c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3c8a94-9aa0-44b8-9b39-47dde8e9c5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9ba67-080a-4ef4-a8cc-93917cd68c4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3C9984-5C05-4D32-9784-BB6E1C6AC948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9d59ba67-080a-4ef4-a8cc-93917cd68c48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cb3c8a94-9aa0-44b8-9b39-47dde8e9c5d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378CCA3-AEA6-476D-9703-6B3E96274A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21EF2-98EB-42F2-BE68-834BD25035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3c8a94-9aa0-44b8-9b39-47dde8e9c5da"/>
    <ds:schemaRef ds:uri="9d59ba67-080a-4ef4-a8cc-93917cd68c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5677</TotalTime>
  <Words>387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Franklin Gothic Book</vt:lpstr>
      <vt:lpstr>Futura Std Book</vt:lpstr>
      <vt:lpstr>Times</vt:lpstr>
      <vt:lpstr>Times New Roman</vt:lpstr>
      <vt:lpstr>Verdana</vt:lpstr>
      <vt:lpstr>Wingdings</vt:lpstr>
      <vt:lpstr>Office Theme</vt:lpstr>
      <vt:lpstr>Expedited Interconnection Process for Non-exporting Storage Facilities Pilot  Results </vt:lpstr>
      <vt:lpstr>   </vt:lpstr>
      <vt:lpstr>PowerPoint Presentation</vt:lpstr>
      <vt:lpstr>PowerPoint Presentation</vt:lpstr>
      <vt:lpstr>PowerPoint Presentation</vt:lpstr>
    </vt:vector>
  </TitlesOfParts>
  <Company>viadesign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Staff</dc:creator>
  <cp:lastModifiedBy>Weizman, Danielle</cp:lastModifiedBy>
  <cp:revision>188</cp:revision>
  <cp:lastPrinted>2019-04-29T17:38:46Z</cp:lastPrinted>
  <dcterms:created xsi:type="dcterms:W3CDTF">2011-12-12T17:07:07Z</dcterms:created>
  <dcterms:modified xsi:type="dcterms:W3CDTF">2019-12-13T19:19:11Z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0x0101007ABE4BA82597C747A2C97E7D2FDD3377</vt:lpwstr>
  </property>
</Properties>
</file>