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03" r:id="rId5"/>
    <p:sldId id="357" r:id="rId6"/>
    <p:sldId id="360" r:id="rId7"/>
    <p:sldId id="371" r:id="rId8"/>
    <p:sldId id="373" r:id="rId9"/>
    <p:sldId id="370" r:id="rId10"/>
    <p:sldId id="379" r:id="rId11"/>
    <p:sldId id="375" r:id="rId12"/>
    <p:sldId id="376" r:id="rId13"/>
    <p:sldId id="372" r:id="rId14"/>
    <p:sldId id="377" r:id="rId15"/>
    <p:sldId id="378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ngle Line Diagram" id="{CB40F5A2-16EE-482B-989B-D1D54FFBDA92}">
          <p14:sldIdLst>
            <p14:sldId id="303"/>
            <p14:sldId id="357"/>
            <p14:sldId id="360"/>
            <p14:sldId id="371"/>
            <p14:sldId id="373"/>
            <p14:sldId id="370"/>
            <p14:sldId id="379"/>
          </p14:sldIdLst>
        </p14:section>
        <p14:section name="Site Inspections" id="{D77C12E1-3BBB-4C5D-A052-C62B8C371E7A}">
          <p14:sldIdLst>
            <p14:sldId id="375"/>
            <p14:sldId id="376"/>
            <p14:sldId id="372"/>
            <p14:sldId id="377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21">
          <p15:clr>
            <a:srgbClr val="A4A3A4"/>
          </p15:clr>
        </p15:guide>
        <p15:guide id="2" orient="horz" pos="2482">
          <p15:clr>
            <a:srgbClr val="A4A3A4"/>
          </p15:clr>
        </p15:guide>
        <p15:guide id="3" orient="horz" pos="1606">
          <p15:clr>
            <a:srgbClr val="A4A3A4"/>
          </p15:clr>
        </p15:guide>
        <p15:guide id="4" orient="horz" pos="2618">
          <p15:clr>
            <a:srgbClr val="A4A3A4"/>
          </p15:clr>
        </p15:guide>
        <p15:guide id="5" orient="horz" pos="1145">
          <p15:clr>
            <a:srgbClr val="A4A3A4"/>
          </p15:clr>
        </p15:guide>
        <p15:guide id="6" pos="4858">
          <p15:clr>
            <a:srgbClr val="A4A3A4"/>
          </p15:clr>
        </p15:guide>
        <p15:guide id="7" pos="4232">
          <p15:clr>
            <a:srgbClr val="A4A3A4"/>
          </p15:clr>
        </p15:guide>
        <p15:guide id="8" pos="938">
          <p15:clr>
            <a:srgbClr val="A4A3A4"/>
          </p15:clr>
        </p15:guide>
        <p15:guide id="9" pos="41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33"/>
    <a:srgbClr val="569C5D"/>
    <a:srgbClr val="EE0000"/>
    <a:srgbClr val="FF9900"/>
    <a:srgbClr val="E6E6E6"/>
    <a:srgbClr val="E57C09"/>
    <a:srgbClr val="F1B337"/>
    <a:srgbClr val="27893A"/>
    <a:srgbClr val="2FA746"/>
    <a:srgbClr val="305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5890" autoAdjust="0"/>
  </p:normalViewPr>
  <p:slideViewPr>
    <p:cSldViewPr snapToGrid="0" snapToObjects="1">
      <p:cViewPr varScale="1">
        <p:scale>
          <a:sx n="129" d="100"/>
          <a:sy n="129" d="100"/>
        </p:scale>
        <p:origin x="996" y="96"/>
      </p:cViewPr>
      <p:guideLst>
        <p:guide orient="horz" pos="521"/>
        <p:guide orient="horz" pos="2482"/>
        <p:guide orient="horz" pos="1606"/>
        <p:guide orient="horz" pos="2618"/>
        <p:guide orient="horz" pos="1145"/>
        <p:guide pos="4858"/>
        <p:guide pos="4232"/>
        <p:guide pos="938"/>
        <p:guide pos="41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8E2DC-4F3A-424D-9396-EF778B63584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0C254-8A55-D042-B65F-25B8C5B6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3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0C254-8A55-D042-B65F-25B8C5B6D8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427831"/>
          </a:xfrm>
        </p:spPr>
        <p:txBody>
          <a:bodyPr>
            <a:normAutofit/>
          </a:bodyPr>
          <a:lstStyle>
            <a:lvl1pPr algn="l"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38350"/>
            <a:ext cx="7772400" cy="1143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407" y="-1160"/>
            <a:ext cx="824340" cy="118053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711200" y="2374900"/>
            <a:ext cx="7772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671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65955" y="260719"/>
            <a:ext cx="3369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407" y="0"/>
            <a:ext cx="824340" cy="39595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49057"/>
            <a:ext cx="2133600" cy="16904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185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407" y="0"/>
            <a:ext cx="824340" cy="39595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49057"/>
            <a:ext cx="2133600" cy="16904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04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49057"/>
            <a:ext cx="2133600" cy="16904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49057"/>
            <a:ext cx="2133600" cy="16904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19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3"/>
          <a:ext cx="119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3"/>
                        <a:ext cx="1191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7864475" y="2"/>
            <a:ext cx="838200" cy="1247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407" y="3"/>
            <a:ext cx="824340" cy="395957"/>
          </a:xfrm>
          <a:prstGeom prst="rect">
            <a:avLst/>
          </a:prstGeom>
        </p:spPr>
      </p:pic>
      <p:sp>
        <p:nvSpPr>
          <p:cNvPr id="12" name="Title Placeholder 3"/>
          <p:cNvSpPr>
            <a:spLocks noGrp="1"/>
          </p:cNvSpPr>
          <p:nvPr>
            <p:ph type="title"/>
          </p:nvPr>
        </p:nvSpPr>
        <p:spPr>
          <a:xfrm>
            <a:off x="457201" y="159113"/>
            <a:ext cx="741920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20016"/>
            <a:ext cx="8229600" cy="20005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54448" y="4869658"/>
            <a:ext cx="432353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E6B595-AC0B-45AA-8133-7422E92C4F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168349" y="4869658"/>
            <a:ext cx="3086100" cy="273844"/>
          </a:xfrm>
          <a:prstGeom prst="rect">
            <a:avLst/>
          </a:prstGeom>
        </p:spPr>
        <p:txBody>
          <a:bodyPr lIns="68589" tIns="34295" rIns="68589" bIns="34295"/>
          <a:lstStyle/>
          <a:p>
            <a:r>
              <a:rPr lang="en-GB" dirty="0"/>
              <a:t>© TESLA MOTORS NETHERLANDS BV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5029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 Powerwall 2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321" b="21791"/>
          <a:stretch/>
        </p:blipFill>
        <p:spPr>
          <a:xfrm>
            <a:off x="1" y="1"/>
            <a:ext cx="6371401" cy="4979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078" y="400050"/>
            <a:ext cx="2705922" cy="1485900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6350" y="4978173"/>
            <a:ext cx="9150350" cy="169043"/>
          </a:xfrm>
          <a:prstGeom prst="rect">
            <a:avLst/>
          </a:prstGeom>
          <a:solidFill>
            <a:srgbClr val="C200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407" y="0"/>
            <a:ext cx="824340" cy="3959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40929"/>
            <a:ext cx="862584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Arial" panose="020B0604020202020204" pitchFamily="34" charset="0"/>
                <a:sym typeface="Helvetica Light" charset="0"/>
              </a:rPr>
              <a:t>© Copyright 2015 Tesla Motors, Inc. All rights reserved. Proprietary and confidential business information subject to and disclosed under applicable Non-disclosure Agreement and/or exempt from FOIA disclosure.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49057"/>
            <a:ext cx="2133600" cy="16904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25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99D13A-F379-42BB-B065-B4568DBDD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508" y="1286107"/>
            <a:ext cx="7516983" cy="10556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PV-Paired Storage Projects</a:t>
            </a:r>
            <a:br>
              <a:rPr lang="en-US" dirty="0"/>
            </a:br>
            <a:r>
              <a:rPr lang="en-US" dirty="0"/>
              <a:t>Single Line Diagrams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99A1D1-5395-4A7A-9E9F-77FAE57B1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4653" y="2559619"/>
            <a:ext cx="4163121" cy="956732"/>
          </a:xfrm>
        </p:spPr>
        <p:txBody>
          <a:bodyPr/>
          <a:lstStyle/>
          <a:p>
            <a:pPr algn="ctr"/>
            <a:r>
              <a:rPr lang="en-US" dirty="0"/>
              <a:t>Interconnection Discussion Forum</a:t>
            </a:r>
          </a:p>
          <a:p>
            <a:pPr algn="ctr"/>
            <a:r>
              <a:rPr lang="en-US" dirty="0"/>
              <a:t>December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E362D-46EC-41BF-97A6-BC744A6668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2200" y="4870450"/>
            <a:ext cx="431800" cy="273050"/>
          </a:xfrm>
        </p:spPr>
        <p:txBody>
          <a:bodyPr/>
          <a:lstStyle/>
          <a:p>
            <a:fld id="{00E6B595-AC0B-45AA-8133-7422E92C4F2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7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0E7C45-C2E7-48C7-A59E-0C0F447D4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Photos provided in place of duplicate inspections</a:t>
            </a:r>
          </a:p>
          <a:p>
            <a:pPr lvl="0"/>
            <a:r>
              <a:rPr lang="en-US" dirty="0"/>
              <a:t>Final building inspection record satisfies utility inspection</a:t>
            </a:r>
          </a:p>
          <a:p>
            <a:pPr lvl="0"/>
            <a:r>
              <a:rPr lang="en-US" dirty="0"/>
              <a:t>Acknowledge UL certified equipment</a:t>
            </a:r>
          </a:p>
          <a:p>
            <a:pPr lvl="0"/>
            <a:r>
              <a:rPr lang="en-US" dirty="0"/>
              <a:t>Visit site after storage device is operational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89E59F-9F93-4C0D-9E62-9DD4121A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Alternatives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BC148-6D79-4F86-A564-DAEA25CDE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10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0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DE13F6-8A4E-491E-B632-1B70CC5A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Removing Utility Inspection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1775CB-AF27-40D5-BB6A-826E5BB9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063229"/>
            <a:ext cx="7872761" cy="3394472"/>
          </a:xfrm>
        </p:spPr>
        <p:txBody>
          <a:bodyPr>
            <a:normAutofit/>
          </a:bodyPr>
          <a:lstStyle/>
          <a:p>
            <a:r>
              <a:rPr lang="en-US" dirty="0"/>
              <a:t>Removes timeline for additional inspection to occur – quicker PTO</a:t>
            </a:r>
          </a:p>
          <a:p>
            <a:r>
              <a:rPr lang="en-US" dirty="0"/>
              <a:t>Improves customer experience – protected from shutoffs sooner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868F6-CD3A-4B82-94A8-F45F656DF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11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1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599B-B0A8-4467-8F0D-A18F250A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Inspection Photos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D48B8-1D60-474F-81CD-2D44FBB6B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12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B3B55B7-647D-4945-94ED-04CF1232A8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266682"/>
            <a:ext cx="4204010" cy="3394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1BD06EF-782F-4EB9-A991-CAE764C078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3650" y="1266681"/>
            <a:ext cx="4204010" cy="3364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68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9F7B-E453-4710-B0AA-46141130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078" y="1263805"/>
            <a:ext cx="2705922" cy="498320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96D68C-D6A0-4F8A-A75C-864F755AF377}"/>
              </a:ext>
            </a:extLst>
          </p:cNvPr>
          <p:cNvSpPr/>
          <p:nvPr/>
        </p:nvSpPr>
        <p:spPr>
          <a:xfrm>
            <a:off x="6438078" y="1785164"/>
            <a:ext cx="2705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Current process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Process improvements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Implementation proposals</a:t>
            </a:r>
          </a:p>
          <a:p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570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A31A12-1890-4F75-A87B-A8FA404F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52"/>
            <a:ext cx="8229600" cy="857250"/>
          </a:xfrm>
        </p:spPr>
        <p:txBody>
          <a:bodyPr/>
          <a:lstStyle/>
          <a:p>
            <a:r>
              <a:rPr lang="en-US" dirty="0"/>
              <a:t>Existing Practices – PV-Paired Storage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2001A-EF79-496D-BFBA-97095B375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3</a:t>
            </a:fld>
            <a:r>
              <a:rPr lang="en-US"/>
              <a:t> </a:t>
            </a:r>
            <a:endParaRPr lang="en-US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DA2A4E0-8D16-40BD-B22B-75AB42950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74684"/>
              </p:ext>
            </p:extLst>
          </p:nvPr>
        </p:nvGraphicFramePr>
        <p:xfrm>
          <a:off x="457201" y="984848"/>
          <a:ext cx="7984275" cy="3007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425">
                  <a:extLst>
                    <a:ext uri="{9D8B030D-6E8A-4147-A177-3AD203B41FA5}">
                      <a16:colId xmlns:a16="http://schemas.microsoft.com/office/drawing/2014/main" val="2250582349"/>
                    </a:ext>
                  </a:extLst>
                </a:gridCol>
                <a:gridCol w="2661425">
                  <a:extLst>
                    <a:ext uri="{9D8B030D-6E8A-4147-A177-3AD203B41FA5}">
                      <a16:colId xmlns:a16="http://schemas.microsoft.com/office/drawing/2014/main" val="347762508"/>
                    </a:ext>
                  </a:extLst>
                </a:gridCol>
                <a:gridCol w="2661425">
                  <a:extLst>
                    <a:ext uri="{9D8B030D-6E8A-4147-A177-3AD203B41FA5}">
                      <a16:colId xmlns:a16="http://schemas.microsoft.com/office/drawing/2014/main" val="945879950"/>
                    </a:ext>
                  </a:extLst>
                </a:gridCol>
              </a:tblGrid>
              <a:tr h="5986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PG&amp;E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SDG&amp;E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34266"/>
                  </a:ext>
                </a:extLst>
              </a:tr>
              <a:tr h="240866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Template diagram employed for standard NEM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Custom diagram submitted for NEM-ST, NEM-MT, NEMA, and Expanded NEM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template diagram for any scenario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projects require custom diagram be submitted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Template diagram employed for standard NEM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Custom diagram submitted for NEM-ST, NEM-MT, NEMA, and Expanded NEM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803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68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DE13F6-8A4E-491E-B632-1B70CC5A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NEM Template Diagrams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309388B-2658-4E39-B679-E6530EB9E6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1445" y="1063229"/>
            <a:ext cx="4038600" cy="328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868F6-CD3A-4B82-94A8-F45F656DF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4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264F6-DB83-480E-8258-DD633730F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594133"/>
            <a:ext cx="4305300" cy="159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67F2A6-247A-49E6-B7C5-4DE45617D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147" y="2571750"/>
            <a:ext cx="4343400" cy="123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DE1F81-FE3B-4506-BEA2-16203651DE29}"/>
              </a:ext>
            </a:extLst>
          </p:cNvPr>
          <p:cNvSpPr/>
          <p:nvPr/>
        </p:nvSpPr>
        <p:spPr>
          <a:xfrm>
            <a:off x="1974599" y="4364063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PG&amp;E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91C749-DBD8-4EB4-9DAB-83810DD7B3B4}"/>
              </a:ext>
            </a:extLst>
          </p:cNvPr>
          <p:cNvSpPr/>
          <p:nvPr/>
        </p:nvSpPr>
        <p:spPr>
          <a:xfrm>
            <a:off x="6109995" y="4364063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SDG&amp;E</a:t>
            </a:r>
          </a:p>
        </p:txBody>
      </p:sp>
    </p:spTree>
    <p:extLst>
      <p:ext uri="{BB962C8B-B14F-4D97-AF65-F5344CB8AC3E}">
        <p14:creationId xmlns:p14="http://schemas.microsoft.com/office/powerpoint/2010/main" val="67098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E0CE71-797D-4E27-8373-B0E671963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11" y="3978983"/>
            <a:ext cx="7183427" cy="667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BED7A8-B9B3-44DF-8791-1835DB472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051" y="2874765"/>
            <a:ext cx="5797521" cy="915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8F581-39C1-4AF2-81DD-9299D660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Improvements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757C8-E11B-472B-A01D-FD0A4554E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426" y="918229"/>
            <a:ext cx="7724773" cy="1768198"/>
          </a:xfrm>
        </p:spPr>
        <p:txBody>
          <a:bodyPr/>
          <a:lstStyle/>
          <a:p>
            <a:r>
              <a:rPr lang="en-US" dirty="0"/>
              <a:t>Reduce deficiency rate</a:t>
            </a:r>
          </a:p>
          <a:p>
            <a:r>
              <a:rPr lang="en-US" dirty="0"/>
              <a:t>Existing equipment confirmed in application portal and existing utility records</a:t>
            </a:r>
          </a:p>
          <a:p>
            <a:r>
              <a:rPr lang="en-US" dirty="0"/>
              <a:t>Improved review timelines – batteries online quicker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7D9D2-DD81-45B0-9BF8-0A6CDBCFF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5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1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A31A12-1890-4F75-A87B-A8FA404F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52"/>
            <a:ext cx="8229600" cy="857250"/>
          </a:xfrm>
        </p:spPr>
        <p:txBody>
          <a:bodyPr/>
          <a:lstStyle/>
          <a:p>
            <a:r>
              <a:rPr lang="en-US" dirty="0"/>
              <a:t>Implementation Proposals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2001A-EF79-496D-BFBA-97095B375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96D89D1-5014-461A-8833-0EE4F863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4875"/>
            <a:ext cx="8374566" cy="3394472"/>
          </a:xfrm>
        </p:spPr>
        <p:txBody>
          <a:bodyPr>
            <a:normAutofit/>
          </a:bodyPr>
          <a:lstStyle/>
          <a:p>
            <a:r>
              <a:rPr lang="en-US" dirty="0"/>
              <a:t>Templates by scenario</a:t>
            </a:r>
          </a:p>
          <a:p>
            <a:pPr lvl="1"/>
            <a:r>
              <a:rPr lang="en-US" dirty="0"/>
              <a:t>AC / DC coupled</a:t>
            </a:r>
          </a:p>
          <a:p>
            <a:pPr lvl="1"/>
            <a:r>
              <a:rPr lang="en-US" dirty="0"/>
              <a:t>Uninterruptible power supply</a:t>
            </a:r>
          </a:p>
          <a:p>
            <a:pPr lvl="1"/>
            <a:r>
              <a:rPr lang="en-US" dirty="0"/>
              <a:t>Standby generators</a:t>
            </a:r>
          </a:p>
          <a:p>
            <a:r>
              <a:rPr lang="en-US" dirty="0"/>
              <a:t>Templates by contractor or CSLB Number</a:t>
            </a:r>
          </a:p>
          <a:p>
            <a:r>
              <a:rPr lang="en-US" dirty="0"/>
              <a:t>Templates within sizing threshold (up to 30 kW)</a:t>
            </a:r>
          </a:p>
          <a:p>
            <a:r>
              <a:rPr lang="en-US" dirty="0"/>
              <a:t>Custom diagrams can still be submitted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59237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E162008-5038-4F0A-A798-58E3270FA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4813" y="1220174"/>
            <a:ext cx="4769977" cy="2601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1CCC84-5F7E-4530-9E6B-C167653C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Template Diagrams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68FA9-65A3-4660-9BE7-40A962306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7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3AAD506-2412-4755-B2C1-CC500B4873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9570" y="1183004"/>
            <a:ext cx="4038600" cy="2732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B05614-7FFE-4FD0-8725-8A1EE00B4186}"/>
              </a:ext>
            </a:extLst>
          </p:cNvPr>
          <p:cNvSpPr txBox="1"/>
          <p:nvPr/>
        </p:nvSpPr>
        <p:spPr>
          <a:xfrm>
            <a:off x="547240" y="4089968"/>
            <a:ext cx="324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Retrofit (Existing PV) AC Coupled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BDDA78-F45F-4F12-8B8F-46F942DA5B10}"/>
              </a:ext>
            </a:extLst>
          </p:cNvPr>
          <p:cNvSpPr txBox="1"/>
          <p:nvPr/>
        </p:nvSpPr>
        <p:spPr>
          <a:xfrm>
            <a:off x="5095908" y="4089968"/>
            <a:ext cx="314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Standalone (No PV) AC Coupled</a:t>
            </a:r>
          </a:p>
        </p:txBody>
      </p:sp>
    </p:spTree>
    <p:extLst>
      <p:ext uri="{BB962C8B-B14F-4D97-AF65-F5344CB8AC3E}">
        <p14:creationId xmlns:p14="http://schemas.microsoft.com/office/powerpoint/2010/main" val="377348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99D13A-F379-42BB-B065-B4568DBDD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723" y="1430921"/>
            <a:ext cx="7516983" cy="7298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Energy Storage Site Inspections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99A1D1-5395-4A7A-9E9F-77FAE57B1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2215" y="2559619"/>
            <a:ext cx="3999570" cy="729812"/>
          </a:xfrm>
        </p:spPr>
        <p:txBody>
          <a:bodyPr/>
          <a:lstStyle/>
          <a:p>
            <a:pPr algn="ctr"/>
            <a:r>
              <a:rPr lang="en-US" dirty="0"/>
              <a:t>Interconnection Discussion Forum</a:t>
            </a:r>
          </a:p>
          <a:p>
            <a:pPr algn="ctr"/>
            <a:r>
              <a:rPr lang="en-US" dirty="0"/>
              <a:t>December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E362D-46EC-41BF-97A6-BC744A6668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2200" y="4870450"/>
            <a:ext cx="431800" cy="273050"/>
          </a:xfrm>
        </p:spPr>
        <p:txBody>
          <a:bodyPr/>
          <a:lstStyle/>
          <a:p>
            <a:fld id="{00E6B595-AC0B-45AA-8133-7422E92C4F2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79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A31A12-1890-4F75-A87B-A8FA404F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52"/>
            <a:ext cx="8229600" cy="857250"/>
          </a:xfrm>
        </p:spPr>
        <p:txBody>
          <a:bodyPr/>
          <a:lstStyle/>
          <a:p>
            <a:r>
              <a:rPr lang="en-US" dirty="0"/>
              <a:t>Inspection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2001A-EF79-496D-BFBA-97095B375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9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F927BF5-4857-40B3-B178-082C90A7A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10492"/>
            <a:ext cx="8441474" cy="339447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Occurs at utility’s discretion</a:t>
            </a:r>
          </a:p>
          <a:p>
            <a:pPr lvl="0"/>
            <a:r>
              <a:rPr lang="en-US" dirty="0"/>
              <a:t>Common when AC disconnect(s) included</a:t>
            </a:r>
          </a:p>
          <a:p>
            <a:pPr lvl="0"/>
            <a:r>
              <a:rPr lang="en-US" dirty="0"/>
              <a:t>Requires additional coordination between customer, contractor and utility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49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sla 2015 Template - Extern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sla 2015 Template - External.potx [Read-Only]" id="{5AFF6D00-AB69-4E8D-92E1-57A2466B3B9B}" vid="{7C628400-C1A4-43C6-BC89-88D7592923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9214DD8F4B840B8CDA4AF4D7D2AB0" ma:contentTypeVersion="13" ma:contentTypeDescription="Create a new document." ma:contentTypeScope="" ma:versionID="dc775d9464f502e8c4e1e9a53578ba3c">
  <xsd:schema xmlns:xsd="http://www.w3.org/2001/XMLSchema" xmlns:xs="http://www.w3.org/2001/XMLSchema" xmlns:p="http://schemas.microsoft.com/office/2006/metadata/properties" xmlns:ns3="ccffef30-6bd1-4895-b299-3af2c04782f7" xmlns:ns4="c47fa0a7-3699-48b6-9856-261cdefe0dd7" targetNamespace="http://schemas.microsoft.com/office/2006/metadata/properties" ma:root="true" ma:fieldsID="ba730e65cc3115607e665514b1d00bef" ns3:_="" ns4:_="">
    <xsd:import namespace="ccffef30-6bd1-4895-b299-3af2c04782f7"/>
    <xsd:import namespace="c47fa0a7-3699-48b6-9856-261cdefe0d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fef30-6bd1-4895-b299-3af2c04782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fa0a7-3699-48b6-9856-261cdefe0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71C917-A343-4B12-855F-1BD03C96B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fef30-6bd1-4895-b299-3af2c04782f7"/>
    <ds:schemaRef ds:uri="c47fa0a7-3699-48b6-9856-261cdefe0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3F37BE-35B5-4B14-B710-4534CB538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7749C2-095E-4B74-87F6-AE2AD200061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47fa0a7-3699-48b6-9856-261cdefe0dd7"/>
    <ds:schemaRef ds:uri="ccffef30-6bd1-4895-b299-3af2c04782f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Tesla 2015 Template - External</Template>
  <TotalTime>20469</TotalTime>
  <Words>262</Words>
  <Application>Microsoft Office PowerPoint</Application>
  <PresentationFormat>On-screen Show (16:9)</PresentationFormat>
  <Paragraphs>63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Helvetica</vt:lpstr>
      <vt:lpstr>Tesla 2015 Template - External</vt:lpstr>
      <vt:lpstr>think-cell Slide</vt:lpstr>
      <vt:lpstr>PV-Paired Storage Projects Single Line Diagrams</vt:lpstr>
      <vt:lpstr>Overview</vt:lpstr>
      <vt:lpstr>Existing Practices – PV-Paired Storage </vt:lpstr>
      <vt:lpstr>Standard NEM Template Diagrams</vt:lpstr>
      <vt:lpstr>Process Improvements</vt:lpstr>
      <vt:lpstr>Implementation Proposals</vt:lpstr>
      <vt:lpstr>Sample Template Diagrams</vt:lpstr>
      <vt:lpstr>Energy Storage Site Inspections</vt:lpstr>
      <vt:lpstr>Inspection Process</vt:lpstr>
      <vt:lpstr>Proposed Alternatives</vt:lpstr>
      <vt:lpstr>Benefits to Removing Utility Inspection</vt:lpstr>
      <vt:lpstr>Sample Inspection Photos</vt:lpstr>
    </vt:vector>
  </TitlesOfParts>
  <Company>SolarCity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(Century Gothic 32)</dc:title>
  <dc:creator>Candice Schwartz</dc:creator>
  <cp:lastModifiedBy>Trenton Jean</cp:lastModifiedBy>
  <cp:revision>348</cp:revision>
  <dcterms:created xsi:type="dcterms:W3CDTF">2017-01-25T23:05:19Z</dcterms:created>
  <dcterms:modified xsi:type="dcterms:W3CDTF">2019-12-12T23:56:32Z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0x0101007329214DD8F4B840B8CDA4AF4D7D2AB0</vt:lpwstr>
  </property>
</Properties>
</file>