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4"/>
  </p:notesMasterIdLst>
  <p:sldIdLst>
    <p:sldId id="282" r:id="rId9"/>
    <p:sldId id="256" r:id="rId10"/>
    <p:sldId id="267" r:id="rId11"/>
    <p:sldId id="270" r:id="rId12"/>
    <p:sldId id="266" r:id="rId13"/>
    <p:sldId id="275" r:id="rId14"/>
    <p:sldId id="276" r:id="rId15"/>
    <p:sldId id="280" r:id="rId16"/>
    <p:sldId id="281" r:id="rId17"/>
    <p:sldId id="277" r:id="rId18"/>
    <p:sldId id="273" r:id="rId19"/>
    <p:sldId id="278" r:id="rId20"/>
    <p:sldId id="279" r:id="rId21"/>
    <p:sldId id="264"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8D7A4-43AD-FD45-AEAD-415AF3ADD27E}" v="8" dt="2023-01-31T22:08:53.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p:restoredTop sz="94490"/>
  </p:normalViewPr>
  <p:slideViewPr>
    <p:cSldViewPr snapToGrid="0">
      <p:cViewPr varScale="1">
        <p:scale>
          <a:sx n="116" d="100"/>
          <a:sy n="116" d="100"/>
        </p:scale>
        <p:origin x="87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Aliaga-Caro, Jose" userId="26880341-e982-4382-9f35-4b00bf7b3a51" providerId="ADAL" clId="{927458B5-40EF-C646-8160-56DACDF07134}"/>
    <pc:docChg chg="undo custSel addSld delSld modSld sldOrd">
      <pc:chgData name="Aliaga-Caro, Jose" userId="26880341-e982-4382-9f35-4b00bf7b3a51" providerId="ADAL" clId="{927458B5-40EF-C646-8160-56DACDF07134}" dt="2022-12-18T13:39:30.020" v="1571" actId="14100"/>
      <pc:docMkLst>
        <pc:docMk/>
      </pc:docMkLst>
      <pc:sldChg chg="modSp mod">
        <pc:chgData name="Aliaga-Caro, Jose" userId="26880341-e982-4382-9f35-4b00bf7b3a51" providerId="ADAL" clId="{927458B5-40EF-C646-8160-56DACDF07134}" dt="2022-12-15T15:45:44.637" v="1260" actId="20577"/>
        <pc:sldMkLst>
          <pc:docMk/>
          <pc:sldMk cId="4270809279" sldId="256"/>
        </pc:sldMkLst>
        <pc:spChg chg="mod">
          <ac:chgData name="Aliaga-Caro, Jose" userId="26880341-e982-4382-9f35-4b00bf7b3a51" providerId="ADAL" clId="{927458B5-40EF-C646-8160-56DACDF07134}" dt="2022-12-14T16:01:03.214" v="0" actId="20577"/>
          <ac:spMkLst>
            <pc:docMk/>
            <pc:sldMk cId="4270809279" sldId="256"/>
            <ac:spMk id="2" creationId="{2743D9E9-B0A2-904D-9E33-1C1DE5F4DC4E}"/>
          </ac:spMkLst>
        </pc:spChg>
        <pc:spChg chg="mod">
          <ac:chgData name="Aliaga-Caro, Jose" userId="26880341-e982-4382-9f35-4b00bf7b3a51" providerId="ADAL" clId="{927458B5-40EF-C646-8160-56DACDF07134}" dt="2022-12-15T15:45:44.637" v="1260" actId="20577"/>
          <ac:spMkLst>
            <pc:docMk/>
            <pc:sldMk cId="4270809279" sldId="256"/>
            <ac:spMk id="3" creationId="{769610A6-BF99-D444-8765-3D077C18B11A}"/>
          </ac:spMkLst>
        </pc:spChg>
      </pc:sldChg>
      <pc:sldChg chg="addSp delSp modSp mod ord">
        <pc:chgData name="Aliaga-Caro, Jose" userId="26880341-e982-4382-9f35-4b00bf7b3a51" providerId="ADAL" clId="{927458B5-40EF-C646-8160-56DACDF07134}" dt="2022-12-18T13:39:30.020" v="1571" actId="14100"/>
        <pc:sldMkLst>
          <pc:docMk/>
          <pc:sldMk cId="4046933020" sldId="266"/>
        </pc:sldMkLst>
        <pc:graphicFrameChg chg="add del mod">
          <ac:chgData name="Aliaga-Caro, Jose" userId="26880341-e982-4382-9f35-4b00bf7b3a51" providerId="ADAL" clId="{927458B5-40EF-C646-8160-56DACDF07134}" dt="2022-12-15T19:03:54.749" v="1555"/>
          <ac:graphicFrameMkLst>
            <pc:docMk/>
            <pc:sldMk cId="4046933020" sldId="266"/>
            <ac:graphicFrameMk id="3" creationId="{0B573EF7-5380-420A-320D-348B883C7EAA}"/>
          </ac:graphicFrameMkLst>
        </pc:graphicFrameChg>
        <pc:picChg chg="add del mod">
          <ac:chgData name="Aliaga-Caro, Jose" userId="26880341-e982-4382-9f35-4b00bf7b3a51" providerId="ADAL" clId="{927458B5-40EF-C646-8160-56DACDF07134}" dt="2022-12-18T13:39:17.517" v="1567" actId="478"/>
          <ac:picMkLst>
            <pc:docMk/>
            <pc:sldMk cId="4046933020" sldId="266"/>
            <ac:picMk id="3" creationId="{7528682F-4F6E-3BE5-671C-6AEBE3D45125}"/>
          </ac:picMkLst>
        </pc:picChg>
        <pc:picChg chg="del">
          <ac:chgData name="Aliaga-Caro, Jose" userId="26880341-e982-4382-9f35-4b00bf7b3a51" providerId="ADAL" clId="{927458B5-40EF-C646-8160-56DACDF07134}" dt="2022-12-14T16:01:19.759" v="12" actId="478"/>
          <ac:picMkLst>
            <pc:docMk/>
            <pc:sldMk cId="4046933020" sldId="266"/>
            <ac:picMk id="4" creationId="{974393AB-89E4-DF65-A9D4-91B605F9A1C2}"/>
          </ac:picMkLst>
        </pc:picChg>
        <pc:picChg chg="add del mod">
          <ac:chgData name="Aliaga-Caro, Jose" userId="26880341-e982-4382-9f35-4b00bf7b3a51" providerId="ADAL" clId="{927458B5-40EF-C646-8160-56DACDF07134}" dt="2022-12-18T13:38:35.128" v="1561" actId="478"/>
          <ac:picMkLst>
            <pc:docMk/>
            <pc:sldMk cId="4046933020" sldId="266"/>
            <ac:picMk id="4" creationId="{ACEAD21D-91FE-2683-FADC-F1B91BCE353F}"/>
          </ac:picMkLst>
        </pc:picChg>
        <pc:picChg chg="add mod">
          <ac:chgData name="Aliaga-Caro, Jose" userId="26880341-e982-4382-9f35-4b00bf7b3a51" providerId="ADAL" clId="{927458B5-40EF-C646-8160-56DACDF07134}" dt="2022-12-18T13:39:30.020" v="1571" actId="14100"/>
          <ac:picMkLst>
            <pc:docMk/>
            <pc:sldMk cId="4046933020" sldId="266"/>
            <ac:picMk id="5" creationId="{24142762-57A2-38B3-976B-42DC2FCE5E38}"/>
          </ac:picMkLst>
        </pc:picChg>
      </pc:sldChg>
      <pc:sldChg chg="modSp mod">
        <pc:chgData name="Aliaga-Caro, Jose" userId="26880341-e982-4382-9f35-4b00bf7b3a51" providerId="ADAL" clId="{927458B5-40EF-C646-8160-56DACDF07134}" dt="2022-12-15T15:49:39.870" v="1453" actId="14100"/>
        <pc:sldMkLst>
          <pc:docMk/>
          <pc:sldMk cId="510272058" sldId="267"/>
        </pc:sldMkLst>
        <pc:spChg chg="mod">
          <ac:chgData name="Aliaga-Caro, Jose" userId="26880341-e982-4382-9f35-4b00bf7b3a51" providerId="ADAL" clId="{927458B5-40EF-C646-8160-56DACDF07134}" dt="2022-12-15T15:49:36.260" v="1452" actId="1076"/>
          <ac:spMkLst>
            <pc:docMk/>
            <pc:sldMk cId="510272058" sldId="267"/>
            <ac:spMk id="2" creationId="{F7E04F24-2FEF-484D-B18F-B649BB8CCAE4}"/>
          </ac:spMkLst>
        </pc:spChg>
        <pc:spChg chg="mod">
          <ac:chgData name="Aliaga-Caro, Jose" userId="26880341-e982-4382-9f35-4b00bf7b3a51" providerId="ADAL" clId="{927458B5-40EF-C646-8160-56DACDF07134}" dt="2022-12-15T15:49:39.870" v="1453" actId="14100"/>
          <ac:spMkLst>
            <pc:docMk/>
            <pc:sldMk cId="510272058" sldId="267"/>
            <ac:spMk id="3" creationId="{513EF4F5-1C73-D54B-AD69-1371DF463BBB}"/>
          </ac:spMkLst>
        </pc:spChg>
      </pc:sldChg>
      <pc:sldChg chg="ord">
        <pc:chgData name="Aliaga-Caro, Jose" userId="26880341-e982-4382-9f35-4b00bf7b3a51" providerId="ADAL" clId="{927458B5-40EF-C646-8160-56DACDF07134}" dt="2022-12-14T16:28:26.183" v="15" actId="20578"/>
        <pc:sldMkLst>
          <pc:docMk/>
          <pc:sldMk cId="4065947886" sldId="269"/>
        </pc:sldMkLst>
      </pc:sldChg>
      <pc:sldChg chg="ord">
        <pc:chgData name="Aliaga-Caro, Jose" userId="26880341-e982-4382-9f35-4b00bf7b3a51" providerId="ADAL" clId="{927458B5-40EF-C646-8160-56DACDF07134}" dt="2022-12-14T16:28:38.982" v="16" actId="20578"/>
        <pc:sldMkLst>
          <pc:docMk/>
          <pc:sldMk cId="2190811530" sldId="271"/>
        </pc:sldMkLst>
      </pc:sldChg>
      <pc:sldChg chg="addSp delSp modSp mod">
        <pc:chgData name="Aliaga-Caro, Jose" userId="26880341-e982-4382-9f35-4b00bf7b3a51" providerId="ADAL" clId="{927458B5-40EF-C646-8160-56DACDF07134}" dt="2022-12-15T16:18:38.364" v="1553" actId="20577"/>
        <pc:sldMkLst>
          <pc:docMk/>
          <pc:sldMk cId="4202778563" sldId="272"/>
        </pc:sldMkLst>
        <pc:spChg chg="mod">
          <ac:chgData name="Aliaga-Caro, Jose" userId="26880341-e982-4382-9f35-4b00bf7b3a51" providerId="ADAL" clId="{927458B5-40EF-C646-8160-56DACDF07134}" dt="2022-12-14T16:56:57.009" v="526" actId="20577"/>
          <ac:spMkLst>
            <pc:docMk/>
            <pc:sldMk cId="4202778563" sldId="272"/>
            <ac:spMk id="2" creationId="{4EFCED71-AE3B-05D4-EE44-E371CF66A317}"/>
          </ac:spMkLst>
        </pc:spChg>
        <pc:spChg chg="mod">
          <ac:chgData name="Aliaga-Caro, Jose" userId="26880341-e982-4382-9f35-4b00bf7b3a51" providerId="ADAL" clId="{927458B5-40EF-C646-8160-56DACDF07134}" dt="2022-12-15T16:18:38.364" v="1553" actId="20577"/>
          <ac:spMkLst>
            <pc:docMk/>
            <pc:sldMk cId="4202778563" sldId="272"/>
            <ac:spMk id="3" creationId="{C477B9BF-4B2B-2EFE-7520-2283420A96ED}"/>
          </ac:spMkLst>
        </pc:spChg>
        <pc:spChg chg="add del mod">
          <ac:chgData name="Aliaga-Caro, Jose" userId="26880341-e982-4382-9f35-4b00bf7b3a51" providerId="ADAL" clId="{927458B5-40EF-C646-8160-56DACDF07134}" dt="2022-12-14T17:52:48.765" v="528"/>
          <ac:spMkLst>
            <pc:docMk/>
            <pc:sldMk cId="4202778563" sldId="272"/>
            <ac:spMk id="4" creationId="{947F9301-7FC7-E944-9C37-C45858DDA4BC}"/>
          </ac:spMkLst>
        </pc:spChg>
      </pc:sldChg>
      <pc:sldChg chg="modSp add mod">
        <pc:chgData name="Aliaga-Caro, Jose" userId="26880341-e982-4382-9f35-4b00bf7b3a51" providerId="ADAL" clId="{927458B5-40EF-C646-8160-56DACDF07134}" dt="2022-12-14T18:02:12.705" v="824" actId="20577"/>
        <pc:sldMkLst>
          <pc:docMk/>
          <pc:sldMk cId="4251546611" sldId="273"/>
        </pc:sldMkLst>
        <pc:spChg chg="mod">
          <ac:chgData name="Aliaga-Caro, Jose" userId="26880341-e982-4382-9f35-4b00bf7b3a51" providerId="ADAL" clId="{927458B5-40EF-C646-8160-56DACDF07134}" dt="2022-12-14T18:02:12.705" v="824" actId="20577"/>
          <ac:spMkLst>
            <pc:docMk/>
            <pc:sldMk cId="4251546611" sldId="273"/>
            <ac:spMk id="3" creationId="{C477B9BF-4B2B-2EFE-7520-2283420A96ED}"/>
          </ac:spMkLst>
        </pc:spChg>
      </pc:sldChg>
      <pc:sldChg chg="modSp add mod">
        <pc:chgData name="Aliaga-Caro, Jose" userId="26880341-e982-4382-9f35-4b00bf7b3a51" providerId="ADAL" clId="{927458B5-40EF-C646-8160-56DACDF07134}" dt="2022-12-14T16:37:53.839" v="502" actId="20577"/>
        <pc:sldMkLst>
          <pc:docMk/>
          <pc:sldMk cId="2367576069" sldId="274"/>
        </pc:sldMkLst>
        <pc:spChg chg="mod">
          <ac:chgData name="Aliaga-Caro, Jose" userId="26880341-e982-4382-9f35-4b00bf7b3a51" providerId="ADAL" clId="{927458B5-40EF-C646-8160-56DACDF07134}" dt="2022-12-14T16:37:02.778" v="489" actId="1076"/>
          <ac:spMkLst>
            <pc:docMk/>
            <pc:sldMk cId="2367576069" sldId="274"/>
            <ac:spMk id="2" creationId="{4EFCED71-AE3B-05D4-EE44-E371CF66A317}"/>
          </ac:spMkLst>
        </pc:spChg>
        <pc:spChg chg="mod">
          <ac:chgData name="Aliaga-Caro, Jose" userId="26880341-e982-4382-9f35-4b00bf7b3a51" providerId="ADAL" clId="{927458B5-40EF-C646-8160-56DACDF07134}" dt="2022-12-14T16:37:53.839" v="502" actId="20577"/>
          <ac:spMkLst>
            <pc:docMk/>
            <pc:sldMk cId="2367576069" sldId="274"/>
            <ac:spMk id="3" creationId="{C477B9BF-4B2B-2EFE-7520-2283420A96ED}"/>
          </ac:spMkLst>
        </pc:spChg>
      </pc:sldChg>
      <pc:sldChg chg="addSp delSp modSp add del mod">
        <pc:chgData name="Aliaga-Caro, Jose" userId="26880341-e982-4382-9f35-4b00bf7b3a51" providerId="ADAL" clId="{927458B5-40EF-C646-8160-56DACDF07134}" dt="2022-12-14T17:59:03.535" v="553" actId="2696"/>
        <pc:sldMkLst>
          <pc:docMk/>
          <pc:sldMk cId="1548913582" sldId="275"/>
        </pc:sldMkLst>
        <pc:spChg chg="mod">
          <ac:chgData name="Aliaga-Caro, Jose" userId="26880341-e982-4382-9f35-4b00bf7b3a51" providerId="ADAL" clId="{927458B5-40EF-C646-8160-56DACDF07134}" dt="2022-12-14T17:53:07.893" v="545" actId="20577"/>
          <ac:spMkLst>
            <pc:docMk/>
            <pc:sldMk cId="1548913582" sldId="275"/>
            <ac:spMk id="2" creationId="{4EFCED71-AE3B-05D4-EE44-E371CF66A317}"/>
          </ac:spMkLst>
        </pc:spChg>
        <pc:spChg chg="mod">
          <ac:chgData name="Aliaga-Caro, Jose" userId="26880341-e982-4382-9f35-4b00bf7b3a51" providerId="ADAL" clId="{927458B5-40EF-C646-8160-56DACDF07134}" dt="2022-12-14T17:58:55.394" v="550"/>
          <ac:spMkLst>
            <pc:docMk/>
            <pc:sldMk cId="1548913582" sldId="275"/>
            <ac:spMk id="3" creationId="{C477B9BF-4B2B-2EFE-7520-2283420A96ED}"/>
          </ac:spMkLst>
        </pc:spChg>
        <pc:spChg chg="add del mod">
          <ac:chgData name="Aliaga-Caro, Jose" userId="26880341-e982-4382-9f35-4b00bf7b3a51" providerId="ADAL" clId="{927458B5-40EF-C646-8160-56DACDF07134}" dt="2022-12-14T17:58:59.399" v="552"/>
          <ac:spMkLst>
            <pc:docMk/>
            <pc:sldMk cId="1548913582" sldId="275"/>
            <ac:spMk id="4" creationId="{E292BC23-03FC-E660-FB85-E1BAA00F2226}"/>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Aliaga-Caro, Jose" userId="26880341-e982-4382-9f35-4b00bf7b3a51" providerId="ADAL" clId="{4FC8D7A4-43AD-FD45-AEAD-415AF3ADD27E}"/>
    <pc:docChg chg="undo custSel addSld modSld sldOrd">
      <pc:chgData name="Aliaga-Caro, Jose" userId="26880341-e982-4382-9f35-4b00bf7b3a51" providerId="ADAL" clId="{4FC8D7A4-43AD-FD45-AEAD-415AF3ADD27E}" dt="2023-01-31T22:09:06.505" v="33" actId="1076"/>
      <pc:docMkLst>
        <pc:docMk/>
      </pc:docMkLst>
      <pc:sldChg chg="addSp delSp modSp mod">
        <pc:chgData name="Aliaga-Caro, Jose" userId="26880341-e982-4382-9f35-4b00bf7b3a51" providerId="ADAL" clId="{4FC8D7A4-43AD-FD45-AEAD-415AF3ADD27E}" dt="2023-01-31T22:09:06.505" v="33" actId="1076"/>
        <pc:sldMkLst>
          <pc:docMk/>
          <pc:sldMk cId="4046933020" sldId="266"/>
        </pc:sldMkLst>
        <pc:spChg chg="mod">
          <ac:chgData name="Aliaga-Caro, Jose" userId="26880341-e982-4382-9f35-4b00bf7b3a51" providerId="ADAL" clId="{4FC8D7A4-43AD-FD45-AEAD-415AF3ADD27E}" dt="2023-01-30T23:08:34.642" v="25" actId="1076"/>
          <ac:spMkLst>
            <pc:docMk/>
            <pc:sldMk cId="4046933020" sldId="266"/>
            <ac:spMk id="2" creationId="{F7E04F24-2FEF-484D-B18F-B649BB8CCAE4}"/>
          </ac:spMkLst>
        </pc:spChg>
        <pc:spChg chg="add del">
          <ac:chgData name="Aliaga-Caro, Jose" userId="26880341-e982-4382-9f35-4b00bf7b3a51" providerId="ADAL" clId="{4FC8D7A4-43AD-FD45-AEAD-415AF3ADD27E}" dt="2023-01-30T23:08:09.121" v="18" actId="22"/>
          <ac:spMkLst>
            <pc:docMk/>
            <pc:sldMk cId="4046933020" sldId="266"/>
            <ac:spMk id="5" creationId="{AEE3C2C6-A574-81CF-83F0-28B43F9E23B0}"/>
          </ac:spMkLst>
        </pc:spChg>
        <pc:spChg chg="mod">
          <ac:chgData name="Aliaga-Caro, Jose" userId="26880341-e982-4382-9f35-4b00bf7b3a51" providerId="ADAL" clId="{4FC8D7A4-43AD-FD45-AEAD-415AF3ADD27E}" dt="2023-01-30T14:32:04.374" v="7" actId="1076"/>
          <ac:spMkLst>
            <pc:docMk/>
            <pc:sldMk cId="4046933020" sldId="266"/>
            <ac:spMk id="8" creationId="{061CD2DB-AB5C-1860-46CB-BA8BF086B6BA}"/>
          </ac:spMkLst>
        </pc:spChg>
        <pc:graphicFrameChg chg="add del mod">
          <ac:chgData name="Aliaga-Caro, Jose" userId="26880341-e982-4382-9f35-4b00bf7b3a51" providerId="ADAL" clId="{4FC8D7A4-43AD-FD45-AEAD-415AF3ADD27E}" dt="2023-01-31T22:08:50.184" v="29"/>
          <ac:graphicFrameMkLst>
            <pc:docMk/>
            <pc:sldMk cId="4046933020" sldId="266"/>
            <ac:graphicFrameMk id="3" creationId="{5FF7A336-47A4-8FCF-5F8D-46771A51A209}"/>
          </ac:graphicFrameMkLst>
        </pc:graphicFrameChg>
        <pc:picChg chg="add del mod">
          <ac:chgData name="Aliaga-Caro, Jose" userId="26880341-e982-4382-9f35-4b00bf7b3a51" providerId="ADAL" clId="{4FC8D7A4-43AD-FD45-AEAD-415AF3ADD27E}" dt="2023-01-30T23:07:37.485" v="15" actId="478"/>
          <ac:picMkLst>
            <pc:docMk/>
            <pc:sldMk cId="4046933020" sldId="266"/>
            <ac:picMk id="3" creationId="{A974E4E6-43FA-CABE-1216-DAA4BE53B2D6}"/>
          </ac:picMkLst>
        </pc:picChg>
        <pc:picChg chg="add mod">
          <ac:chgData name="Aliaga-Caro, Jose" userId="26880341-e982-4382-9f35-4b00bf7b3a51" providerId="ADAL" clId="{4FC8D7A4-43AD-FD45-AEAD-415AF3ADD27E}" dt="2023-01-31T22:09:06.505" v="33" actId="1076"/>
          <ac:picMkLst>
            <pc:docMk/>
            <pc:sldMk cId="4046933020" sldId="266"/>
            <ac:picMk id="4" creationId="{6F0B04FC-563F-2612-204F-C91A891B7691}"/>
          </ac:picMkLst>
        </pc:picChg>
        <pc:picChg chg="add del mod">
          <ac:chgData name="Aliaga-Caro, Jose" userId="26880341-e982-4382-9f35-4b00bf7b3a51" providerId="ADAL" clId="{4FC8D7A4-43AD-FD45-AEAD-415AF3ADD27E}" dt="2023-01-31T22:08:32.753" v="27" actId="478"/>
          <ac:picMkLst>
            <pc:docMk/>
            <pc:sldMk cId="4046933020" sldId="266"/>
            <ac:picMk id="6" creationId="{7E2EDE15-6593-2B90-8D73-86B89B7CBB10}"/>
          </ac:picMkLst>
        </pc:picChg>
      </pc:sldChg>
      <pc:sldChg chg="add ord">
        <pc:chgData name="Aliaga-Caro, Jose" userId="26880341-e982-4382-9f35-4b00bf7b3a51" providerId="ADAL" clId="{4FC8D7A4-43AD-FD45-AEAD-415AF3ADD27E}" dt="2023-01-30T14:46:14.748" v="14" actId="20578"/>
        <pc:sldMkLst>
          <pc:docMk/>
          <pc:sldMk cId="2071341009" sldId="282"/>
        </pc:sldMkLst>
      </pc:sldChg>
    </pc:docChg>
  </pc:docChgLst>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31,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31,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31,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31,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31,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31,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31,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31,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31,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31,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31,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31,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31,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31,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31,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31,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31,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31,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31,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31,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31,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31,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31,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31,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31,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31,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January 31,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January 31,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January 31,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January 31,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January 31,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January 31,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January 31,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January 31,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January 31,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January 31,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January 31,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January 31,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January 31,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January 31,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January 31,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January 31,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January 31,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January 31,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January 31,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January 31,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31,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January 31,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31,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31,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31,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31,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31,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31,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January 31,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January 31,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dirty="0"/>
              <a:t>Limited Generation Profiles (LGP)</a:t>
            </a:r>
            <a:br>
              <a:rPr lang="en-US" dirty="0"/>
            </a:br>
            <a:r>
              <a:rPr lang="en-US" dirty="0"/>
              <a:t>Workshop #1 per Resolution E-5230 </a:t>
            </a:r>
            <a:br>
              <a:rPr lang="en-US" dirty="0"/>
            </a:br>
            <a:br>
              <a:rPr lang="en-US" sz="1600" dirty="0"/>
            </a:b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2345844"/>
            <a:ext cx="9601200" cy="1073217"/>
          </a:xfrm>
        </p:spPr>
        <p:txBody>
          <a:bodyPr/>
          <a:lstStyle/>
          <a:p>
            <a:r>
              <a:rPr lang="en-US" dirty="0"/>
              <a:t>February 1, 2023</a:t>
            </a:r>
          </a:p>
          <a:p>
            <a:r>
              <a:rPr lang="en-US" dirty="0"/>
              <a:t>12:00 PM -- 4:00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
        <p:nvSpPr>
          <p:cNvPr id="5" name="Subtitle 2">
            <a:extLst>
              <a:ext uri="{FF2B5EF4-FFF2-40B4-BE49-F238E27FC236}">
                <a16:creationId xmlns:a16="http://schemas.microsoft.com/office/drawing/2014/main" id="{37542C3C-75F9-60B5-D381-7800BC26EEC9}"/>
              </a:ext>
            </a:extLst>
          </p:cNvPr>
          <p:cNvSpPr txBox="1">
            <a:spLocks/>
          </p:cNvSpPr>
          <p:nvPr/>
        </p:nvSpPr>
        <p:spPr>
          <a:xfrm>
            <a:off x="702067" y="3593901"/>
            <a:ext cx="9601200" cy="1614203"/>
          </a:xfrm>
          <a:prstGeom prst="rect">
            <a:avLst/>
          </a:prstGeom>
          <a:no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t>Workshop will Commence at 12:00 P.M. PST</a:t>
            </a:r>
          </a:p>
          <a:p>
            <a:pPr algn="ctr"/>
            <a:endParaRPr lang="en-US" sz="2800" dirty="0"/>
          </a:p>
          <a:p>
            <a:pPr algn="ctr"/>
            <a:r>
              <a:rPr lang="en-US" sz="2800" dirty="0"/>
              <a:t>11:30 A.M. - 12:00 P.M. – Presenters’ Roll-Call</a:t>
            </a:r>
          </a:p>
        </p:txBody>
      </p:sp>
    </p:spTree>
    <p:extLst>
      <p:ext uri="{BB962C8B-B14F-4D97-AF65-F5344CB8AC3E}">
        <p14:creationId xmlns:p14="http://schemas.microsoft.com/office/powerpoint/2010/main" val="207134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dirty="0"/>
              <a:t>Resolution 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dirty="0"/>
          </a:p>
          <a:p>
            <a:r>
              <a:rPr lang="en-US" dirty="0"/>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dirty="0"/>
          </a:p>
          <a:p>
            <a:r>
              <a:rPr lang="en-US" dirty="0"/>
              <a:t>Large IOUs are therefore directed to discuss the 288-hour format and how it may allow for more than one value per month. Given that the Working Group Two Report was filed October 31, 2018, four years from the current date, we expect there is now more information and experience available to the Large IOUs to allow this. The Large IOUs shall discuss their learnings and best practices in the workshops and propose how implementation of more than one value per month may be accomplished to better take advantage of the available capacity on a circuit to accomplish the goals of Issue 9. </a:t>
            </a:r>
          </a:p>
          <a:p>
            <a:endParaRPr lang="en-US" dirty="0"/>
          </a:p>
          <a:p>
            <a:endParaRPr lang="en-US" dirty="0"/>
          </a:p>
        </p:txBody>
      </p:sp>
    </p:spTree>
    <p:extLst>
      <p:ext uri="{BB962C8B-B14F-4D97-AF65-F5344CB8AC3E}">
        <p14:creationId xmlns:p14="http://schemas.microsoft.com/office/powerpoint/2010/main" val="9581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dirty="0"/>
              <a:t>E-mail Energy Division any topics that need addressing in ALs and 2</a:t>
            </a:r>
            <a:r>
              <a:rPr lang="en-US" baseline="30000" dirty="0"/>
              <a:t>nd</a:t>
            </a:r>
            <a:r>
              <a:rPr lang="en-US" dirty="0"/>
              <a:t> Workshop by February 8, 2023.</a:t>
            </a:r>
          </a:p>
        </p:txBody>
      </p:sp>
    </p:spTree>
    <p:extLst>
      <p:ext uri="{BB962C8B-B14F-4D97-AF65-F5344CB8AC3E}">
        <p14:creationId xmlns:p14="http://schemas.microsoft.com/office/powerpoint/2010/main" val="425154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3651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dirty="0"/>
              <a:t>Limited Generation Profiles (LGP) </a:t>
            </a:r>
            <a:br>
              <a:rPr lang="en-US" dirty="0"/>
            </a:br>
            <a:r>
              <a:rPr lang="en-US" dirty="0"/>
              <a:t>Workshop #1 per Resolution E-5230 </a:t>
            </a:r>
            <a:br>
              <a:rPr lang="en-US" dirty="0"/>
            </a:br>
            <a:br>
              <a:rPr lang="en-US" sz="1600" dirty="0"/>
            </a:b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February 1, 2023</a:t>
            </a:r>
          </a:p>
          <a:p>
            <a:r>
              <a:rPr lang="en-US" dirty="0"/>
              <a:t>12:00 PM -- 4:00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3775505" y="5971956"/>
            <a:ext cx="7391400" cy="5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dirty="0">
                <a:solidFill>
                  <a:srgbClr val="FF0000"/>
                </a:solidFill>
                <a:latin typeface="Arial"/>
                <a:cs typeface="Arial"/>
              </a:rPr>
              <a:t>Please keep yourself muted when not speaking and do NOT put the call on hold. If muted by the leader, press *6 to unmute.</a:t>
            </a:r>
            <a:r>
              <a:rPr lang="en-US" altLang="en-US" sz="1800" dirty="0">
                <a:solidFill>
                  <a:srgbClr val="FF0000"/>
                </a:solidFill>
                <a:latin typeface="Arial"/>
                <a:cs typeface="Arial"/>
              </a:rPr>
              <a:t> </a:t>
            </a:r>
            <a:endParaRPr lang="en-US" dirty="0"/>
          </a:p>
        </p:txBody>
      </p:sp>
    </p:spTree>
    <p:extLst>
      <p:ext uri="{BB962C8B-B14F-4D97-AF65-F5344CB8AC3E}">
        <p14:creationId xmlns:p14="http://schemas.microsoft.com/office/powerpoint/2010/main" val="42708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0298"/>
            <a:ext cx="11700361" cy="612105"/>
          </a:xfrm>
        </p:spPr>
        <p:txBody>
          <a:bodyPr>
            <a:normAutofit/>
          </a:bodyPr>
          <a:lstStyle/>
          <a:p>
            <a:r>
              <a:rPr lang="en-US" dirty="0"/>
              <a:t>Workshop Logistics &amp; Announcements</a:t>
            </a:r>
            <a:r>
              <a:rPr lang="en-US" sz="2800" dirty="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957943"/>
            <a:ext cx="11621379" cy="5191231"/>
          </a:xfrm>
        </p:spPr>
        <p:txBody>
          <a:bodyPr vert="horz" lIns="0" tIns="45720" rIns="91440" bIns="45720" rtlCol="0" anchor="t">
            <a:noAutofit/>
          </a:bodyPr>
          <a:lstStyle/>
          <a:p>
            <a:pPr marL="285750" indent="-285750">
              <a:spcAft>
                <a:spcPts val="800"/>
              </a:spcAft>
            </a:pPr>
            <a:r>
              <a:rPr lang="en-US" sz="1800" b="1" dirty="0">
                <a:latin typeface="Arial"/>
                <a:ea typeface="+mn-lt"/>
                <a:cs typeface="+mn-lt"/>
              </a:rPr>
              <a:t>Safety reminder</a:t>
            </a:r>
            <a:r>
              <a:rPr lang="en-US" sz="1800" dirty="0">
                <a:latin typeface="Arial"/>
                <a:ea typeface="+mn-lt"/>
                <a:cs typeface="+mn-lt"/>
              </a:rPr>
              <a:t>.  </a:t>
            </a:r>
          </a:p>
          <a:p>
            <a:pPr marL="628650" lvl="1" indent="-285750">
              <a:spcAft>
                <a:spcPts val="800"/>
              </a:spcAft>
            </a:pPr>
            <a:r>
              <a:rPr lang="en-US" sz="1600" dirty="0">
                <a:latin typeface="Arial"/>
                <a:ea typeface="+mn-lt"/>
                <a:cs typeface="+mn-lt"/>
              </a:rPr>
              <a:t>Make a note of your surroundings and exit routes.</a:t>
            </a:r>
          </a:p>
          <a:p>
            <a:pPr marL="628650" lvl="1" indent="-285750">
              <a:spcAft>
                <a:spcPts val="800"/>
              </a:spcAft>
            </a:pPr>
            <a:r>
              <a:rPr lang="en-US" sz="1600" dirty="0">
                <a:latin typeface="Arial"/>
                <a:ea typeface="+mn-lt"/>
                <a:cs typeface="+mn-lt"/>
              </a:rPr>
              <a:t>Reach out if you need help, either during the call or to an attendee</a:t>
            </a:r>
            <a:endParaRPr lang="en-US" sz="1800" dirty="0">
              <a:latin typeface="Arial"/>
              <a:ea typeface="+mn-lt"/>
              <a:cs typeface="+mn-lt"/>
            </a:endParaRPr>
          </a:p>
          <a:p>
            <a:pPr>
              <a:spcAft>
                <a:spcPts val="800"/>
              </a:spcAft>
            </a:pPr>
            <a:r>
              <a:rPr lang="en-US" sz="1800" b="1" dirty="0">
                <a:latin typeface="Arial"/>
                <a:ea typeface="+mn-lt"/>
                <a:cs typeface="+mn-lt"/>
              </a:rPr>
              <a:t>Workshop Logistics:</a:t>
            </a:r>
          </a:p>
          <a:p>
            <a:pPr lvl="1">
              <a:spcAft>
                <a:spcPts val="800"/>
              </a:spcAft>
            </a:pPr>
            <a:r>
              <a:rPr lang="en-US" sz="1600" dirty="0">
                <a:latin typeface="Arial"/>
                <a:ea typeface="+mn-lt"/>
                <a:cs typeface="+mn-lt"/>
              </a:rPr>
              <a:t>This meeting is being recorded; recording and materials will be posted in the CPUC </a:t>
            </a:r>
            <a:r>
              <a:rPr lang="en-US" sz="1600" b="1" dirty="0">
                <a:latin typeface="Arial"/>
                <a:ea typeface="+mn-lt"/>
                <a:cs typeface="+mn-lt"/>
              </a:rPr>
              <a:t>Rule 21 LGP Web Page</a:t>
            </a:r>
            <a:r>
              <a:rPr lang="en-US" sz="1600" dirty="0">
                <a:latin typeface="Arial"/>
                <a:ea typeface="+mn-lt"/>
                <a:cs typeface="+mn-lt"/>
              </a:rPr>
              <a:t>.</a:t>
            </a:r>
          </a:p>
          <a:p>
            <a:pPr lvl="1">
              <a:spcAft>
                <a:spcPts val="800"/>
              </a:spcAft>
            </a:pPr>
            <a:r>
              <a:rPr lang="en-US" sz="1600" dirty="0">
                <a:latin typeface="Arial"/>
                <a:ea typeface="+mn-lt"/>
                <a:cs typeface="+mn-lt"/>
              </a:rPr>
              <a:t>Workshop participants are encouraged to ask questions during the presentation; a dedicated Q&amp;A time slot has also been scheduled after each presentation</a:t>
            </a:r>
            <a:endParaRPr lang="en-US" sz="1600" dirty="0">
              <a:latin typeface="Arial"/>
              <a:ea typeface="+mn-lt"/>
              <a:cs typeface="Arial" panose="020B0604020202020204" pitchFamily="34" charset="0"/>
            </a:endParaRPr>
          </a:p>
          <a:p>
            <a:pPr lvl="1">
              <a:spcAft>
                <a:spcPts val="800"/>
              </a:spcAft>
            </a:pPr>
            <a:r>
              <a:rPr lang="en-US" sz="1600" dirty="0">
                <a:latin typeface="Arial"/>
                <a:ea typeface="+mn-lt"/>
                <a:cs typeface="+mn-lt"/>
              </a:rPr>
              <a:t>Please keep yourself muted when not speaking and do NOT put the call on hold. To speak, unmute yourself from the button at the lower part of your screen and </a:t>
            </a:r>
            <a:r>
              <a:rPr lang="en-US" sz="1600" b="1" dirty="0">
                <a:latin typeface="Arial"/>
                <a:ea typeface="+mn-lt"/>
                <a:cs typeface="+mn-lt"/>
              </a:rPr>
              <a:t>identify yourself before speaking</a:t>
            </a:r>
          </a:p>
          <a:p>
            <a:pPr lvl="1">
              <a:spcAft>
                <a:spcPts val="800"/>
              </a:spcAft>
            </a:pPr>
            <a:r>
              <a:rPr lang="en-US" sz="1600" dirty="0">
                <a:latin typeface="Arial"/>
                <a:cs typeface="Arial"/>
              </a:rPr>
              <a:t>If calling in by phone, use the mute button on your handset and unmute yourself to speak.  If muted by the host, press *6 to unmute. To raise your hand press *3</a:t>
            </a:r>
          </a:p>
          <a:p>
            <a:pPr lvl="1">
              <a:spcAft>
                <a:spcPts val="800"/>
              </a:spcAft>
            </a:pPr>
            <a:r>
              <a:rPr lang="en-US" sz="1800" dirty="0">
                <a:solidFill>
                  <a:srgbClr val="2A3C50"/>
                </a:solidFill>
                <a:latin typeface="Arial"/>
                <a:ea typeface="+mn-lt"/>
                <a:cs typeface="+mn-lt"/>
              </a:rPr>
              <a:t>If you were forwarded the invite and did not receive it directly from Energy Division, and would like to be added to the workshop distribution list, please email Jose Aliaga-Caro (</a:t>
            </a:r>
            <a:r>
              <a:rPr lang="en-US" sz="1800" dirty="0">
                <a:solidFill>
                  <a:srgbClr val="2A3C50"/>
                </a:solidFill>
                <a:latin typeface="Arial"/>
                <a:ea typeface="+mn-lt"/>
                <a:cs typeface="+mn-lt"/>
                <a:hlinkClick r:id="rId2"/>
              </a:rPr>
              <a:t>jose.aliaga-caro@cpuc.ca.gov</a:t>
            </a:r>
            <a:r>
              <a:rPr lang="en-US" sz="1800" dirty="0">
                <a:solidFill>
                  <a:srgbClr val="2A3C50"/>
                </a:solidFill>
                <a:latin typeface="Arial"/>
                <a:ea typeface="+mn-lt"/>
                <a:cs typeface="+mn-lt"/>
              </a:rPr>
              <a:t>)</a:t>
            </a:r>
          </a:p>
          <a:p>
            <a:pPr lvl="2">
              <a:spcAft>
                <a:spcPts val="800"/>
              </a:spcAft>
            </a:pPr>
            <a:r>
              <a:rPr lang="en-US" sz="1600" dirty="0">
                <a:solidFill>
                  <a:srgbClr val="2A3C50"/>
                </a:solidFill>
                <a:latin typeface="Arial"/>
                <a:ea typeface="+mn-lt"/>
                <a:cs typeface="+mn-lt"/>
              </a:rPr>
              <a:t>Future Workshop invites will include participants from the previous workshop</a:t>
            </a:r>
            <a:endParaRPr lang="en-US" sz="1600" dirty="0">
              <a:solidFill>
                <a:srgbClr val="2A3C50"/>
              </a:solidFill>
              <a:latin typeface="Arial"/>
              <a:ea typeface="+mn-lt"/>
              <a:cs typeface="Arial"/>
            </a:endParaRP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8984974" y="3436740"/>
            <a:ext cx="3061142" cy="1477328"/>
          </a:xfrm>
          <a:prstGeom prst="rect">
            <a:avLst/>
          </a:prstGeom>
          <a:noFill/>
        </p:spPr>
        <p:txBody>
          <a:bodyPr wrap="square" rtlCol="0">
            <a:spAutoFit/>
          </a:bodyPr>
          <a:lstStyle/>
          <a:p>
            <a:r>
              <a:rPr lang="en-US" dirty="0"/>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8105488" y="2076330"/>
            <a:ext cx="3940628" cy="923330"/>
          </a:xfrm>
          <a:prstGeom prst="rect">
            <a:avLst/>
          </a:prstGeom>
          <a:solidFill>
            <a:schemeClr val="bg1"/>
          </a:solidFill>
        </p:spPr>
        <p:txBody>
          <a:bodyPr wrap="square" rtlCol="0">
            <a:spAutoFit/>
          </a:bodyPr>
          <a:lstStyle/>
          <a:p>
            <a:r>
              <a:rPr lang="en-US" dirty="0"/>
              <a:t>Main Page:  </a:t>
            </a:r>
            <a:r>
              <a:rPr lang="en-US" dirty="0">
                <a:hlinkClick r:id="rId3"/>
              </a:rPr>
              <a:t>https://www.cpuc.ca.gov/rule21/</a:t>
            </a:r>
            <a:endParaRPr lang="en-US" dirty="0"/>
          </a:p>
          <a:p>
            <a:endParaRPr lang="en-US" dirty="0"/>
          </a:p>
        </p:txBody>
      </p:sp>
    </p:spTree>
    <p:extLst>
      <p:ext uri="{BB962C8B-B14F-4D97-AF65-F5344CB8AC3E}">
        <p14:creationId xmlns:p14="http://schemas.microsoft.com/office/powerpoint/2010/main" val="137619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27724" y="113755"/>
            <a:ext cx="11269204" cy="424809"/>
          </a:xfrm>
        </p:spPr>
        <p:txBody>
          <a:bodyPr>
            <a:normAutofit fontScale="90000"/>
          </a:bodyPr>
          <a:lstStyle/>
          <a:p>
            <a:r>
              <a:rPr lang="en-US" sz="2800" dirty="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26799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dirty="0">
                <a:solidFill>
                  <a:srgbClr val="FF0000"/>
                </a:solidFill>
                <a:latin typeface="Arial"/>
                <a:cs typeface="Arial"/>
              </a:rPr>
              <a:t>Please keep yourself muted when not speaking and do NOT put the call on hold. If muted by the leader, press *6 to unmute. </a:t>
            </a:r>
            <a:endParaRPr lang="en-US" altLang="en-US" sz="1400" dirty="0">
              <a:solidFill>
                <a:srgbClr val="FF0000"/>
              </a:solidFill>
              <a:cs typeface="Arial"/>
            </a:endParaRPr>
          </a:p>
        </p:txBody>
      </p:sp>
      <p:pic>
        <p:nvPicPr>
          <p:cNvPr id="4" name="Picture 3">
            <a:extLst>
              <a:ext uri="{FF2B5EF4-FFF2-40B4-BE49-F238E27FC236}">
                <a16:creationId xmlns:a16="http://schemas.microsoft.com/office/drawing/2014/main" id="{6F0B04FC-563F-2612-204F-C91A891B7691}"/>
              </a:ext>
            </a:extLst>
          </p:cNvPr>
          <p:cNvPicPr>
            <a:picLocks noChangeAspect="1"/>
          </p:cNvPicPr>
          <p:nvPr/>
        </p:nvPicPr>
        <p:blipFill>
          <a:blip r:embed="rId2"/>
          <a:stretch>
            <a:fillRect/>
          </a:stretch>
        </p:blipFill>
        <p:spPr>
          <a:xfrm>
            <a:off x="695440" y="384081"/>
            <a:ext cx="10801120" cy="5883914"/>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Proposals--Including technical requirements, ”monthly" scheduling (Seem Topic F), Nameplate capacity (Topic B.2); </a:t>
            </a:r>
            <a:r>
              <a:rPr lang="en-US" sz="1800" dirty="0">
                <a:solidFill>
                  <a:srgbClr val="000000"/>
                </a:solidFill>
                <a:latin typeface="Calibri" panose="020F0502020204030204" pitchFamily="34" charset="0"/>
                <a:ea typeface="Times New Roman" panose="02020603050405020304" pitchFamily="18" charset="0"/>
              </a:rPr>
              <a:t>A</a:t>
            </a:r>
            <a:r>
              <a:rPr lang="en-US" sz="1800" dirty="0">
                <a:solidFill>
                  <a:srgbClr val="000000"/>
                </a:solidFill>
                <a:effectLst/>
                <a:latin typeface="Calibri" panose="020F0502020204030204" pitchFamily="34" charset="0"/>
                <a:ea typeface="Times New Roman" panose="02020603050405020304" pitchFamily="18" charset="0"/>
              </a:rPr>
              <a:t>lignment of language (See Topic D); and Incorporate all topics in Resolution E-5230</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Implementing more than 12 LGP Values per year—Definition of Monthly Profiles and 288-hour requirement</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a:bodyPr>
          <a:lstStyle/>
          <a:p>
            <a:r>
              <a:rPr lang="en-US" sz="2800" dirty="0"/>
              <a:t>Meetings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fontScale="92500" lnSpcReduction="10000"/>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b="1" dirty="0">
                <a:latin typeface="Arial" panose="020B0604020202020204" pitchFamily="34" charset="0"/>
                <a:cs typeface="Arial" panose="020B0604020202020204" pitchFamily="34" charset="0"/>
              </a:rPr>
              <a:t>Workshop 1</a:t>
            </a:r>
            <a:r>
              <a:rPr lang="en-US" sz="1800" dirty="0">
                <a:latin typeface="Arial" panose="020B0604020202020204" pitchFamily="34" charset="0"/>
                <a:cs typeface="Arial" panose="020B0604020202020204" pitchFamily="34" charset="0"/>
              </a:rPr>
              <a:t>:  February 2, 2023; Noon – 4:00 p.m.; via WebEx</a:t>
            </a:r>
          </a:p>
          <a:p>
            <a:pPr lvl="2">
              <a:spcAft>
                <a:spcPts val="80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E</a:t>
            </a:r>
            <a:r>
              <a:rPr lang="en-US" sz="85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Limited Generation Profiles Using Current Smart Inverter Functions</a:t>
            </a:r>
            <a:r>
              <a:rPr lang="en-US" sz="850" dirty="0">
                <a:effectLst/>
                <a:latin typeface="Arial" panose="020B0604020202020204" pitchFamily="34" charset="0"/>
                <a:cs typeface="Arial" panose="020B0604020202020204" pitchFamily="34" charset="0"/>
              </a:rPr>
              <a:t> </a:t>
            </a:r>
          </a:p>
          <a:p>
            <a:pPr lvl="2">
              <a:spcAft>
                <a:spcPts val="80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F</a:t>
            </a:r>
            <a:r>
              <a:rPr lang="en-US" sz="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Scheduling and Implementing More Than 12 LGP Values Per Year</a:t>
            </a:r>
            <a:r>
              <a:rPr lang="en-US" sz="700" dirty="0">
                <a:effectLst/>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lvl="1">
              <a:spcAft>
                <a:spcPts val="800"/>
              </a:spcAft>
            </a:pPr>
            <a:r>
              <a:rPr lang="en-US" sz="1800" b="1" dirty="0">
                <a:latin typeface="Arial" panose="020B0604020202020204" pitchFamily="34" charset="0"/>
                <a:cs typeface="Arial" panose="020B0604020202020204" pitchFamily="34" charset="0"/>
              </a:rPr>
              <a:t>Workshop 2:  </a:t>
            </a:r>
            <a:r>
              <a:rPr lang="en-US" sz="1800" dirty="0">
                <a:latin typeface="Arial" panose="020B0604020202020204" pitchFamily="34" charset="0"/>
                <a:cs typeface="Arial" panose="020B0604020202020204" pitchFamily="34" charset="0"/>
              </a:rPr>
              <a:t>February 21, 2023; 9:00 a.m. – 4:00 p.m.; via WebEx</a:t>
            </a:r>
          </a:p>
          <a:p>
            <a:pPr lvl="1">
              <a:spcAft>
                <a:spcPts val="800"/>
              </a:spcAft>
            </a:pPr>
            <a:r>
              <a:rPr lang="en-US" sz="1800" b="1" dirty="0">
                <a:latin typeface="Arial" panose="020B0604020202020204" pitchFamily="34" charset="0"/>
                <a:cs typeface="Arial" panose="020B0604020202020204" pitchFamily="34" charset="0"/>
              </a:rPr>
              <a:t>Workshop 3</a:t>
            </a:r>
            <a:r>
              <a:rPr lang="en-US" sz="1800" dirty="0">
                <a:latin typeface="Arial" panose="020B0604020202020204" pitchFamily="34" charset="0"/>
                <a:cs typeface="Arial" panose="020B0604020202020204" pitchFamily="34" charset="0"/>
              </a:rPr>
              <a:t>: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t>
            </a:r>
            <a:r>
              <a:rPr lang="en-US" sz="1800" dirty="0">
                <a:latin typeface="Arial" panose="020B0604020202020204" pitchFamily="34" charset="0"/>
                <a:cs typeface="Arial" panose="020B0604020202020204" pitchFamily="34" charset="0"/>
              </a:rPr>
              <a:t>TBD (if needed); March 28, 2023 (tentative)</a:t>
            </a:r>
          </a:p>
          <a:p>
            <a:pPr lvl="1">
              <a:spcAft>
                <a:spcPts val="800"/>
              </a:spcAft>
            </a:pPr>
            <a:r>
              <a:rPr lang="en-US" sz="1800" b="1" dirty="0">
                <a:latin typeface="Arial" panose="020B0604020202020204" pitchFamily="34" charset="0"/>
                <a:cs typeface="Arial" panose="020B0604020202020204" pitchFamily="34" charset="0"/>
              </a:rPr>
              <a:t>Tier 3 Advice Letters:</a:t>
            </a:r>
            <a:r>
              <a:rPr lang="en-US" sz="1800" dirty="0">
                <a:latin typeface="Arial" panose="020B0604020202020204" pitchFamily="34" charset="0"/>
                <a:cs typeface="Arial" panose="020B0604020202020204" pitchFamily="34" charset="0"/>
              </a:rPr>
              <a:t>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dirty="0">
                <a:latin typeface="Arial" panose="020B0604020202020204" pitchFamily="34" charset="0"/>
                <a:cs typeface="Arial" panose="020B0604020202020204" pitchFamily="34" charset="0"/>
              </a:rPr>
              <a:t>January 19, 2023: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F:</a:t>
            </a: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Scheduling and Implementing More Than 12 LGP Values Per Year</a:t>
            </a:r>
            <a:r>
              <a:rPr lang="en-US" sz="800" dirty="0">
                <a:effectLst/>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lvl="1">
              <a:spcAft>
                <a:spcPts val="800"/>
              </a:spcAft>
            </a:pPr>
            <a:r>
              <a:rPr lang="en-US" sz="1800" dirty="0">
                <a:latin typeface="Arial" panose="020B0604020202020204" pitchFamily="34" charset="0"/>
                <a:cs typeface="Arial" panose="020B0604020202020204" pitchFamily="34" charset="0"/>
              </a:rPr>
              <a:t>February 2, 2023:  Section B, Issues 1 and 2</a:t>
            </a:r>
          </a:p>
          <a:p>
            <a:pPr lvl="1">
              <a:spcAft>
                <a:spcPts val="800"/>
              </a:spcAft>
            </a:pPr>
            <a:r>
              <a:rPr lang="en-US" sz="1800" dirty="0">
                <a:latin typeface="Arial" panose="020B0604020202020204" pitchFamily="34" charset="0"/>
                <a:cs typeface="Arial" panose="020B0604020202020204" pitchFamily="34" charset="0"/>
              </a:rPr>
              <a:t>February 16, 2023</a:t>
            </a:r>
          </a:p>
          <a:p>
            <a:pPr lvl="1">
              <a:spcAft>
                <a:spcPts val="800"/>
              </a:spcAft>
            </a:pPr>
            <a:r>
              <a:rPr lang="en-US" sz="1800" dirty="0">
                <a:latin typeface="Arial" panose="020B0604020202020204" pitchFamily="34" charset="0"/>
                <a:cs typeface="Arial" panose="020B0604020202020204" pitchFamily="34" charset="0"/>
              </a:rPr>
              <a:t>March 2, 2023</a:t>
            </a:r>
          </a:p>
          <a:p>
            <a:pPr lvl="1">
              <a:spcAft>
                <a:spcPts val="800"/>
              </a:spcAft>
            </a:pPr>
            <a:r>
              <a:rPr lang="en-US" sz="1800" dirty="0">
                <a:latin typeface="Arial" panose="020B0604020202020204" pitchFamily="34" charset="0"/>
                <a:cs typeface="Arial" panose="020B0604020202020204" pitchFamily="34" charset="0"/>
              </a:rPr>
              <a:t>March 16, 2023</a:t>
            </a:r>
          </a:p>
          <a:p>
            <a:pPr lvl="1">
              <a:spcAft>
                <a:spcPts val="800"/>
              </a:spcAft>
            </a:pPr>
            <a:r>
              <a:rPr lang="en-US" sz="1800" dirty="0">
                <a:latin typeface="Arial" panose="020B0604020202020204" pitchFamily="34" charset="0"/>
                <a:cs typeface="Arial" panose="020B0604020202020204" pitchFamily="34" charset="0"/>
              </a:rPr>
              <a:t>March 30, 2023:  TBD (if needed)</a:t>
            </a:r>
          </a:p>
        </p:txBody>
      </p:sp>
    </p:spTree>
    <p:extLst>
      <p:ext uri="{BB962C8B-B14F-4D97-AF65-F5344CB8AC3E}">
        <p14:creationId xmlns:p14="http://schemas.microsoft.com/office/powerpoint/2010/main" val="405326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Workshops and SIWG Topics per Resolution E-5230 (Issued 12/09/22)</a:t>
            </a:r>
          </a:p>
        </p:txBody>
      </p:sp>
      <p:pic>
        <p:nvPicPr>
          <p:cNvPr id="6" name="Picture 5">
            <a:extLst>
              <a:ext uri="{FF2B5EF4-FFF2-40B4-BE49-F238E27FC236}">
                <a16:creationId xmlns:a16="http://schemas.microsoft.com/office/drawing/2014/main" id="{1ECEB33D-1905-2DB3-2D2A-2B22C4351CFE}"/>
              </a:ext>
            </a:extLst>
          </p:cNvPr>
          <p:cNvPicPr>
            <a:picLocks noChangeAspect="1"/>
          </p:cNvPicPr>
          <p:nvPr/>
        </p:nvPicPr>
        <p:blipFill>
          <a:blip r:embed="rId2"/>
          <a:stretch>
            <a:fillRect/>
          </a:stretch>
        </p:blipFill>
        <p:spPr>
          <a:xfrm>
            <a:off x="3043583" y="901759"/>
            <a:ext cx="6289022" cy="5530214"/>
          </a:xfrm>
          <a:prstGeom prst="rect">
            <a:avLst/>
          </a:prstGeom>
        </p:spPr>
      </p:pic>
    </p:spTree>
    <p:extLst>
      <p:ext uri="{BB962C8B-B14F-4D97-AF65-F5344CB8AC3E}">
        <p14:creationId xmlns:p14="http://schemas.microsoft.com/office/powerpoint/2010/main" val="246476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322118" y="83127"/>
            <a:ext cx="11606646" cy="1527464"/>
          </a:xfrm>
        </p:spPr>
        <p:txBody>
          <a:bodyPr>
            <a:normAutofit/>
          </a:bodyPr>
          <a:lstStyle/>
          <a:p>
            <a:r>
              <a:rPr lang="en-US" sz="2400" dirty="0"/>
              <a:t>Resolution E-5230:  Section E. Implementation of Limited Generation Profiles Using Current Smart Inverter Functions -- The Large IOUs are directed to discuss the possibility and challenges with implementing the LGP-option before standards are approved.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787236"/>
            <a:ext cx="11523518" cy="4457700"/>
          </a:xfrm>
        </p:spPr>
        <p:txBody>
          <a:bodyPr>
            <a:normAutofit fontScale="47500" lnSpcReduction="20000"/>
          </a:bodyPr>
          <a:lstStyle/>
          <a:p>
            <a:r>
              <a:rPr lang="en-US" sz="3300" dirty="0"/>
              <a:t>Based on the record for Issue 9, there is general agreement that the technology needed to implement the LGP-option already exists and can be implemented before scheduling standards are approved. </a:t>
            </a:r>
          </a:p>
          <a:p>
            <a:r>
              <a:rPr lang="en-US" sz="3300" dirty="0"/>
              <a:t>The Decision does consider utilization of LGP prior to the approval of the standards. </a:t>
            </a:r>
          </a:p>
          <a:p>
            <a:r>
              <a:rPr lang="en-US" sz="3300" dirty="0"/>
              <a:t>In discussing the implementation of Limited Generation Profile the Working Group Two Report states “The Working Group generally agreed that the technology needed for a DER facility to implement a scheduled generation profile is already available [emphasis added] ....” and the need to “[u]</a:t>
            </a:r>
            <a:r>
              <a:rPr lang="en-US" sz="3300" dirty="0" err="1"/>
              <a:t>pdate</a:t>
            </a:r>
            <a:r>
              <a:rPr lang="en-US" sz="3300" dirty="0"/>
              <a:t> the interconnection procedures to allow customers which have certified Phase III inverters to use Phase III Function 3 (Limit Maximum Real Power Mode) in order to limit maximum power output based on seasons of the year.” </a:t>
            </a:r>
          </a:p>
          <a:p>
            <a:r>
              <a:rPr lang="en-US" sz="3300" dirty="0"/>
              <a:t>To expedite the use of available hosting capacity it is prudent, therefore, for the Large IOUs to discuss any challenges to implement Issue 9 and Proposal A-B 3 using current smart inverter settings </a:t>
            </a:r>
          </a:p>
          <a:p>
            <a:r>
              <a:rPr lang="en-US" sz="3300" dirty="0"/>
              <a:t>The Large IOUs shall elaborate on challenges and concerns as stated in the Working Group Reports and discuss and propose solutions. The Large IOUs shall determine which functional elements are already present in commercially available inverters, and which are not, to establish LGP functionality prior to the approval of standards. </a:t>
            </a:r>
          </a:p>
          <a:p>
            <a:r>
              <a:rPr lang="en-US" sz="3300" dirty="0"/>
              <a:t>Should implementation of Issue 9 and Proposal A-B 3 be feasible before approval of standards, the Large IOUs shall outline a clear process and the requirements, including technical, to be considered in the implementation of the LGP option. The Large IOUs shall also establish a mechanism for validating proposed profiles. If the implementation of this mechanism is not feasible, the Large IOUs shall clearly articulate the reasons. </a:t>
            </a:r>
          </a:p>
          <a:p>
            <a:pPr marL="0" indent="0">
              <a:buNone/>
            </a:pPr>
            <a:endParaRPr lang="en-US" dirty="0"/>
          </a:p>
        </p:txBody>
      </p:sp>
    </p:spTree>
    <p:extLst>
      <p:ext uri="{BB962C8B-B14F-4D97-AF65-F5344CB8AC3E}">
        <p14:creationId xmlns:p14="http://schemas.microsoft.com/office/powerpoint/2010/main" val="3432741370"/>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1354C-44BF-42F0-84DC-A8BACD1C28C1}">
  <ds:schemaRefs>
    <ds:schemaRef ds:uri="http://schemas.openxmlformats.org/package/2006/metadata/core-properties"/>
    <ds:schemaRef ds:uri="http://schemas.microsoft.com/office/2006/metadata/properties"/>
    <ds:schemaRef ds:uri="http://purl.org/dc/elements/1.1/"/>
    <ds:schemaRef ds:uri="http://purl.org/dc/terms/"/>
    <ds:schemaRef ds:uri="http://schemas.microsoft.com/office/2006/documentManagement/types"/>
    <ds:schemaRef ds:uri="2c7220a4-f1fe-4ad2-8dd7-a066dda6a6aa"/>
    <ds:schemaRef ds:uri="http://www.w3.org/XML/1998/namespace"/>
    <ds:schemaRef ds:uri="http://schemas.microsoft.com/office/infopath/2007/PartnerControls"/>
    <ds:schemaRef ds:uri="90f4557e-16e7-4ad4-9248-b950eb894e33"/>
    <ds:schemaRef ds:uri="http://purl.org/dc/dcmitype/"/>
  </ds:schemaRefs>
</ds:datastoreItem>
</file>

<file path=customXml/itemProps2.xml><?xml version="1.0" encoding="utf-8"?>
<ds:datastoreItem xmlns:ds="http://schemas.openxmlformats.org/officeDocument/2006/customXml" ds:itemID="{272B03EC-3BA1-40A4-A9C7-BEAD6F4FB6CB}">
  <ds:schemaRefs>
    <ds:schemaRef ds:uri="http://schemas.microsoft.com/sharepoint/v3/contenttype/forms"/>
  </ds:schemaRefs>
</ds:datastoreItem>
</file>

<file path=customXml/itemProps3.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CPUC White</Template>
  <TotalTime>237</TotalTime>
  <Words>1994</Words>
  <Application>Microsoft Macintosh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15</vt:i4>
      </vt:variant>
    </vt:vector>
  </HeadingPairs>
  <TitlesOfParts>
    <vt:vector size="23" baseType="lpstr">
      <vt:lpstr>Arial</vt:lpstr>
      <vt:lpstr>Calibri</vt:lpstr>
      <vt:lpstr>Century Gothic</vt:lpstr>
      <vt:lpstr>CPUC White</vt:lpstr>
      <vt:lpstr>CPUC Pale Gold</vt:lpstr>
      <vt:lpstr>CPUC Dark Blue</vt:lpstr>
      <vt:lpstr>CPUC Blue</vt:lpstr>
      <vt:lpstr>CPUC Gold</vt:lpstr>
      <vt:lpstr>Limited Generation Profiles (LGP) Workshop #1 per Resolution E-5230    </vt:lpstr>
      <vt:lpstr>Limited Generation Profiles (LGP)  Workshop #1 per Resolution E-5230    </vt:lpstr>
      <vt:lpstr>Workshop Logistics &amp; Announcements </vt:lpstr>
      <vt:lpstr>Rule 21 Web Page: Limited Generation Profiles</vt:lpstr>
      <vt:lpstr>Agenda</vt:lpstr>
      <vt:lpstr>Background: Resolution E-5230 (Issued 12/09/22)</vt:lpstr>
      <vt:lpstr>Meetings per Resolution E-5230 (Issued 12/09/22)</vt:lpstr>
      <vt:lpstr>Workshops and SIWG Topics per Resolution E-5230 (Issued 12/09/22)</vt:lpstr>
      <vt:lpstr>Resolution E-5230:  Section E. Implementation of Limited Generation Profiles Using Current Smart Inverter Functions -- The Large IOUs are directed to discuss the possibility and challenges with implementing the LGP-option before standards are approved. </vt:lpstr>
      <vt:lpstr>Resolution E-5230:  Section F. Implementing More Than 12 LGP Values Per Year—Definition of Monthly Profiles and 288-hour Requirement </vt:lpstr>
      <vt:lpstr>Next Steps</vt:lpstr>
      <vt:lpstr>Background: OP 15 and 51Requirements of D.20-09-035</vt:lpstr>
      <vt:lpstr>Background: Issue 9 and A-B 3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17</cp:revision>
  <dcterms:created xsi:type="dcterms:W3CDTF">2022-09-12T22:28:01Z</dcterms:created>
  <dcterms:modified xsi:type="dcterms:W3CDTF">2023-01-31T22:09:10Z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