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03"/>
  </p:normalViewPr>
  <p:slideViewPr>
    <p:cSldViewPr snapToGrid="0" snapToObjects="1">
      <p:cViewPr varScale="1">
        <p:scale>
          <a:sx n="77" d="100"/>
          <a:sy n="77" d="100"/>
        </p:scale>
        <p:origin x="88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EDB4-DA63-E814-FC41-546394AA00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8BC617-D4DB-BCF0-B6D7-FD13765151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D130E5-11E3-4F20-D86D-709C22747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7B33-4B9D-964A-8009-F9D16457DAF0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DEF47-EB06-9F30-47D1-86B1A499C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D173E6-E442-DFE3-1268-0326C8D2E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3A84-540A-8F4A-AE4A-1877A82F5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821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F81E3-01A7-BC5D-13AA-D65FD972F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E188F7-13EC-8269-873C-3C9029E66A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09FB62-0695-AF01-52D6-2D4F669C8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7B33-4B9D-964A-8009-F9D16457DAF0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4BBC46-6E1B-FC12-3D2C-24E8B031E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8C1B9-29EE-800C-EB38-944B22647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3A84-540A-8F4A-AE4A-1877A82F5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036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158DA4-3EB5-5141-0600-9CA2D2DAFA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247834-9E62-B804-B782-72A5E235D9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5FE57B-668B-411A-51D0-3C71F89FE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7B33-4B9D-964A-8009-F9D16457DAF0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473B58-65B0-51CC-B09D-7D999AE43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EF3114-35E2-B6E3-C5CC-856A6C595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3A84-540A-8F4A-AE4A-1877A82F5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30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03A46-B5C9-020F-D1BA-3F4FA6296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101A9-1D90-D839-955E-2D6EE847C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3A4F12-0477-7228-36E2-B2A4061AC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7B33-4B9D-964A-8009-F9D16457DAF0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5BADDF-FB74-8424-B6BA-8ADFE8DD3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2E9CA2-B911-ADAD-3923-E3C627C8E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3A84-540A-8F4A-AE4A-1877A82F5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363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46264-FDA3-B797-2712-07AE198CC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FEECC5-64C6-AA70-30F3-7D448C957F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4EA1D-C247-DC71-A00C-232EE17F3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7B33-4B9D-964A-8009-F9D16457DAF0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82E189-ECA8-47CF-B10A-38D9129CE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D90FE5-C328-B8B3-AB95-43290FAFB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3A84-540A-8F4A-AE4A-1877A82F5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50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A1994-4A6A-B358-EA64-C50DA9850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CFB1E-2B3C-6E14-164D-95B9015E34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F5AA46-5E8C-F7BC-DEA6-6644619455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50B8E3-E381-8F80-0139-0F1F566B3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7B33-4B9D-964A-8009-F9D16457DAF0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96AC19-D761-6739-52E6-F4790102E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015D30-1424-B37C-004A-C9AB78A55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3A84-540A-8F4A-AE4A-1877A82F5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825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AAA-F3F4-621C-39B7-7752326DD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65ECF8-C289-0E05-BB60-915552D5A2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82A3EA-222F-4B11-F19D-6E24E8539E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57B760-742C-DDF8-8552-0BF83BC39F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8C55B2-9EDD-E8C8-FDAB-7758563DF0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DB0E6D-7DBA-66D6-A1B9-C97BE4EA1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7B33-4B9D-964A-8009-F9D16457DAF0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D1F790-9A4C-9942-7328-4D7405A7D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74EF44-5326-4F19-3EE9-5ACF14DBE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3A84-540A-8F4A-AE4A-1877A82F5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352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0F629-F6FB-7A31-1D0B-5EC83AE6D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8351AF-7F4D-8718-5E34-A1242A2B1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7B33-4B9D-964A-8009-F9D16457DAF0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C2EB22-D55A-5C7D-C419-2ECBAD2B0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EBD15F-7F26-641A-2E6C-5B178C704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3A84-540A-8F4A-AE4A-1877A82F5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611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0CC173-9298-9475-6505-2830568C6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7B33-4B9D-964A-8009-F9D16457DAF0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AD5939-1316-1684-DE25-2F23EE992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5C133F-5EB0-AAAE-DEEC-526B33FE0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3A84-540A-8F4A-AE4A-1877A82F5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640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67881-0EFD-910C-FC7D-EC77A370E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506FBD-A48F-AE74-C19B-BEEDAD2139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BA277F-7E48-7A9F-BE13-3AF6457E89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BD7C39-455D-D87C-5E3E-5D9945E6F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7B33-4B9D-964A-8009-F9D16457DAF0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ED2CE6-2824-06FB-1EAB-F9FDB20FF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E9A842-11E1-A0E2-09E1-0EFD82353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3A84-540A-8F4A-AE4A-1877A82F5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452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D91A5-1730-81A1-B429-C0AECB6D4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0B3BDB-CA67-25F2-F3DA-C0982E064E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7A9D24-DC74-569D-1A17-E649F165B6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0B9682-DBCA-0769-0CBC-6715E74C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7B33-4B9D-964A-8009-F9D16457DAF0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1E16EB-3BBF-3212-4268-C3472B107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65DCC3-A442-CB77-2BF5-3E3A0EB07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3A84-540A-8F4A-AE4A-1877A82F5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799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B981B0-048C-EDDC-EA50-79FAC0694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2AEC3E-61A0-4B13-28F6-9B5944BBD1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F66F86-B6CF-73FA-452B-5F34E19D6B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F7B33-4B9D-964A-8009-F9D16457DAF0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4EF9EB-4E7D-E66B-D09D-94567D1BDC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3F969D-80D4-97C1-FF23-C135F96F67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63A84-540A-8F4A-AE4A-1877A82F5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639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C47B93A-2E22-0D0F-560C-F3EC3D704A1C}"/>
              </a:ext>
            </a:extLst>
          </p:cNvPr>
          <p:cNvSpPr/>
          <p:nvPr/>
        </p:nvSpPr>
        <p:spPr>
          <a:xfrm>
            <a:off x="1296453" y="2148933"/>
            <a:ext cx="1286933" cy="592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RTAC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FE1466C-A49B-632C-46C4-194E58E2796F}"/>
              </a:ext>
            </a:extLst>
          </p:cNvPr>
          <p:cNvSpPr/>
          <p:nvPr/>
        </p:nvSpPr>
        <p:spPr>
          <a:xfrm>
            <a:off x="2305039" y="3132667"/>
            <a:ext cx="1286933" cy="592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Relay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FFF8F1F-DBEA-63D4-6284-E520F2E7D265}"/>
              </a:ext>
            </a:extLst>
          </p:cNvPr>
          <p:cNvSpPr txBox="1"/>
          <p:nvPr/>
        </p:nvSpPr>
        <p:spPr>
          <a:xfrm>
            <a:off x="795867" y="406400"/>
            <a:ext cx="1001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Option 1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27F6EDB-2ACE-6148-C364-B921E2757D33}"/>
              </a:ext>
            </a:extLst>
          </p:cNvPr>
          <p:cNvCxnSpPr/>
          <p:nvPr/>
        </p:nvCxnSpPr>
        <p:spPr>
          <a:xfrm>
            <a:off x="245716" y="2445266"/>
            <a:ext cx="1050737" cy="0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>
            <a:extLst>
              <a:ext uri="{FF2B5EF4-FFF2-40B4-BE49-F238E27FC236}">
                <a16:creationId xmlns:a16="http://schemas.microsoft.com/office/drawing/2014/main" id="{51E7E3C0-A0F4-5B31-B957-1A6C182DE395}"/>
              </a:ext>
            </a:extLst>
          </p:cNvPr>
          <p:cNvCxnSpPr>
            <a:stCxn id="7" idx="3"/>
            <a:endCxn id="9" idx="0"/>
          </p:cNvCxnSpPr>
          <p:nvPr/>
        </p:nvCxnSpPr>
        <p:spPr>
          <a:xfrm>
            <a:off x="2583386" y="2445266"/>
            <a:ext cx="365120" cy="687401"/>
          </a:xfrm>
          <a:prstGeom prst="bentConnector2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25290AE-64F9-1C78-6E27-543BF5C102E3}"/>
              </a:ext>
            </a:extLst>
          </p:cNvPr>
          <p:cNvCxnSpPr>
            <a:cxnSpLocks/>
            <a:endCxn id="7" idx="0"/>
          </p:cNvCxnSpPr>
          <p:nvPr/>
        </p:nvCxnSpPr>
        <p:spPr>
          <a:xfrm>
            <a:off x="1939920" y="1456267"/>
            <a:ext cx="0" cy="692666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5ACC1673-8B91-3B2B-256B-F1ABA79D32E1}"/>
              </a:ext>
            </a:extLst>
          </p:cNvPr>
          <p:cNvSpPr txBox="1"/>
          <p:nvPr/>
        </p:nvSpPr>
        <p:spPr>
          <a:xfrm>
            <a:off x="1939919" y="1274217"/>
            <a:ext cx="377622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Schedule </a:t>
            </a:r>
          </a:p>
          <a:p>
            <a:r>
              <a:rPr lang="en-US" sz="1400" dirty="0"/>
              <a:t>Stored inside the RTAC Registers</a:t>
            </a:r>
          </a:p>
          <a:p>
            <a:r>
              <a:rPr lang="en-US" sz="1400" dirty="0"/>
              <a:t>Reprogramming required for a new 1-year setting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36FDBD8-9EA3-B02B-C9B8-A3B4E260277B}"/>
              </a:ext>
            </a:extLst>
          </p:cNvPr>
          <p:cNvSpPr/>
          <p:nvPr/>
        </p:nvSpPr>
        <p:spPr>
          <a:xfrm>
            <a:off x="6901386" y="2170500"/>
            <a:ext cx="1286933" cy="592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RTAC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8800770-DD4A-4F54-0808-8E1EC514027F}"/>
              </a:ext>
            </a:extLst>
          </p:cNvPr>
          <p:cNvSpPr/>
          <p:nvPr/>
        </p:nvSpPr>
        <p:spPr>
          <a:xfrm>
            <a:off x="7909972" y="3154234"/>
            <a:ext cx="1286933" cy="592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Relay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1725F7F-8FD8-8905-9631-637B522EFC23}"/>
              </a:ext>
            </a:extLst>
          </p:cNvPr>
          <p:cNvSpPr txBox="1"/>
          <p:nvPr/>
        </p:nvSpPr>
        <p:spPr>
          <a:xfrm>
            <a:off x="6400800" y="427967"/>
            <a:ext cx="1001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Option 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32A7AC9-1606-19E4-9C4C-4FB2ED31E361}"/>
              </a:ext>
            </a:extLst>
          </p:cNvPr>
          <p:cNvSpPr txBox="1"/>
          <p:nvPr/>
        </p:nvSpPr>
        <p:spPr>
          <a:xfrm>
            <a:off x="5472515" y="2059832"/>
            <a:ext cx="1373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Monitor PCC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B082D93-4F9D-13C2-16EB-87DEBAE5099A}"/>
              </a:ext>
            </a:extLst>
          </p:cNvPr>
          <p:cNvCxnSpPr/>
          <p:nvPr/>
        </p:nvCxnSpPr>
        <p:spPr>
          <a:xfrm>
            <a:off x="5850649" y="2466833"/>
            <a:ext cx="1050737" cy="0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>
            <a:extLst>
              <a:ext uri="{FF2B5EF4-FFF2-40B4-BE49-F238E27FC236}">
                <a16:creationId xmlns:a16="http://schemas.microsoft.com/office/drawing/2014/main" id="{E053EDC3-B425-4EC5-6D51-D32773836641}"/>
              </a:ext>
            </a:extLst>
          </p:cNvPr>
          <p:cNvCxnSpPr>
            <a:stCxn id="23" idx="3"/>
            <a:endCxn id="24" idx="0"/>
          </p:cNvCxnSpPr>
          <p:nvPr/>
        </p:nvCxnSpPr>
        <p:spPr>
          <a:xfrm>
            <a:off x="8188319" y="2466833"/>
            <a:ext cx="365120" cy="687401"/>
          </a:xfrm>
          <a:prstGeom prst="bentConnector2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6142600-4577-6A9C-24DC-4291127C6980}"/>
              </a:ext>
            </a:extLst>
          </p:cNvPr>
          <p:cNvCxnSpPr>
            <a:cxnSpLocks/>
            <a:endCxn id="23" idx="0"/>
          </p:cNvCxnSpPr>
          <p:nvPr/>
        </p:nvCxnSpPr>
        <p:spPr>
          <a:xfrm>
            <a:off x="7544853" y="1477834"/>
            <a:ext cx="0" cy="692666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Graphic 31" descr="Laptop with solid fill">
            <a:extLst>
              <a:ext uri="{FF2B5EF4-FFF2-40B4-BE49-F238E27FC236}">
                <a16:creationId xmlns:a16="http://schemas.microsoft.com/office/drawing/2014/main" id="{055B0198-7201-BE8E-F28E-30B968F4B6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27802" y="3831572"/>
            <a:ext cx="914400" cy="91440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240B66DE-D473-3299-C6D7-4D3585D4219E}"/>
              </a:ext>
            </a:extLst>
          </p:cNvPr>
          <p:cNvSpPr txBox="1"/>
          <p:nvPr/>
        </p:nvSpPr>
        <p:spPr>
          <a:xfrm>
            <a:off x="8370879" y="846143"/>
            <a:ext cx="28818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Schedule </a:t>
            </a:r>
          </a:p>
          <a:p>
            <a:r>
              <a:rPr lang="en-US" dirty="0"/>
              <a:t>Send from CSIP G/W to RTAC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2C13C25-E891-A3A5-C840-76B1EB640FDF}"/>
              </a:ext>
            </a:extLst>
          </p:cNvPr>
          <p:cNvSpPr txBox="1"/>
          <p:nvPr/>
        </p:nvSpPr>
        <p:spPr>
          <a:xfrm>
            <a:off x="-57933" y="2007908"/>
            <a:ext cx="1373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Monitor PCC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73A2A5D-C6F8-EDBE-7820-F098BF057B7E}"/>
              </a:ext>
            </a:extLst>
          </p:cNvPr>
          <p:cNvSpPr/>
          <p:nvPr/>
        </p:nvSpPr>
        <p:spPr>
          <a:xfrm>
            <a:off x="1204492" y="5240808"/>
            <a:ext cx="1286933" cy="592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RTAC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66AF842-AE39-704B-3578-F4FF74A105D0}"/>
              </a:ext>
            </a:extLst>
          </p:cNvPr>
          <p:cNvSpPr/>
          <p:nvPr/>
        </p:nvSpPr>
        <p:spPr>
          <a:xfrm>
            <a:off x="2213078" y="6224542"/>
            <a:ext cx="1286933" cy="592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Relay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F0BBFBB-B799-5044-1553-8D1ABB671D7E}"/>
              </a:ext>
            </a:extLst>
          </p:cNvPr>
          <p:cNvSpPr txBox="1"/>
          <p:nvPr/>
        </p:nvSpPr>
        <p:spPr>
          <a:xfrm>
            <a:off x="24468" y="4363476"/>
            <a:ext cx="1001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Option 3</a:t>
            </a:r>
          </a:p>
        </p:txBody>
      </p:sp>
      <p:cxnSp>
        <p:nvCxnSpPr>
          <p:cNvPr id="39" name="Elbow Connector 38">
            <a:extLst>
              <a:ext uri="{FF2B5EF4-FFF2-40B4-BE49-F238E27FC236}">
                <a16:creationId xmlns:a16="http://schemas.microsoft.com/office/drawing/2014/main" id="{C9413ADE-8C1D-EE33-0F9F-E02DA06310F8}"/>
              </a:ext>
            </a:extLst>
          </p:cNvPr>
          <p:cNvCxnSpPr>
            <a:stCxn id="35" idx="3"/>
            <a:endCxn id="36" idx="0"/>
          </p:cNvCxnSpPr>
          <p:nvPr/>
        </p:nvCxnSpPr>
        <p:spPr>
          <a:xfrm>
            <a:off x="2491425" y="5537141"/>
            <a:ext cx="365120" cy="687401"/>
          </a:xfrm>
          <a:prstGeom prst="bentConnector2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F6E85F43-B04C-5FD0-5DDD-F470F9FF8A7F}"/>
              </a:ext>
            </a:extLst>
          </p:cNvPr>
          <p:cNvCxnSpPr>
            <a:cxnSpLocks/>
            <a:endCxn id="35" idx="0"/>
          </p:cNvCxnSpPr>
          <p:nvPr/>
        </p:nvCxnSpPr>
        <p:spPr>
          <a:xfrm>
            <a:off x="1847959" y="4548142"/>
            <a:ext cx="0" cy="692666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7A856A0D-6D30-5377-002D-7FC4F25329E7}"/>
              </a:ext>
            </a:extLst>
          </p:cNvPr>
          <p:cNvSpPr txBox="1"/>
          <p:nvPr/>
        </p:nvSpPr>
        <p:spPr>
          <a:xfrm>
            <a:off x="2016136" y="4131980"/>
            <a:ext cx="378892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Schedule </a:t>
            </a:r>
          </a:p>
          <a:p>
            <a:r>
              <a:rPr lang="en-US" sz="1400" dirty="0"/>
              <a:t>Stored inside the RTAC Registers</a:t>
            </a:r>
          </a:p>
          <a:p>
            <a:r>
              <a:rPr lang="en-US" sz="1400" dirty="0"/>
              <a:t>Reprogramming required for a new 1-year setting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29E6B29-5F19-671B-A5D1-9E73A78A0FB6}"/>
              </a:ext>
            </a:extLst>
          </p:cNvPr>
          <p:cNvSpPr txBox="1"/>
          <p:nvPr/>
        </p:nvSpPr>
        <p:spPr>
          <a:xfrm>
            <a:off x="3414223" y="4761918"/>
            <a:ext cx="33743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Change Setting Group Command to Relay. Limited by # of setting group Support. </a:t>
            </a:r>
            <a:r>
              <a:rPr lang="en-US" sz="1200" dirty="0">
                <a:solidFill>
                  <a:srgbClr val="FF0000"/>
                </a:solidFill>
              </a:rPr>
              <a:t>2-6 Second delay for a new setting group to be active (Copy new setting group into Active Setting Group and re-start the logic). </a:t>
            </a:r>
          </a:p>
          <a:p>
            <a:r>
              <a:rPr lang="en-US" sz="1200" dirty="0">
                <a:solidFill>
                  <a:srgbClr val="FF0000"/>
                </a:solidFill>
              </a:rPr>
              <a:t>Limited by # of setting groups. </a:t>
            </a:r>
          </a:p>
          <a:p>
            <a:r>
              <a:rPr lang="en-US" sz="1200" dirty="0">
                <a:solidFill>
                  <a:srgbClr val="FF0000"/>
                </a:solidFill>
              </a:rPr>
              <a:t>Divide 1 Day into 6 or 12 or 24  blocks as per Relay Support and set active settings group from RTAC  based on schedule</a:t>
            </a:r>
          </a:p>
          <a:p>
            <a:endParaRPr lang="en-US" sz="1200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20C7D0A6-8A0D-E305-98C7-DAFFDCFCFC2D}"/>
              </a:ext>
            </a:extLst>
          </p:cNvPr>
          <p:cNvSpPr/>
          <p:nvPr/>
        </p:nvSpPr>
        <p:spPr>
          <a:xfrm>
            <a:off x="7241588" y="5232268"/>
            <a:ext cx="1286933" cy="592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RTAC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E55FC58-94A6-547A-F86B-CFFFF88947B8}"/>
              </a:ext>
            </a:extLst>
          </p:cNvPr>
          <p:cNvSpPr/>
          <p:nvPr/>
        </p:nvSpPr>
        <p:spPr>
          <a:xfrm>
            <a:off x="8250174" y="6216002"/>
            <a:ext cx="1286933" cy="592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Relay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C6176C7-2CA4-BB55-4039-C2B460FB4B2A}"/>
              </a:ext>
            </a:extLst>
          </p:cNvPr>
          <p:cNvSpPr txBox="1"/>
          <p:nvPr/>
        </p:nvSpPr>
        <p:spPr>
          <a:xfrm>
            <a:off x="6061564" y="4354936"/>
            <a:ext cx="1001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Option 4</a:t>
            </a:r>
          </a:p>
        </p:txBody>
      </p:sp>
      <p:cxnSp>
        <p:nvCxnSpPr>
          <p:cNvPr id="47" name="Elbow Connector 46">
            <a:extLst>
              <a:ext uri="{FF2B5EF4-FFF2-40B4-BE49-F238E27FC236}">
                <a16:creationId xmlns:a16="http://schemas.microsoft.com/office/drawing/2014/main" id="{CB5EB4F7-D1F5-89DA-C798-C8B7E4911566}"/>
              </a:ext>
            </a:extLst>
          </p:cNvPr>
          <p:cNvCxnSpPr>
            <a:stCxn id="44" idx="3"/>
            <a:endCxn id="45" idx="0"/>
          </p:cNvCxnSpPr>
          <p:nvPr/>
        </p:nvCxnSpPr>
        <p:spPr>
          <a:xfrm>
            <a:off x="8528521" y="5528601"/>
            <a:ext cx="365120" cy="687401"/>
          </a:xfrm>
          <a:prstGeom prst="bentConnector2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C365E8A9-D162-BC09-9395-E5FA6BF84097}"/>
              </a:ext>
            </a:extLst>
          </p:cNvPr>
          <p:cNvCxnSpPr>
            <a:cxnSpLocks/>
            <a:endCxn id="44" idx="0"/>
          </p:cNvCxnSpPr>
          <p:nvPr/>
        </p:nvCxnSpPr>
        <p:spPr>
          <a:xfrm>
            <a:off x="7885055" y="4539602"/>
            <a:ext cx="0" cy="692666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52974196-91C0-9F89-9D9C-199AD185B327}"/>
              </a:ext>
            </a:extLst>
          </p:cNvPr>
          <p:cNvSpPr txBox="1"/>
          <p:nvPr/>
        </p:nvSpPr>
        <p:spPr>
          <a:xfrm>
            <a:off x="9301388" y="4753781"/>
            <a:ext cx="31284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Change Setting Group Command to Relay. Limited by # of setting group Support. </a:t>
            </a:r>
            <a:r>
              <a:rPr lang="en-US" sz="1200" dirty="0">
                <a:solidFill>
                  <a:srgbClr val="FF0000"/>
                </a:solidFill>
              </a:rPr>
              <a:t>2-6 Second delay for a new setting group to be active (Copy new setting group into Active Setting Group and re-start the logic). </a:t>
            </a:r>
          </a:p>
          <a:p>
            <a:r>
              <a:rPr lang="en-US" sz="1200" dirty="0">
                <a:solidFill>
                  <a:srgbClr val="FF0000"/>
                </a:solidFill>
              </a:rPr>
              <a:t>Limited by # of setting groups. </a:t>
            </a:r>
          </a:p>
          <a:p>
            <a:r>
              <a:rPr lang="en-US" sz="1200" dirty="0">
                <a:solidFill>
                  <a:srgbClr val="FF0000"/>
                </a:solidFill>
              </a:rPr>
              <a:t>Divide 1 Day into 6 or 12 or 24  blocks as per Relay Support and set active settings group from RTAC  based on schedule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7F1B185-7C50-7DFA-8985-A119ABEAB236}"/>
              </a:ext>
            </a:extLst>
          </p:cNvPr>
          <p:cNvSpPr txBox="1"/>
          <p:nvPr/>
        </p:nvSpPr>
        <p:spPr>
          <a:xfrm>
            <a:off x="8839687" y="4139880"/>
            <a:ext cx="28818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Schedule </a:t>
            </a:r>
          </a:p>
          <a:p>
            <a:r>
              <a:rPr lang="en-US" dirty="0"/>
              <a:t>Send from CSIP G/W to RTAC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F961C0F-B3E1-1EEE-122A-007CE13DEAF6}"/>
              </a:ext>
            </a:extLst>
          </p:cNvPr>
          <p:cNvSpPr txBox="1"/>
          <p:nvPr/>
        </p:nvSpPr>
        <p:spPr>
          <a:xfrm>
            <a:off x="0" y="2630577"/>
            <a:ext cx="11233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X% Transducer</a:t>
            </a:r>
          </a:p>
          <a:p>
            <a:r>
              <a:rPr lang="en-US" sz="1200" dirty="0"/>
              <a:t>Error tolerance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B6269AA-CCAD-09A7-8D9E-E13557289B29}"/>
              </a:ext>
            </a:extLst>
          </p:cNvPr>
          <p:cNvSpPr txBox="1"/>
          <p:nvPr/>
        </p:nvSpPr>
        <p:spPr>
          <a:xfrm>
            <a:off x="5514000" y="2532334"/>
            <a:ext cx="11233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X% Transducer</a:t>
            </a:r>
          </a:p>
          <a:p>
            <a:r>
              <a:rPr lang="en-US" sz="1200" dirty="0"/>
              <a:t>Error tolerance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84E120D-8725-853A-F8E8-E012144FC1E6}"/>
              </a:ext>
            </a:extLst>
          </p:cNvPr>
          <p:cNvSpPr txBox="1"/>
          <p:nvPr/>
        </p:nvSpPr>
        <p:spPr>
          <a:xfrm>
            <a:off x="286400" y="6031336"/>
            <a:ext cx="1373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Monitor PCC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648DE19D-6CAB-0E54-83C8-7D269273591F}"/>
              </a:ext>
            </a:extLst>
          </p:cNvPr>
          <p:cNvSpPr txBox="1"/>
          <p:nvPr/>
        </p:nvSpPr>
        <p:spPr>
          <a:xfrm>
            <a:off x="166959" y="6458887"/>
            <a:ext cx="11233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X% Transducer</a:t>
            </a:r>
          </a:p>
          <a:p>
            <a:r>
              <a:rPr lang="en-US" sz="1200" dirty="0"/>
              <a:t>Error tolerance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37842770-2AD4-1C5B-56BD-E5E77DD3139F}"/>
              </a:ext>
            </a:extLst>
          </p:cNvPr>
          <p:cNvCxnSpPr/>
          <p:nvPr/>
        </p:nvCxnSpPr>
        <p:spPr>
          <a:xfrm>
            <a:off x="1100646" y="6505346"/>
            <a:ext cx="1050737" cy="0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14ED7940-1DEF-1FB4-80B0-D74770499ACE}"/>
              </a:ext>
            </a:extLst>
          </p:cNvPr>
          <p:cNvSpPr txBox="1"/>
          <p:nvPr/>
        </p:nvSpPr>
        <p:spPr>
          <a:xfrm>
            <a:off x="6413183" y="6446400"/>
            <a:ext cx="11233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X% Transducer</a:t>
            </a:r>
          </a:p>
          <a:p>
            <a:r>
              <a:rPr lang="en-US" sz="1200" dirty="0"/>
              <a:t>Error tolerance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AB314C20-1A3F-4F04-BE76-31BB7A9C412A}"/>
              </a:ext>
            </a:extLst>
          </p:cNvPr>
          <p:cNvCxnSpPr/>
          <p:nvPr/>
        </p:nvCxnSpPr>
        <p:spPr>
          <a:xfrm>
            <a:off x="7170703" y="6520875"/>
            <a:ext cx="1050737" cy="0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F7A9A52A-1F2B-410D-B5D5-4CFF842BCA41}"/>
              </a:ext>
            </a:extLst>
          </p:cNvPr>
          <p:cNvSpPr txBox="1"/>
          <p:nvPr/>
        </p:nvSpPr>
        <p:spPr>
          <a:xfrm>
            <a:off x="6387872" y="6098772"/>
            <a:ext cx="1373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Monitor PCC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D33E6838-D758-4FEC-EB3B-BCB63F103D2A}"/>
              </a:ext>
            </a:extLst>
          </p:cNvPr>
          <p:cNvCxnSpPr>
            <a:cxnSpLocks/>
          </p:cNvCxnSpPr>
          <p:nvPr/>
        </p:nvCxnSpPr>
        <p:spPr>
          <a:xfrm>
            <a:off x="24468" y="3825228"/>
            <a:ext cx="12167532" cy="634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4A0AD844-0EBF-B727-8822-64633CDD43B5}"/>
              </a:ext>
            </a:extLst>
          </p:cNvPr>
          <p:cNvSpPr txBox="1"/>
          <p:nvPr/>
        </p:nvSpPr>
        <p:spPr>
          <a:xfrm>
            <a:off x="3083716" y="2555811"/>
            <a:ext cx="1332416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IEC 61850 GOOSE </a:t>
            </a:r>
          </a:p>
          <a:p>
            <a:r>
              <a:rPr lang="en-US" sz="1100" dirty="0"/>
              <a:t>4 </a:t>
            </a:r>
            <a:r>
              <a:rPr lang="en-US" sz="1100" dirty="0" err="1"/>
              <a:t>ms</a:t>
            </a:r>
            <a:r>
              <a:rPr lang="en-US" sz="1100" dirty="0"/>
              <a:t> Trip Command</a:t>
            </a:r>
          </a:p>
          <a:p>
            <a:r>
              <a:rPr lang="en-US" sz="1100" dirty="0"/>
              <a:t>OR Mirrored Bits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BFD7E4A-72A9-2480-02F1-DA4405D6E584}"/>
              </a:ext>
            </a:extLst>
          </p:cNvPr>
          <p:cNvSpPr txBox="1"/>
          <p:nvPr/>
        </p:nvSpPr>
        <p:spPr>
          <a:xfrm>
            <a:off x="1376628" y="2711173"/>
            <a:ext cx="13372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&lt; 100 </a:t>
            </a:r>
            <a:r>
              <a:rPr lang="en-US" sz="1100" dirty="0" err="1"/>
              <a:t>ms</a:t>
            </a:r>
            <a:r>
              <a:rPr lang="en-US" sz="1100" dirty="0"/>
              <a:t> Logic Loop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D7271874-AAFF-DB8B-8892-35648BB69DE6}"/>
              </a:ext>
            </a:extLst>
          </p:cNvPr>
          <p:cNvSpPr txBox="1"/>
          <p:nvPr/>
        </p:nvSpPr>
        <p:spPr>
          <a:xfrm>
            <a:off x="8593615" y="2457651"/>
            <a:ext cx="1332416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IEC 61850 GOOSE </a:t>
            </a:r>
          </a:p>
          <a:p>
            <a:r>
              <a:rPr lang="en-US" sz="1100" dirty="0"/>
              <a:t>4 </a:t>
            </a:r>
            <a:r>
              <a:rPr lang="en-US" sz="1100" dirty="0" err="1"/>
              <a:t>ms</a:t>
            </a:r>
            <a:r>
              <a:rPr lang="en-US" sz="1100" dirty="0"/>
              <a:t> Trip Command</a:t>
            </a:r>
          </a:p>
          <a:p>
            <a:r>
              <a:rPr lang="en-US" sz="1100" dirty="0"/>
              <a:t>OR Mirrored Bits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FF0652DF-8173-D3BE-5F4F-D24F318A4C24}"/>
              </a:ext>
            </a:extLst>
          </p:cNvPr>
          <p:cNvSpPr txBox="1"/>
          <p:nvPr/>
        </p:nvSpPr>
        <p:spPr>
          <a:xfrm>
            <a:off x="1753976" y="5831305"/>
            <a:ext cx="17411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IEC 61850  Setting Group </a:t>
            </a:r>
          </a:p>
          <a:p>
            <a:r>
              <a:rPr lang="en-US" sz="1100" dirty="0"/>
              <a:t>Command Or Mirrored Bits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49134A5-DA9A-A062-C3FC-9A33E98C7589}"/>
              </a:ext>
            </a:extLst>
          </p:cNvPr>
          <p:cNvSpPr txBox="1"/>
          <p:nvPr/>
        </p:nvSpPr>
        <p:spPr>
          <a:xfrm>
            <a:off x="7610951" y="5763266"/>
            <a:ext cx="17411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IEC 61850  Setting Group </a:t>
            </a:r>
          </a:p>
          <a:p>
            <a:r>
              <a:rPr lang="en-US" sz="1100" dirty="0"/>
              <a:t>Command Or Mirrored Bits</a:t>
            </a:r>
          </a:p>
        </p:txBody>
      </p:sp>
      <p:pic>
        <p:nvPicPr>
          <p:cNvPr id="2" name="Graphic 1" descr="Laptop with solid fill">
            <a:extLst>
              <a:ext uri="{FF2B5EF4-FFF2-40B4-BE49-F238E27FC236}">
                <a16:creationId xmlns:a16="http://schemas.microsoft.com/office/drawing/2014/main" id="{DEDC92CC-7F00-87E5-0EE9-3A2B4CE797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73312" y="75376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700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9235EDFC1A084495E54239C0B02BAA" ma:contentTypeVersion="14" ma:contentTypeDescription="Create a new document." ma:contentTypeScope="" ma:versionID="0ff4528418027b742b013ad4488d2a65">
  <xsd:schema xmlns:xsd="http://www.w3.org/2001/XMLSchema" xmlns:xs="http://www.w3.org/2001/XMLSchema" xmlns:p="http://schemas.microsoft.com/office/2006/metadata/properties" xmlns:ns2="90f4557e-16e7-4ad4-9248-b950eb894e33" xmlns:ns3="2c7220a4-f1fe-4ad2-8dd7-a066dda6a6aa" targetNamespace="http://schemas.microsoft.com/office/2006/metadata/properties" ma:root="true" ma:fieldsID="eea20a7bb099ccb76f45b6f6154cb6df" ns2:_="" ns3:_="">
    <xsd:import namespace="90f4557e-16e7-4ad4-9248-b950eb894e33"/>
    <xsd:import namespace="2c7220a4-f1fe-4ad2-8dd7-a066dda6a6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f4557e-16e7-4ad4-9248-b950eb894e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58c64cc-ee56-435d-b6d0-239f1a5e0d9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7220a4-f1fe-4ad2-8dd7-a066dda6a6a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4c668c58-2734-4238-af15-1204519f9f1e}" ma:internalName="TaxCatchAll" ma:showField="CatchAllData" ma:web="2c7220a4-f1fe-4ad2-8dd7-a066dda6a6a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0f4557e-16e7-4ad4-9248-b950eb894e33">
      <Terms xmlns="http://schemas.microsoft.com/office/infopath/2007/PartnerControls"/>
    </lcf76f155ced4ddcb4097134ff3c332f>
    <TaxCatchAll xmlns="2c7220a4-f1fe-4ad2-8dd7-a066dda6a6aa" xsi:nil="true"/>
  </documentManagement>
</p:properties>
</file>

<file path=customXml/itemProps1.xml><?xml version="1.0" encoding="utf-8"?>
<ds:datastoreItem xmlns:ds="http://schemas.openxmlformats.org/officeDocument/2006/customXml" ds:itemID="{B1BBF36A-5DC5-4D4E-AF4B-A05A5B6A928C}"/>
</file>

<file path=customXml/itemProps2.xml><?xml version="1.0" encoding="utf-8"?>
<ds:datastoreItem xmlns:ds="http://schemas.openxmlformats.org/officeDocument/2006/customXml" ds:itemID="{EAEC0165-9ADA-437C-84CF-B8ABF849FE65}"/>
</file>

<file path=customXml/itemProps3.xml><?xml version="1.0" encoding="utf-8"?>
<ds:datastoreItem xmlns:ds="http://schemas.openxmlformats.org/officeDocument/2006/customXml" ds:itemID="{C41C3B7E-2F94-4FF9-AA85-275545AAA33D}"/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271</Words>
  <Application>Microsoft Office PowerPoint</Application>
  <PresentationFormat>Widescreen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Prasanth Gopalakrishnan</dc:creator>
  <cp:lastModifiedBy>Brian Lydic</cp:lastModifiedBy>
  <cp:revision>4</cp:revision>
  <dcterms:created xsi:type="dcterms:W3CDTF">2023-04-05T01:10:53Z</dcterms:created>
  <dcterms:modified xsi:type="dcterms:W3CDTF">2023-04-05T14:18:06Z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0x010100789235EDFC1A084495E54239C0B02BAA</vt:lpwstr>
  </property>
</Properties>
</file>