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  <p:sldMasterId id="2147483721" r:id="rId2"/>
    <p:sldMasterId id="2147483757" r:id="rId3"/>
    <p:sldMasterId id="2147483762" r:id="rId4"/>
  </p:sldMasterIdLst>
  <p:notesMasterIdLst>
    <p:notesMasterId r:id="rId13"/>
  </p:notesMasterIdLst>
  <p:sldIdLst>
    <p:sldId id="2004" r:id="rId5"/>
    <p:sldId id="1398" r:id="rId6"/>
    <p:sldId id="1399" r:id="rId7"/>
    <p:sldId id="1405" r:id="rId8"/>
    <p:sldId id="1408" r:id="rId9"/>
    <p:sldId id="1407" r:id="rId10"/>
    <p:sldId id="1406" r:id="rId11"/>
    <p:sldId id="269" r:id="rId12"/>
  </p:sldIdLst>
  <p:sldSz cx="12192000" cy="6858000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61" autoAdjust="0"/>
    <p:restoredTop sz="96327"/>
  </p:normalViewPr>
  <p:slideViewPr>
    <p:cSldViewPr snapToObjects="1">
      <p:cViewPr varScale="1">
        <p:scale>
          <a:sx n="110" d="100"/>
          <a:sy n="110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589A1-0469-4FCD-BAE3-8FA051C50A7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55173-1729-4E54-836F-DA225056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8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DFE55-CD97-4806-B97B-A9091661C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7" name="TextBox 26">
              <a:hlinkClick r:id="rId3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4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6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8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52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80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9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9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0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8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12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501235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8956C-18D0-412B-95E3-E5C100C5E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ED8085-ABA4-48ED-A519-0831B00D8554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F4F39EAF-D093-4E70-B2D6-880ADC60D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0A982AF-08B3-4ACE-B2CD-2630BF146A3C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511B19-8779-4ED6-BFF5-0D994F5C5A6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AFE65F2A-EA10-45F6-AC3E-CEEF60A74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0DE3DCEC-148B-448A-9E2A-45B1BBF5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EFB9741B-B64E-4FCE-8F82-2A995BEB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677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807F-D435-3748-B68A-6F2BCBE2B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B9D1C1-137F-2449-9605-5A885723D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15B7FF-8AE1-7840-8A12-38421A00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91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11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93361-5DEE-416E-BF8A-9AAC8476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38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F31C54-28E4-451E-87C9-3AAB9056C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67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44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69AE35-706A-4560-B5DD-3058B630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6F209-0056-42E3-B38F-5FAA62C15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574"/>
            <a:ext cx="12188952" cy="1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5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24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4125A4A-6E7B-4D52-B782-D35971C17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8A5119-6328-45A2-B788-4D75501A863B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7" name="TextBox 26">
              <a:hlinkClick r:id="rId3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4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6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8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693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218B94F-AF87-4DF5-917F-68B3B9D7A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F6689D-6A8A-4E1B-8998-9AC1E3ECD2C6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D7C3314F-86DB-4666-89BC-E224A47AA062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B4AEFD5D-4F01-4FFD-A6FA-B1A213C90EF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96A093-57F4-4FA6-BBBD-EA76DC5F2277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F750E21-1D49-4E10-827D-200B256297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453110-6C0E-44E4-ACB1-022FA42D6846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4CC1F13D-4ED5-414F-B47A-3BB58384C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55C77DAA-8736-45B7-8579-3F371B2BE0BF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94A2CC-906D-4738-8D19-75CF39B5EFE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>
              <a:hlinkClick r:id="rId4"/>
              <a:extLst>
                <a:ext uri="{FF2B5EF4-FFF2-40B4-BE49-F238E27FC236}">
                  <a16:creationId xmlns:a16="http://schemas.microsoft.com/office/drawing/2014/main" id="{6ED68CC2-1290-418C-A3D8-BF4003C7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  <a:extLst>
                <a:ext uri="{FF2B5EF4-FFF2-40B4-BE49-F238E27FC236}">
                  <a16:creationId xmlns:a16="http://schemas.microsoft.com/office/drawing/2014/main" id="{426FC693-794E-4D5A-859E-E56606316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  <a:extLst>
                <a:ext uri="{FF2B5EF4-FFF2-40B4-BE49-F238E27FC236}">
                  <a16:creationId xmlns:a16="http://schemas.microsoft.com/office/drawing/2014/main" id="{9CB44A66-913A-4906-AF8C-CAF62494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356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B199534-F376-4046-B2A5-0DABF23B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CA10209-2556-4E88-9C53-C82BB561D360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A65CD8C-571F-4F13-9ACD-388A95F9C39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70D9540F-8676-4DC9-9AD0-53E2E447A60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35DD4-CF31-4226-B0ED-6AC0861CE7F3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1B1AA5F-8799-4148-ADE4-03B6015AF9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87B37E-24DE-41FE-88B8-CB71C413E485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F57861ED-D104-4B83-9E17-35CF65C93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C7DB855C-420B-4B9F-9C3D-E931FD2DF19C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B135E8-388C-476B-82E7-3A3F166F4770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>
              <a:hlinkClick r:id="rId4"/>
              <a:extLst>
                <a:ext uri="{FF2B5EF4-FFF2-40B4-BE49-F238E27FC236}">
                  <a16:creationId xmlns:a16="http://schemas.microsoft.com/office/drawing/2014/main" id="{E266B037-1BAF-478E-B5C5-9813F14BC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  <a:extLst>
                <a:ext uri="{FF2B5EF4-FFF2-40B4-BE49-F238E27FC236}">
                  <a16:creationId xmlns:a16="http://schemas.microsoft.com/office/drawing/2014/main" id="{199E82FE-B4CC-442B-87B2-8AA034F4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6" name="Picture 25">
              <a:hlinkClick r:id="rId8"/>
              <a:extLst>
                <a:ext uri="{FF2B5EF4-FFF2-40B4-BE49-F238E27FC236}">
                  <a16:creationId xmlns:a16="http://schemas.microsoft.com/office/drawing/2014/main" id="{6FDA0DCD-8F49-4EC3-BAB9-28F0A9A0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586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933846D-8286-4C4F-9E84-0166B3B6F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49EC80-CE18-49D5-9DBD-93A4A1A9B1D5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336A74C0-A223-46BC-950A-5C256B93309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73DAF180-15A4-4BE3-B0CC-48CBC7F9C9E0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003823-90A6-477A-AC03-4669EEFDD197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C726F29-9B81-4284-BEAB-1D2A0A773A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0935A5-5331-4D5C-B8B2-E787D14F37CD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1543F947-2CD5-4999-91AD-575B7FBF6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B5472040-DAF7-49EE-98F1-32B31821D27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F9D9D9-25D6-4B21-98BD-03C1BCC4484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23">
              <a:hlinkClick r:id="rId4"/>
              <a:extLst>
                <a:ext uri="{FF2B5EF4-FFF2-40B4-BE49-F238E27FC236}">
                  <a16:creationId xmlns:a16="http://schemas.microsoft.com/office/drawing/2014/main" id="{0FD9CB8F-F626-433E-B0F9-62CFB7254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6" name="Picture 25">
              <a:hlinkClick r:id="rId6"/>
              <a:extLst>
                <a:ext uri="{FF2B5EF4-FFF2-40B4-BE49-F238E27FC236}">
                  <a16:creationId xmlns:a16="http://schemas.microsoft.com/office/drawing/2014/main" id="{11CD34C3-0F8A-49C9-B966-3B44522D3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7" name="Picture 26">
              <a:hlinkClick r:id="rId8"/>
              <a:extLst>
                <a:ext uri="{FF2B5EF4-FFF2-40B4-BE49-F238E27FC236}">
                  <a16:creationId xmlns:a16="http://schemas.microsoft.com/office/drawing/2014/main" id="{2E7D2D06-4352-44B1-A75A-F5B807921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5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31F06-3E89-4DC2-BB45-7EE9A7B32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6912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&amp;L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5804657-5855-4902-9A2C-CCCB0130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7981A0-E568-4019-80B5-520E03DD0A35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0E5FCFF2-B598-4D15-976B-D888841FBD6A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643D994C-FBFD-4CDC-AE44-B05123BF6BE8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17D22-7836-4487-85F1-3016BE1064FF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2AA1D4D-8510-4AD9-8488-C60E3C249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4CB0F9-2B3B-4498-A401-385B85C289B4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F01B1046-0558-4D79-8DE8-F0CE2BE4A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A8CE954D-BB6A-4798-AA35-CAF9B0D557A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FAF62-DBCD-4B7D-B617-AF7627633546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>
              <a:hlinkClick r:id="rId4"/>
              <a:extLst>
                <a:ext uri="{FF2B5EF4-FFF2-40B4-BE49-F238E27FC236}">
                  <a16:creationId xmlns:a16="http://schemas.microsoft.com/office/drawing/2014/main" id="{496FB102-C04A-43BC-918E-48AECF8B5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  <a:extLst>
                <a:ext uri="{FF2B5EF4-FFF2-40B4-BE49-F238E27FC236}">
                  <a16:creationId xmlns:a16="http://schemas.microsoft.com/office/drawing/2014/main" id="{D350FCD0-BAB5-458B-B471-3BE1BB13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6" name="Picture 25">
              <a:hlinkClick r:id="rId8"/>
              <a:extLst>
                <a:ext uri="{FF2B5EF4-FFF2-40B4-BE49-F238E27FC236}">
                  <a16:creationId xmlns:a16="http://schemas.microsoft.com/office/drawing/2014/main" id="{F194F28A-A69B-4A95-86BC-0E4BA0B7F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0243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4CC8DE4-AF4E-4926-8A8A-ACA8602B6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7CEC4A-62D0-4F81-8EB9-510F6BCC9B07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32EE8C4C-C80D-4B67-BD1A-BD165CCB6409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028DD312-2F6A-4EFA-B517-A90F9D98A84D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CBEA7-FFA3-48B4-8EDC-17A88D1D00F7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1F3C579-E00F-418A-9330-C831D8927F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1FAFA1-7ACA-406D-A5A4-14571839DA03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EF16550A-D1E6-4BC3-9BCC-3A1D120CC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3" name="TextBox 22">
              <a:hlinkClick r:id="rId3"/>
              <a:extLst>
                <a:ext uri="{FF2B5EF4-FFF2-40B4-BE49-F238E27FC236}">
                  <a16:creationId xmlns:a16="http://schemas.microsoft.com/office/drawing/2014/main" id="{C595DB9E-CA56-42CA-AE58-9274DC0531B3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A2057E-6BF0-4EAC-ABDB-897E79004048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6" name="Picture 25">
              <a:hlinkClick r:id="rId4"/>
              <a:extLst>
                <a:ext uri="{FF2B5EF4-FFF2-40B4-BE49-F238E27FC236}">
                  <a16:creationId xmlns:a16="http://schemas.microsoft.com/office/drawing/2014/main" id="{64E8E63B-8523-425C-A378-4CD1C302A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5" name="Picture 34">
              <a:hlinkClick r:id="rId6"/>
              <a:extLst>
                <a:ext uri="{FF2B5EF4-FFF2-40B4-BE49-F238E27FC236}">
                  <a16:creationId xmlns:a16="http://schemas.microsoft.com/office/drawing/2014/main" id="{6FC5D2A2-1EC4-457A-A219-1E5D9F5D3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6" name="Picture 35">
              <a:hlinkClick r:id="rId8"/>
              <a:extLst>
                <a:ext uri="{FF2B5EF4-FFF2-40B4-BE49-F238E27FC236}">
                  <a16:creationId xmlns:a16="http://schemas.microsoft.com/office/drawing/2014/main" id="{6B33448B-151A-44CF-B915-3A912E89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061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A818C76-D027-4782-BF0E-E69C3B825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F6FA96-C33B-41E3-9BCE-272050322CF1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1B721F3F-4625-455B-9BF8-379B0FBB2191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A3505772-57DB-47F7-A86A-9C8E42CBB514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DD65E5-73E9-492A-8F6A-E73EDF3A5689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009A0C7-50B8-4E2C-8CEC-4F3832672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C21AE3-D63A-4866-B7ED-158938FE5E04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EE32298B-4ED0-460E-B694-77BD2BCDE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416983F7-33E8-4C89-B536-0444301A0342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149A679-AC02-4361-94DA-EDF8A2DE2876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23">
              <a:hlinkClick r:id="rId4"/>
              <a:extLst>
                <a:ext uri="{FF2B5EF4-FFF2-40B4-BE49-F238E27FC236}">
                  <a16:creationId xmlns:a16="http://schemas.microsoft.com/office/drawing/2014/main" id="{72CA7F54-B2E6-4D34-83A5-9D11835C5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6" name="Picture 25">
              <a:hlinkClick r:id="rId6"/>
              <a:extLst>
                <a:ext uri="{FF2B5EF4-FFF2-40B4-BE49-F238E27FC236}">
                  <a16:creationId xmlns:a16="http://schemas.microsoft.com/office/drawing/2014/main" id="{3CD3E72F-EEF5-42BA-8DFE-F2111B94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7" name="Picture 26">
              <a:hlinkClick r:id="rId8"/>
              <a:extLst>
                <a:ext uri="{FF2B5EF4-FFF2-40B4-BE49-F238E27FC236}">
                  <a16:creationId xmlns:a16="http://schemas.microsoft.com/office/drawing/2014/main" id="{9123B563-BEFC-4447-8048-E66367BFB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490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261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560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702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12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62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79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156AC-AC73-4A21-8467-792B12862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DC62A5-1095-42CE-AB5A-BD29C0D1314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EC5A6E3-655F-4AB9-A7A8-7A9AEBB9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FA55AB5-8BF7-460F-A30D-2A37692BE320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F0D2FF-7C62-45DB-97AF-E1FB43BCA51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BB2176D2-CCA7-46B6-88D4-4AA41D992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49AE2524-F34D-4267-9E9F-139BFEEA0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6E26CD04-ED04-44D5-BFD2-E52A16C4B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022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1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8B126F-922E-4C6E-87A5-234451CAD762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37305-8BFE-47C1-96DD-CEDBF8D6719E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D2D6E-8982-430B-958E-9129593A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CA2EA-788A-4791-942C-72070DBE82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309C7D-4404-4906-9C22-B1C52782E5F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330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2D29BE-28DD-432F-8C22-AE8C1D05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14443C-E161-4BFE-8357-B61CEFEC84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9AFDA-38D1-42E9-ADFD-FDEBA76A2A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388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742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4F37B4-A3A1-47F0-B953-F087A6BC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47D12-FA39-425B-A70E-42978C42F4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073C21-095B-4B2C-A4ED-0E0B4E16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24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B7D13D-E750-F24C-98D8-229475F70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FEA89-A612-6146-AED8-9EEC1242D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C9D970-D9E8-9B45-8D42-631009789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256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1DCEBE-AECA-4A38-9A16-6E2B7E8D9AF5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60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01B213-0E7A-407F-8B15-06AFF533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161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DEF42B-8BE6-4527-957D-01CFF45BB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150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ABDC1B-DF20-4D83-8F95-CF02F5DFE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0BDF-AF36-436C-9B89-D7318A27E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574"/>
            <a:ext cx="12188952" cy="1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8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&amp;L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13DCC-F107-4B27-8EAA-FA2368E32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571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RI 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969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17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3543165D-4410-476E-88C2-586E7400D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8417" y="6563737"/>
            <a:ext cx="1385206" cy="218041"/>
          </a:xfrm>
          <a:prstGeom prst="rect">
            <a:avLst/>
          </a:prstGeom>
        </p:spPr>
      </p:pic>
      <p:sp>
        <p:nvSpPr>
          <p:cNvPr id="4" name="Text Box 47">
            <a:extLst>
              <a:ext uri="{FF2B5EF4-FFF2-40B4-BE49-F238E27FC236}">
                <a16:creationId xmlns:a16="http://schemas.microsoft.com/office/drawing/2014/main" id="{6F2D3C2C-8029-4800-A24A-CD3237D6AF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56903" y="6567145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2022 Electric Power Research Institute, Inc. All rights reserved.</a:t>
            </a: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CDDC2CD6-97C5-4FC3-8C3D-2691A0AB5D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80" y="6567145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/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204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1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DFE55-CD97-4806-B97B-A9091661C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7" name="TextBox 26">
              <a:hlinkClick r:id="rId3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4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6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8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788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8956C-18D0-412B-95E3-E5C100C5E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ED8085-ABA4-48ED-A519-0831B00D855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F4F39EAF-D093-4E70-B2D6-880ADC60D8A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0A982AF-08B3-4ACE-B2CD-2630BF146A3C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511B19-8779-4ED6-BFF5-0D994F5C5A65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AFE65F2A-EA10-45F6-AC3E-CEEF60A74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0DE3DCEC-148B-448A-9E2A-45B1BBF5B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EFB9741B-B64E-4FCE-8F82-2A995BEB50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231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31F06-3E89-4DC2-BB45-7EE9A7B32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662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156AC-AC73-4A21-8467-792B12862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DC62A5-1095-42CE-AB5A-BD29C0D13141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EC5A6E3-655F-4AB9-A7A8-7A9AEBB9062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FA55AB5-8BF7-460F-A30D-2A37692BE320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F0D2FF-7C62-45DB-97AF-E1FB43BCA515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BB2176D2-CCA7-46B6-88D4-4AA41D992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49AE2524-F34D-4267-9E9F-139BFEEA01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6E26CD04-ED04-44D5-BFD2-E52A16C4B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89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&amp;L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13DCC-F107-4B27-8EAA-FA2368E32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839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70DE5-6E93-4496-B10C-FF6027E31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2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4" name="Rectangle 23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3561F-CAB2-4517-A6C1-CC6CDE085269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C6098697-978C-497A-8844-B897E3851A4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2B0D3F73-8CAD-40AE-843F-C23EDECF168A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E81FBE-9D64-4C06-BAB1-FFAF2AB5C92F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2" name="Picture 31">
              <a:hlinkClick r:id="rId4"/>
              <a:extLst>
                <a:ext uri="{FF2B5EF4-FFF2-40B4-BE49-F238E27FC236}">
                  <a16:creationId xmlns:a16="http://schemas.microsoft.com/office/drawing/2014/main" id="{D6AAD40B-2BE4-4A23-AF70-2E6A765EE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3" name="Picture 32">
              <a:hlinkClick r:id="rId6"/>
              <a:extLst>
                <a:ext uri="{FF2B5EF4-FFF2-40B4-BE49-F238E27FC236}">
                  <a16:creationId xmlns:a16="http://schemas.microsoft.com/office/drawing/2014/main" id="{D26E2C2D-63AC-4672-9CFD-12890EB11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4" name="Picture 33">
              <a:hlinkClick r:id="rId8"/>
              <a:extLst>
                <a:ext uri="{FF2B5EF4-FFF2-40B4-BE49-F238E27FC236}">
                  <a16:creationId xmlns:a16="http://schemas.microsoft.com/office/drawing/2014/main" id="{718FAA29-2E23-4896-BC6D-970DF44FC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89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70DE5-6E93-4496-B10C-FF6027E31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2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4" name="Rectangle 23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3561F-CAB2-4517-A6C1-CC6CDE085269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C6098697-978C-497A-8844-B897E3851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2B0D3F73-8CAD-40AE-843F-C23EDECF168A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E81FBE-9D64-4C06-BAB1-FFAF2AB5C92F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2" name="Picture 31">
              <a:hlinkClick r:id="rId4"/>
              <a:extLst>
                <a:ext uri="{FF2B5EF4-FFF2-40B4-BE49-F238E27FC236}">
                  <a16:creationId xmlns:a16="http://schemas.microsoft.com/office/drawing/2014/main" id="{D6AAD40B-2BE4-4A23-AF70-2E6A765E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3" name="Picture 32">
              <a:hlinkClick r:id="rId6"/>
              <a:extLst>
                <a:ext uri="{FF2B5EF4-FFF2-40B4-BE49-F238E27FC236}">
                  <a16:creationId xmlns:a16="http://schemas.microsoft.com/office/drawing/2014/main" id="{D26E2C2D-63AC-4672-9CFD-12890EB11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4" name="Picture 33">
              <a:hlinkClick r:id="rId8"/>
              <a:extLst>
                <a:ext uri="{FF2B5EF4-FFF2-40B4-BE49-F238E27FC236}">
                  <a16:creationId xmlns:a16="http://schemas.microsoft.com/office/drawing/2014/main" id="{718FAA29-2E23-4896-BC6D-970DF44FC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8498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DD1C6-53CB-422F-B275-DBDFBD942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CA6871-F43E-43AE-A2AE-E46146D6A565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56EFF95-D289-468B-A39F-1C223CCA085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12A1A365-06F2-4B20-9224-7C3EAC6A4286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59B6B3-B9E1-4933-8BDC-3B3FDC236B79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CD2CCB58-DA3B-462C-80B9-C58BBFFCC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AE810849-F144-4E7E-93DE-EAF2E08368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2BEBC2F3-83E5-4482-B054-9DFE809B1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6479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444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790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494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382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929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060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598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951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 userDrawn="1"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 userDrawn="1"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DD1C6-53CB-422F-B275-DBDFBD94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CA6871-F43E-43AE-A2AE-E46146D6A565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56EFF95-D289-468B-A39F-1C223CCA0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12A1A365-06F2-4B20-9224-7C3EAC6A428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59B6B3-B9E1-4933-8BDC-3B3FDC236B7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CD2CCB58-DA3B-462C-80B9-C58BBFFC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AE810849-F144-4E7E-93DE-EAF2E083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2BEBC2F3-83E5-4482-B054-9DFE809B1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875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 userDrawn="1"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19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 userDrawn="1"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 userDrawn="1"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85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 userDrawn="1"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 userDrawn="1"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501235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39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 userDrawn="1"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 userDrawn="1"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 userDrawn="1"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74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 userDrawn="1"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45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93361-5DEE-416E-BF8A-9AAC84762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7189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F31C54-28E4-451E-87C9-3AAB9056C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67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800" b="0" spc="150" baseline="0" dirty="0">
                <a:solidFill>
                  <a:schemeClr val="bg1"/>
                </a:solidFill>
                <a:latin typeface="+mn-lt"/>
              </a:rPr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2218548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69AE35-706A-4560-B5DD-3058B630A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800" b="0" spc="150" baseline="0" dirty="0">
                <a:solidFill>
                  <a:schemeClr val="bg1"/>
                </a:solidFill>
                <a:latin typeface="+mn-lt"/>
              </a:rPr>
              <a:t>™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6F209-0056-42E3-B38F-5FAA62C15D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574"/>
            <a:ext cx="12188952" cy="1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6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7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7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2023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7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8" r:id="rId16"/>
    <p:sldLayoutId id="2147483743" r:id="rId17"/>
    <p:sldLayoutId id="2147483744" r:id="rId18"/>
    <p:sldLayoutId id="2147483745" r:id="rId19"/>
    <p:sldLayoutId id="2147483742" r:id="rId20"/>
    <p:sldLayoutId id="2147483747" r:id="rId21"/>
    <p:sldLayoutId id="2147483715" r:id="rId22"/>
    <p:sldLayoutId id="2147483716" r:id="rId23"/>
    <p:sldLayoutId id="2147483753" r:id="rId24"/>
    <p:sldLayoutId id="2147483754" r:id="rId25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7AB45-5C00-470C-B02A-25EE18700700}"/>
              </a:ext>
            </a:extLst>
          </p:cNvPr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8495C244-7367-46AC-9E31-F49FBCBA73EC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232D3423-C96E-49AF-BCFD-C53160D5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2023 Electric Power Research Institute, Inc. All rights reserved.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A0464F9C-6E20-44DD-B827-4AD9E7B1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19EED32-231F-4958-9106-0885046D28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8" r:id="rId17"/>
    <p:sldLayoutId id="2147483749" r:id="rId18"/>
    <p:sldLayoutId id="2147483750" r:id="rId19"/>
    <p:sldLayoutId id="2147483751" r:id="rId20"/>
    <p:sldLayoutId id="2147483738" r:id="rId21"/>
    <p:sldLayoutId id="2147483740" r:id="rId22"/>
    <p:sldLayoutId id="2147483741" r:id="rId23"/>
    <p:sldLayoutId id="2147483752" r:id="rId24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Char char="–"/>
        <a:defRPr sz="2800">
          <a:solidFill>
            <a:schemeClr val="bg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Char char="–"/>
        <a:defRPr sz="2800">
          <a:solidFill>
            <a:schemeClr val="bg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6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 userDrawn="1"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2022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0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5A51C4E9-CDBB-4287-ACD7-78010974A67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Brian Seal, EPRI</a:t>
            </a:r>
          </a:p>
          <a:p>
            <a:r>
              <a:rPr lang="en-US" sz="2400" dirty="0"/>
              <a:t>January 30, 2023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7E7E8D-7E30-4BDF-A848-3C2BFB9104B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DER LGP Profiles</a:t>
            </a:r>
            <a:br>
              <a:rPr lang="en-US" dirty="0"/>
            </a:br>
            <a:r>
              <a:rPr lang="en-US" sz="2800" b="0" dirty="0"/>
              <a:t>Standard Schedule File Format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3360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F1CA3C-E196-4F96-A9F2-19F17409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10997263" cy="762000"/>
          </a:xfrm>
        </p:spPr>
        <p:txBody>
          <a:bodyPr anchor="ctr"/>
          <a:lstStyle/>
          <a:p>
            <a:r>
              <a:rPr lang="en-US" dirty="0"/>
              <a:t>Standard DER Schedule Motivation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7EF6A-1722-BD7E-373A-177D33A340D7}"/>
              </a:ext>
            </a:extLst>
          </p:cNvPr>
          <p:cNvSpPr txBox="1"/>
          <p:nvPr/>
        </p:nvSpPr>
        <p:spPr>
          <a:xfrm>
            <a:off x="1066800" y="1219200"/>
            <a:ext cx="1021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“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Customer submits a Limited Generation Profile with their application, which may include generation up to the 80 percent Integration Capacity Analysis-SG value published by the utility and submitted in 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a standard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 288-hour 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format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;…” 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46BCB-D4D2-C217-F157-824340F45173}"/>
              </a:ext>
            </a:extLst>
          </p:cNvPr>
          <p:cNvSpPr txBox="1"/>
          <p:nvPr/>
        </p:nvSpPr>
        <p:spPr>
          <a:xfrm>
            <a:off x="8305800" y="2438400"/>
            <a:ext cx="248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-CPUC D.20-09-03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DF981-D8D1-C338-A737-972DA2D2920A}"/>
              </a:ext>
            </a:extLst>
          </p:cNvPr>
          <p:cNvCxnSpPr>
            <a:cxnSpLocks/>
          </p:cNvCxnSpPr>
          <p:nvPr/>
        </p:nvCxnSpPr>
        <p:spPr bwMode="auto">
          <a:xfrm flipV="1">
            <a:off x="1524000" y="3276600"/>
            <a:ext cx="0" cy="2286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1D6FC3-98D0-F8B9-5F41-4D81A71EDAD0}"/>
              </a:ext>
            </a:extLst>
          </p:cNvPr>
          <p:cNvCxnSpPr>
            <a:cxnSpLocks/>
          </p:cNvCxnSpPr>
          <p:nvPr/>
        </p:nvCxnSpPr>
        <p:spPr bwMode="auto">
          <a:xfrm>
            <a:off x="1524000" y="5562600"/>
            <a:ext cx="9144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F0E0D1A-30FB-F9F5-FAB0-C1D6EEB56105}"/>
              </a:ext>
            </a:extLst>
          </p:cNvPr>
          <p:cNvSpPr txBox="1"/>
          <p:nvPr/>
        </p:nvSpPr>
        <p:spPr>
          <a:xfrm rot="16200000">
            <a:off x="384300" y="4263901"/>
            <a:ext cx="1855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Integration Capacity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1B575A-8445-6114-FAF7-5F2E1B41164E}"/>
              </a:ext>
            </a:extLst>
          </p:cNvPr>
          <p:cNvSpPr txBox="1"/>
          <p:nvPr/>
        </p:nvSpPr>
        <p:spPr>
          <a:xfrm>
            <a:off x="5562600" y="5562600"/>
            <a:ext cx="1067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Time/Date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EBB60C-F503-2317-AF6E-AFC3896B22CC}"/>
              </a:ext>
            </a:extLst>
          </p:cNvPr>
          <p:cNvGrpSpPr/>
          <p:nvPr/>
        </p:nvGrpSpPr>
        <p:grpSpPr>
          <a:xfrm>
            <a:off x="1524000" y="3581400"/>
            <a:ext cx="9144000" cy="1524000"/>
            <a:chOff x="1600200" y="3733800"/>
            <a:chExt cx="9144000" cy="15240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9F84973-8507-F2E2-AF68-901009E7BCBD}"/>
                </a:ext>
              </a:extLst>
            </p:cNvPr>
            <p:cNvCxnSpPr/>
            <p:nvPr/>
          </p:nvCxnSpPr>
          <p:spPr bwMode="auto">
            <a:xfrm>
              <a:off x="1600200" y="38100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80559FC-B65E-813B-63F6-56787F272800}"/>
                </a:ext>
              </a:extLst>
            </p:cNvPr>
            <p:cNvCxnSpPr/>
            <p:nvPr/>
          </p:nvCxnSpPr>
          <p:spPr bwMode="auto">
            <a:xfrm>
              <a:off x="2209800" y="41148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17047AB-B62D-59C4-7DB3-E68343C3FFBA}"/>
                </a:ext>
              </a:extLst>
            </p:cNvPr>
            <p:cNvCxnSpPr/>
            <p:nvPr/>
          </p:nvCxnSpPr>
          <p:spPr bwMode="auto">
            <a:xfrm>
              <a:off x="2819400" y="42672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806C97-1A24-C7E9-3E05-D582CDB60335}"/>
                </a:ext>
              </a:extLst>
            </p:cNvPr>
            <p:cNvCxnSpPr/>
            <p:nvPr/>
          </p:nvCxnSpPr>
          <p:spPr bwMode="auto">
            <a:xfrm>
              <a:off x="3429000" y="41148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66EAE9-0B10-7C01-4774-3E9046D95B77}"/>
                </a:ext>
              </a:extLst>
            </p:cNvPr>
            <p:cNvCxnSpPr/>
            <p:nvPr/>
          </p:nvCxnSpPr>
          <p:spPr bwMode="auto">
            <a:xfrm>
              <a:off x="4038600" y="39624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E4327AC-DCF5-78DE-3860-3DEDE95B2CBA}"/>
                </a:ext>
              </a:extLst>
            </p:cNvPr>
            <p:cNvCxnSpPr/>
            <p:nvPr/>
          </p:nvCxnSpPr>
          <p:spPr bwMode="auto">
            <a:xfrm>
              <a:off x="4648200" y="37338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52EE79E-701A-78F9-97CC-BA1ED1D456EE}"/>
                </a:ext>
              </a:extLst>
            </p:cNvPr>
            <p:cNvCxnSpPr/>
            <p:nvPr/>
          </p:nvCxnSpPr>
          <p:spPr bwMode="auto">
            <a:xfrm>
              <a:off x="5257800" y="43434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63B9A9C-9840-F721-A62D-D2A6A981D1CB}"/>
                </a:ext>
              </a:extLst>
            </p:cNvPr>
            <p:cNvCxnSpPr/>
            <p:nvPr/>
          </p:nvCxnSpPr>
          <p:spPr bwMode="auto">
            <a:xfrm>
              <a:off x="5867400" y="48006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2923DAF-34A0-9ED8-54CE-8031217E3322}"/>
                </a:ext>
              </a:extLst>
            </p:cNvPr>
            <p:cNvCxnSpPr/>
            <p:nvPr/>
          </p:nvCxnSpPr>
          <p:spPr bwMode="auto">
            <a:xfrm>
              <a:off x="6477000" y="48768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B1840CD-43C9-02AC-6133-36A4F8857015}"/>
                </a:ext>
              </a:extLst>
            </p:cNvPr>
            <p:cNvCxnSpPr/>
            <p:nvPr/>
          </p:nvCxnSpPr>
          <p:spPr bwMode="auto">
            <a:xfrm>
              <a:off x="7086600" y="46482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43C456C-BDA3-DEFF-68E4-91900044C2F3}"/>
                </a:ext>
              </a:extLst>
            </p:cNvPr>
            <p:cNvCxnSpPr/>
            <p:nvPr/>
          </p:nvCxnSpPr>
          <p:spPr bwMode="auto">
            <a:xfrm>
              <a:off x="7696200" y="42672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0328F13-DAC6-2D8D-B208-89E282104C70}"/>
                </a:ext>
              </a:extLst>
            </p:cNvPr>
            <p:cNvCxnSpPr/>
            <p:nvPr/>
          </p:nvCxnSpPr>
          <p:spPr bwMode="auto">
            <a:xfrm>
              <a:off x="8305800" y="44958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6AA878-69EC-0AE8-ADAD-18B37A743FAD}"/>
                </a:ext>
              </a:extLst>
            </p:cNvPr>
            <p:cNvCxnSpPr/>
            <p:nvPr/>
          </p:nvCxnSpPr>
          <p:spPr bwMode="auto">
            <a:xfrm>
              <a:off x="8915400" y="48006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F0625F-BE0B-DAFC-8FBE-E63BB5F4F214}"/>
                </a:ext>
              </a:extLst>
            </p:cNvPr>
            <p:cNvCxnSpPr/>
            <p:nvPr/>
          </p:nvCxnSpPr>
          <p:spPr bwMode="auto">
            <a:xfrm>
              <a:off x="9525000" y="51054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1894D00-D666-C65D-C7A6-0C32C438D5EB}"/>
                </a:ext>
              </a:extLst>
            </p:cNvPr>
            <p:cNvCxnSpPr/>
            <p:nvPr/>
          </p:nvCxnSpPr>
          <p:spPr bwMode="auto">
            <a:xfrm>
              <a:off x="10134600" y="5257800"/>
              <a:ext cx="609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20A0DAC-E9B0-C6D4-3D4C-183BD07ECB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09800" y="3810000"/>
              <a:ext cx="0" cy="3048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BE61E69-784F-A4CA-3F5A-EBF9F29F2D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9400" y="4114800"/>
              <a:ext cx="0" cy="1524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FC02F73-E4D5-3AC0-7A71-3015374E1A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29000" y="4114800"/>
              <a:ext cx="0" cy="1524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3518CC7-2E81-0150-82AA-17C2E9DEFC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8600" y="3962400"/>
              <a:ext cx="0" cy="1524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473D026-EB3D-98E4-5DC2-C20B3DF3FD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8200" y="3733800"/>
              <a:ext cx="0" cy="2286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CC9E069-A88D-A9CC-B040-BC1BDB369B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7800" y="3733800"/>
              <a:ext cx="0" cy="6096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5D48449-9FC8-145C-B270-AA5FB525E0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400" y="4343400"/>
              <a:ext cx="0" cy="4572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403B4F4-99C0-7710-A3EE-C9C2D8EE60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77000" y="4800600"/>
              <a:ext cx="0" cy="762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E2BF5E2-F585-9472-5CAD-5BD78CC76A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86600" y="4648200"/>
              <a:ext cx="0" cy="2286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B20116-BD27-4039-D551-535E960FC3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96200" y="4267200"/>
              <a:ext cx="0" cy="3810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057B780-8AC2-BBC3-B1E0-5D691D18D3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05800" y="4267200"/>
              <a:ext cx="0" cy="2286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DE5C3BE-3266-6960-2C0F-C97FE065F7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15400" y="4495800"/>
              <a:ext cx="0" cy="3048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C06AC4-9979-9843-F932-DB2042D142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4600" y="5105400"/>
              <a:ext cx="0" cy="1524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E83ACB7-D2D5-CCE1-99D3-02A770E33F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25000" y="4800600"/>
              <a:ext cx="0" cy="30480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62B88E-10C7-6B59-323E-2CB4ADD2EDE4}"/>
              </a:ext>
            </a:extLst>
          </p:cNvPr>
          <p:cNvGrpSpPr/>
          <p:nvPr/>
        </p:nvGrpSpPr>
        <p:grpSpPr>
          <a:xfrm>
            <a:off x="1524000" y="3733800"/>
            <a:ext cx="9144000" cy="1524000"/>
            <a:chOff x="1600200" y="3733800"/>
            <a:chExt cx="9144000" cy="1524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B684D4-6215-8E6D-5E12-2A2B7EE3B7BF}"/>
                </a:ext>
              </a:extLst>
            </p:cNvPr>
            <p:cNvCxnSpPr/>
            <p:nvPr/>
          </p:nvCxnSpPr>
          <p:spPr bwMode="auto">
            <a:xfrm>
              <a:off x="1600200" y="38100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2667F7D-52DB-98F1-E331-EE55B363D4E0}"/>
                </a:ext>
              </a:extLst>
            </p:cNvPr>
            <p:cNvCxnSpPr/>
            <p:nvPr/>
          </p:nvCxnSpPr>
          <p:spPr bwMode="auto">
            <a:xfrm>
              <a:off x="2209800" y="41148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10942B-C207-8EF9-9483-DFF0BF76FFC5}"/>
                </a:ext>
              </a:extLst>
            </p:cNvPr>
            <p:cNvCxnSpPr/>
            <p:nvPr/>
          </p:nvCxnSpPr>
          <p:spPr bwMode="auto">
            <a:xfrm>
              <a:off x="2819400" y="42672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C5F510-4CD3-2EBD-C877-98947C677B56}"/>
                </a:ext>
              </a:extLst>
            </p:cNvPr>
            <p:cNvCxnSpPr/>
            <p:nvPr/>
          </p:nvCxnSpPr>
          <p:spPr bwMode="auto">
            <a:xfrm>
              <a:off x="3429000" y="41148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6A3706-91FE-3511-F938-68447939DD5D}"/>
                </a:ext>
              </a:extLst>
            </p:cNvPr>
            <p:cNvCxnSpPr/>
            <p:nvPr/>
          </p:nvCxnSpPr>
          <p:spPr bwMode="auto">
            <a:xfrm>
              <a:off x="4038600" y="39624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E4A971C-4F96-6E94-DC09-5AF1312EC59E}"/>
                </a:ext>
              </a:extLst>
            </p:cNvPr>
            <p:cNvCxnSpPr/>
            <p:nvPr/>
          </p:nvCxnSpPr>
          <p:spPr bwMode="auto">
            <a:xfrm>
              <a:off x="4648200" y="37338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0B21A2-FEDF-7AE7-B751-658158649A2D}"/>
                </a:ext>
              </a:extLst>
            </p:cNvPr>
            <p:cNvCxnSpPr/>
            <p:nvPr/>
          </p:nvCxnSpPr>
          <p:spPr bwMode="auto">
            <a:xfrm>
              <a:off x="5257800" y="43434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17A841-8779-71D0-C0FE-AF8ED664E702}"/>
                </a:ext>
              </a:extLst>
            </p:cNvPr>
            <p:cNvCxnSpPr/>
            <p:nvPr/>
          </p:nvCxnSpPr>
          <p:spPr bwMode="auto">
            <a:xfrm>
              <a:off x="5867400" y="48006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B51E01-513D-0BC0-A74A-2BC272E70D50}"/>
                </a:ext>
              </a:extLst>
            </p:cNvPr>
            <p:cNvCxnSpPr/>
            <p:nvPr/>
          </p:nvCxnSpPr>
          <p:spPr bwMode="auto">
            <a:xfrm>
              <a:off x="6477000" y="48768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BFDCC8-8122-F0AA-4947-92391F0688B9}"/>
                </a:ext>
              </a:extLst>
            </p:cNvPr>
            <p:cNvCxnSpPr/>
            <p:nvPr/>
          </p:nvCxnSpPr>
          <p:spPr bwMode="auto">
            <a:xfrm>
              <a:off x="7086600" y="46482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83BB11-FD9D-FB17-A70C-73680D9E1028}"/>
                </a:ext>
              </a:extLst>
            </p:cNvPr>
            <p:cNvCxnSpPr/>
            <p:nvPr/>
          </p:nvCxnSpPr>
          <p:spPr bwMode="auto">
            <a:xfrm>
              <a:off x="7696200" y="42672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D8FE20-6E73-8C95-F56E-444AB8C9ECCF}"/>
                </a:ext>
              </a:extLst>
            </p:cNvPr>
            <p:cNvCxnSpPr/>
            <p:nvPr/>
          </p:nvCxnSpPr>
          <p:spPr bwMode="auto">
            <a:xfrm>
              <a:off x="8305800" y="44958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04FDB2-76F0-91F4-9B10-B0F0AD9E9F5E}"/>
                </a:ext>
              </a:extLst>
            </p:cNvPr>
            <p:cNvCxnSpPr/>
            <p:nvPr/>
          </p:nvCxnSpPr>
          <p:spPr bwMode="auto">
            <a:xfrm>
              <a:off x="8915400" y="48006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AA8845F-9DF1-EEB8-419C-F8493D9467D7}"/>
                </a:ext>
              </a:extLst>
            </p:cNvPr>
            <p:cNvCxnSpPr/>
            <p:nvPr/>
          </p:nvCxnSpPr>
          <p:spPr bwMode="auto">
            <a:xfrm>
              <a:off x="9525000" y="51054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61F513-872C-1525-37B3-84E4DB056087}"/>
                </a:ext>
              </a:extLst>
            </p:cNvPr>
            <p:cNvCxnSpPr/>
            <p:nvPr/>
          </p:nvCxnSpPr>
          <p:spPr bwMode="auto">
            <a:xfrm>
              <a:off x="10134600" y="5257800"/>
              <a:ext cx="6096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1DB9E95-81CB-EB35-4F3C-5CEEE651B4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09800" y="3810000"/>
              <a:ext cx="0" cy="3048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FE52E3-E51A-BBE9-C5A0-4C391AA6FF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9400" y="4114800"/>
              <a:ext cx="0" cy="1524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8765CD-FA7F-436E-20CF-16B728719D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29000" y="4114800"/>
              <a:ext cx="0" cy="1524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902159-0003-7FD6-5C61-C7E82211C3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8600" y="3962400"/>
              <a:ext cx="0" cy="1524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0DDDC9E-9D6A-4A6D-7FCE-390F0491C2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8200" y="3733800"/>
              <a:ext cx="0" cy="2286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3CD7BB-BFBD-E87E-8347-200A079335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7800" y="3733800"/>
              <a:ext cx="0" cy="6096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411BF8-9F30-33D6-EB10-8E168946BF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400" y="4343400"/>
              <a:ext cx="0" cy="4572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F71537-5A4E-645F-2C96-002F4D640B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77000" y="4800600"/>
              <a:ext cx="0" cy="762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C1997A-8E57-9901-5048-78BE2DDF98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86600" y="4648200"/>
              <a:ext cx="0" cy="2286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9BC618C-A071-C2AA-DB5F-A9E6F155F3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96200" y="4267200"/>
              <a:ext cx="0" cy="3810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9C76257-BA0B-3BAF-2B86-1FC0471B1B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05800" y="4267200"/>
              <a:ext cx="0" cy="2286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D609E7-B27E-774C-559C-CF8B6138F4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15400" y="4495800"/>
              <a:ext cx="0" cy="3048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7F1E753-D874-378E-FBEE-49F48CE169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4600" y="5105400"/>
              <a:ext cx="0" cy="1524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0DF3E91-94A4-A262-08F3-7342392652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25000" y="4800600"/>
              <a:ext cx="0" cy="30480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4F8BE6-0FCE-4ED2-EAA7-AE568A0B6063}"/>
              </a:ext>
            </a:extLst>
          </p:cNvPr>
          <p:cNvCxnSpPr/>
          <p:nvPr/>
        </p:nvCxnSpPr>
        <p:spPr bwMode="auto">
          <a:xfrm>
            <a:off x="8839200" y="3505200"/>
            <a:ext cx="6096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BC2BAB-C116-3EAD-CA3A-6AA2AEA39B0E}"/>
              </a:ext>
            </a:extLst>
          </p:cNvPr>
          <p:cNvCxnSpPr/>
          <p:nvPr/>
        </p:nvCxnSpPr>
        <p:spPr bwMode="auto">
          <a:xfrm>
            <a:off x="8839200" y="3733800"/>
            <a:ext cx="6096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6786BE2-1EDF-7D71-B9C5-FE8CFEDBBC7B}"/>
              </a:ext>
            </a:extLst>
          </p:cNvPr>
          <p:cNvSpPr txBox="1"/>
          <p:nvPr/>
        </p:nvSpPr>
        <p:spPr>
          <a:xfrm>
            <a:off x="9448800" y="3352800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ICA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9EDFC9-5A7E-54B2-CA83-001E1A844D69}"/>
              </a:ext>
            </a:extLst>
          </p:cNvPr>
          <p:cNvSpPr txBox="1"/>
          <p:nvPr/>
        </p:nvSpPr>
        <p:spPr>
          <a:xfrm>
            <a:off x="9448800" y="3581400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90% of ICA</a:t>
            </a:r>
          </a:p>
        </p:txBody>
      </p:sp>
    </p:spTree>
    <p:extLst>
      <p:ext uri="{BB962C8B-B14F-4D97-AF65-F5344CB8AC3E}">
        <p14:creationId xmlns:p14="http://schemas.microsoft.com/office/powerpoint/2010/main" val="310884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3FFD3ED-5008-4FDC-BD21-E7DB3A42E57E}"/>
              </a:ext>
            </a:extLst>
          </p:cNvPr>
          <p:cNvSpPr/>
          <p:nvPr/>
        </p:nvSpPr>
        <p:spPr bwMode="auto">
          <a:xfrm>
            <a:off x="8382000" y="2223060"/>
            <a:ext cx="901700" cy="299529"/>
          </a:xfrm>
          <a:custGeom>
            <a:avLst/>
            <a:gdLst>
              <a:gd name="connsiteX0" fmla="*/ 901700 w 901700"/>
              <a:gd name="connsiteY0" fmla="*/ 55007 h 299529"/>
              <a:gd name="connsiteX1" fmla="*/ 520700 w 901700"/>
              <a:gd name="connsiteY1" fmla="*/ 16907 h 299529"/>
              <a:gd name="connsiteX2" fmla="*/ 850900 w 901700"/>
              <a:gd name="connsiteY2" fmla="*/ 296307 h 299529"/>
              <a:gd name="connsiteX3" fmla="*/ 0 w 901700"/>
              <a:gd name="connsiteY3" fmla="*/ 143907 h 29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299529">
                <a:moveTo>
                  <a:pt x="901700" y="55007"/>
                </a:moveTo>
                <a:cubicBezTo>
                  <a:pt x="715433" y="15849"/>
                  <a:pt x="529167" y="-23309"/>
                  <a:pt x="520700" y="16907"/>
                </a:cubicBezTo>
                <a:cubicBezTo>
                  <a:pt x="512233" y="57123"/>
                  <a:pt x="937683" y="275140"/>
                  <a:pt x="850900" y="296307"/>
                </a:cubicBezTo>
                <a:cubicBezTo>
                  <a:pt x="764117" y="317474"/>
                  <a:pt x="382058" y="230690"/>
                  <a:pt x="0" y="143907"/>
                </a:cubicBezTo>
              </a:path>
            </a:pathLst>
          </a:custGeom>
          <a:noFill/>
          <a:ln w="82550" cap="flat" cmpd="sng" algn="ctr">
            <a:solidFill>
              <a:srgbClr val="457C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29" name="Picture 2" descr="Image result for Ethernet connector\">
            <a:extLst>
              <a:ext uri="{FF2B5EF4-FFF2-40B4-BE49-F238E27FC236}">
                <a16:creationId xmlns:a16="http://schemas.microsoft.com/office/drawing/2014/main" id="{15CC30F8-AC5F-4E26-B698-2BF3D70D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694" flipH="1">
            <a:off x="9055302" y="1968504"/>
            <a:ext cx="883259" cy="75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8CACBD9-9BFF-4EC5-80EE-574C48EDA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0" y="1295400"/>
            <a:ext cx="1679663" cy="16770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5FB7AD-7753-4D88-AC86-7657955535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2362200"/>
            <a:ext cx="819150" cy="8191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34522E2-94EF-4C34-9272-273EED8BC58D}"/>
              </a:ext>
            </a:extLst>
          </p:cNvPr>
          <p:cNvSpPr txBox="1"/>
          <p:nvPr/>
        </p:nvSpPr>
        <p:spPr>
          <a:xfrm>
            <a:off x="7727577" y="1981200"/>
            <a:ext cx="824752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Developer Install Tool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1DC6C04-D345-4B47-89D4-B0DC3CF3B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252654"/>
            <a:ext cx="609600" cy="32632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FC4A958-1DA7-49E7-A135-615EA2B7F7EC}"/>
              </a:ext>
            </a:extLst>
          </p:cNvPr>
          <p:cNvSpPr txBox="1"/>
          <p:nvPr/>
        </p:nvSpPr>
        <p:spPr>
          <a:xfrm>
            <a:off x="5105400" y="11430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ICA – Capacity Schedule</a:t>
            </a:r>
          </a:p>
        </p:txBody>
      </p:sp>
      <p:pic>
        <p:nvPicPr>
          <p:cNvPr id="40" name="Picture 23" descr="Control Center and Utility">
            <a:extLst>
              <a:ext uri="{FF2B5EF4-FFF2-40B4-BE49-F238E27FC236}">
                <a16:creationId xmlns:a16="http://schemas.microsoft.com/office/drawing/2014/main" id="{F2048364-6DD6-4F73-A2C4-690941EE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1457325" cy="166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E0D8F0D-8161-4A98-801C-7B837C52BD07}"/>
              </a:ext>
            </a:extLst>
          </p:cNvPr>
          <p:cNvSpPr txBox="1"/>
          <p:nvPr/>
        </p:nvSpPr>
        <p:spPr>
          <a:xfrm>
            <a:off x="3887213" y="2881923"/>
            <a:ext cx="13716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Utility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CC4DD4-3DB1-434A-AB0E-B1AE9EAC80D1}"/>
              </a:ext>
            </a:extLst>
          </p:cNvPr>
          <p:cNvSpPr txBox="1"/>
          <p:nvPr/>
        </p:nvSpPr>
        <p:spPr>
          <a:xfrm>
            <a:off x="5410200" y="160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Submit Schedule with Application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E56FEDE-8BD1-4121-B358-9C204CA7D7CD}"/>
              </a:ext>
            </a:extLst>
          </p:cNvPr>
          <p:cNvCxnSpPr>
            <a:cxnSpLocks/>
          </p:cNvCxnSpPr>
          <p:nvPr/>
        </p:nvCxnSpPr>
        <p:spPr bwMode="auto">
          <a:xfrm>
            <a:off x="5562600" y="14478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A20BF6-7A29-4A4D-966D-C8329BCAD888}"/>
              </a:ext>
            </a:extLst>
          </p:cNvPr>
          <p:cNvCxnSpPr>
            <a:cxnSpLocks/>
          </p:cNvCxnSpPr>
          <p:nvPr/>
        </p:nvCxnSpPr>
        <p:spPr bwMode="auto">
          <a:xfrm flipH="1">
            <a:off x="5486400" y="2090055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72958E8-9595-46E1-999D-BD92B92621ED}"/>
              </a:ext>
            </a:extLst>
          </p:cNvPr>
          <p:cNvCxnSpPr>
            <a:cxnSpLocks/>
          </p:cNvCxnSpPr>
          <p:nvPr/>
        </p:nvCxnSpPr>
        <p:spPr bwMode="auto">
          <a:xfrm>
            <a:off x="9067800" y="2667000"/>
            <a:ext cx="78450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27015CE-FE5E-4641-B544-B1D25B388883}"/>
              </a:ext>
            </a:extLst>
          </p:cNvPr>
          <p:cNvSpPr/>
          <p:nvPr/>
        </p:nvSpPr>
        <p:spPr bwMode="auto">
          <a:xfrm>
            <a:off x="5334000" y="1676400"/>
            <a:ext cx="1905000" cy="2057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720A94C-49FD-4A8E-B8F7-77675DEE32EA}"/>
              </a:ext>
            </a:extLst>
          </p:cNvPr>
          <p:cNvSpPr/>
          <p:nvPr/>
        </p:nvSpPr>
        <p:spPr bwMode="auto">
          <a:xfrm>
            <a:off x="7162800" y="1219200"/>
            <a:ext cx="4267200" cy="2286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D60C3E-5246-4C18-B3FA-730D75990DFE}"/>
              </a:ext>
            </a:extLst>
          </p:cNvPr>
          <p:cNvSpPr txBox="1"/>
          <p:nvPr/>
        </p:nvSpPr>
        <p:spPr>
          <a:xfrm flipH="1">
            <a:off x="6858000" y="990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Developer-Provided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DE60A87-F354-41E1-9436-DEC538DCBE2C}"/>
              </a:ext>
            </a:extLst>
          </p:cNvPr>
          <p:cNvSpPr/>
          <p:nvPr/>
        </p:nvSpPr>
        <p:spPr bwMode="auto">
          <a:xfrm>
            <a:off x="10363200" y="1524000"/>
            <a:ext cx="990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CEC515-09B8-4C57-ABF1-CF15911B2B3C}"/>
              </a:ext>
            </a:extLst>
          </p:cNvPr>
          <p:cNvSpPr txBox="1"/>
          <p:nvPr/>
        </p:nvSpPr>
        <p:spPr>
          <a:xfrm>
            <a:off x="10439400" y="1600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PCS in Inverter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907CD1D-D0A9-4777-905E-7A15CB11288A}"/>
              </a:ext>
            </a:extLst>
          </p:cNvPr>
          <p:cNvSpPr/>
          <p:nvPr/>
        </p:nvSpPr>
        <p:spPr bwMode="auto">
          <a:xfrm>
            <a:off x="10363200" y="2438400"/>
            <a:ext cx="990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1980FC-8F18-498D-B857-1344719233B8}"/>
              </a:ext>
            </a:extLst>
          </p:cNvPr>
          <p:cNvSpPr txBox="1"/>
          <p:nvPr/>
        </p:nvSpPr>
        <p:spPr>
          <a:xfrm>
            <a:off x="10363200" y="2438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Standalone PCS / Plant Controller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E46A7DB-6CD5-404C-94A4-DF28A6F05148}"/>
              </a:ext>
            </a:extLst>
          </p:cNvPr>
          <p:cNvSpPr txBox="1"/>
          <p:nvPr/>
        </p:nvSpPr>
        <p:spPr>
          <a:xfrm>
            <a:off x="10668000" y="21336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7B164B-4A5E-40E3-9B39-85F8299338AC}"/>
              </a:ext>
            </a:extLst>
          </p:cNvPr>
          <p:cNvSpPr txBox="1"/>
          <p:nvPr/>
        </p:nvSpPr>
        <p:spPr>
          <a:xfrm>
            <a:off x="228600" y="15240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+mj-lt"/>
              </a:rPr>
              <a:t>Potential Uses of the Standard File Format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CF8DEBA-6B99-4C2D-AD36-86883976A6B1}"/>
              </a:ext>
            </a:extLst>
          </p:cNvPr>
          <p:cNvSpPr txBox="1"/>
          <p:nvPr/>
        </p:nvSpPr>
        <p:spPr>
          <a:xfrm>
            <a:off x="5715000" y="2338254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Approval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B7C997B-A7AB-48AE-90CA-3B3F63A26503}"/>
              </a:ext>
            </a:extLst>
          </p:cNvPr>
          <p:cNvCxnSpPr>
            <a:cxnSpLocks/>
          </p:cNvCxnSpPr>
          <p:nvPr/>
        </p:nvCxnSpPr>
        <p:spPr bwMode="auto">
          <a:xfrm>
            <a:off x="5562600" y="2643054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F0B082C-E441-48F9-84A5-BFB4D53C5534}"/>
              </a:ext>
            </a:extLst>
          </p:cNvPr>
          <p:cNvSpPr txBox="1"/>
          <p:nvPr/>
        </p:nvSpPr>
        <p:spPr>
          <a:xfrm>
            <a:off x="5486400" y="2819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Proof/Evidence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F28A56E-DCD0-46C4-AA22-562902BA7B0E}"/>
              </a:ext>
            </a:extLst>
          </p:cNvPr>
          <p:cNvCxnSpPr>
            <a:cxnSpLocks/>
          </p:cNvCxnSpPr>
          <p:nvPr/>
        </p:nvCxnSpPr>
        <p:spPr bwMode="auto">
          <a:xfrm flipH="1">
            <a:off x="5486400" y="3100254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7671FE8-2865-4816-9803-4295644CC140}"/>
              </a:ext>
            </a:extLst>
          </p:cNvPr>
          <p:cNvSpPr txBox="1"/>
          <p:nvPr/>
        </p:nvSpPr>
        <p:spPr>
          <a:xfrm flipH="1">
            <a:off x="8090264" y="2843348"/>
            <a:ext cx="223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Local PCS or DER Interface (out of scope in PCS testing)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D712AC7-136C-C133-B4BE-614030A73C02}"/>
              </a:ext>
            </a:extLst>
          </p:cNvPr>
          <p:cNvGrpSpPr/>
          <p:nvPr/>
        </p:nvGrpSpPr>
        <p:grpSpPr>
          <a:xfrm>
            <a:off x="685800" y="3886200"/>
            <a:ext cx="10744200" cy="2438400"/>
            <a:chOff x="152400" y="3962400"/>
            <a:chExt cx="10744200" cy="24384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27D106-C7C6-04FE-6356-EFA6F5D12D83}"/>
                </a:ext>
              </a:extLst>
            </p:cNvPr>
            <p:cNvSpPr/>
            <p:nvPr/>
          </p:nvSpPr>
          <p:spPr bwMode="auto">
            <a:xfrm>
              <a:off x="7848600" y="5271060"/>
              <a:ext cx="901700" cy="299529"/>
            </a:xfrm>
            <a:custGeom>
              <a:avLst/>
              <a:gdLst>
                <a:gd name="connsiteX0" fmla="*/ 901700 w 901700"/>
                <a:gd name="connsiteY0" fmla="*/ 55007 h 299529"/>
                <a:gd name="connsiteX1" fmla="*/ 520700 w 901700"/>
                <a:gd name="connsiteY1" fmla="*/ 16907 h 299529"/>
                <a:gd name="connsiteX2" fmla="*/ 850900 w 901700"/>
                <a:gd name="connsiteY2" fmla="*/ 296307 h 299529"/>
                <a:gd name="connsiteX3" fmla="*/ 0 w 901700"/>
                <a:gd name="connsiteY3" fmla="*/ 143907 h 29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99529">
                  <a:moveTo>
                    <a:pt x="901700" y="55007"/>
                  </a:moveTo>
                  <a:cubicBezTo>
                    <a:pt x="715433" y="15849"/>
                    <a:pt x="529167" y="-23309"/>
                    <a:pt x="520700" y="16907"/>
                  </a:cubicBezTo>
                  <a:cubicBezTo>
                    <a:pt x="512233" y="57123"/>
                    <a:pt x="937683" y="275140"/>
                    <a:pt x="850900" y="296307"/>
                  </a:cubicBezTo>
                  <a:cubicBezTo>
                    <a:pt x="764117" y="317474"/>
                    <a:pt x="382058" y="230690"/>
                    <a:pt x="0" y="143907"/>
                  </a:cubicBezTo>
                </a:path>
              </a:pathLst>
            </a:custGeom>
            <a:noFill/>
            <a:ln w="82550" cap="flat" cmpd="sng" algn="ctr">
              <a:solidFill>
                <a:srgbClr val="457C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2" descr="Image result for Ethernet connector\">
              <a:extLst>
                <a:ext uri="{FF2B5EF4-FFF2-40B4-BE49-F238E27FC236}">
                  <a16:creationId xmlns:a16="http://schemas.microsoft.com/office/drawing/2014/main" id="{F5A58A88-623C-D039-EC37-D83879221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35694" flipH="1">
              <a:off x="8521902" y="5016504"/>
              <a:ext cx="883259" cy="75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4E4ECA-F6DD-88BA-6DC1-4034909A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29400" y="4343400"/>
              <a:ext cx="1679663" cy="16770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A50A23-9B9A-3AB3-F655-2B21F538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3200" y="5410200"/>
              <a:ext cx="819150" cy="81915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3E97F0-506A-2688-2467-67886A704C23}"/>
                </a:ext>
              </a:extLst>
            </p:cNvPr>
            <p:cNvSpPr txBox="1"/>
            <p:nvPr/>
          </p:nvSpPr>
          <p:spPr>
            <a:xfrm>
              <a:off x="7239000" y="5029200"/>
              <a:ext cx="685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Vendor Test Tool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B218BE-5E43-34FC-F605-EEBD5F849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200" y="5943600"/>
              <a:ext cx="569383" cy="3048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A666A7-02DE-05FC-BDE0-CFDAFF3B0D82}"/>
                </a:ext>
              </a:extLst>
            </p:cNvPr>
            <p:cNvSpPr txBox="1"/>
            <p:nvPr/>
          </p:nvSpPr>
          <p:spPr>
            <a:xfrm>
              <a:off x="5029200" y="4267200"/>
              <a:ext cx="15240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+mn-lt"/>
                </a:rPr>
                <a:t>Provide Test Schedules</a:t>
              </a:r>
            </a:p>
          </p:txBody>
        </p:sp>
        <p:pic>
          <p:nvPicPr>
            <p:cNvPr id="15" name="Picture 23" descr="Control Center and Utility">
              <a:extLst>
                <a:ext uri="{FF2B5EF4-FFF2-40B4-BE49-F238E27FC236}">
                  <a16:creationId xmlns:a16="http://schemas.microsoft.com/office/drawing/2014/main" id="{F8C26886-C6FD-AF45-5586-863C882C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267200"/>
              <a:ext cx="1457325" cy="166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B6B3A1-9DCF-32DC-C9F5-60ECB62C3254}"/>
                </a:ext>
              </a:extLst>
            </p:cNvPr>
            <p:cNvSpPr txBox="1"/>
            <p:nvPr/>
          </p:nvSpPr>
          <p:spPr>
            <a:xfrm>
              <a:off x="3353813" y="5929923"/>
              <a:ext cx="137160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NRTL Test System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E9C23-C28F-55B3-84CC-EAFF743583AD}"/>
                </a:ext>
              </a:extLst>
            </p:cNvPr>
            <p:cNvSpPr txBox="1"/>
            <p:nvPr/>
          </p:nvSpPr>
          <p:spPr>
            <a:xfrm>
              <a:off x="4800600" y="511558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+mn-lt"/>
                </a:rPr>
                <a:t>Verified Schedule Execution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2B8461-2F26-3473-BFFC-13FBDDBC8B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81600" y="4800600"/>
              <a:ext cx="12954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ECE119-37AA-1A7E-C93A-AC3A7A8A334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105400" y="5638800"/>
              <a:ext cx="12954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6811AAF-7248-C71B-9294-AE02DD9FE4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4400" y="5715000"/>
              <a:ext cx="784505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5647B9B-C332-80AC-F47D-FF89F320FD03}"/>
                </a:ext>
              </a:extLst>
            </p:cNvPr>
            <p:cNvSpPr txBox="1"/>
            <p:nvPr/>
          </p:nvSpPr>
          <p:spPr>
            <a:xfrm flipH="1">
              <a:off x="7848600" y="58674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+mn-lt"/>
                </a:rPr>
                <a:t>Vendor Protocols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45B6968-B7D3-2F6E-3173-81ADE4C08280}"/>
                </a:ext>
              </a:extLst>
            </p:cNvPr>
            <p:cNvSpPr/>
            <p:nvPr/>
          </p:nvSpPr>
          <p:spPr bwMode="auto">
            <a:xfrm>
              <a:off x="6629400" y="4267200"/>
              <a:ext cx="42672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76C4A4B-7B24-998A-1E50-7E8B048E4F99}"/>
                </a:ext>
              </a:extLst>
            </p:cNvPr>
            <p:cNvSpPr txBox="1"/>
            <p:nvPr/>
          </p:nvSpPr>
          <p:spPr>
            <a:xfrm flipH="1">
              <a:off x="6400800" y="39624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+mn-lt"/>
                </a:rPr>
                <a:t>Vendor-Provided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E7D0ADA-C8E3-0C14-624F-2805EE4ABEC6}"/>
                </a:ext>
              </a:extLst>
            </p:cNvPr>
            <p:cNvSpPr/>
            <p:nvPr/>
          </p:nvSpPr>
          <p:spPr bwMode="auto">
            <a:xfrm>
              <a:off x="9829800" y="4572000"/>
              <a:ext cx="990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062AC34-75DC-7D3F-C852-4E8CE30235F0}"/>
                </a:ext>
              </a:extLst>
            </p:cNvPr>
            <p:cNvSpPr txBox="1"/>
            <p:nvPr/>
          </p:nvSpPr>
          <p:spPr>
            <a:xfrm>
              <a:off x="9906000" y="4648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PCS in Inverter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1523CCB-127E-DC40-DB3D-1EC951918A9F}"/>
                </a:ext>
              </a:extLst>
            </p:cNvPr>
            <p:cNvSpPr/>
            <p:nvPr/>
          </p:nvSpPr>
          <p:spPr bwMode="auto">
            <a:xfrm>
              <a:off x="9829800" y="5486400"/>
              <a:ext cx="990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6331B2F-25B1-3140-FDE5-ADE1BE8F2E4F}"/>
                </a:ext>
              </a:extLst>
            </p:cNvPr>
            <p:cNvSpPr txBox="1"/>
            <p:nvPr/>
          </p:nvSpPr>
          <p:spPr>
            <a:xfrm>
              <a:off x="9829800" y="5486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Standalone PCS / Plant Controller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F34E6DD-5E77-F4CB-5113-53EC203A0F38}"/>
                </a:ext>
              </a:extLst>
            </p:cNvPr>
            <p:cNvSpPr txBox="1"/>
            <p:nvPr/>
          </p:nvSpPr>
          <p:spPr>
            <a:xfrm>
              <a:off x="10134600" y="5181600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or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3A2AB9-2066-9E12-869B-F93F4027F384}"/>
                </a:ext>
              </a:extLst>
            </p:cNvPr>
            <p:cNvSpPr txBox="1"/>
            <p:nvPr/>
          </p:nvSpPr>
          <p:spPr>
            <a:xfrm>
              <a:off x="152400" y="4343400"/>
              <a:ext cx="121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At the NRTL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614E9AD-EDA1-4560-98C6-A4E4A6C92D97}"/>
              </a:ext>
            </a:extLst>
          </p:cNvPr>
          <p:cNvSpPr txBox="1"/>
          <p:nvPr/>
        </p:nvSpPr>
        <p:spPr>
          <a:xfrm>
            <a:off x="535004" y="14478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During Interconnection</a:t>
            </a:r>
          </a:p>
        </p:txBody>
      </p:sp>
    </p:spTree>
    <p:extLst>
      <p:ext uri="{BB962C8B-B14F-4D97-AF65-F5344CB8AC3E}">
        <p14:creationId xmlns:p14="http://schemas.microsoft.com/office/powerpoint/2010/main" val="2093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580-0867-4A4E-878B-7C7F9839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File Format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B2212-4F22-4275-8109-3EFED93196C4}"/>
              </a:ext>
            </a:extLst>
          </p:cNvPr>
          <p:cNvSpPr txBox="1"/>
          <p:nvPr/>
        </p:nvSpPr>
        <p:spPr>
          <a:xfrm>
            <a:off x="838200" y="1143000"/>
            <a:ext cx="10439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Initiated by the UL PCS CRD working group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Guided by requirements from CA, HI, MA, and the PCS WG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Technical approach: keep with a CSV file format for consistency with the IEEE 1547-2018 standard results reporting and settings files</a:t>
            </a:r>
          </a:p>
          <a:p>
            <a:pPr marL="914400" lvl="1" indent="-457200" algn="l">
              <a:buSzPct val="75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Human or machine readable, no special software needed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Keep it simple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High value in a uniform national format (saving time/cost, reducing error)… but with regional specifications on usage</a:t>
            </a:r>
          </a:p>
          <a:p>
            <a:pPr algn="l"/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06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580-0867-4A4E-878B-7C7F9839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Standard Schedule File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E2F84-8C1D-E895-44A9-E10FB58E0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230868"/>
            <a:ext cx="7690879" cy="5460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F9E763-198C-12D3-17E8-71654F9C805A}"/>
              </a:ext>
            </a:extLst>
          </p:cNvPr>
          <p:cNvSpPr txBox="1"/>
          <p:nvPr/>
        </p:nvSpPr>
        <p:spPr>
          <a:xfrm>
            <a:off x="1090302" y="1333500"/>
            <a:ext cx="206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Metadata (optional)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DF655-BE57-68AF-8722-51D0DA86B7CC}"/>
              </a:ext>
            </a:extLst>
          </p:cNvPr>
          <p:cNvSpPr txBox="1"/>
          <p:nvPr/>
        </p:nvSpPr>
        <p:spPr>
          <a:xfrm>
            <a:off x="1000898" y="2095500"/>
            <a:ext cx="217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Comments (optional)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847B5-0B34-CF40-CFEA-42A5C69AA0CF}"/>
              </a:ext>
            </a:extLst>
          </p:cNvPr>
          <p:cNvSpPr txBox="1"/>
          <p:nvPr/>
        </p:nvSpPr>
        <p:spPr>
          <a:xfrm>
            <a:off x="914400" y="4267200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Schedule (mandatory)</a:t>
            </a:r>
          </a:p>
        </p:txBody>
      </p:sp>
    </p:spTree>
    <p:extLst>
      <p:ext uri="{BB962C8B-B14F-4D97-AF65-F5344CB8AC3E}">
        <p14:creationId xmlns:p14="http://schemas.microsoft.com/office/powerpoint/2010/main" val="365170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580-0867-4A4E-878B-7C7F9839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12-Entry Monthly Schedule Example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7170B8-44D5-C4C9-C11C-C6B29CB96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990793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F1CA3C-E196-4F96-A9F2-19F17409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10997263" cy="762000"/>
          </a:xfrm>
        </p:spPr>
        <p:txBody>
          <a:bodyPr anchor="ctr"/>
          <a:lstStyle/>
          <a:p>
            <a:r>
              <a:rPr lang="en-US" dirty="0"/>
              <a:t>Verifying DER Schedules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3A1A63-B71A-45BF-A2D9-E67689EA1102}"/>
              </a:ext>
            </a:extLst>
          </p:cNvPr>
          <p:cNvSpPr/>
          <p:nvPr/>
        </p:nvSpPr>
        <p:spPr bwMode="auto">
          <a:xfrm>
            <a:off x="6705600" y="2680260"/>
            <a:ext cx="901700" cy="299529"/>
          </a:xfrm>
          <a:custGeom>
            <a:avLst/>
            <a:gdLst>
              <a:gd name="connsiteX0" fmla="*/ 901700 w 901700"/>
              <a:gd name="connsiteY0" fmla="*/ 55007 h 299529"/>
              <a:gd name="connsiteX1" fmla="*/ 520700 w 901700"/>
              <a:gd name="connsiteY1" fmla="*/ 16907 h 299529"/>
              <a:gd name="connsiteX2" fmla="*/ 850900 w 901700"/>
              <a:gd name="connsiteY2" fmla="*/ 296307 h 299529"/>
              <a:gd name="connsiteX3" fmla="*/ 0 w 901700"/>
              <a:gd name="connsiteY3" fmla="*/ 143907 h 29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299529">
                <a:moveTo>
                  <a:pt x="901700" y="55007"/>
                </a:moveTo>
                <a:cubicBezTo>
                  <a:pt x="715433" y="15849"/>
                  <a:pt x="529167" y="-23309"/>
                  <a:pt x="520700" y="16907"/>
                </a:cubicBezTo>
                <a:cubicBezTo>
                  <a:pt x="512233" y="57123"/>
                  <a:pt x="937683" y="275140"/>
                  <a:pt x="850900" y="296307"/>
                </a:cubicBezTo>
                <a:cubicBezTo>
                  <a:pt x="764117" y="317474"/>
                  <a:pt x="382058" y="230690"/>
                  <a:pt x="0" y="143907"/>
                </a:cubicBezTo>
              </a:path>
            </a:pathLst>
          </a:custGeom>
          <a:noFill/>
          <a:ln w="82550" cap="flat" cmpd="sng" algn="ctr">
            <a:solidFill>
              <a:srgbClr val="457C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14" name="Picture 2" descr="Image result for Ethernet connector\">
            <a:extLst>
              <a:ext uri="{FF2B5EF4-FFF2-40B4-BE49-F238E27FC236}">
                <a16:creationId xmlns:a16="http://schemas.microsoft.com/office/drawing/2014/main" id="{A63AEBA2-DCED-4D99-81DE-B373B86C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694" flipH="1">
            <a:off x="7378902" y="2425704"/>
            <a:ext cx="883259" cy="75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FDE7A8-4A43-45F1-8E2A-ABB3879C9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76400"/>
            <a:ext cx="1663140" cy="16631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090BB-2E09-4AE1-8DA6-6C5691846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1752600"/>
            <a:ext cx="1679663" cy="1677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035D61-106E-4EFC-B58A-5DC714F6E3D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2362200"/>
            <a:ext cx="1276350" cy="127635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BDAD8B-79C7-41D6-BB62-8F03755D6355}"/>
              </a:ext>
            </a:extLst>
          </p:cNvPr>
          <p:cNvCxnSpPr>
            <a:cxnSpLocks/>
          </p:cNvCxnSpPr>
          <p:nvPr/>
        </p:nvCxnSpPr>
        <p:spPr bwMode="auto">
          <a:xfrm>
            <a:off x="7543800" y="2438400"/>
            <a:ext cx="109537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C5274C-1941-44F2-9C30-747C22187E04}"/>
              </a:ext>
            </a:extLst>
          </p:cNvPr>
          <p:cNvCxnSpPr>
            <a:cxnSpLocks/>
          </p:cNvCxnSpPr>
          <p:nvPr/>
        </p:nvCxnSpPr>
        <p:spPr bwMode="auto">
          <a:xfrm>
            <a:off x="3505200" y="15240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0A1D6D-BC9A-4DD5-8ED1-179E66523062}"/>
              </a:ext>
            </a:extLst>
          </p:cNvPr>
          <p:cNvSpPr txBox="1"/>
          <p:nvPr/>
        </p:nvSpPr>
        <p:spPr>
          <a:xfrm flipH="1">
            <a:off x="7259917" y="1576396"/>
            <a:ext cx="166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IEEE 1547-2018 Standard Interface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084E5F-C779-4F4F-943D-875555C7C7C7}"/>
              </a:ext>
            </a:extLst>
          </p:cNvPr>
          <p:cNvSpPr txBox="1"/>
          <p:nvPr/>
        </p:nvSpPr>
        <p:spPr>
          <a:xfrm>
            <a:off x="6096000" y="2438400"/>
            <a:ext cx="6858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Developer Tools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2EFA9D-2925-419B-BD2D-105198083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048000"/>
            <a:ext cx="1002399" cy="536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7D4590-CBDC-4F3C-A6FA-2D56F539D1C5}"/>
              </a:ext>
            </a:extLst>
          </p:cNvPr>
          <p:cNvSpPr txBox="1"/>
          <p:nvPr/>
        </p:nvSpPr>
        <p:spPr>
          <a:xfrm>
            <a:off x="3187029" y="236968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Approved Schedule</a:t>
            </a:r>
          </a:p>
        </p:txBody>
      </p:sp>
      <p:pic>
        <p:nvPicPr>
          <p:cNvPr id="26" name="Picture 23" descr="Control Center and Utility">
            <a:extLst>
              <a:ext uri="{FF2B5EF4-FFF2-40B4-BE49-F238E27FC236}">
                <a16:creationId xmlns:a16="http://schemas.microsoft.com/office/drawing/2014/main" id="{D9B3AF71-581E-4E79-BC9D-C80107B0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95" y="1419228"/>
            <a:ext cx="1457325" cy="166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3A8394-31C6-4C52-A57C-C1564647ED08}"/>
              </a:ext>
            </a:extLst>
          </p:cNvPr>
          <p:cNvSpPr txBox="1"/>
          <p:nvPr/>
        </p:nvSpPr>
        <p:spPr>
          <a:xfrm>
            <a:off x="1342133" y="3034323"/>
            <a:ext cx="13716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Other Utility Enterprise Applications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A52C23-C6F5-4551-967A-5F47E80F46A4}"/>
              </a:ext>
            </a:extLst>
          </p:cNvPr>
          <p:cNvSpPr txBox="1"/>
          <p:nvPr/>
        </p:nvSpPr>
        <p:spPr>
          <a:xfrm>
            <a:off x="3187029" y="1834639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Proposed Schedule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597B6B-FB2A-4CCE-BF71-8DFBB5083BC6}"/>
              </a:ext>
            </a:extLst>
          </p:cNvPr>
          <p:cNvSpPr txBox="1"/>
          <p:nvPr/>
        </p:nvSpPr>
        <p:spPr>
          <a:xfrm>
            <a:off x="2819400" y="1143000"/>
            <a:ext cx="2604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ICA Available Information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1078FB-3D22-4947-A419-B7684971318C}"/>
              </a:ext>
            </a:extLst>
          </p:cNvPr>
          <p:cNvCxnSpPr>
            <a:cxnSpLocks/>
          </p:cNvCxnSpPr>
          <p:nvPr/>
        </p:nvCxnSpPr>
        <p:spPr bwMode="auto">
          <a:xfrm>
            <a:off x="3491829" y="2696183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C71286-8E51-46F6-A9B4-F3CE7B8E561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91829" y="2161451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B76342-B140-451B-894C-7FFB1B014C40}"/>
              </a:ext>
            </a:extLst>
          </p:cNvPr>
          <p:cNvCxnSpPr>
            <a:cxnSpLocks/>
          </p:cNvCxnSpPr>
          <p:nvPr/>
        </p:nvCxnSpPr>
        <p:spPr bwMode="auto">
          <a:xfrm>
            <a:off x="7521295" y="3203600"/>
            <a:ext cx="109537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D93C754-E8CE-441E-9B1D-9B324537570B}"/>
              </a:ext>
            </a:extLst>
          </p:cNvPr>
          <p:cNvSpPr txBox="1"/>
          <p:nvPr/>
        </p:nvSpPr>
        <p:spPr>
          <a:xfrm flipH="1">
            <a:off x="7040282" y="327268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Vendor Protocols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AAA1F5-D018-4590-BF69-AD67F293C265}"/>
              </a:ext>
            </a:extLst>
          </p:cNvPr>
          <p:cNvSpPr/>
          <p:nvPr/>
        </p:nvSpPr>
        <p:spPr bwMode="auto">
          <a:xfrm>
            <a:off x="3200400" y="1828800"/>
            <a:ext cx="1905000" cy="2057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827C13-C447-4BCD-86F8-A904E797E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5029200"/>
            <a:ext cx="1679663" cy="167700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C9EC44A-9A86-48FB-81D4-88FFBED19432}"/>
              </a:ext>
            </a:extLst>
          </p:cNvPr>
          <p:cNvSpPr txBox="1"/>
          <p:nvPr/>
        </p:nvSpPr>
        <p:spPr>
          <a:xfrm>
            <a:off x="6172200" y="5410200"/>
            <a:ext cx="685800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Schedule “Compare”  Tool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7ACC47-F97A-41DA-BCB1-A684E9778AD1}"/>
              </a:ext>
            </a:extLst>
          </p:cNvPr>
          <p:cNvCxnSpPr>
            <a:cxnSpLocks/>
          </p:cNvCxnSpPr>
          <p:nvPr/>
        </p:nvCxnSpPr>
        <p:spPr bwMode="auto">
          <a:xfrm>
            <a:off x="4267200" y="3733800"/>
            <a:ext cx="1600200" cy="1676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BD04B6-6CD5-463E-B0B7-9A74381B981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3810000"/>
            <a:ext cx="762000" cy="1219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DE5DD37-4C7D-4D47-AC62-396FB8CAEC5C}"/>
              </a:ext>
            </a:extLst>
          </p:cNvPr>
          <p:cNvSpPr txBox="1"/>
          <p:nvPr/>
        </p:nvSpPr>
        <p:spPr>
          <a:xfrm>
            <a:off x="3505200" y="4800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Approved Schedule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E3F0EE-2B65-4D05-8D1B-F7306FE79A78}"/>
              </a:ext>
            </a:extLst>
          </p:cNvPr>
          <p:cNvSpPr txBox="1"/>
          <p:nvPr/>
        </p:nvSpPr>
        <p:spPr>
          <a:xfrm>
            <a:off x="6858000" y="434340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Schedule Applied in DER </a:t>
            </a:r>
          </a:p>
        </p:txBody>
      </p:sp>
    </p:spTree>
    <p:extLst>
      <p:ext uri="{BB962C8B-B14F-4D97-AF65-F5344CB8AC3E}">
        <p14:creationId xmlns:p14="http://schemas.microsoft.com/office/powerpoint/2010/main" val="427712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178294"/>
      </p:ext>
    </p:extLst>
  </p:cSld>
  <p:clrMapOvr>
    <a:masterClrMapping/>
  </p:clrMapOvr>
</p:sld>
</file>

<file path=ppt/theme/theme1.xml><?xml version="1.0" encoding="utf-8"?>
<a:theme xmlns:a="http://schemas.openxmlformats.org/drawingml/2006/main" name="EPRI 2022 Standard Template - LIGHT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 PowerPoint Template_FINAL" id="{B423788E-C16E-924F-AE7E-DB33C7376178}" vid="{50EA9ABB-EE54-8646-8B56-C93BD2B56E7D}"/>
    </a:ext>
  </a:extLst>
</a:theme>
</file>

<file path=ppt/theme/theme2.xml><?xml version="1.0" encoding="utf-8"?>
<a:theme xmlns:a="http://schemas.openxmlformats.org/drawingml/2006/main" name="EPRI 2022 Standard Template - DARK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 PowerPoint Template_FINAL" id="{B423788E-C16E-924F-AE7E-DB33C7376178}" vid="{A7EFCD37-0A23-B045-9D6C-C71DD53D3F7D}"/>
    </a:ext>
  </a:extLst>
</a:theme>
</file>

<file path=ppt/theme/theme3.xml><?xml version="1.0" encoding="utf-8"?>
<a:theme xmlns:a="http://schemas.openxmlformats.org/drawingml/2006/main" name="4_2020 EPRI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3A02EFC5-5AEF-AE47-8E14-0B5735758467}" vid="{3A6CFCF5-8FE0-FF4A-AF1A-7B0B26731A28}"/>
    </a:ext>
  </a:extLst>
</a:theme>
</file>

<file path=ppt/theme/theme4.xml><?xml version="1.0" encoding="utf-8"?>
<a:theme xmlns:a="http://schemas.openxmlformats.org/drawingml/2006/main" name="2022 PowerPoint theme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PowerPoint TEMPLATE" id="{AC3EB8A7-0533-4E41-8C29-BC313BBF11E3}" vid="{5AB3CF1D-ADB8-F34F-A515-93C9EAB9EC9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235EDFC1A084495E54239C0B02BAA" ma:contentTypeVersion="14" ma:contentTypeDescription="Create a new document." ma:contentTypeScope="" ma:versionID="0ff4528418027b742b013ad4488d2a65">
  <xsd:schema xmlns:xsd="http://www.w3.org/2001/XMLSchema" xmlns:xs="http://www.w3.org/2001/XMLSchema" xmlns:p="http://schemas.microsoft.com/office/2006/metadata/properties" xmlns:ns2="90f4557e-16e7-4ad4-9248-b950eb894e33" xmlns:ns3="2c7220a4-f1fe-4ad2-8dd7-a066dda6a6aa" targetNamespace="http://schemas.microsoft.com/office/2006/metadata/properties" ma:root="true" ma:fieldsID="eea20a7bb099ccb76f45b6f6154cb6df" ns2:_="" ns3:_="">
    <xsd:import namespace="90f4557e-16e7-4ad4-9248-b950eb894e33"/>
    <xsd:import namespace="2c7220a4-f1fe-4ad2-8dd7-a066dda6a6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4557e-16e7-4ad4-9248-b950eb894e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58c64cc-ee56-435d-b6d0-239f1a5e0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220a4-f1fe-4ad2-8dd7-a066dda6a6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c668c58-2734-4238-af15-1204519f9f1e}" ma:internalName="TaxCatchAll" ma:showField="CatchAllData" ma:web="2c7220a4-f1fe-4ad2-8dd7-a066dda6a6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f4557e-16e7-4ad4-9248-b950eb894e33">
      <Terms xmlns="http://schemas.microsoft.com/office/infopath/2007/PartnerControls"/>
    </lcf76f155ced4ddcb4097134ff3c332f>
    <TaxCatchAll xmlns="2c7220a4-f1fe-4ad2-8dd7-a066dda6a6aa" xsi:nil="true"/>
  </documentManagement>
</p:properties>
</file>

<file path=customXml/itemProps1.xml><?xml version="1.0" encoding="utf-8"?>
<ds:datastoreItem xmlns:ds="http://schemas.openxmlformats.org/officeDocument/2006/customXml" ds:itemID="{CE66F1E2-5996-4A4B-AC5A-0B8C45A3A5CD}"/>
</file>

<file path=customXml/itemProps2.xml><?xml version="1.0" encoding="utf-8"?>
<ds:datastoreItem xmlns:ds="http://schemas.openxmlformats.org/officeDocument/2006/customXml" ds:itemID="{5937921D-65A5-4ABF-B91C-539319CED1C9}"/>
</file>

<file path=customXml/itemProps3.xml><?xml version="1.0" encoding="utf-8"?>
<ds:datastoreItem xmlns:ds="http://schemas.openxmlformats.org/officeDocument/2006/customXml" ds:itemID="{7528A2A5-E355-47DA-9E9E-C45A94095D91}"/>
</file>

<file path=docProps/app.xml><?xml version="1.0" encoding="utf-8"?>
<Properties xmlns="http://schemas.openxmlformats.org/officeDocument/2006/extended-properties" xmlns:vt="http://schemas.openxmlformats.org/officeDocument/2006/docPropsVTypes">
  <Template>2023 PowerPoint Template</Template>
  <TotalTime>4536</TotalTime>
  <Words>282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Courier New</vt:lpstr>
      <vt:lpstr>Wingdings</vt:lpstr>
      <vt:lpstr>EPRI 2022 Standard Template - LIGHT</vt:lpstr>
      <vt:lpstr>EPRI 2022 Standard Template - DARK</vt:lpstr>
      <vt:lpstr>4_2020 EPRI</vt:lpstr>
      <vt:lpstr>2022 PowerPoint theme</vt:lpstr>
      <vt:lpstr>DER LGP Profiles Standard Schedule File Format</vt:lpstr>
      <vt:lpstr>Standard DER Schedule Motivation</vt:lpstr>
      <vt:lpstr>PowerPoint Presentation</vt:lpstr>
      <vt:lpstr>Schedule File Format </vt:lpstr>
      <vt:lpstr>Overview of the Standard Schedule File Format</vt:lpstr>
      <vt:lpstr>12-Entry Monthly Schedule Example </vt:lpstr>
      <vt:lpstr>Verifying DER Schedules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Title</dc:title>
  <dc:subject>Version 1.0</dc:subject>
  <dc:creator>Key, Tom</dc:creator>
  <cp:keywords/>
  <dc:description>© 2023 Electric Power Research Institute, Inc. All rights reserved.</dc:description>
  <cp:lastModifiedBy>Seal, Brian</cp:lastModifiedBy>
  <cp:revision>27</cp:revision>
  <cp:lastPrinted>2023-01-24T19:12:45Z</cp:lastPrinted>
  <dcterms:created xsi:type="dcterms:W3CDTF">2023-01-24T17:07:14Z</dcterms:created>
  <dcterms:modified xsi:type="dcterms:W3CDTF">2023-01-30T15:16:02Z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0x010100789235EDFC1A084495E54239C0B02BAA</vt:lpwstr>
  </property>
</Properties>
</file>