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661" r:id="rId3"/>
    <p:sldMasterId id="2147483674" r:id="rId4"/>
    <p:sldMasterId id="2147483687" r:id="rId5"/>
  </p:sldMasterIdLst>
  <p:notesMasterIdLst>
    <p:notesMasterId r:id="rId16"/>
  </p:notesMasterIdLst>
  <p:sldIdLst>
    <p:sldId id="256" r:id="rId6"/>
    <p:sldId id="266" r:id="rId7"/>
    <p:sldId id="272" r:id="rId8"/>
    <p:sldId id="267" r:id="rId9"/>
    <p:sldId id="271" r:id="rId10"/>
    <p:sldId id="273" r:id="rId11"/>
    <p:sldId id="270" r:id="rId12"/>
    <p:sldId id="269" r:id="rId13"/>
    <p:sldId id="264"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76"/>
    <p:restoredTop sz="96327"/>
  </p:normalViewPr>
  <p:slideViewPr>
    <p:cSldViewPr snapToGrid="0" snapToObjects="1" showGuides="1">
      <p:cViewPr varScale="1">
        <p:scale>
          <a:sx n="124" d="100"/>
          <a:sy n="124" d="100"/>
        </p:scale>
        <p:origin x="208" y="4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February 2,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February 2,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February 2,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February 2,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February 2,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February 2,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February 2,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February 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February 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February 2,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February 2,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February 2,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February 2,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February 2,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February 2,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February 2,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February 2,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February 2,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February 2,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February 2,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February 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February 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February 2,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February 2,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February 2,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February 2,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February 2,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February 2,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February 2,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February 2,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7DCA3-C00D-6A4D-BB92-92F208F6050E}" type="datetime4">
              <a:rPr lang="en-US" smtClean="0"/>
              <a:t>February 2,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80FA2D5-53FB-DB49-B5D7-9159B9F925A4}" type="datetime4">
              <a:rPr lang="en-US" smtClean="0"/>
              <a:t>February 2,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C722630-1AC3-FB4D-83A6-2F9E3D756B94}" type="datetime4">
              <a:rPr lang="en-US" smtClean="0"/>
              <a:t>February 2,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February 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443B4F8-6482-7445-B3FC-732E70C6A8FE}" type="datetime4">
              <a:rPr lang="en-US" smtClean="0"/>
              <a:t>February 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C1ECF14-1BD0-3C40-BD72-F69DC26ED8B1}" type="datetime4">
              <a:rPr lang="en-US" smtClean="0"/>
              <a:t>February 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732060B-9104-5049-81A2-5B996B708C05}" type="datetime4">
              <a:rPr lang="en-US" smtClean="0"/>
              <a:t>February 2,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124F47F-0445-A943-A697-9641DEBD2F09}" type="datetime4">
              <a:rPr lang="en-US" smtClean="0"/>
              <a:t>February 2,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35E1B4A-C22C-C44C-AA7A-8A0A063721F3}" type="datetime4">
              <a:rPr lang="en-US" smtClean="0"/>
              <a:t>February 2,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96F3DF6-0D2E-984B-B1D2-DC636569DEC4}" type="datetime4">
              <a:rPr lang="en-US" smtClean="0"/>
              <a:t>February 2,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077EE9A-35F8-284F-922B-E4E6592A11AD}" type="datetime4">
              <a:rPr lang="en-US" smtClean="0"/>
              <a:t>February 2,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1084867-EFF6-D24B-8FCC-C71F2F989520}" type="datetime4">
              <a:rPr lang="en-US" smtClean="0"/>
              <a:t>February 2,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FE2D665-B3BF-7D40-BE39-CF742A95FE31}" type="datetime4">
              <a:rPr lang="en-US" smtClean="0"/>
              <a:t>February 2,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F859757-2891-4C43-B4D1-BDC1507AC74C}" type="datetime4">
              <a:rPr lang="en-US" smtClean="0"/>
              <a:t>February 2,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February 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32DD43-02CA-6E41-8206-CF55ECD718D4}" type="datetime4">
              <a:rPr lang="en-US" smtClean="0"/>
              <a:t>February 2,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02701DA-7FA2-134F-AA5D-E71B646BDAAC}" type="datetime4">
              <a:rPr lang="en-US" smtClean="0"/>
              <a:t>February 2,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63C0A594-AEB2-6D45-8F9C-F0712A3E6267}" type="datetime4">
              <a:rPr lang="en-US" smtClean="0"/>
              <a:t>February 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8520D45-0DE4-D648-B52D-557520CA200A}" type="datetime4">
              <a:rPr lang="en-US" smtClean="0"/>
              <a:t>February 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8FA848D-8AE6-D141-ABC5-B40873CBDB66}" type="datetime4">
              <a:rPr lang="en-US" smtClean="0"/>
              <a:t>February 2,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9BF3181-B124-3648-9A4C-E9FCB5376105}" type="datetime4">
              <a:rPr lang="en-US" smtClean="0"/>
              <a:t>February 2,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2AE32342-6C4E-3A40-895D-6BC3D710C93C}" type="datetime4">
              <a:rPr lang="en-US" smtClean="0"/>
              <a:t>February 2,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002F657-40C6-B44C-8C18-163B0271B692}" type="datetime4">
              <a:rPr lang="en-US" smtClean="0"/>
              <a:t>February 2,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AC0270EB-DFC0-1A48-A3FD-4EB93038A8CE}" type="datetime4">
              <a:rPr lang="en-US" smtClean="0"/>
              <a:t>February 2,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4FB88B6C-E105-CA4F-8663-F8688558A388}" type="datetime4">
              <a:rPr lang="en-US" smtClean="0"/>
              <a:t>February 2,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February 2,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2A51BF3-8603-844D-8655-AD760585EABE}" type="datetime4">
              <a:rPr lang="en-US" smtClean="0"/>
              <a:t>February 2,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February 2,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February 2,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February 2,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February 2,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February 2,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February 2,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53CBE321-300F-AF4D-830B-A39EF5C20CB8}" type="datetime4">
              <a:rPr lang="en-US" smtClean="0"/>
              <a:t>February 2,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C6649A62-58CE-B54B-8D79-C75838F454C8}" type="datetime4">
              <a:rPr lang="en-US" smtClean="0"/>
              <a:t>February 2,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702067" y="957463"/>
            <a:ext cx="10620054" cy="2306637"/>
          </a:xfrm>
        </p:spPr>
        <p:txBody>
          <a:bodyPr>
            <a:normAutofit/>
          </a:bodyPr>
          <a:lstStyle/>
          <a:p>
            <a:r>
              <a:rPr lang="en-US" dirty="0"/>
              <a:t>Smart Inverter Working Group (SIWG)</a:t>
            </a:r>
            <a:br>
              <a:rPr lang="en-US" dirty="0"/>
            </a:br>
            <a:br>
              <a:rPr lang="en-US" sz="1600" dirty="0"/>
            </a:br>
            <a:r>
              <a:rPr lang="en-US" sz="3600" b="0" dirty="0"/>
              <a:t>Pronounced “</a:t>
            </a:r>
            <a:r>
              <a:rPr lang="en-US" sz="3600" b="0" dirty="0" err="1"/>
              <a:t>SIWoG</a:t>
            </a:r>
            <a:r>
              <a:rPr lang="en-US" sz="3600" b="0" dirty="0"/>
              <a:t>” not “SWIG”</a:t>
            </a:r>
            <a:br>
              <a:rPr lang="en-US" dirty="0"/>
            </a:br>
            <a:endParaRPr lang="en-US" dirty="0"/>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702067" y="3429000"/>
            <a:ext cx="9601200" cy="1073217"/>
          </a:xfrm>
        </p:spPr>
        <p:txBody>
          <a:bodyPr/>
          <a:lstStyle/>
          <a:p>
            <a:r>
              <a:rPr lang="en-US" dirty="0"/>
              <a:t>February 02, 2023</a:t>
            </a:r>
          </a:p>
          <a:p>
            <a:r>
              <a:rPr lang="en-US" dirty="0"/>
              <a:t>1:00-2:30 PM PST</a:t>
            </a:r>
          </a:p>
          <a:p>
            <a:endParaRPr lang="en-US" dirty="0"/>
          </a:p>
        </p:txBody>
      </p:sp>
      <p:sp>
        <p:nvSpPr>
          <p:cNvPr id="4" name="Footer Placeholder 4">
            <a:extLst>
              <a:ext uri="{FF2B5EF4-FFF2-40B4-BE49-F238E27FC236}">
                <a16:creationId xmlns:a16="http://schemas.microsoft.com/office/drawing/2014/main" id="{798DEC56-6675-231D-4D96-5D9622560BC2}"/>
              </a:ext>
            </a:extLst>
          </p:cNvPr>
          <p:cNvSpPr txBox="1">
            <a:spLocks noChangeArrowheads="1"/>
          </p:cNvSpPr>
          <p:nvPr/>
        </p:nvSpPr>
        <p:spPr bwMode="auto">
          <a:xfrm>
            <a:off x="4146479" y="581153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A5D-EA52-194A-8424-155328D99D35}"/>
              </a:ext>
            </a:extLst>
          </p:cNvPr>
          <p:cNvSpPr txBox="1">
            <a:spLocks/>
          </p:cNvSpPr>
          <p:nvPr/>
        </p:nvSpPr>
        <p:spPr>
          <a:xfrm>
            <a:off x="3936419" y="4069347"/>
            <a:ext cx="7334332" cy="155061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2400" b="0" dirty="0"/>
              <a:t>For additional information on the SIWG contact:  </a:t>
            </a:r>
          </a:p>
          <a:p>
            <a:pPr>
              <a:lnSpc>
                <a:spcPct val="110000"/>
              </a:lnSpc>
            </a:pPr>
            <a:endParaRPr lang="en-US" sz="2400" b="0" dirty="0"/>
          </a:p>
          <a:p>
            <a:pPr>
              <a:lnSpc>
                <a:spcPct val="110000"/>
              </a:lnSpc>
            </a:pPr>
            <a:r>
              <a:rPr lang="en-US" sz="2400" b="0" dirty="0"/>
              <a:t>Jose.Aliaga-Caro@cpuc.ca.gov</a:t>
            </a:r>
          </a:p>
          <a:p>
            <a:pPr>
              <a:lnSpc>
                <a:spcPct val="110000"/>
              </a:lnSpc>
            </a:pPr>
            <a:endParaRPr lang="en-US" sz="2400" b="0" dirty="0"/>
          </a:p>
          <a:p>
            <a:pPr>
              <a:lnSpc>
                <a:spcPct val="110000"/>
              </a:lnSpc>
            </a:pPr>
            <a:endParaRPr lang="en-US" sz="2400" b="0" dirty="0"/>
          </a:p>
        </p:txBody>
      </p:sp>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47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600979"/>
            <a:ext cx="10972800" cy="601627"/>
          </a:xfrm>
        </p:spPr>
        <p:txBody>
          <a:bodyPr/>
          <a:lstStyle/>
          <a:p>
            <a:r>
              <a:rPr lang="en-US" dirty="0"/>
              <a:t>Agenda</a:t>
            </a:r>
          </a:p>
        </p:txBody>
      </p:sp>
      <p:graphicFrame>
        <p:nvGraphicFramePr>
          <p:cNvPr id="6" name="Content Placeholder 4">
            <a:extLst>
              <a:ext uri="{FF2B5EF4-FFF2-40B4-BE49-F238E27FC236}">
                <a16:creationId xmlns:a16="http://schemas.microsoft.com/office/drawing/2014/main" id="{39AE5D7C-2522-5A15-B95A-1F37F82FCD59}"/>
              </a:ext>
            </a:extLst>
          </p:cNvPr>
          <p:cNvGraphicFramePr>
            <a:graphicFrameLocks noGrp="1"/>
          </p:cNvGraphicFramePr>
          <p:nvPr>
            <p:ph idx="1"/>
            <p:extLst>
              <p:ext uri="{D42A27DB-BD31-4B8C-83A1-F6EECF244321}">
                <p14:modId xmlns:p14="http://schemas.microsoft.com/office/powerpoint/2010/main" val="1656251696"/>
              </p:ext>
            </p:extLst>
          </p:nvPr>
        </p:nvGraphicFramePr>
        <p:xfrm>
          <a:off x="1171253" y="1611661"/>
          <a:ext cx="10130320" cy="2917111"/>
        </p:xfrm>
        <a:graphic>
          <a:graphicData uri="http://schemas.openxmlformats.org/drawingml/2006/table">
            <a:tbl>
              <a:tblPr firstRow="1" firstCol="1" bandRow="1"/>
              <a:tblGrid>
                <a:gridCol w="4285905">
                  <a:extLst>
                    <a:ext uri="{9D8B030D-6E8A-4147-A177-3AD203B41FA5}">
                      <a16:colId xmlns:a16="http://schemas.microsoft.com/office/drawing/2014/main" val="20000"/>
                    </a:ext>
                  </a:extLst>
                </a:gridCol>
                <a:gridCol w="2629986">
                  <a:extLst>
                    <a:ext uri="{9D8B030D-6E8A-4147-A177-3AD203B41FA5}">
                      <a16:colId xmlns:a16="http://schemas.microsoft.com/office/drawing/2014/main" val="20001"/>
                    </a:ext>
                  </a:extLst>
                </a:gridCol>
                <a:gridCol w="3214429">
                  <a:extLst>
                    <a:ext uri="{9D8B030D-6E8A-4147-A177-3AD203B41FA5}">
                      <a16:colId xmlns:a16="http://schemas.microsoft.com/office/drawing/2014/main" val="20002"/>
                    </a:ext>
                  </a:extLst>
                </a:gridCol>
              </a:tblGrid>
              <a:tr h="524852">
                <a:tc>
                  <a:txBody>
                    <a:bodyPr/>
                    <a:lstStyle/>
                    <a:p>
                      <a:pPr marL="0" marR="0" algn="l" fontAlgn="ctr">
                        <a:lnSpc>
                          <a:spcPct val="100000"/>
                        </a:lnSpc>
                        <a:spcBef>
                          <a:spcPts val="0"/>
                        </a:spcBef>
                        <a:spcAft>
                          <a:spcPts val="0"/>
                        </a:spcAft>
                      </a:pPr>
                      <a:r>
                        <a:rPr lang="en-US" sz="1800" b="1" dirty="0">
                          <a:effectLst/>
                          <a:latin typeface="+mj-lt"/>
                          <a:ea typeface="Calibri" panose="020F0502020204030204" pitchFamily="34" charset="0"/>
                          <a:cs typeface="Arial" panose="020B0604020202020204" pitchFamily="34" charset="0"/>
                        </a:rPr>
                        <a:t>Topic</a:t>
                      </a:r>
                      <a:endParaRPr lang="en-US"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0000"/>
                        </a:lnSpc>
                        <a:spcBef>
                          <a:spcPts val="0"/>
                        </a:spcBef>
                        <a:spcAft>
                          <a:spcPts val="0"/>
                        </a:spcAft>
                      </a:pPr>
                      <a:r>
                        <a:rPr lang="en-US" sz="1800" b="1" dirty="0">
                          <a:effectLst/>
                          <a:latin typeface="+mj-lt"/>
                          <a:ea typeface="Calibri" panose="020F0502020204030204" pitchFamily="34" charset="0"/>
                          <a:cs typeface="Arial" panose="020B0604020202020204" pitchFamily="34" charset="0"/>
                        </a:rPr>
                        <a:t>Time</a:t>
                      </a:r>
                      <a:endParaRPr lang="en-US"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0000"/>
                        </a:lnSpc>
                        <a:spcBef>
                          <a:spcPts val="0"/>
                        </a:spcBef>
                        <a:spcAft>
                          <a:spcPts val="0"/>
                        </a:spcAft>
                      </a:pPr>
                      <a:r>
                        <a:rPr lang="en-US" sz="1800" b="1" dirty="0">
                          <a:effectLst/>
                          <a:latin typeface="+mj-lt"/>
                          <a:ea typeface="Calibri" panose="020F0502020204030204" pitchFamily="34" charset="0"/>
                          <a:cs typeface="Arial" panose="020B0604020202020204" pitchFamily="34" charset="0"/>
                        </a:rPr>
                        <a:t>Presenter</a:t>
                      </a:r>
                      <a:endParaRPr lang="en-US"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3587">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a:rPr>
                        <a:t>Intro and Agenda</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1:00 – 5 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a:rPr>
                        <a:t>CPUC</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8848">
                <a:tc>
                  <a:txBody>
                    <a:bodyPr/>
                    <a:lstStyle/>
                    <a:p>
                      <a:pPr marL="0" marR="0" algn="l" fontAlgn="ctr">
                        <a:lnSpc>
                          <a:spcPct val="107000"/>
                        </a:lnSpc>
                        <a:spcBef>
                          <a:spcPts val="0"/>
                        </a:spcBef>
                        <a:spcAft>
                          <a:spcPts val="0"/>
                        </a:spcAft>
                      </a:pPr>
                      <a:r>
                        <a:rPr lang="en-US" sz="1500" dirty="0">
                          <a:solidFill>
                            <a:srgbClr val="000000"/>
                          </a:solidFill>
                          <a:effectLst/>
                          <a:latin typeface="+mn-lt"/>
                          <a:ea typeface="Calibri" panose="020F0502020204030204" pitchFamily="34" charset="0"/>
                          <a:cs typeface="Times New Roman"/>
                        </a:rPr>
                        <a:t>Kickoff Discussion for Resolution E-5230 (Limited Generation Profiles) Section B, Issues 1 and 2</a:t>
                      </a:r>
                    </a:p>
                    <a:p>
                      <a:pPr marL="0" marR="0" algn="l" fontAlgn="ctr">
                        <a:lnSpc>
                          <a:spcPct val="107000"/>
                        </a:lnSpc>
                        <a:spcBef>
                          <a:spcPts val="0"/>
                        </a:spcBef>
                        <a:spcAft>
                          <a:spcPts val="0"/>
                        </a:spcAft>
                      </a:pPr>
                      <a:endParaRPr lang="en-US" sz="1500" dirty="0">
                        <a:solidFill>
                          <a:srgbClr val="000000"/>
                        </a:solidFill>
                        <a:effectLst/>
                        <a:latin typeface="+mn-lt"/>
                        <a:ea typeface="Calibri" panose="020F0502020204030204" pitchFamily="34" charset="0"/>
                        <a:cs typeface="Times New Roman"/>
                      </a:endParaRPr>
                    </a:p>
                    <a:p>
                      <a:pPr marL="0" marR="0" algn="l" fontAlgn="ctr">
                        <a:lnSpc>
                          <a:spcPct val="107000"/>
                        </a:lnSpc>
                        <a:spcBef>
                          <a:spcPts val="0"/>
                        </a:spcBef>
                        <a:spcAft>
                          <a:spcPts val="0"/>
                        </a:spcAft>
                      </a:pPr>
                      <a:r>
                        <a:rPr lang="en-US" sz="1500" dirty="0">
                          <a:solidFill>
                            <a:srgbClr val="000000"/>
                          </a:solidFill>
                          <a:effectLst/>
                          <a:latin typeface="+mn-lt"/>
                          <a:ea typeface="Calibri" panose="020F0502020204030204" pitchFamily="34" charset="0"/>
                          <a:cs typeface="Times New Roman"/>
                        </a:rPr>
                        <a:t>Q&amp;A and Open Discussion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a:rPr>
                        <a:t>1:05 – 50 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ctr">
                        <a:lnSpc>
                          <a:spcPct val="100000"/>
                        </a:lnSpc>
                        <a:spcBef>
                          <a:spcPts val="0"/>
                        </a:spcBef>
                        <a:spcAft>
                          <a:spcPts val="0"/>
                        </a:spcAft>
                        <a:buNone/>
                      </a:pPr>
                      <a:r>
                        <a:rPr lang="en-US" sz="1500" b="0" i="0" u="none" strike="noStrike" noProof="0" dirty="0">
                          <a:effectLst/>
                        </a:rPr>
                        <a:t>IOUs</a:t>
                      </a:r>
                    </a:p>
                    <a:p>
                      <a:pPr lvl="0" algn="l" fontAlgn="ctr">
                        <a:lnSpc>
                          <a:spcPct val="100000"/>
                        </a:lnSpc>
                        <a:spcBef>
                          <a:spcPts val="0"/>
                        </a:spcBef>
                        <a:spcAft>
                          <a:spcPts val="0"/>
                        </a:spcAft>
                        <a:buNone/>
                      </a:pPr>
                      <a:endParaRPr lang="en-US" sz="1500" b="0" i="0" u="none" strike="noStrike" noProof="0" dirty="0">
                        <a:effectLst/>
                      </a:endParaRPr>
                    </a:p>
                    <a:p>
                      <a:pPr lvl="0" algn="l" fontAlgn="ctr">
                        <a:lnSpc>
                          <a:spcPct val="100000"/>
                        </a:lnSpc>
                        <a:spcBef>
                          <a:spcPts val="0"/>
                        </a:spcBef>
                        <a:spcAft>
                          <a:spcPts val="0"/>
                        </a:spcAft>
                        <a:buNone/>
                      </a:pPr>
                      <a:r>
                        <a:rPr lang="en-US" sz="1500" b="0" i="0" u="none" strike="noStrike" noProof="0" dirty="0">
                          <a:effectLst/>
                        </a:rPr>
                        <a:t>&amp; Open to Participants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5662">
                <a:tc>
                  <a:txBody>
                    <a:bodyPr/>
                    <a:lstStyle/>
                    <a:p>
                      <a:pPr marL="0" marR="0" algn="l" fontAlgn="ctr">
                        <a:lnSpc>
                          <a:spcPct val="107000"/>
                        </a:lnSpc>
                        <a:spcBef>
                          <a:spcPts val="0"/>
                        </a:spcBef>
                        <a:spcAft>
                          <a:spcPts val="0"/>
                        </a:spcAft>
                      </a:pPr>
                      <a:r>
                        <a:rPr lang="en-US" sz="1500" dirty="0">
                          <a:solidFill>
                            <a:srgbClr val="000000"/>
                          </a:solidFill>
                          <a:effectLst/>
                          <a:latin typeface="+mj-lt"/>
                          <a:ea typeface="Calibri" panose="020F0502020204030204" pitchFamily="34" charset="0"/>
                          <a:cs typeface="Times New Roman" panose="02020603050405020304" pitchFamily="18" charset="0"/>
                        </a:rPr>
                        <a:t>Wrap Up and Next Steps</a:t>
                      </a:r>
                      <a:endParaRPr lang="en-US" sz="15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j-lt"/>
                          <a:ea typeface="Calibri" panose="020F0502020204030204" pitchFamily="34" charset="0"/>
                          <a:cs typeface="Times New Roman" panose="02020603050405020304" pitchFamily="18" charset="0"/>
                        </a:rPr>
                        <a:t>1:55 – 5 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j-lt"/>
                          <a:ea typeface="Calibri" panose="020F0502020204030204" pitchFamily="34" charset="0"/>
                          <a:cs typeface="Times New Roman" panose="02020603050405020304" pitchFamily="18" charset="0"/>
                        </a:rPr>
                        <a:t>CPUC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Footer Placeholder 4">
            <a:extLst>
              <a:ext uri="{FF2B5EF4-FFF2-40B4-BE49-F238E27FC236}">
                <a16:creationId xmlns:a16="http://schemas.microsoft.com/office/drawing/2014/main" id="{061CD2DB-AB5C-1860-46CB-BA8BF086B6BA}"/>
              </a:ext>
            </a:extLst>
          </p:cNvPr>
          <p:cNvSpPr txBox="1">
            <a:spLocks noChangeArrowheads="1"/>
          </p:cNvSpPr>
          <p:nvPr/>
        </p:nvSpPr>
        <p:spPr bwMode="auto">
          <a:xfrm>
            <a:off x="4064285" y="6018896"/>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404693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65471" y="38725"/>
            <a:ext cx="11316929" cy="726700"/>
          </a:xfrm>
        </p:spPr>
        <p:txBody>
          <a:bodyPr>
            <a:normAutofit/>
          </a:bodyPr>
          <a:lstStyle/>
          <a:p>
            <a:r>
              <a:rPr lang="en-US" sz="2800" dirty="0"/>
              <a:t>Announcement: Resolution E-5230 (Issued 12/09/22)</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265471" y="1160980"/>
            <a:ext cx="11474245" cy="4633534"/>
          </a:xfrm>
        </p:spPr>
        <p:txBody>
          <a:bodyPr>
            <a:normAutofit/>
          </a:bodyPr>
          <a:lstStyle/>
          <a:p>
            <a:pPr>
              <a:spcAft>
                <a:spcPts val="800"/>
              </a:spcAft>
            </a:pPr>
            <a:r>
              <a:rPr lang="en-US" sz="2000" dirty="0">
                <a:latin typeface="Arial" panose="020B0604020202020204" pitchFamily="34" charset="0"/>
                <a:cs typeface="Arial" panose="020B0604020202020204" pitchFamily="34" charset="0"/>
              </a:rPr>
              <a:t>Identified Topics Needing Discussion:</a:t>
            </a:r>
          </a:p>
          <a:p>
            <a:pPr marL="0" indent="0">
              <a:spcAft>
                <a:spcPts val="800"/>
              </a:spcAft>
              <a:buNone/>
            </a:pPr>
            <a:endParaRPr lang="en-US" sz="2000" dirty="0">
              <a:latin typeface="Arial" panose="020B0604020202020204" pitchFamily="34" charset="0"/>
              <a:cs typeface="Arial" panose="020B0604020202020204" pitchFamily="34" charset="0"/>
            </a:endParaRPr>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B / Issue 1</a:t>
            </a:r>
            <a:r>
              <a:rPr lang="en-US" sz="14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Quarterly Reports:  Re-affirm AMI process + Tariff Language</a:t>
            </a:r>
            <a:r>
              <a:rPr lang="en-US" sz="1100" dirty="0">
                <a:effectLst/>
              </a:rPr>
              <a:t> </a:t>
            </a:r>
            <a:endParaRPr lang="en-US" sz="14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B / Issue 2</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Use of Gross Nameplate Rating (including sections of Resolution Section C)</a:t>
            </a:r>
            <a:r>
              <a:rPr lang="en-US" sz="1100" dirty="0">
                <a:effectLst/>
              </a:rPr>
              <a:t> </a:t>
            </a:r>
            <a:endParaRPr lang="en-US" sz="11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C</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Overview of Proposals: Including technical requirements, "Monthly" scheduling (Seem Topic 5), Nameplate capacity (Topic 2); Should include alignment of language (Section D of Res) and incorporate all topics in Resolution</a:t>
            </a:r>
            <a:r>
              <a:rPr lang="en-US" sz="1100" dirty="0">
                <a:effectLst/>
              </a:rPr>
              <a:t> </a:t>
            </a:r>
            <a:endParaRPr lang="en-US" sz="11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D</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Alignment of Language</a:t>
            </a:r>
            <a:r>
              <a:rPr lang="en-US" sz="1100" dirty="0">
                <a:effectLst/>
              </a:rPr>
              <a:t> </a:t>
            </a:r>
            <a:endParaRPr lang="en-US" sz="11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E</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Implementation of Limited Generation Profiles Using Current Smart Inverter Functions</a:t>
            </a:r>
            <a:r>
              <a:rPr lang="en-US" sz="1100" dirty="0">
                <a:effectLst/>
              </a:rPr>
              <a:t> </a:t>
            </a:r>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F</a:t>
            </a:r>
            <a:r>
              <a:rPr lang="en-US" sz="10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Scheduling and Implementing More Than 12 LGP Values Per Year</a:t>
            </a:r>
            <a:r>
              <a:rPr lang="en-US" sz="1000" dirty="0">
                <a:effectLst/>
              </a:rPr>
              <a:t> </a:t>
            </a:r>
            <a:endParaRPr lang="en-US" sz="1100" dirty="0"/>
          </a:p>
          <a:p>
            <a:pPr lvl="1">
              <a:spcAft>
                <a:spcPts val="800"/>
              </a:spcAft>
            </a:pPr>
            <a:endParaRPr lang="en-US" sz="1400" dirty="0">
              <a:effectLst/>
            </a:endParaRP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3751244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93077" y="132331"/>
            <a:ext cx="11700361" cy="572000"/>
          </a:xfrm>
        </p:spPr>
        <p:txBody>
          <a:bodyPr>
            <a:normAutofit fontScale="90000"/>
          </a:bodyPr>
          <a:lstStyle/>
          <a:p>
            <a:r>
              <a:rPr lang="en-US" sz="2800" dirty="0"/>
              <a:t>Announcements: Workshops per Resolution E-5230 (Issued 12/09/22)</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293077" y="704331"/>
            <a:ext cx="11605845" cy="5902946"/>
          </a:xfrm>
        </p:spPr>
        <p:txBody>
          <a:bodyPr>
            <a:normAutofit fontScale="92500" lnSpcReduction="10000"/>
          </a:bodyPr>
          <a:lstStyle/>
          <a:p>
            <a:pPr>
              <a:spcAft>
                <a:spcPts val="800"/>
              </a:spcAft>
            </a:pPr>
            <a:r>
              <a:rPr lang="en-US" sz="2000" dirty="0">
                <a:latin typeface="Arial" panose="020B0604020202020204" pitchFamily="34" charset="0"/>
                <a:cs typeface="Arial" panose="020B0604020202020204" pitchFamily="34" charset="0"/>
              </a:rPr>
              <a:t>Discussions to resolve Limited Generation Profiles (LGP) (per OP 15 and 51 of D.20-09-035)</a:t>
            </a:r>
          </a:p>
          <a:p>
            <a:pPr lvl="1">
              <a:spcAft>
                <a:spcPts val="800"/>
              </a:spcAft>
            </a:pPr>
            <a:r>
              <a:rPr lang="en-US" sz="1800" b="1" strike="sngStrike" dirty="0">
                <a:latin typeface="Arial" panose="020B0604020202020204" pitchFamily="34" charset="0"/>
                <a:cs typeface="Arial" panose="020B0604020202020204" pitchFamily="34" charset="0"/>
              </a:rPr>
              <a:t>Workshop 1</a:t>
            </a:r>
            <a:r>
              <a:rPr lang="en-US" sz="1800" strike="sngStrike" dirty="0">
                <a:latin typeface="Arial" panose="020B0604020202020204" pitchFamily="34" charset="0"/>
                <a:cs typeface="Arial" panose="020B0604020202020204" pitchFamily="34" charset="0"/>
              </a:rPr>
              <a:t>:  February 2, 2023; Noon – 4:00 p.m.; via WebEx</a:t>
            </a:r>
          </a:p>
          <a:p>
            <a:pPr lvl="2">
              <a:spcAft>
                <a:spcPts val="800"/>
              </a:spcAft>
            </a:pPr>
            <a:r>
              <a:rPr lang="en-US" sz="1400" b="1" strike="sngStrike" dirty="0">
                <a:solidFill>
                  <a:srgbClr val="000000"/>
                </a:solidFill>
                <a:effectLst/>
                <a:latin typeface="Calibri" panose="020F0502020204030204" pitchFamily="34" charset="0"/>
                <a:ea typeface="Times New Roman" panose="02020603050405020304" pitchFamily="18" charset="0"/>
              </a:rPr>
              <a:t>Section E</a:t>
            </a:r>
            <a:r>
              <a:rPr lang="en-US" sz="850" b="1" strike="sngStrike" dirty="0">
                <a:solidFill>
                  <a:srgbClr val="000000"/>
                </a:solidFill>
                <a:latin typeface="Calibri" panose="020F0502020204030204" pitchFamily="34" charset="0"/>
                <a:ea typeface="Times New Roman" panose="02020603050405020304" pitchFamily="18" charset="0"/>
              </a:rPr>
              <a:t>:  </a:t>
            </a:r>
            <a:r>
              <a:rPr lang="en-US" sz="1400" strike="sngStrike" dirty="0">
                <a:solidFill>
                  <a:srgbClr val="000000"/>
                </a:solidFill>
                <a:effectLst/>
                <a:latin typeface="Calibri" panose="020F0502020204030204" pitchFamily="34" charset="0"/>
                <a:ea typeface="Times New Roman" panose="02020603050405020304" pitchFamily="18" charset="0"/>
              </a:rPr>
              <a:t>Implementation of Limited Generation Profiles Using Current Smart Inverter Functions</a:t>
            </a:r>
            <a:r>
              <a:rPr lang="en-US" sz="850" strike="sngStrike" dirty="0">
                <a:effectLst/>
              </a:rPr>
              <a:t> </a:t>
            </a:r>
          </a:p>
          <a:p>
            <a:pPr lvl="2">
              <a:spcAft>
                <a:spcPts val="800"/>
              </a:spcAft>
            </a:pPr>
            <a:r>
              <a:rPr lang="en-US" sz="1400" b="1" strike="sngStrike" dirty="0">
                <a:solidFill>
                  <a:srgbClr val="000000"/>
                </a:solidFill>
                <a:effectLst/>
                <a:latin typeface="Calibri" panose="020F0502020204030204" pitchFamily="34" charset="0"/>
                <a:ea typeface="Times New Roman" panose="02020603050405020304" pitchFamily="18" charset="0"/>
              </a:rPr>
              <a:t>Section F</a:t>
            </a:r>
            <a:r>
              <a:rPr lang="en-US" sz="700" b="1" strike="sngStrike" dirty="0">
                <a:solidFill>
                  <a:srgbClr val="000000"/>
                </a:solidFill>
                <a:latin typeface="Calibri" panose="020F0502020204030204" pitchFamily="34" charset="0"/>
                <a:ea typeface="Times New Roman" panose="02020603050405020304" pitchFamily="18" charset="0"/>
              </a:rPr>
              <a:t>:  </a:t>
            </a:r>
            <a:r>
              <a:rPr lang="en-US" sz="1400" strike="sngStrike" dirty="0">
                <a:solidFill>
                  <a:srgbClr val="000000"/>
                </a:solidFill>
                <a:effectLst/>
                <a:latin typeface="Calibri" panose="020F0502020204030204" pitchFamily="34" charset="0"/>
                <a:ea typeface="Times New Roman" panose="02020603050405020304" pitchFamily="18" charset="0"/>
              </a:rPr>
              <a:t>Scheduling and Implementing More Than 12 LGP Values Per Year</a:t>
            </a:r>
            <a:r>
              <a:rPr lang="en-US" sz="700" strike="sngStrike" dirty="0">
                <a:effectLst/>
              </a:rPr>
              <a:t> </a:t>
            </a:r>
            <a:endParaRPr lang="en-US" sz="1400" strike="sngStrike" dirty="0">
              <a:latin typeface="Arial" panose="020B0604020202020204" pitchFamily="34" charset="0"/>
              <a:cs typeface="Arial" panose="020B0604020202020204" pitchFamily="34" charset="0"/>
            </a:endParaRPr>
          </a:p>
          <a:p>
            <a:pPr lvl="1">
              <a:spcAft>
                <a:spcPts val="800"/>
              </a:spcAft>
            </a:pPr>
            <a:r>
              <a:rPr lang="en-US" sz="1800" b="1" dirty="0">
                <a:latin typeface="Arial" panose="020B0604020202020204" pitchFamily="34" charset="0"/>
                <a:cs typeface="Arial" panose="020B0604020202020204" pitchFamily="34" charset="0"/>
              </a:rPr>
              <a:t>Workshop 2:  </a:t>
            </a:r>
            <a:r>
              <a:rPr lang="en-US" sz="1800" dirty="0">
                <a:latin typeface="Arial" panose="020B0604020202020204" pitchFamily="34" charset="0"/>
                <a:cs typeface="Arial" panose="020B0604020202020204" pitchFamily="34" charset="0"/>
              </a:rPr>
              <a:t>February 21, 2023; 9:00 a.m. – 4:00 p.m.; via WebEx</a:t>
            </a:r>
          </a:p>
          <a:p>
            <a:pPr lvl="1">
              <a:spcAft>
                <a:spcPts val="800"/>
              </a:spcAft>
            </a:pPr>
            <a:r>
              <a:rPr lang="en-US" sz="1800" b="1" dirty="0">
                <a:latin typeface="Arial" panose="020B0604020202020204" pitchFamily="34" charset="0"/>
                <a:cs typeface="Arial" panose="020B0604020202020204" pitchFamily="34" charset="0"/>
              </a:rPr>
              <a:t>Workshop 3</a:t>
            </a:r>
            <a:r>
              <a:rPr lang="en-US" sz="1800" dirty="0">
                <a:latin typeface="Arial" panose="020B0604020202020204" pitchFamily="34" charset="0"/>
                <a:cs typeface="Arial" panose="020B0604020202020204" pitchFamily="34" charset="0"/>
              </a:rPr>
              <a:t>:  March 14, 2023; 9:00 a.m. – 4:00 p.m.; via WebEx</a:t>
            </a:r>
          </a:p>
          <a:p>
            <a:pPr lvl="1">
              <a:spcAft>
                <a:spcPts val="800"/>
              </a:spcAft>
            </a:pPr>
            <a:r>
              <a:rPr lang="en-US" sz="1800" b="1" dirty="0">
                <a:latin typeface="Arial" panose="020B0604020202020204" pitchFamily="34" charset="0"/>
                <a:cs typeface="Arial" panose="020B0604020202020204" pitchFamily="34" charset="0"/>
              </a:rPr>
              <a:t>Workshop 4:  </a:t>
            </a:r>
            <a:r>
              <a:rPr lang="en-US" sz="1800" dirty="0">
                <a:latin typeface="Arial" panose="020B0604020202020204" pitchFamily="34" charset="0"/>
                <a:cs typeface="Arial" panose="020B0604020202020204" pitchFamily="34" charset="0"/>
              </a:rPr>
              <a:t>TBD (if needed); March 28, 2023 (tentative)</a:t>
            </a:r>
          </a:p>
          <a:p>
            <a:pPr lvl="1">
              <a:spcAft>
                <a:spcPts val="800"/>
              </a:spcAft>
            </a:pPr>
            <a:r>
              <a:rPr lang="en-US" sz="1800" b="1" dirty="0">
                <a:latin typeface="Arial" panose="020B0604020202020204" pitchFamily="34" charset="0"/>
                <a:cs typeface="Arial" panose="020B0604020202020204" pitchFamily="34" charset="0"/>
              </a:rPr>
              <a:t>Tier 3 Advice Letters:</a:t>
            </a:r>
            <a:r>
              <a:rPr lang="en-US" sz="1800" dirty="0">
                <a:latin typeface="Arial" panose="020B0604020202020204" pitchFamily="34" charset="0"/>
                <a:cs typeface="Arial" panose="020B0604020202020204" pitchFamily="34" charset="0"/>
              </a:rPr>
              <a:t>  Due by May 1, 2023</a:t>
            </a:r>
          </a:p>
          <a:p>
            <a:pPr>
              <a:spcAft>
                <a:spcPts val="800"/>
              </a:spcAft>
            </a:pPr>
            <a:r>
              <a:rPr lang="en-US" sz="2000" dirty="0">
                <a:latin typeface="Arial" panose="020B0604020202020204" pitchFamily="34" charset="0"/>
                <a:cs typeface="Arial" panose="020B0604020202020204" pitchFamily="34" charset="0"/>
              </a:rPr>
              <a:t>SIWG Preparation Meetings:   </a:t>
            </a:r>
          </a:p>
          <a:p>
            <a:pPr lvl="1">
              <a:spcAft>
                <a:spcPts val="800"/>
              </a:spcAft>
            </a:pPr>
            <a:r>
              <a:rPr lang="en-US" sz="1800" strike="sngStrike" dirty="0">
                <a:latin typeface="Arial" panose="020B0604020202020204" pitchFamily="34" charset="0"/>
                <a:cs typeface="Arial" panose="020B0604020202020204" pitchFamily="34" charset="0"/>
              </a:rPr>
              <a:t>January 19, 2023:  </a:t>
            </a:r>
            <a:r>
              <a:rPr lang="en-US" sz="1800" b="1" strike="sngStrike" dirty="0">
                <a:solidFill>
                  <a:srgbClr val="000000"/>
                </a:solidFill>
                <a:effectLst/>
                <a:latin typeface="Calibri" panose="020F0502020204030204" pitchFamily="34" charset="0"/>
                <a:ea typeface="Times New Roman" panose="02020603050405020304" pitchFamily="18" charset="0"/>
              </a:rPr>
              <a:t>Section F:</a:t>
            </a:r>
            <a:r>
              <a:rPr lang="en-US" sz="800" b="1" strike="sngStrike" dirty="0">
                <a:solidFill>
                  <a:srgbClr val="000000"/>
                </a:solidFill>
                <a:effectLst/>
                <a:latin typeface="Calibri" panose="020F0502020204030204" pitchFamily="34" charset="0"/>
                <a:ea typeface="Times New Roman" panose="02020603050405020304" pitchFamily="18" charset="0"/>
              </a:rPr>
              <a:t> </a:t>
            </a:r>
            <a:r>
              <a:rPr lang="en-US" sz="800" b="1" strike="sngStrike" dirty="0">
                <a:solidFill>
                  <a:srgbClr val="000000"/>
                </a:solidFill>
                <a:latin typeface="Calibri" panose="020F0502020204030204" pitchFamily="34" charset="0"/>
                <a:ea typeface="Times New Roman" panose="02020603050405020304" pitchFamily="18" charset="0"/>
              </a:rPr>
              <a:t> </a:t>
            </a:r>
            <a:r>
              <a:rPr lang="en-US" sz="1800" strike="sngStrike" dirty="0">
                <a:solidFill>
                  <a:srgbClr val="000000"/>
                </a:solidFill>
                <a:effectLst/>
                <a:latin typeface="Calibri" panose="020F0502020204030204" pitchFamily="34" charset="0"/>
                <a:ea typeface="Times New Roman" panose="02020603050405020304" pitchFamily="18" charset="0"/>
              </a:rPr>
              <a:t>Scheduling and Implementing More Than 12 LGP Values Per Year</a:t>
            </a:r>
            <a:r>
              <a:rPr lang="en-US" sz="800" strike="sngStrike" dirty="0">
                <a:effectLst/>
              </a:rPr>
              <a:t> </a:t>
            </a:r>
            <a:endParaRPr lang="en-US" sz="1800" strike="sngStrike" dirty="0">
              <a:latin typeface="Arial" panose="020B0604020202020204" pitchFamily="34" charset="0"/>
              <a:cs typeface="Arial" panose="020B0604020202020204" pitchFamily="34" charset="0"/>
            </a:endParaRPr>
          </a:p>
          <a:p>
            <a:pPr lvl="1">
              <a:spcAft>
                <a:spcPts val="800"/>
              </a:spcAft>
            </a:pPr>
            <a:r>
              <a:rPr lang="en-US" sz="1800" b="1" dirty="0">
                <a:latin typeface="Arial" panose="020B0604020202020204" pitchFamily="34" charset="0"/>
                <a:cs typeface="Arial" panose="020B0604020202020204" pitchFamily="34" charset="0"/>
              </a:rPr>
              <a:t>February 2, 2023:  Section B Issues 1 &amp;2</a:t>
            </a:r>
          </a:p>
          <a:p>
            <a:pPr lvl="1">
              <a:spcAft>
                <a:spcPts val="800"/>
              </a:spcAft>
            </a:pPr>
            <a:r>
              <a:rPr lang="en-US" sz="1800" dirty="0">
                <a:latin typeface="Arial" panose="020B0604020202020204" pitchFamily="34" charset="0"/>
                <a:cs typeface="Arial" panose="020B0604020202020204" pitchFamily="34" charset="0"/>
              </a:rPr>
              <a:t>February 16, 2023</a:t>
            </a:r>
          </a:p>
          <a:p>
            <a:pPr lvl="1">
              <a:spcAft>
                <a:spcPts val="800"/>
              </a:spcAft>
            </a:pPr>
            <a:r>
              <a:rPr lang="en-US" sz="1800" dirty="0">
                <a:latin typeface="Arial" panose="020B0604020202020204" pitchFamily="34" charset="0"/>
                <a:cs typeface="Arial" panose="020B0604020202020204" pitchFamily="34" charset="0"/>
              </a:rPr>
              <a:t>March 2, 2023</a:t>
            </a:r>
          </a:p>
          <a:p>
            <a:pPr lvl="1">
              <a:spcAft>
                <a:spcPts val="800"/>
              </a:spcAft>
            </a:pPr>
            <a:r>
              <a:rPr lang="en-US" sz="1800" dirty="0">
                <a:latin typeface="Arial" panose="020B0604020202020204" pitchFamily="34" charset="0"/>
                <a:cs typeface="Arial" panose="020B0604020202020204" pitchFamily="34" charset="0"/>
              </a:rPr>
              <a:t>March 16, 2023</a:t>
            </a:r>
          </a:p>
          <a:p>
            <a:pPr lvl="1">
              <a:spcAft>
                <a:spcPts val="800"/>
              </a:spcAft>
            </a:pPr>
            <a:r>
              <a:rPr lang="en-US" sz="1800" dirty="0">
                <a:latin typeface="Arial" panose="020B0604020202020204" pitchFamily="34" charset="0"/>
                <a:cs typeface="Arial" panose="020B0604020202020204" pitchFamily="34" charset="0"/>
              </a:rPr>
              <a:t>March 30, 2023:  TBD (if needed)</a:t>
            </a:r>
          </a:p>
        </p:txBody>
      </p:sp>
    </p:spTree>
    <p:extLst>
      <p:ext uri="{BB962C8B-B14F-4D97-AF65-F5344CB8AC3E}">
        <p14:creationId xmlns:p14="http://schemas.microsoft.com/office/powerpoint/2010/main" val="510272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a:xfrm>
            <a:off x="609600" y="365125"/>
            <a:ext cx="10972800" cy="2141769"/>
          </a:xfrm>
        </p:spPr>
        <p:txBody>
          <a:bodyPr>
            <a:noAutofit/>
          </a:bodyPr>
          <a:lstStyle/>
          <a:p>
            <a:r>
              <a:rPr lang="en-US" sz="3200" dirty="0"/>
              <a:t>Resolution E-5230 (Discussion Section B.1):  Quarterly reporting is not required. The Large IOUs are directed to to finalize details and tariff language of the alternative process discussed in the LGP Workshop #2 per Resolution E-5211 held on November 29, 2022.</a:t>
            </a:r>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609600" y="2671281"/>
            <a:ext cx="10972800" cy="3505682"/>
          </a:xfrm>
        </p:spPr>
        <p:txBody>
          <a:bodyPr>
            <a:normAutofit lnSpcReduction="10000"/>
          </a:bodyPr>
          <a:lstStyle/>
          <a:p>
            <a:pPr marL="0" indent="0">
              <a:buNone/>
            </a:pPr>
            <a:endParaRPr lang="en-US" dirty="0"/>
          </a:p>
          <a:p>
            <a:r>
              <a:rPr lang="en-US" dirty="0"/>
              <a:t>Workshop discussions per Resolution E-5211, however, have resolved this issue. As presented during the November 29, 2022 workshop, the Large IOUs shall utilize Advanced Metering Infrastructure (AMI) data for projects with a nameplate of less than 1 MW and telemetry for LGP projects with a nameplate over 1 MW as telemetry is already a requirement per the current Rule 21 for projects sized above 1 MW. The Large IOUs are therefore directed to finalize details and tariff language during the workshops ordered in this Resolution and include it in the subsequent ALs.</a:t>
            </a:r>
            <a:endParaRPr lang="en-US" sz="1100" dirty="0"/>
          </a:p>
          <a:p>
            <a:endParaRPr lang="en-US" dirty="0"/>
          </a:p>
          <a:p>
            <a:endParaRPr lang="en-US" dirty="0"/>
          </a:p>
        </p:txBody>
      </p:sp>
    </p:spTree>
    <p:extLst>
      <p:ext uri="{BB962C8B-B14F-4D97-AF65-F5344CB8AC3E}">
        <p14:creationId xmlns:p14="http://schemas.microsoft.com/office/powerpoint/2010/main" val="95819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a:xfrm>
            <a:off x="609600" y="0"/>
            <a:ext cx="10972800" cy="980790"/>
          </a:xfrm>
        </p:spPr>
        <p:txBody>
          <a:bodyPr>
            <a:normAutofit/>
          </a:bodyPr>
          <a:lstStyle/>
          <a:p>
            <a:r>
              <a:rPr lang="en-US" sz="2400" dirty="0"/>
              <a:t>Resolution E-5230 (Discussion Section B.2):  Further discussions are needed to justify the use of gross nameplate for the Rule 21 screens.</a:t>
            </a:r>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318499" y="1571946"/>
            <a:ext cx="11609798" cy="4605017"/>
          </a:xfrm>
        </p:spPr>
        <p:txBody>
          <a:bodyPr>
            <a:normAutofit fontScale="47500" lnSpcReduction="20000"/>
          </a:bodyPr>
          <a:lstStyle/>
          <a:p>
            <a:r>
              <a:rPr lang="en-US" sz="3600" dirty="0"/>
              <a:t>Should the Large IOUs continue to propose the use of gross nameplate rating for screens D, I, J and K, the Large IOUs are directed to discuss these concerns further during the workshops directed herein and in the subsequent ALs. This discussion should provide further information on the similarities and differences between the proposals in question and articulate the concerns and most likely outcomes for utilizing the limited export value adopted in Proposals A-B 1 and A-B 2 for A-B 3 and Issue 9.</a:t>
            </a:r>
          </a:p>
          <a:p>
            <a:r>
              <a:rPr lang="en-US" sz="3600" dirty="0"/>
              <a:t>The discussions shall also include the Supplemental Review screens (Screens N, O and P). In the November 10, 2022 SIWG meeting the Large IOUs presented that “Screen M, N, O and some aspects of P will be studied using LGP. The exact Rule 21 language should be discussed with stakeholders. The additional LGP language should build on recent changes to Screen M which supports Nameplate and Typical PV profile interconnection applications.” Discussions in the November 29, 2022 workshop though implied that parties had an unclear understanding of how the screens would be studied and thus discussions are still warranted. We direct the Large IOUs to discuss tariff language modifications during the workshops and to provide more information on which aspects of Screen P will be studied using the LGP value and which will not, if this is the case. In the November 10, 2022 SIWG meeting, the Large IOUs also state that Screens F, G, and H will be evaluated on nameplate rating. The Large IOUs note that “Screens A-E are also not included in ICA calculation. The evaluation is not based on nameplate rating but will depend on aspects of each screen.”33 As it is still in unclear how screens D, I, J, and K will be studied, discussions regarding these screens should continue within the workshop discussions. </a:t>
            </a:r>
          </a:p>
          <a:p>
            <a:r>
              <a:rPr lang="en-US" sz="3600" dirty="0"/>
              <a:t>The discussions should refer to how the Decision adopts Proposal A-B 3 and how the Working Group Three Report states the screens should be applied…</a:t>
            </a:r>
          </a:p>
          <a:p>
            <a:pPr marL="0" indent="0">
              <a:buNone/>
            </a:pPr>
            <a:endParaRPr lang="en-US" dirty="0"/>
          </a:p>
        </p:txBody>
      </p:sp>
    </p:spTree>
    <p:extLst>
      <p:ext uri="{BB962C8B-B14F-4D97-AF65-F5344CB8AC3E}">
        <p14:creationId xmlns:p14="http://schemas.microsoft.com/office/powerpoint/2010/main" val="342484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365125"/>
            <a:ext cx="11247455" cy="728393"/>
          </a:xfrm>
        </p:spPr>
        <p:txBody>
          <a:bodyPr>
            <a:normAutofit/>
          </a:bodyPr>
          <a:lstStyle/>
          <a:p>
            <a:r>
              <a:rPr lang="en-US" dirty="0"/>
              <a:t>Background: Issue 9 and A-B 3 of D.20-09-035</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609600" y="1294544"/>
            <a:ext cx="10972800" cy="4407615"/>
          </a:xfrm>
        </p:spPr>
        <p:txBody>
          <a:bodyPr>
            <a:normAutofit/>
          </a:bodyPr>
          <a:lstStyle/>
          <a:p>
            <a:pPr>
              <a:spcAft>
                <a:spcPts val="800"/>
              </a:spcAft>
            </a:pPr>
            <a:r>
              <a:rPr lang="en-US" sz="2000" dirty="0">
                <a:latin typeface="Arial" panose="020B0604020202020204" pitchFamily="34" charset="0"/>
                <a:cs typeface="Arial" panose="020B0604020202020204" pitchFamily="34" charset="0"/>
              </a:rPr>
              <a:t>Issue 9 looks at the conditions of operations the Commission should adopt to allow distributed energy resources to perform within existing hosting capacity constraints and avoid triggering [distribution grid] upgrades... The purpose of resolving Issue 9... is to utilize the Integration Capacity Analysis data to allow modern inverters, storage, and other technologies to confidently respond to grid conditions while ensuring safety and reliability.</a:t>
            </a:r>
          </a:p>
          <a:p>
            <a:pPr>
              <a:spcAft>
                <a:spcPts val="800"/>
              </a:spcAft>
            </a:pPr>
            <a:r>
              <a:rPr lang="en-US" sz="2000" dirty="0">
                <a:latin typeface="Arial" panose="020B0604020202020204" pitchFamily="34" charset="0"/>
                <a:cs typeface="Arial" panose="020B0604020202020204" pitchFamily="34" charset="0"/>
              </a:rPr>
              <a:t>This proposal [A-B 3] would allow an inverter approved for non-export and limited-export to be set using different maximum export value settings at different times of the year and at the discretion of the utility until a future scheduling standard is released. Proposal A-B 3 would require the inverter to meet the qualifications for non-export or limited- export under Proposal A-B 1 or A-B 2..</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01662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26703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365125"/>
            <a:ext cx="11247455" cy="728393"/>
          </a:xfrm>
        </p:spPr>
        <p:txBody>
          <a:bodyPr>
            <a:normAutofit fontScale="90000"/>
          </a:bodyPr>
          <a:lstStyle/>
          <a:p>
            <a:r>
              <a:rPr lang="en-US" dirty="0"/>
              <a:t>Background: OP 15 and 51 Requirements of D.20-09-035</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609600" y="1294544"/>
            <a:ext cx="10972800" cy="4407615"/>
          </a:xfrm>
        </p:spPr>
        <p:txBody>
          <a:bodyPr>
            <a:normAutofit fontScale="85000" lnSpcReduction="20000"/>
          </a:bodyPr>
          <a:lstStyle/>
          <a:p>
            <a:pPr>
              <a:spcAft>
                <a:spcPts val="800"/>
              </a:spcAft>
            </a:pPr>
            <a:r>
              <a:rPr lang="en-US" sz="2000" dirty="0">
                <a:latin typeface="Arial" panose="020B0604020202020204" pitchFamily="34" charset="0"/>
                <a:cs typeface="Arial" panose="020B0604020202020204" pitchFamily="34" charset="0"/>
              </a:rPr>
              <a:t>OP 15: The counter proposal from ... [the Large IOUs] to resolve Issue 9 is adopted with modification. ... Within six months of issuance of this decision, Utilities shall submit a Tier 3 Advice Letter providing recommendations (as applicable) regarding the standard review, certification requirements, and interconnection processes necessary for implementation of the proposal. Within 60 days of adoption of a certification scheme for the Limited Generation Profile, Utilities shall modify the Rule 21 Interconnection Application Process to allow a distributed energy resources customer to include a Limited Generation Profile with their application, require the customer to enable generation profile limiting functionality, and allow Utilities opportunity to alter the profile if safety and reliability concerns warrant it. Retroactive alterations to generation profiles shall not reduce generation to below a pre-defined static level, i.e., the lowest Integrated Capacity Analysis – Static Grid typical profile value identified at the time of the Interconnection Application. As part of the proposal, Utilities shall: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allow customers to utilize a smart inverter’s ability to increase its output on a monthly basis; and ii) use a 10 percent buffer, which shall be revisited....</a:t>
            </a:r>
          </a:p>
          <a:p>
            <a:pPr>
              <a:spcAft>
                <a:spcPts val="800"/>
              </a:spcAft>
            </a:pPr>
            <a:r>
              <a:rPr lang="en-US" sz="2000" dirty="0">
                <a:latin typeface="Arial" panose="020B0604020202020204" pitchFamily="34" charset="0"/>
                <a:cs typeface="Arial" panose="020B0604020202020204" pitchFamily="34" charset="0"/>
              </a:rPr>
              <a:t>OP 51: A modified Proposal A-B 3 is adopted but shall not be implemented until nine months after technical specifications standards, and a certification scheme for a Limited Generation Profile have been approved by the standards approving bodies. Within 90 days of such approval, ... [the Large IOUs] shall [seek] ... to modify their Rule 21 tariffs to allow an inverter approved for non- export and limited export to be set using different maximum export value settings at different times of the year, when meeting the qualifications for either Proposal A-B 13 or A-B 2.4 ... Within six months of issuance of this decision, Utilities shall submit a Tier 3 Advice Letter providing recommendations (as applicable) regarding the standard review, certification requirements, and interconnection processes necessary for implementation of the proposal. The discussions and Tier 3 Advice Letter required in this ordering paragraph may be combined with those required in Ordering Paragraph 15.</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01662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4065947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rm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4800" dirty="0"/>
              <a:t>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202233"/>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F0DD64-EEFB-0C44-A051-C152D4EBFB62}"/>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05183B1A-7B04-BB46-9F9D-3629D5479D5A}"/>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34678103-E5C3-8D4E-9FC3-D76E88EA47B7}"/>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2C779445-2F03-8D4A-B4F7-1E330358FDF9}"/>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CE6522-8964-1A46-AAC7-6733D317FC4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CPUC White</Template>
  <TotalTime>372</TotalTime>
  <Words>1636</Words>
  <Application>Microsoft Macintosh PowerPoint</Application>
  <PresentationFormat>Widescreen</PresentationFormat>
  <Paragraphs>67</Paragraphs>
  <Slides>10</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10</vt:i4>
      </vt:variant>
    </vt:vector>
  </HeadingPairs>
  <TitlesOfParts>
    <vt:vector size="18" baseType="lpstr">
      <vt:lpstr>Arial</vt:lpstr>
      <vt:lpstr>Calibri</vt:lpstr>
      <vt:lpstr>Century Gothic</vt:lpstr>
      <vt:lpstr>CPUC White</vt:lpstr>
      <vt:lpstr>CPUC Pale Gold</vt:lpstr>
      <vt:lpstr>CPUC Dark Blue</vt:lpstr>
      <vt:lpstr>CPUC Blue</vt:lpstr>
      <vt:lpstr>CPUC Gold</vt:lpstr>
      <vt:lpstr>Smart Inverter Working Group (SIWG)  Pronounced “SIWoG” not “SWIG” </vt:lpstr>
      <vt:lpstr>Agenda</vt:lpstr>
      <vt:lpstr>Announcement: Resolution E-5230 (Issued 12/09/22)</vt:lpstr>
      <vt:lpstr>Announcements: Workshops per Resolution E-5230 (Issued 12/09/22)</vt:lpstr>
      <vt:lpstr>Resolution E-5230 (Discussion Section B.1):  Quarterly reporting is not required. The Large IOUs are directed to to finalize details and tariff language of the alternative process discussed in the LGP Workshop #2 per Resolution E-5211 held on November 29, 2022.</vt:lpstr>
      <vt:lpstr>Resolution E-5230 (Discussion Section B.2):  Further discussions are needed to justify the use of gross nameplate for the Rule 21 screens.</vt:lpstr>
      <vt:lpstr>Background: Issue 9 and A-B 3 of D.20-09-035</vt:lpstr>
      <vt:lpstr>Background: OP 15 and 51 Requirements of D.20-09-035</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Aliaga-Caro, Jose</dc:creator>
  <cp:lastModifiedBy>Aliaga-Caro, Jose</cp:lastModifiedBy>
  <cp:revision>60</cp:revision>
  <dcterms:created xsi:type="dcterms:W3CDTF">2022-09-12T22:28:01Z</dcterms:created>
  <dcterms:modified xsi:type="dcterms:W3CDTF">2023-02-02T20:58:49Z</dcterms:modified>
</cp:coreProperties>
</file>