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17"/>
  </p:notesMasterIdLst>
  <p:sldIdLst>
    <p:sldId id="256" r:id="rId6"/>
    <p:sldId id="266" r:id="rId7"/>
    <p:sldId id="286" r:id="rId8"/>
    <p:sldId id="272" r:id="rId9"/>
    <p:sldId id="267" r:id="rId10"/>
    <p:sldId id="283" r:id="rId11"/>
    <p:sldId id="285" r:id="rId12"/>
    <p:sldId id="270" r:id="rId13"/>
    <p:sldId id="269" r:id="rId14"/>
    <p:sldId id="264"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61"/>
    <p:restoredTop sz="96327"/>
  </p:normalViewPr>
  <p:slideViewPr>
    <p:cSldViewPr snapToGrid="0" snapToObjects="1" showGuides="1">
      <p:cViewPr varScale="1">
        <p:scale>
          <a:sx n="124" d="100"/>
          <a:sy n="124" d="100"/>
        </p:scale>
        <p:origin x="10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2/16/23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16,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16,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16,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16,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February 16,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16,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16,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16,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16,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February 16,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16,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16,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February 16,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February 16,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February 16,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16,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16,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16,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February 16,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16,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16,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16,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16,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16,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16,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16,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February 16,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February 16,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February 16,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February 16,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February 16,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February 16,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February 16,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February 16,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February 16,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February 16,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February 16,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February 16,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February 16,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February 16,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February 16,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February 16,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February 16,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February 16,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February 16,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February 16,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February 16,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February 16,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February 16,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February 16,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February 16,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16,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February 16,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16,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February 16,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February 16,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702067" y="957463"/>
            <a:ext cx="10620054" cy="2306637"/>
          </a:xfrm>
        </p:spPr>
        <p:txBody>
          <a:bodyPr>
            <a:normAutofit/>
          </a:bodyPr>
          <a:lstStyle/>
          <a:p>
            <a:r>
              <a:rPr lang="en-US" dirty="0"/>
              <a:t>Smart Inverter Working Group (SIWG)</a:t>
            </a:r>
            <a:br>
              <a:rPr lang="en-US" dirty="0"/>
            </a:br>
            <a:br>
              <a:rPr lang="en-US" sz="1600" dirty="0"/>
            </a:br>
            <a:r>
              <a:rPr lang="en-US" sz="3600" b="0" dirty="0"/>
              <a:t>Pronounced “</a:t>
            </a:r>
            <a:r>
              <a:rPr lang="en-US" sz="3600" b="0" dirty="0" err="1"/>
              <a:t>SIWoG</a:t>
            </a:r>
            <a:r>
              <a:rPr lang="en-US" sz="3600" b="0" dirty="0"/>
              <a:t>” not “SWIG”</a:t>
            </a:r>
            <a:br>
              <a:rPr lang="en-US" dirty="0"/>
            </a:br>
            <a:endParaRPr lang="en-US" dirty="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702067" y="3429000"/>
            <a:ext cx="9601200" cy="1073217"/>
          </a:xfrm>
        </p:spPr>
        <p:txBody>
          <a:bodyPr/>
          <a:lstStyle/>
          <a:p>
            <a:r>
              <a:rPr lang="en-US" dirty="0"/>
              <a:t>February 16, 2023</a:t>
            </a:r>
          </a:p>
          <a:p>
            <a:r>
              <a:rPr lang="en-US" dirty="0"/>
              <a:t>1:00-2:30 PM PST</a:t>
            </a:r>
          </a:p>
          <a:p>
            <a:endParaRPr lang="en-US" dirty="0"/>
          </a:p>
        </p:txBody>
      </p:sp>
      <p:sp>
        <p:nvSpPr>
          <p:cNvPr id="4" name="Footer Placeholder 4">
            <a:extLst>
              <a:ext uri="{FF2B5EF4-FFF2-40B4-BE49-F238E27FC236}">
                <a16:creationId xmlns:a16="http://schemas.microsoft.com/office/drawing/2014/main" id="{798DEC56-6675-231D-4D96-5D9622560BC2}"/>
              </a:ext>
            </a:extLst>
          </p:cNvPr>
          <p:cNvSpPr txBox="1">
            <a:spLocks noChangeArrowheads="1"/>
          </p:cNvSpPr>
          <p:nvPr/>
        </p:nvSpPr>
        <p:spPr bwMode="auto">
          <a:xfrm>
            <a:off x="4146479" y="581153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0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7334332" cy="1550617"/>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dirty="0"/>
              <a:t>For additional information on the SIWG contact:  </a:t>
            </a:r>
          </a:p>
          <a:p>
            <a:pPr>
              <a:lnSpc>
                <a:spcPct val="110000"/>
              </a:lnSpc>
            </a:pPr>
            <a:endParaRPr lang="en-US" sz="2400" b="0" dirty="0"/>
          </a:p>
          <a:p>
            <a:pPr>
              <a:lnSpc>
                <a:spcPct val="110000"/>
              </a:lnSpc>
            </a:pPr>
            <a:r>
              <a:rPr lang="en-US" sz="2400" b="0" dirty="0"/>
              <a:t>Jose.Aliaga-Caro@cpuc.ca.gov</a:t>
            </a:r>
          </a:p>
          <a:p>
            <a:pPr>
              <a:lnSpc>
                <a:spcPct val="110000"/>
              </a:lnSpc>
            </a:pPr>
            <a:endParaRPr lang="en-US" sz="2400" b="0" dirty="0"/>
          </a:p>
          <a:p>
            <a:pPr>
              <a:lnSpc>
                <a:spcPct val="110000"/>
              </a:lnSpc>
            </a:pPr>
            <a:endParaRPr lang="en-US" sz="2400" b="0" dirty="0"/>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251657"/>
            <a:ext cx="10972800" cy="601627"/>
          </a:xfrm>
        </p:spPr>
        <p:txBody>
          <a:bodyPr/>
          <a:lstStyle/>
          <a:p>
            <a:r>
              <a:rPr lang="en-US" dirty="0"/>
              <a:t>Agenda</a:t>
            </a:r>
          </a:p>
        </p:txBody>
      </p:sp>
      <p:graphicFrame>
        <p:nvGraphicFramePr>
          <p:cNvPr id="6" name="Content Placeholder 4">
            <a:extLst>
              <a:ext uri="{FF2B5EF4-FFF2-40B4-BE49-F238E27FC236}">
                <a16:creationId xmlns:a16="http://schemas.microsoft.com/office/drawing/2014/main" id="{39AE5D7C-2522-5A15-B95A-1F37F82FCD59}"/>
              </a:ext>
            </a:extLst>
          </p:cNvPr>
          <p:cNvGraphicFramePr>
            <a:graphicFrameLocks noGrp="1"/>
          </p:cNvGraphicFramePr>
          <p:nvPr>
            <p:ph idx="1"/>
            <p:extLst>
              <p:ext uri="{D42A27DB-BD31-4B8C-83A1-F6EECF244321}">
                <p14:modId xmlns:p14="http://schemas.microsoft.com/office/powerpoint/2010/main" val="2058816728"/>
              </p:ext>
            </p:extLst>
          </p:nvPr>
        </p:nvGraphicFramePr>
        <p:xfrm>
          <a:off x="609600" y="981286"/>
          <a:ext cx="10972801" cy="4269765"/>
        </p:xfrm>
        <a:graphic>
          <a:graphicData uri="http://schemas.openxmlformats.org/drawingml/2006/table">
            <a:tbl>
              <a:tblPr firstRow="1" firstCol="1" bandRow="1"/>
              <a:tblGrid>
                <a:gridCol w="4642339">
                  <a:extLst>
                    <a:ext uri="{9D8B030D-6E8A-4147-A177-3AD203B41FA5}">
                      <a16:colId xmlns:a16="http://schemas.microsoft.com/office/drawing/2014/main" val="20000"/>
                    </a:ext>
                  </a:extLst>
                </a:gridCol>
                <a:gridCol w="2848707">
                  <a:extLst>
                    <a:ext uri="{9D8B030D-6E8A-4147-A177-3AD203B41FA5}">
                      <a16:colId xmlns:a16="http://schemas.microsoft.com/office/drawing/2014/main" val="20001"/>
                    </a:ext>
                  </a:extLst>
                </a:gridCol>
                <a:gridCol w="3481755">
                  <a:extLst>
                    <a:ext uri="{9D8B030D-6E8A-4147-A177-3AD203B41FA5}">
                      <a16:colId xmlns:a16="http://schemas.microsoft.com/office/drawing/2014/main" val="20002"/>
                    </a:ext>
                  </a:extLst>
                </a:gridCol>
              </a:tblGrid>
              <a:tr h="524852">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Topic</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Time</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0000"/>
                        </a:lnSpc>
                        <a:spcBef>
                          <a:spcPts val="0"/>
                        </a:spcBef>
                        <a:spcAft>
                          <a:spcPts val="0"/>
                        </a:spcAft>
                      </a:pPr>
                      <a:r>
                        <a:rPr lang="en-US" sz="1800" b="1" dirty="0">
                          <a:effectLst/>
                          <a:latin typeface="+mj-lt"/>
                          <a:ea typeface="Calibri" panose="020F0502020204030204" pitchFamily="34" charset="0"/>
                          <a:cs typeface="Arial" panose="020B0604020202020204" pitchFamily="34" charset="0"/>
                        </a:rPr>
                        <a:t>Presenter</a:t>
                      </a:r>
                      <a:endParaRPr lang="en-US" sz="1800" dirty="0">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3587">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Intro, Announcements, Agenda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1:00 – 5 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CPUC</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8848">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Interconnection Innovation e-Xchange (i2X) Technical Assistance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1:05 </a:t>
                      </a:r>
                      <a:r>
                        <a:rPr lang="en-US" sz="1500" dirty="0">
                          <a:effectLst/>
                          <a:latin typeface="+mn-lt"/>
                          <a:ea typeface="Calibri" panose="020F0502020204030204" pitchFamily="34" charset="0"/>
                          <a:cs typeface="Times New Roman" panose="02020603050405020304" pitchFamily="18" charset="0"/>
                        </a:rPr>
                        <a:t>– 10 minutes</a:t>
                      </a:r>
                      <a:endParaRPr lang="en-US" sz="1500" dirty="0">
                        <a:effectLst/>
                        <a:latin typeface="+mn-lt"/>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Department of Energy (DOE)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5662">
                <a:tc>
                  <a:txBody>
                    <a:bodyPr/>
                    <a:lstStyle/>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Topic E (Implementation of Limited Generation Profiles Using Current Smart Inverter Functions ) Update</a:t>
                      </a:r>
                    </a:p>
                    <a:p>
                      <a:pPr marL="0" marR="0" algn="l" fontAlgn="ctr">
                        <a:lnSpc>
                          <a:spcPct val="107000"/>
                        </a:lnSpc>
                        <a:spcBef>
                          <a:spcPts val="0"/>
                        </a:spcBef>
                        <a:spcAft>
                          <a:spcPts val="0"/>
                        </a:spcAft>
                      </a:pPr>
                      <a:endParaRPr lang="en-US" sz="1500" dirty="0">
                        <a:solidFill>
                          <a:srgbClr val="000000"/>
                        </a:solidFill>
                        <a:effectLst/>
                        <a:latin typeface="+mn-lt"/>
                        <a:ea typeface="Calibri" panose="020F0502020204030204" pitchFamily="34" charset="0"/>
                        <a:cs typeface="Times New Roman"/>
                      </a:endParaRPr>
                    </a:p>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Topic C (Overview of Proposals in ALs) -- Tentative</a:t>
                      </a:r>
                    </a:p>
                    <a:p>
                      <a:pPr marL="0" marR="0" algn="l" fontAlgn="ctr">
                        <a:lnSpc>
                          <a:spcPct val="107000"/>
                        </a:lnSpc>
                        <a:spcBef>
                          <a:spcPts val="0"/>
                        </a:spcBef>
                        <a:spcAft>
                          <a:spcPts val="0"/>
                        </a:spcAft>
                      </a:pPr>
                      <a:endParaRPr lang="en-US" sz="1500" dirty="0">
                        <a:solidFill>
                          <a:srgbClr val="000000"/>
                        </a:solidFill>
                        <a:effectLst/>
                        <a:latin typeface="+mn-lt"/>
                        <a:ea typeface="Calibri" panose="020F0502020204030204" pitchFamily="34" charset="0"/>
                        <a:cs typeface="Times New Roman"/>
                      </a:endParaRPr>
                    </a:p>
                    <a:p>
                      <a:pPr marL="0" marR="0" algn="l" fontAlgn="ctr">
                        <a:lnSpc>
                          <a:spcPct val="107000"/>
                        </a:lnSpc>
                        <a:spcBef>
                          <a:spcPts val="0"/>
                        </a:spcBef>
                        <a:spcAft>
                          <a:spcPts val="0"/>
                        </a:spcAft>
                      </a:pPr>
                      <a:r>
                        <a:rPr lang="en-US" sz="1500" dirty="0">
                          <a:solidFill>
                            <a:srgbClr val="000000"/>
                          </a:solidFill>
                          <a:effectLst/>
                          <a:latin typeface="+mn-lt"/>
                          <a:ea typeface="Calibri" panose="020F0502020204030204" pitchFamily="34" charset="0"/>
                          <a:cs typeface="Times New Roman"/>
                        </a:rPr>
                        <a:t>Q&amp;A and Open Discussion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ctr">
                        <a:lnSpc>
                          <a:spcPct val="107000"/>
                        </a:lnSpc>
                        <a:spcBef>
                          <a:spcPts val="0"/>
                        </a:spcBef>
                        <a:spcAft>
                          <a:spcPts val="0"/>
                        </a:spcAft>
                      </a:pPr>
                      <a:r>
                        <a:rPr lang="en-US" sz="1500" dirty="0">
                          <a:effectLst/>
                          <a:latin typeface="+mn-lt"/>
                          <a:ea typeface="Calibri" panose="020F0502020204030204" pitchFamily="34" charset="0"/>
                          <a:cs typeface="Times New Roman"/>
                        </a:rPr>
                        <a:t>1:15 </a:t>
                      </a:r>
                      <a:r>
                        <a:rPr lang="en-US" sz="1500">
                          <a:effectLst/>
                          <a:latin typeface="+mn-lt"/>
                          <a:ea typeface="Calibri" panose="020F0502020204030204" pitchFamily="34" charset="0"/>
                          <a:cs typeface="Times New Roman"/>
                        </a:rPr>
                        <a:t>– 70 </a:t>
                      </a:r>
                      <a:r>
                        <a:rPr lang="en-US" sz="1500" dirty="0">
                          <a:effectLst/>
                          <a:latin typeface="+mn-lt"/>
                          <a:ea typeface="Calibri" panose="020F0502020204030204" pitchFamily="34" charset="0"/>
                          <a:cs typeface="Times New Roman"/>
                        </a:rPr>
                        <a:t>minutes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0000"/>
                        </a:lnSpc>
                        <a:spcBef>
                          <a:spcPts val="0"/>
                        </a:spcBef>
                        <a:spcAft>
                          <a:spcPts val="0"/>
                        </a:spcAft>
                        <a:buNone/>
                      </a:pPr>
                      <a:r>
                        <a:rPr lang="en-US" sz="1500" b="0" i="0" u="none" strike="noStrike" noProof="0" dirty="0">
                          <a:effectLst/>
                        </a:rPr>
                        <a:t>IOUs</a:t>
                      </a:r>
                    </a:p>
                    <a:p>
                      <a:pPr lvl="0" algn="l" fontAlgn="ctr">
                        <a:lnSpc>
                          <a:spcPct val="100000"/>
                        </a:lnSpc>
                        <a:spcBef>
                          <a:spcPts val="0"/>
                        </a:spcBef>
                        <a:spcAft>
                          <a:spcPts val="0"/>
                        </a:spcAft>
                        <a:buNone/>
                      </a:pPr>
                      <a:endParaRPr lang="en-US" sz="1500" b="0" i="0" u="none" strike="noStrike" noProof="0" dirty="0">
                        <a:effectLst/>
                      </a:endParaRPr>
                    </a:p>
                    <a:p>
                      <a:pPr lvl="0" algn="l" fontAlgn="ctr">
                        <a:lnSpc>
                          <a:spcPct val="100000"/>
                        </a:lnSpc>
                        <a:spcBef>
                          <a:spcPts val="0"/>
                        </a:spcBef>
                        <a:spcAft>
                          <a:spcPts val="0"/>
                        </a:spcAft>
                        <a:buNone/>
                      </a:pPr>
                      <a:r>
                        <a:rPr lang="en-US" sz="1500" b="0" i="0" u="none" strike="noStrike" noProof="0" dirty="0">
                          <a:effectLst/>
                        </a:rPr>
                        <a:t>&amp; Open to Participants</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5662">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rgbClr val="000000"/>
                          </a:solidFill>
                          <a:effectLst/>
                          <a:latin typeface="+mn-lt"/>
                          <a:ea typeface="Calibri" panose="020F0502020204030204" pitchFamily="34" charset="0"/>
                          <a:cs typeface="Times New Roman" panose="02020603050405020304" pitchFamily="18" charset="0"/>
                        </a:rPr>
                        <a:t>Wrap Up and Next Steps</a:t>
                      </a:r>
                      <a:endParaRPr lang="en-US" sz="1500" kern="1200" dirty="0">
                        <a:solidFill>
                          <a:schemeClr val="tx1"/>
                        </a:solidFill>
                        <a:effectLst/>
                        <a:latin typeface="+mn-lt"/>
                        <a:ea typeface="Calibri" panose="020F0502020204030204" pitchFamily="34" charset="0"/>
                        <a:cs typeface="Times New Roman" panose="02020603050405020304" pitchFamily="18" charset="0"/>
                      </a:endParaRP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1:55 – 5 minutes</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7000"/>
                        </a:lnSpc>
                        <a:spcBef>
                          <a:spcPts val="0"/>
                        </a:spcBef>
                        <a:spcAft>
                          <a:spcPts val="0"/>
                        </a:spcAft>
                        <a:buClrTx/>
                        <a:buSzTx/>
                        <a:buFontTx/>
                        <a:buNone/>
                        <a:tabLst/>
                        <a:defRPr/>
                      </a:pPr>
                      <a:r>
                        <a:rPr lang="en-US" sz="1500" kern="1200" dirty="0">
                          <a:solidFill>
                            <a:schemeClr val="tx1"/>
                          </a:solidFill>
                          <a:effectLst/>
                          <a:latin typeface="+mn-lt"/>
                          <a:ea typeface="Calibri" panose="020F0502020204030204" pitchFamily="34" charset="0"/>
                          <a:cs typeface="Times New Roman" panose="02020603050405020304" pitchFamily="18" charset="0"/>
                        </a:rPr>
                        <a:t>CPUC</a:t>
                      </a:r>
                    </a:p>
                    <a:p>
                      <a:pPr marL="0" marR="0" algn="l" fontAlgn="ctr">
                        <a:lnSpc>
                          <a:spcPct val="107000"/>
                        </a:lnSpc>
                        <a:spcBef>
                          <a:spcPts val="0"/>
                        </a:spcBef>
                        <a:spcAft>
                          <a:spcPts val="0"/>
                        </a:spcAft>
                      </a:pPr>
                      <a:endParaRPr lang="en-US" sz="15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686684"/>
                  </a:ext>
                </a:extLst>
              </a:tr>
            </a:tbl>
          </a:graphicData>
        </a:graphic>
      </p:graphicFrame>
      <p:sp>
        <p:nvSpPr>
          <p:cNvPr id="8" name="Footer Placeholder 4">
            <a:extLst>
              <a:ext uri="{FF2B5EF4-FFF2-40B4-BE49-F238E27FC236}">
                <a16:creationId xmlns:a16="http://schemas.microsoft.com/office/drawing/2014/main" id="{061CD2DB-AB5C-1860-46CB-BA8BF086B6BA}"/>
              </a:ext>
            </a:extLst>
          </p:cNvPr>
          <p:cNvSpPr txBox="1">
            <a:spLocks noChangeArrowheads="1"/>
          </p:cNvSpPr>
          <p:nvPr/>
        </p:nvSpPr>
        <p:spPr bwMode="auto">
          <a:xfrm>
            <a:off x="4064285" y="6018896"/>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46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191823"/>
            <a:ext cx="11606646" cy="923742"/>
          </a:xfrm>
        </p:spPr>
        <p:txBody>
          <a:bodyPr>
            <a:normAutofit/>
          </a:bodyPr>
          <a:lstStyle/>
          <a:p>
            <a:r>
              <a:rPr lang="en-US" sz="2800" dirty="0"/>
              <a:t>Announcement:  IOU Advice Letters </a:t>
            </a:r>
            <a:br>
              <a:rPr lang="en-US" sz="2800" dirty="0"/>
            </a:br>
            <a:r>
              <a:rPr lang="en-US" sz="2400" b="0" dirty="0"/>
              <a:t>(PG&amp;E 6635-E-A, SDG&amp;E 4032-E, SCE 4824-E)</a:t>
            </a:r>
            <a:endParaRPr lang="en-US" sz="2000" b="0" dirty="0"/>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286359"/>
            <a:ext cx="11523518" cy="4519810"/>
          </a:xfrm>
        </p:spPr>
        <p:txBody>
          <a:bodyPr>
            <a:normAutofit lnSpcReduction="10000"/>
          </a:bodyPr>
          <a:lstStyle/>
          <a:p>
            <a:r>
              <a:rPr lang="en-US" sz="2000" dirty="0"/>
              <a:t>Purpose:</a:t>
            </a:r>
          </a:p>
          <a:p>
            <a:pPr lvl="1"/>
            <a:r>
              <a:rPr lang="en-US" sz="1800" dirty="0"/>
              <a:t>IOU Rule 21 Alignment with IEEE 1547-2018.</a:t>
            </a:r>
          </a:p>
          <a:p>
            <a:pPr lvl="1"/>
            <a:r>
              <a:rPr lang="en-US" sz="1800" dirty="0"/>
              <a:t>Transition from UL1741SA Inverter Requirements to new UL1741SB Requirements</a:t>
            </a:r>
          </a:p>
          <a:p>
            <a:pPr lvl="1"/>
            <a:r>
              <a:rPr lang="en-US" sz="1800" dirty="0"/>
              <a:t>Align with each other, to the extent possible</a:t>
            </a:r>
          </a:p>
          <a:p>
            <a:r>
              <a:rPr lang="en-US" sz="2000" dirty="0"/>
              <a:t>Status:</a:t>
            </a:r>
          </a:p>
          <a:p>
            <a:pPr lvl="1"/>
            <a:r>
              <a:rPr lang="en-US" sz="1800" dirty="0"/>
              <a:t>Completed: CPUC Advice Letter review</a:t>
            </a:r>
          </a:p>
          <a:p>
            <a:pPr lvl="1"/>
            <a:r>
              <a:rPr lang="en-US" sz="1800" dirty="0"/>
              <a:t>In Process: IOUs coordinating to align ALs and respective Rule 21</a:t>
            </a:r>
          </a:p>
          <a:p>
            <a:pPr lvl="1"/>
            <a:r>
              <a:rPr lang="en-US" sz="1800" dirty="0"/>
              <a:t>In Process: CPUC preliminary review of expected Advice Letter filings</a:t>
            </a:r>
          </a:p>
          <a:p>
            <a:pPr lvl="1"/>
            <a:r>
              <a:rPr lang="en-US" sz="1800" dirty="0"/>
              <a:t>Feb 24, 2023: IOU Supplemental Advice Letter Filings</a:t>
            </a:r>
          </a:p>
          <a:p>
            <a:pPr lvl="1"/>
            <a:r>
              <a:rPr lang="en-US" sz="1800" dirty="0"/>
              <a:t>April 1, 2023: Current date for full transition to UL141 and 1741SB</a:t>
            </a:r>
          </a:p>
          <a:p>
            <a:r>
              <a:rPr lang="en-US" sz="2000" dirty="0"/>
              <a:t>CPUC evaluating alignment details</a:t>
            </a:r>
          </a:p>
          <a:p>
            <a:pPr marL="0" indent="0">
              <a:buNone/>
            </a:pPr>
            <a:endParaRPr lang="en-US" sz="2000" dirty="0"/>
          </a:p>
          <a:p>
            <a:pPr marL="0" indent="0">
              <a:buNone/>
            </a:pPr>
            <a:r>
              <a:rPr lang="en-US" sz="2000" dirty="0"/>
              <a:t> </a:t>
            </a:r>
            <a:r>
              <a:rPr lang="en-US" sz="2000" b="1" dirty="0"/>
              <a:t>Contact ED Staff Lead for Questions on this Topic:  </a:t>
            </a:r>
          </a:p>
          <a:p>
            <a:pPr marL="0" indent="0">
              <a:buNone/>
            </a:pPr>
            <a:r>
              <a:rPr lang="en-US" sz="2000" b="1" dirty="0"/>
              <a:t>				Frank </a:t>
            </a:r>
            <a:r>
              <a:rPr lang="en-US" sz="2000" b="1" dirty="0" err="1"/>
              <a:t>McElvain</a:t>
            </a:r>
            <a:r>
              <a:rPr lang="en-US" sz="2000" b="1" dirty="0"/>
              <a:t> (</a:t>
            </a:r>
            <a:r>
              <a:rPr lang="en-US" sz="2000" b="1" dirty="0" err="1"/>
              <a:t>Frank.McElvain@cpuc.ca.gov</a:t>
            </a:r>
            <a:r>
              <a:rPr lang="en-US" sz="2000" b="1" dirty="0"/>
              <a:t>)</a:t>
            </a:r>
          </a:p>
        </p:txBody>
      </p:sp>
    </p:spTree>
    <p:extLst>
      <p:ext uri="{BB962C8B-B14F-4D97-AF65-F5344CB8AC3E}">
        <p14:creationId xmlns:p14="http://schemas.microsoft.com/office/powerpoint/2010/main" val="227526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65471" y="38725"/>
            <a:ext cx="11316929" cy="726700"/>
          </a:xfrm>
        </p:spPr>
        <p:txBody>
          <a:bodyPr>
            <a:normAutofit/>
          </a:bodyPr>
          <a:lstStyle/>
          <a:p>
            <a:r>
              <a:rPr lang="en-US" sz="2800" dirty="0"/>
              <a:t>Announcement: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65471" y="1160980"/>
            <a:ext cx="11474245" cy="4633534"/>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Identified Topics Needing Discussion:</a:t>
            </a:r>
          </a:p>
          <a:p>
            <a:pPr marL="0" indent="0">
              <a:spcAft>
                <a:spcPts val="800"/>
              </a:spcAft>
              <a:buNone/>
            </a:pPr>
            <a:endParaRPr lang="en-US" sz="2000" dirty="0">
              <a:latin typeface="Arial" panose="020B0604020202020204" pitchFamily="34" charset="0"/>
              <a:cs typeface="Arial" panose="020B0604020202020204" pitchFamily="34" charset="0"/>
            </a:endParaRP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1</a:t>
            </a:r>
            <a:r>
              <a:rPr lang="en-US" sz="14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Quarterly Reports:  Re-affirm AMI process + Tariff Language</a:t>
            </a:r>
            <a:r>
              <a:rPr lang="en-US" sz="1100" dirty="0">
                <a:effectLst/>
              </a:rPr>
              <a:t> </a:t>
            </a:r>
            <a:endParaRPr lang="en-US" sz="14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B / Issue 2</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Use of Gross Nameplate Rating (including sections of Resolution Section C)</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C</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Overview of Proposals: Including technical requirements, "Monthly" scheduling (Seem Topic 5), Nameplate capacity (Topic 2); Should include alignment of language (Section D of Res) and incorporate all topics in Resolution</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D</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Alignment of Language</a:t>
            </a:r>
            <a:r>
              <a:rPr lang="en-US" sz="1100" dirty="0">
                <a:effectLst/>
              </a:rPr>
              <a:t> </a:t>
            </a:r>
            <a:endParaRPr lang="en-US" sz="1100" dirty="0"/>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E</a:t>
            </a:r>
            <a:r>
              <a:rPr lang="en-US" sz="11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Implementation of Limited Generation Profiles Using Current Smart Inverter Functions</a:t>
            </a:r>
            <a:r>
              <a:rPr lang="en-US" sz="1100" dirty="0">
                <a:effectLst/>
              </a:rPr>
              <a:t> </a:t>
            </a:r>
          </a:p>
          <a:p>
            <a:pPr lvl="1">
              <a:spcAft>
                <a:spcPts val="800"/>
              </a:spcAft>
            </a:pPr>
            <a:r>
              <a:rPr lang="en-US" sz="1800" b="1" dirty="0">
                <a:solidFill>
                  <a:srgbClr val="000000"/>
                </a:solidFill>
                <a:effectLst/>
                <a:latin typeface="Calibri" panose="020F0502020204030204" pitchFamily="34" charset="0"/>
                <a:ea typeface="Times New Roman" panose="02020603050405020304" pitchFamily="18" charset="0"/>
              </a:rPr>
              <a:t>Section F</a:t>
            </a:r>
            <a:r>
              <a:rPr lang="en-US" sz="1000" b="1" dirty="0">
                <a:solidFill>
                  <a:srgbClr val="000000"/>
                </a:solidFill>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Scheduling and Implementing More Than 12 LGP Values Per Year</a:t>
            </a:r>
            <a:r>
              <a:rPr lang="en-US" sz="1000" dirty="0">
                <a:effectLst/>
              </a:rPr>
              <a:t> </a:t>
            </a:r>
            <a:endParaRPr lang="en-US" sz="1100" dirty="0"/>
          </a:p>
          <a:p>
            <a:pPr lvl="1">
              <a:spcAft>
                <a:spcPts val="800"/>
              </a:spcAft>
            </a:pPr>
            <a:endParaRPr lang="en-US" sz="1400" dirty="0">
              <a:effectLst/>
            </a:endParaRP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37512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293077" y="132331"/>
            <a:ext cx="11700361" cy="572000"/>
          </a:xfrm>
        </p:spPr>
        <p:txBody>
          <a:bodyPr>
            <a:normAutofit fontScale="90000"/>
          </a:bodyPr>
          <a:lstStyle/>
          <a:p>
            <a:r>
              <a:rPr lang="en-US" sz="2800" dirty="0"/>
              <a:t>Announcements: Workshops per Resolution E-5230 (Issued 12/09/22)</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293077" y="704331"/>
            <a:ext cx="11605845" cy="5902946"/>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Discussions to resolve Limited Generation Profiles (LGP) (per OP 15 and 51 of D.20-09-035)</a:t>
            </a:r>
          </a:p>
          <a:p>
            <a:pPr lvl="1">
              <a:spcAft>
                <a:spcPts val="800"/>
              </a:spcAft>
            </a:pPr>
            <a:r>
              <a:rPr lang="en-US" sz="1800" b="1" strike="sngStrike" dirty="0">
                <a:latin typeface="Arial" panose="020B0604020202020204" pitchFamily="34" charset="0"/>
                <a:cs typeface="Arial" panose="020B0604020202020204" pitchFamily="34" charset="0"/>
              </a:rPr>
              <a:t>Workshop 1</a:t>
            </a:r>
            <a:r>
              <a:rPr lang="en-US" sz="1800" strike="sngStrike" dirty="0">
                <a:latin typeface="Arial" panose="020B0604020202020204" pitchFamily="34" charset="0"/>
                <a:cs typeface="Arial" panose="020B0604020202020204" pitchFamily="34" charset="0"/>
              </a:rPr>
              <a:t>:  February 2, 2023; Noon – 4:00 p.m.; via WebEx</a:t>
            </a:r>
          </a:p>
          <a:p>
            <a:pPr lvl="1">
              <a:spcAft>
                <a:spcPts val="800"/>
              </a:spcAft>
            </a:pPr>
            <a:r>
              <a:rPr lang="en-US" sz="1800" b="1" dirty="0">
                <a:latin typeface="Arial" panose="020B0604020202020204" pitchFamily="34" charset="0"/>
                <a:cs typeface="Arial" panose="020B0604020202020204" pitchFamily="34" charset="0"/>
              </a:rPr>
              <a:t>Workshop 2:  </a:t>
            </a:r>
            <a:r>
              <a:rPr lang="en-US" sz="1800" dirty="0">
                <a:latin typeface="Arial" panose="020B0604020202020204" pitchFamily="34" charset="0"/>
                <a:cs typeface="Arial" panose="020B0604020202020204" pitchFamily="34" charset="0"/>
              </a:rPr>
              <a:t>February 21, 2023; 9:00 a.m. – 4:00 p.m.; via WebEx</a:t>
            </a:r>
          </a:p>
          <a:p>
            <a:pPr lvl="1">
              <a:spcAft>
                <a:spcPts val="800"/>
              </a:spcAft>
            </a:pPr>
            <a:r>
              <a:rPr lang="en-US" sz="1800" dirty="0">
                <a:latin typeface="Arial" panose="020B0604020202020204" pitchFamily="34" charset="0"/>
                <a:cs typeface="Arial" panose="020B0604020202020204" pitchFamily="34" charset="0"/>
              </a:rPr>
              <a:t>Workshop 3:  March 14, 2023; 9:00 a.m. – 4:00 p.m.; via WebEx</a:t>
            </a:r>
          </a:p>
          <a:p>
            <a:pPr lvl="1">
              <a:spcAft>
                <a:spcPts val="800"/>
              </a:spcAft>
            </a:pPr>
            <a:r>
              <a:rPr lang="en-US" sz="1800" dirty="0">
                <a:latin typeface="Arial" panose="020B0604020202020204" pitchFamily="34" charset="0"/>
                <a:cs typeface="Arial" panose="020B0604020202020204" pitchFamily="34" charset="0"/>
              </a:rPr>
              <a:t>Workshop 4:  TBD (if needed); March 28, 2023 (tentative)</a:t>
            </a:r>
          </a:p>
          <a:p>
            <a:pPr lvl="1">
              <a:spcAft>
                <a:spcPts val="800"/>
              </a:spcAft>
            </a:pPr>
            <a:r>
              <a:rPr lang="en-US" sz="1800" dirty="0">
                <a:latin typeface="Arial" panose="020B0604020202020204" pitchFamily="34" charset="0"/>
                <a:cs typeface="Arial" panose="020B0604020202020204" pitchFamily="34" charset="0"/>
              </a:rPr>
              <a:t>Tier 3 Advice Letters:  Due by May 1, 2023</a:t>
            </a:r>
          </a:p>
          <a:p>
            <a:pPr>
              <a:spcAft>
                <a:spcPts val="800"/>
              </a:spcAft>
            </a:pPr>
            <a:r>
              <a:rPr lang="en-US" sz="2000" dirty="0">
                <a:latin typeface="Arial" panose="020B0604020202020204" pitchFamily="34" charset="0"/>
                <a:cs typeface="Arial" panose="020B0604020202020204" pitchFamily="34" charset="0"/>
              </a:rPr>
              <a:t>SIWG Preparation Meetings:   </a:t>
            </a:r>
          </a:p>
          <a:p>
            <a:pPr lvl="1">
              <a:spcAft>
                <a:spcPts val="800"/>
              </a:spcAft>
            </a:pPr>
            <a:r>
              <a:rPr lang="en-US" sz="1800" strike="sngStrike" dirty="0">
                <a:latin typeface="Arial" panose="020B0604020202020204" pitchFamily="34" charset="0"/>
                <a:cs typeface="Arial" panose="020B0604020202020204" pitchFamily="34" charset="0"/>
              </a:rPr>
              <a:t>January 19, 2023:  </a:t>
            </a:r>
            <a:r>
              <a:rPr lang="en-US" sz="1800" strike="sngStrike" dirty="0">
                <a:solidFill>
                  <a:srgbClr val="000000"/>
                </a:solidFill>
                <a:effectLst/>
                <a:latin typeface="Calibri" panose="020F0502020204030204" pitchFamily="34" charset="0"/>
                <a:ea typeface="Times New Roman" panose="02020603050405020304" pitchFamily="18" charset="0"/>
              </a:rPr>
              <a:t>Section F</a:t>
            </a:r>
            <a:endParaRPr lang="en-US" sz="1800" strike="sngStrike" dirty="0">
              <a:latin typeface="Arial" panose="020B0604020202020204" pitchFamily="34" charset="0"/>
              <a:cs typeface="Arial" panose="020B0604020202020204" pitchFamily="34" charset="0"/>
            </a:endParaRPr>
          </a:p>
          <a:p>
            <a:pPr lvl="1">
              <a:spcAft>
                <a:spcPts val="800"/>
              </a:spcAft>
            </a:pPr>
            <a:r>
              <a:rPr lang="en-US" sz="1800" strike="sngStrike" dirty="0">
                <a:latin typeface="Arial" panose="020B0604020202020204" pitchFamily="34" charset="0"/>
                <a:cs typeface="Arial" panose="020B0604020202020204" pitchFamily="34" charset="0"/>
              </a:rPr>
              <a:t>February 2, 2023:  Section B Issues 1 &amp;2</a:t>
            </a:r>
          </a:p>
          <a:p>
            <a:pPr lvl="1">
              <a:spcAft>
                <a:spcPts val="800"/>
              </a:spcAft>
            </a:pPr>
            <a:r>
              <a:rPr lang="en-US" sz="1800" b="1" dirty="0">
                <a:latin typeface="Arial" panose="020B0604020202020204" pitchFamily="34" charset="0"/>
                <a:cs typeface="Arial" panose="020B0604020202020204" pitchFamily="34" charset="0"/>
              </a:rPr>
              <a:t>February 16, 2023: Topic E Update and Topic C</a:t>
            </a:r>
          </a:p>
          <a:p>
            <a:pPr lvl="1">
              <a:spcAft>
                <a:spcPts val="800"/>
              </a:spcAft>
            </a:pPr>
            <a:r>
              <a:rPr lang="en-US" sz="1800" dirty="0">
                <a:latin typeface="Arial" panose="020B0604020202020204" pitchFamily="34" charset="0"/>
                <a:cs typeface="Arial" panose="020B0604020202020204" pitchFamily="34" charset="0"/>
              </a:rPr>
              <a:t>March 2, 2023: TBD</a:t>
            </a:r>
          </a:p>
          <a:p>
            <a:pPr lvl="1">
              <a:spcAft>
                <a:spcPts val="800"/>
              </a:spcAft>
            </a:pPr>
            <a:r>
              <a:rPr lang="en-US" sz="1800" dirty="0">
                <a:latin typeface="Arial" panose="020B0604020202020204" pitchFamily="34" charset="0"/>
                <a:cs typeface="Arial" panose="020B0604020202020204" pitchFamily="34" charset="0"/>
              </a:rPr>
              <a:t>March 16, 2023: TBD</a:t>
            </a:r>
          </a:p>
          <a:p>
            <a:pPr lvl="1">
              <a:spcAft>
                <a:spcPts val="800"/>
              </a:spcAft>
            </a:pPr>
            <a:r>
              <a:rPr lang="en-US" sz="1800" dirty="0">
                <a:latin typeface="Arial" panose="020B0604020202020204" pitchFamily="34" charset="0"/>
                <a:cs typeface="Arial" panose="020B0604020202020204" pitchFamily="34" charset="0"/>
              </a:rPr>
              <a:t>March 30, 2023:  TBD (if needed)</a:t>
            </a:r>
          </a:p>
        </p:txBody>
      </p:sp>
    </p:spTree>
    <p:extLst>
      <p:ext uri="{BB962C8B-B14F-4D97-AF65-F5344CB8AC3E}">
        <p14:creationId xmlns:p14="http://schemas.microsoft.com/office/powerpoint/2010/main" val="51027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422327" y="300624"/>
            <a:ext cx="11606646" cy="884081"/>
          </a:xfrm>
        </p:spPr>
        <p:txBody>
          <a:bodyPr>
            <a:normAutofit/>
          </a:bodyPr>
          <a:lstStyle/>
          <a:p>
            <a:r>
              <a:rPr lang="en-US" sz="2800" dirty="0"/>
              <a:t>Resolution E-5230:  Section C. Proposals submitted in PG&amp;E AL 6141-E, SCE AL 4455-E, and SDG&amp;E AL 3721-E.</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490597"/>
            <a:ext cx="11523518" cy="4754339"/>
          </a:xfrm>
        </p:spPr>
        <p:txBody>
          <a:bodyPr>
            <a:normAutofit/>
          </a:bodyPr>
          <a:lstStyle/>
          <a:p>
            <a:r>
              <a:rPr lang="en-US" sz="2000" dirty="0"/>
              <a:t>Within these proposals, the Large IOUs have included review and certification requirements, as required by the Decision. The Large IOUs have largely complied with OP 15 and 51. We find, however, there are topics that need further clarification before we can approve them. The Large IOUs are directed to discuss these topics in the workshops.</a:t>
            </a:r>
          </a:p>
          <a:p>
            <a:r>
              <a:rPr lang="en-US" sz="2000" dirty="0"/>
              <a:t>Large IOUs shall discuss any updates to the proposals that their subsequent experiences indicate may be warranted. The Large IOUs shall also differentiate between “export power” and “output power” and make clear that the LGP option is intended to manage the amount of export power to the electric grid and not output power that may be consumed on-site. The Large IOUs are directed to go over the proposal to address any questions stakeholders may have and determine whether each step is appropriate and complete. Approval in this Resolution of any step within the process outlined in the Large IOUs’ proposals should not be interpreted to mean that those steps are not amendable if there is reason to do so based on workshop discussions. The steps shall be updated if needed to add any additional clarity required or incorporate new learnings. Any changes to the steps in the process must be justified.</a:t>
            </a:r>
          </a:p>
        </p:txBody>
      </p:sp>
    </p:spTree>
    <p:extLst>
      <p:ext uri="{BB962C8B-B14F-4D97-AF65-F5344CB8AC3E}">
        <p14:creationId xmlns:p14="http://schemas.microsoft.com/office/powerpoint/2010/main" val="316803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BECE-B425-56AC-4125-0FFE9CAB33CD}"/>
              </a:ext>
            </a:extLst>
          </p:cNvPr>
          <p:cNvSpPr>
            <a:spLocks noGrp="1"/>
          </p:cNvSpPr>
          <p:nvPr>
            <p:ph type="title"/>
          </p:nvPr>
        </p:nvSpPr>
        <p:spPr>
          <a:xfrm>
            <a:off x="322118" y="83127"/>
            <a:ext cx="11606646" cy="1527464"/>
          </a:xfrm>
        </p:spPr>
        <p:txBody>
          <a:bodyPr>
            <a:normAutofit/>
          </a:bodyPr>
          <a:lstStyle/>
          <a:p>
            <a:r>
              <a:rPr lang="en-US" sz="2400" dirty="0"/>
              <a:t>Resolution E-5230:  Section E. Implementation of Limited Generation Profiles Using Current Smart Inverter Functions -- The Large IOUs are directed to discuss the possibility and challenges with implementing the LGP-option before standards are approved. </a:t>
            </a:r>
          </a:p>
        </p:txBody>
      </p:sp>
      <p:sp>
        <p:nvSpPr>
          <p:cNvPr id="3" name="Content Placeholder 2">
            <a:extLst>
              <a:ext uri="{FF2B5EF4-FFF2-40B4-BE49-F238E27FC236}">
                <a16:creationId xmlns:a16="http://schemas.microsoft.com/office/drawing/2014/main" id="{79036262-1E34-AFF3-3495-83E8189E61AA}"/>
              </a:ext>
            </a:extLst>
          </p:cNvPr>
          <p:cNvSpPr>
            <a:spLocks noGrp="1"/>
          </p:cNvSpPr>
          <p:nvPr>
            <p:ph idx="1"/>
          </p:nvPr>
        </p:nvSpPr>
        <p:spPr>
          <a:xfrm>
            <a:off x="322118" y="1787236"/>
            <a:ext cx="11523518" cy="4457700"/>
          </a:xfrm>
        </p:spPr>
        <p:txBody>
          <a:bodyPr>
            <a:normAutofit fontScale="47500" lnSpcReduction="20000"/>
          </a:bodyPr>
          <a:lstStyle/>
          <a:p>
            <a:r>
              <a:rPr lang="en-US" sz="3300" dirty="0"/>
              <a:t>Based on the record for Issue 9, there is general agreement that the technology needed to implement the LGP-option already exists and can be implemented before scheduling standards are approved. </a:t>
            </a:r>
          </a:p>
          <a:p>
            <a:r>
              <a:rPr lang="en-US" sz="3300" dirty="0"/>
              <a:t>The Decision does consider utilization of LGP prior to the approval of the standards. </a:t>
            </a:r>
          </a:p>
          <a:p>
            <a:r>
              <a:rPr lang="en-US" sz="3300" dirty="0"/>
              <a:t>In discussing the implementation of Limited Generation Profile the Working Group Two Report states “The Working Group generally agreed that the technology needed for a DER facility to implement a scheduled generation profile is already available [emphasis added] ....” and the need to “[u]</a:t>
            </a:r>
            <a:r>
              <a:rPr lang="en-US" sz="3300" dirty="0" err="1"/>
              <a:t>pdate</a:t>
            </a:r>
            <a:r>
              <a:rPr lang="en-US" sz="3300" dirty="0"/>
              <a:t> the interconnection procedures to allow customers which have certified Phase III inverters to use Phase III Function 3 (Limit Maximum Real Power Mode) in order to limit maximum power output based on seasons of the year.” </a:t>
            </a:r>
          </a:p>
          <a:p>
            <a:r>
              <a:rPr lang="en-US" sz="3300" dirty="0"/>
              <a:t>To expedite the use of available hosting capacity it is prudent, therefore, for the Large IOUs to discuss any challenges to implement Issue 9 and Proposal A-B 3 using current smart inverter settings </a:t>
            </a:r>
          </a:p>
          <a:p>
            <a:r>
              <a:rPr lang="en-US" sz="3300" dirty="0"/>
              <a:t>The Large IOUs shall elaborate on challenges and concerns as stated in the Working Group Reports and discuss and propose solutions. The Large IOUs shall determine which functional elements are already present in commercially available inverters, and which are not, to establish LGP functionality prior to the approval of standards. </a:t>
            </a:r>
          </a:p>
          <a:p>
            <a:r>
              <a:rPr lang="en-US" sz="3300" dirty="0"/>
              <a:t>Should implementation of Issue 9 and Proposal A-B 3 be feasible before approval of standards, the Large IOUs shall outline a clear process and the requirements, including technical, to be considered in the implementation of the LGP option. The Large IOUs shall also establish a mechanism for validating proposed profiles. If the implementation of this mechanism is not feasible, the Large IOUs shall clearly articulate the reasons. </a:t>
            </a:r>
          </a:p>
          <a:p>
            <a:pPr marL="0" indent="0">
              <a:buNone/>
            </a:pPr>
            <a:endParaRPr lang="en-US" dirty="0"/>
          </a:p>
        </p:txBody>
      </p:sp>
      <p:sp>
        <p:nvSpPr>
          <p:cNvPr id="4" name="Footer Placeholder 4">
            <a:extLst>
              <a:ext uri="{FF2B5EF4-FFF2-40B4-BE49-F238E27FC236}">
                <a16:creationId xmlns:a16="http://schemas.microsoft.com/office/drawing/2014/main" id="{372BD6EC-DCC1-08A9-C28D-B410E2BFF75C}"/>
              </a:ext>
            </a:extLst>
          </p:cNvPr>
          <p:cNvSpPr txBox="1">
            <a:spLocks noChangeArrowheads="1"/>
          </p:cNvSpPr>
          <p:nvPr/>
        </p:nvSpPr>
        <p:spPr bwMode="auto">
          <a:xfrm>
            <a:off x="4064286" y="619360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9137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a:bodyPr>
          <a:lstStyle/>
          <a:p>
            <a:r>
              <a:rPr lang="en-US" dirty="0"/>
              <a:t>Background: Issue 9 and A-B 3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a:bodyPr>
          <a:lstStyle/>
          <a:p>
            <a:pPr>
              <a:spcAft>
                <a:spcPts val="800"/>
              </a:spcAft>
            </a:pPr>
            <a:r>
              <a:rPr lang="en-US" sz="2000" dirty="0">
                <a:latin typeface="Arial" panose="020B0604020202020204" pitchFamily="34" charset="0"/>
                <a:cs typeface="Arial" panose="020B0604020202020204" pitchFamily="34" charset="0"/>
              </a:rPr>
              <a:t>Issue 9 looks at the conditions of operations the Commission should adopt to allow distributed energy resources to perform within existing hosting capacity constraints and avoid triggering [distribution grid] upgrades... The purpose of resolving Issue 9... is to utilize the Integration Capacity Analysis data to allow modern inverters, storage, and other technologies to confidently respond to grid conditions while ensuring safety and reliability.</a:t>
            </a:r>
          </a:p>
          <a:p>
            <a:pPr>
              <a:spcAft>
                <a:spcPts val="800"/>
              </a:spcAft>
            </a:pPr>
            <a:r>
              <a:rPr lang="en-US" sz="2000" dirty="0">
                <a:latin typeface="Arial" panose="020B0604020202020204" pitchFamily="34" charset="0"/>
                <a:cs typeface="Arial" panose="020B0604020202020204" pitchFamily="34" charset="0"/>
              </a:rPr>
              <a:t>This proposal [A-B 3] would allow an inverter approved for non-export and limited-export to be set using different maximum export value settings at different times of the year and at the discretion of the utility until a future scheduling standard is released. Proposal A-B 3 would require the inverter to meet the qualifications for non-export or limited- export under Proposal A-B 1 or A-B 2..</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26703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4F24-2FEF-484D-B18F-B649BB8CCAE4}"/>
              </a:ext>
            </a:extLst>
          </p:cNvPr>
          <p:cNvSpPr>
            <a:spLocks noGrp="1"/>
          </p:cNvSpPr>
          <p:nvPr>
            <p:ph type="title"/>
          </p:nvPr>
        </p:nvSpPr>
        <p:spPr>
          <a:xfrm>
            <a:off x="609600" y="365125"/>
            <a:ext cx="11247455" cy="728393"/>
          </a:xfrm>
        </p:spPr>
        <p:txBody>
          <a:bodyPr>
            <a:normAutofit fontScale="90000"/>
          </a:bodyPr>
          <a:lstStyle/>
          <a:p>
            <a:r>
              <a:rPr lang="en-US" dirty="0"/>
              <a:t>Background: OP 15 and 51 Requirements of D.20-09-035</a:t>
            </a:r>
          </a:p>
        </p:txBody>
      </p:sp>
      <p:sp>
        <p:nvSpPr>
          <p:cNvPr id="3" name="Content Placeholder 2">
            <a:extLst>
              <a:ext uri="{FF2B5EF4-FFF2-40B4-BE49-F238E27FC236}">
                <a16:creationId xmlns:a16="http://schemas.microsoft.com/office/drawing/2014/main" id="{513EF4F5-1C73-D54B-AD69-1371DF463BBB}"/>
              </a:ext>
            </a:extLst>
          </p:cNvPr>
          <p:cNvSpPr>
            <a:spLocks noGrp="1"/>
          </p:cNvSpPr>
          <p:nvPr>
            <p:ph idx="1"/>
          </p:nvPr>
        </p:nvSpPr>
        <p:spPr>
          <a:xfrm>
            <a:off x="609600" y="1294544"/>
            <a:ext cx="10972800" cy="4407615"/>
          </a:xfrm>
        </p:spPr>
        <p:txBody>
          <a:bodyPr>
            <a:normAutofit fontScale="85000" lnSpcReduction="20000"/>
          </a:bodyPr>
          <a:lstStyle/>
          <a:p>
            <a:pPr>
              <a:spcAft>
                <a:spcPts val="800"/>
              </a:spcAft>
            </a:pPr>
            <a:r>
              <a:rPr lang="en-US" sz="2000" dirty="0">
                <a:latin typeface="Arial" panose="020B0604020202020204" pitchFamily="34" charset="0"/>
                <a:cs typeface="Arial" panose="020B0604020202020204" pitchFamily="34" charset="0"/>
              </a:rPr>
              <a:t>OP 15: The counter proposal from ... [the Large IOUs] to resolve Issue 9 is adopted with modification. ... Within six months of issuance of this decision, Utilities shall submit a Tier 3 Advice Letter providing recommendations (as applicable) regarding the standard review, certification requirements, and interconnection processes necessary for implementation of the proposal. Within 60 days of adoption of a certification scheme for the Limited Generation Profile, Utilities shall modify the Rule 21 Interconnection Application Process to allow a distributed energy resources customer to include a Limited Generation Profile with their application, require the customer to enable generation profile limiting functionality, and allow Utilities opportunity to alter the profile if safety and reliability concerns warrant it. Retroactive alterations to generation profiles shall not reduce generation to below a pre-defined static level, i.e., the lowest Integrated Capacity Analysis – Static Grid typical profile value identified at the time of the Interconnection Application. As part of the proposal, Utilities shall: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allow customers to utilize a smart inverter’s ability to increase its output on a monthly basis; and ii) use a 10 percent buffer, which shall be revisited....</a:t>
            </a:r>
          </a:p>
          <a:p>
            <a:pPr>
              <a:spcAft>
                <a:spcPts val="800"/>
              </a:spcAft>
            </a:pPr>
            <a:r>
              <a:rPr lang="en-US" sz="2000" dirty="0">
                <a:latin typeface="Arial" panose="020B0604020202020204" pitchFamily="34" charset="0"/>
                <a:cs typeface="Arial" panose="020B0604020202020204" pitchFamily="34" charset="0"/>
              </a:rPr>
              <a:t>OP 51: A modified Proposal A-B 3 is adopted but shall not be implemented until nine months after technical specifications standards, and a certification scheme for a Limited Generation Profile have been approved by the standards approving bodies. Within 90 days of such approval, ... [the Large IOUs] shall [seek] ... to modify their Rule 21 tariffs to allow an inverter approved for non- export and limited export to be set using different maximum export value settings at different times of the year, when meeting the qualifications for either Proposal A-B 13 or A-B 2.4 ... Within six months of issuance of this decision, Utilities shall submit a Tier 3 Advice Letter providing recommendations (as applicable) regarding the standard review, certification requirements, and interconnection processes necessary for implementation of the proposal. The discussions and Tier 3 Advice Letter required in this ordering paragraph may be combined with those required in Ordering Paragraph 15.</a:t>
            </a:r>
          </a:p>
        </p:txBody>
      </p:sp>
      <p:sp>
        <p:nvSpPr>
          <p:cNvPr id="4" name="Footer Placeholder 4">
            <a:extLst>
              <a:ext uri="{FF2B5EF4-FFF2-40B4-BE49-F238E27FC236}">
                <a16:creationId xmlns:a16="http://schemas.microsoft.com/office/drawing/2014/main" id="{24D9D500-743C-0745-52A1-7FF9D3BD2451}"/>
              </a:ext>
            </a:extLst>
          </p:cNvPr>
          <p:cNvSpPr txBox="1">
            <a:spLocks noChangeArrowheads="1"/>
          </p:cNvSpPr>
          <p:nvPr/>
        </p:nvSpPr>
        <p:spPr bwMode="auto">
          <a:xfrm>
            <a:off x="4064286" y="6016625"/>
            <a:ext cx="739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solidFill>
                  <a:srgbClr val="FF0000"/>
                </a:solidFill>
              </a:rPr>
              <a:t>Please keep yourself muted when not speaking and do NOT put the call on hold. If muted by the leader, press *6 to unmute. </a:t>
            </a:r>
          </a:p>
        </p:txBody>
      </p:sp>
    </p:spTree>
    <p:extLst>
      <p:ext uri="{BB962C8B-B14F-4D97-AF65-F5344CB8AC3E}">
        <p14:creationId xmlns:p14="http://schemas.microsoft.com/office/powerpoint/2010/main" val="4065947886"/>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 White</Template>
  <TotalTime>390</TotalTime>
  <Words>1852</Words>
  <Application>Microsoft Macintosh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11</vt:i4>
      </vt:variant>
    </vt:vector>
  </HeadingPairs>
  <TitlesOfParts>
    <vt:vector size="19" baseType="lpstr">
      <vt:lpstr>Arial</vt:lpstr>
      <vt:lpstr>Calibri</vt:lpstr>
      <vt:lpstr>Century Gothic</vt:lpstr>
      <vt:lpstr>CPUC White</vt:lpstr>
      <vt:lpstr>CPUC Pale Gold</vt:lpstr>
      <vt:lpstr>CPUC Dark Blue</vt:lpstr>
      <vt:lpstr>CPUC Blue</vt:lpstr>
      <vt:lpstr>CPUC Gold</vt:lpstr>
      <vt:lpstr>Smart Inverter Working Group (SIWG)  Pronounced “SIWoG” not “SWIG” </vt:lpstr>
      <vt:lpstr>Agenda</vt:lpstr>
      <vt:lpstr>Announcement:  IOU Advice Letters  (PG&amp;E 6635-E-A, SDG&amp;E 4032-E, SCE 4824-E)</vt:lpstr>
      <vt:lpstr>Announcement: Resolution E-5230 (Issued 12/09/22)</vt:lpstr>
      <vt:lpstr>Announcements: Workshops per Resolution E-5230 (Issued 12/09/22)</vt:lpstr>
      <vt:lpstr>Resolution E-5230:  Section C. Proposals submitted in PG&amp;E AL 6141-E, SCE AL 4455-E, and SDG&amp;E AL 3721-E.</vt:lpstr>
      <vt:lpstr>Resolution E-5230:  Section E. Implementation of Limited Generation Profiles Using Current Smart Inverter Functions -- The Large IOUs are directed to discuss the possibility and challenges with implementing the LGP-option before standards are approved. </vt:lpstr>
      <vt:lpstr>Background: Issue 9 and A-B 3 of D.20-09-035</vt:lpstr>
      <vt:lpstr>Background: OP 15 and 51 Requirements of D.20-09-035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Aliaga-Caro, Jose</dc:creator>
  <cp:lastModifiedBy>Aliaga-Caro, Jose</cp:lastModifiedBy>
  <cp:revision>78</cp:revision>
  <dcterms:created xsi:type="dcterms:W3CDTF">2022-09-12T22:28:01Z</dcterms:created>
  <dcterms:modified xsi:type="dcterms:W3CDTF">2023-02-16T17:23:20Z</dcterms:modified>
</cp:coreProperties>
</file>