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6"/>
  </p:notesMasterIdLst>
  <p:sldIdLst>
    <p:sldId id="256" r:id="rId6"/>
    <p:sldId id="266" r:id="rId7"/>
    <p:sldId id="286" r:id="rId8"/>
    <p:sldId id="267" r:id="rId9"/>
    <p:sldId id="272" r:id="rId10"/>
    <p:sldId id="277" r:id="rId11"/>
    <p:sldId id="270" r:id="rId12"/>
    <p:sldId id="269" r:id="rId13"/>
    <p:sldId id="26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p:restoredTop sz="96327"/>
  </p:normalViewPr>
  <p:slideViewPr>
    <p:cSldViewPr snapToGrid="0" snapToObjects="1" showGuides="1">
      <p:cViewPr varScale="1">
        <p:scale>
          <a:sx n="124" d="100"/>
          <a:sy n="124" d="100"/>
        </p:scale>
        <p:origin x="10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March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March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March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March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March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March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March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March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March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March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March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March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March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March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March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March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March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March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March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March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March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March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March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March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March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March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March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March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March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March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March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March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March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March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rank.McElvain@cpuc.ca.gov" TargetMode="External"/><Relationship Id="rId2" Type="http://schemas.openxmlformats.org/officeDocument/2006/relationships/hyperlink" Target="mailto:Mary.Rottman@cpuc.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a:bodyPr>
          <a:lstStyle/>
          <a:p>
            <a:r>
              <a:rPr lang="en-US" dirty="0"/>
              <a:t>Smart Inverter Working Group (SIWG)</a:t>
            </a:r>
            <a:br>
              <a:rPr lang="en-US" dirty="0"/>
            </a:br>
            <a:br>
              <a:rPr lang="en-US" sz="1600" dirty="0"/>
            </a:br>
            <a:r>
              <a:rPr lang="en-US" sz="3600" b="0" dirty="0"/>
              <a:t>Pronounced “</a:t>
            </a:r>
            <a:r>
              <a:rPr lang="en-US" sz="3600" b="0" dirty="0" err="1"/>
              <a:t>SIWoG</a:t>
            </a:r>
            <a:r>
              <a:rPr lang="en-US" sz="3600" b="0" dirty="0"/>
              <a:t>” not “SWIG”</a:t>
            </a: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March 2, 2023</a:t>
            </a:r>
          </a:p>
          <a:p>
            <a:r>
              <a:rPr lang="en-US" dirty="0"/>
              <a:t>1:00-2:30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For additional information on the SIWG contact:  </a:t>
            </a:r>
          </a:p>
          <a:p>
            <a:pPr>
              <a:lnSpc>
                <a:spcPct val="110000"/>
              </a:lnSpc>
            </a:pPr>
            <a:endParaRPr lang="en-US" sz="2400" b="0" dirty="0"/>
          </a:p>
          <a:p>
            <a:pPr>
              <a:lnSpc>
                <a:spcPct val="110000"/>
              </a:lnSpc>
            </a:pPr>
            <a:r>
              <a:rPr lang="en-US" sz="2400" b="0" dirty="0"/>
              <a:t>Jose.Aliaga-Caro@cpuc.ca.gov</a:t>
            </a:r>
          </a:p>
          <a:p>
            <a:pPr>
              <a:lnSpc>
                <a:spcPct val="110000"/>
              </a:lnSpc>
            </a:pPr>
            <a:endParaRPr lang="en-US" sz="2400" b="0" dirty="0"/>
          </a:p>
          <a:p>
            <a:pPr>
              <a:lnSpc>
                <a:spcPct val="110000"/>
              </a:lnSpc>
            </a:pPr>
            <a:endParaRPr lang="en-US" sz="2400" b="0" dirty="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251657"/>
            <a:ext cx="10972800" cy="601627"/>
          </a:xfrm>
        </p:spPr>
        <p:txBody>
          <a:bodyPr/>
          <a:lstStyle/>
          <a:p>
            <a:r>
              <a:rPr lang="en-US" dirty="0"/>
              <a:t>Agenda</a:t>
            </a:r>
          </a:p>
        </p:txBody>
      </p:sp>
      <p:graphicFrame>
        <p:nvGraphicFramePr>
          <p:cNvPr id="6" name="Content Placeholder 4">
            <a:extLst>
              <a:ext uri="{FF2B5EF4-FFF2-40B4-BE49-F238E27FC236}">
                <a16:creationId xmlns:a16="http://schemas.microsoft.com/office/drawing/2014/main" id="{39AE5D7C-2522-5A15-B95A-1F37F82FCD59}"/>
              </a:ext>
            </a:extLst>
          </p:cNvPr>
          <p:cNvGraphicFramePr>
            <a:graphicFrameLocks noGrp="1"/>
          </p:cNvGraphicFramePr>
          <p:nvPr>
            <p:ph idx="1"/>
            <p:extLst>
              <p:ext uri="{D42A27DB-BD31-4B8C-83A1-F6EECF244321}">
                <p14:modId xmlns:p14="http://schemas.microsoft.com/office/powerpoint/2010/main" val="3109708368"/>
              </p:ext>
            </p:extLst>
          </p:nvPr>
        </p:nvGraphicFramePr>
        <p:xfrm>
          <a:off x="748748" y="1875807"/>
          <a:ext cx="10972801" cy="2672509"/>
        </p:xfrm>
        <a:graphic>
          <a:graphicData uri="http://schemas.openxmlformats.org/drawingml/2006/table">
            <a:tbl>
              <a:tblPr firstRow="1" firstCol="1" bandRow="1"/>
              <a:tblGrid>
                <a:gridCol w="4642339">
                  <a:extLst>
                    <a:ext uri="{9D8B030D-6E8A-4147-A177-3AD203B41FA5}">
                      <a16:colId xmlns:a16="http://schemas.microsoft.com/office/drawing/2014/main" val="20000"/>
                    </a:ext>
                  </a:extLst>
                </a:gridCol>
                <a:gridCol w="2848707">
                  <a:extLst>
                    <a:ext uri="{9D8B030D-6E8A-4147-A177-3AD203B41FA5}">
                      <a16:colId xmlns:a16="http://schemas.microsoft.com/office/drawing/2014/main" val="20001"/>
                    </a:ext>
                  </a:extLst>
                </a:gridCol>
                <a:gridCol w="3481755">
                  <a:extLst>
                    <a:ext uri="{9D8B030D-6E8A-4147-A177-3AD203B41FA5}">
                      <a16:colId xmlns:a16="http://schemas.microsoft.com/office/drawing/2014/main" val="20002"/>
                    </a:ext>
                  </a:extLst>
                </a:gridCol>
              </a:tblGrid>
              <a:tr h="524852">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Intro, Announcements, Agenda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CPUC</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Topic F (Scheduling and Implementing More Than 12 LGP Values Per Year)</a:t>
                      </a:r>
                    </a:p>
                    <a:p>
                      <a:pPr marL="0" marR="0" algn="l" fontAlgn="ctr">
                        <a:lnSpc>
                          <a:spcPct val="107000"/>
                        </a:lnSpc>
                        <a:spcBef>
                          <a:spcPts val="0"/>
                        </a:spcBef>
                        <a:spcAft>
                          <a:spcPts val="0"/>
                        </a:spcAft>
                      </a:pPr>
                      <a:endParaRPr lang="en-US" sz="1500" dirty="0">
                        <a:solidFill>
                          <a:srgbClr val="000000"/>
                        </a:solidFill>
                        <a:effectLst/>
                        <a:latin typeface="+mn-lt"/>
                        <a:ea typeface="Calibri" panose="020F0502020204030204" pitchFamily="34" charset="0"/>
                        <a:cs typeface="Times New Roman"/>
                      </a:endParaRPr>
                    </a:p>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1:05 – 80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IOUs</a:t>
                      </a:r>
                    </a:p>
                    <a:p>
                      <a:pPr lvl="0" algn="l" fontAlgn="ctr">
                        <a:lnSpc>
                          <a:spcPct val="100000"/>
                        </a:lnSpc>
                        <a:spcBef>
                          <a:spcPts val="0"/>
                        </a:spcBef>
                        <a:spcAft>
                          <a:spcPts val="0"/>
                        </a:spcAft>
                        <a:buNone/>
                      </a:pPr>
                      <a:endParaRPr lang="en-US" sz="1500" b="0" i="0" u="none" strike="noStrike" noProof="0" dirty="0">
                        <a:effectLst/>
                      </a:endParaRPr>
                    </a:p>
                    <a:p>
                      <a:pPr lvl="0" algn="l" fontAlgn="ctr">
                        <a:lnSpc>
                          <a:spcPct val="100000"/>
                        </a:lnSpc>
                        <a:spcBef>
                          <a:spcPts val="0"/>
                        </a:spcBef>
                        <a:spcAft>
                          <a:spcPts val="0"/>
                        </a:spcAft>
                        <a:buNone/>
                      </a:pPr>
                      <a:r>
                        <a:rPr lang="en-US" sz="1500" b="0" i="0" u="none" strike="noStrike" noProof="0" dirty="0">
                          <a:effectLst/>
                        </a:rPr>
                        <a:t>&amp; Open to Participants</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5662">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rgbClr val="000000"/>
                          </a:solidFill>
                          <a:effectLst/>
                          <a:latin typeface="+mn-lt"/>
                          <a:ea typeface="Calibri" panose="020F0502020204030204" pitchFamily="34" charset="0"/>
                          <a:cs typeface="Times New Roman" panose="02020603050405020304" pitchFamily="18" charset="0"/>
                        </a:rPr>
                        <a:t>Wrap Up and Next Steps</a:t>
                      </a:r>
                      <a:endParaRPr lang="en-US" sz="1500" kern="1200" dirty="0">
                        <a:solidFill>
                          <a:schemeClr val="tx1"/>
                        </a:solidFill>
                        <a:effectLst/>
                        <a:latin typeface="+mn-lt"/>
                        <a:ea typeface="Calibri" panose="020F0502020204030204" pitchFamily="34" charset="0"/>
                        <a:cs typeface="Times New Roman" panose="02020603050405020304" pitchFamily="18" charset="0"/>
                      </a:endParaRP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2:25 – 5 minutes</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CPUC</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686684"/>
                  </a:ext>
                </a:extLst>
              </a:tr>
            </a:tbl>
          </a:graphicData>
        </a:graphic>
      </p:graphicFrame>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46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191823"/>
            <a:ext cx="11606646" cy="923742"/>
          </a:xfrm>
        </p:spPr>
        <p:txBody>
          <a:bodyPr>
            <a:normAutofit/>
          </a:bodyPr>
          <a:lstStyle/>
          <a:p>
            <a:r>
              <a:rPr lang="en-US" sz="2800" dirty="0"/>
              <a:t>Announcement:  </a:t>
            </a:r>
            <a:br>
              <a:rPr lang="en-US" sz="2800" dirty="0"/>
            </a:br>
            <a:r>
              <a:rPr lang="en-US" sz="2800" dirty="0"/>
              <a:t>Interconnection Discussion Forum (IDF) Special Edition</a:t>
            </a:r>
            <a:endParaRPr lang="en-US" sz="2000" b="0" dirty="0"/>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286359"/>
            <a:ext cx="11523518" cy="4519810"/>
          </a:xfrm>
        </p:spPr>
        <p:txBody>
          <a:bodyPr>
            <a:normAutofit/>
          </a:bodyPr>
          <a:lstStyle/>
          <a:p>
            <a:r>
              <a:rPr lang="en-US" sz="2000" u="sng" dirty="0"/>
              <a:t>When</a:t>
            </a:r>
            <a:r>
              <a:rPr lang="en-US" sz="2000" dirty="0"/>
              <a:t>:  Friday March 3, 2023; 10:00 A.M. – Noon PST</a:t>
            </a:r>
          </a:p>
          <a:p>
            <a:r>
              <a:rPr lang="en-US" sz="2000" u="sng" dirty="0"/>
              <a:t>Where</a:t>
            </a:r>
            <a:r>
              <a:rPr lang="en-US" sz="2000" dirty="0"/>
              <a:t>:  Via WebEx</a:t>
            </a:r>
          </a:p>
          <a:p>
            <a:r>
              <a:rPr lang="en-US" sz="2000" u="sng" dirty="0"/>
              <a:t>Purpose/Agenda</a:t>
            </a:r>
            <a:r>
              <a:rPr lang="en-US" sz="2000" dirty="0"/>
              <a:t>:</a:t>
            </a:r>
          </a:p>
          <a:p>
            <a:pPr lvl="1"/>
            <a:r>
              <a:rPr lang="en-US" sz="1800" dirty="0"/>
              <a:t>Discuss IOU Rule 21 Alignment with IEEE 1547-2018  </a:t>
            </a:r>
          </a:p>
          <a:p>
            <a:pPr lvl="2"/>
            <a:r>
              <a:rPr lang="en-US" sz="1600" dirty="0"/>
              <a:t>Transition from UL1741SA Inverter Requirements to new UL1741SB Requirements</a:t>
            </a:r>
          </a:p>
          <a:p>
            <a:pPr lvl="1"/>
            <a:r>
              <a:rPr lang="en-US" sz="1800" dirty="0"/>
              <a:t>SCE Load Block Drop Switch (LBDS)</a:t>
            </a:r>
          </a:p>
          <a:p>
            <a:pPr lvl="2"/>
            <a:r>
              <a:rPr lang="en-US" sz="1600" dirty="0"/>
              <a:t>IDF Follow-Up from Q4 2021 re: SCE’s requirement for a Remote Control Switch for Generation (RCS G) or “gas switch”</a:t>
            </a:r>
          </a:p>
          <a:p>
            <a:pPr marL="0" indent="0">
              <a:buNone/>
            </a:pPr>
            <a:endParaRPr lang="en-US" sz="2000" dirty="0"/>
          </a:p>
          <a:p>
            <a:pPr marL="0" indent="0">
              <a:buNone/>
            </a:pPr>
            <a:r>
              <a:rPr lang="en-US" sz="2000" dirty="0"/>
              <a:t> </a:t>
            </a:r>
            <a:r>
              <a:rPr lang="en-US" sz="2000" b="1" dirty="0"/>
              <a:t>Contact ED Staff Leads for Questions:  </a:t>
            </a:r>
          </a:p>
          <a:p>
            <a:pPr marL="0" indent="0">
              <a:buNone/>
            </a:pPr>
            <a:r>
              <a:rPr lang="en-US" sz="2000" b="1" dirty="0"/>
              <a:t>				Scheduling:  Mary </a:t>
            </a:r>
            <a:r>
              <a:rPr lang="en-US" sz="2000" b="1" dirty="0" err="1"/>
              <a:t>Rottman</a:t>
            </a:r>
            <a:r>
              <a:rPr lang="en-US" sz="2000" b="1" dirty="0"/>
              <a:t> (</a:t>
            </a:r>
            <a:r>
              <a:rPr lang="en-US" sz="2000" b="1" dirty="0">
                <a:hlinkClick r:id="rId2"/>
              </a:rPr>
              <a:t>Mary.Rottman@cpuc.ca.gov</a:t>
            </a:r>
            <a:r>
              <a:rPr lang="en-US" sz="2000" b="1" dirty="0"/>
              <a:t>)</a:t>
            </a:r>
          </a:p>
          <a:p>
            <a:pPr marL="0" indent="0">
              <a:buNone/>
            </a:pPr>
            <a:r>
              <a:rPr lang="en-US" sz="2000" b="1" dirty="0"/>
              <a:t>				Content:        Frank </a:t>
            </a:r>
            <a:r>
              <a:rPr lang="en-US" sz="2000" b="1" dirty="0" err="1"/>
              <a:t>McElvain</a:t>
            </a:r>
            <a:r>
              <a:rPr lang="en-US" sz="2000" b="1" dirty="0"/>
              <a:t> (</a:t>
            </a:r>
            <a:r>
              <a:rPr lang="en-US" sz="2000" b="1" dirty="0">
                <a:hlinkClick r:id="rId3"/>
              </a:rPr>
              <a:t>Frank.McElvain@cpuc.ca.gov</a:t>
            </a:r>
            <a:r>
              <a:rPr lang="en-US" sz="2000" b="1" dirty="0"/>
              <a:t>)</a:t>
            </a:r>
          </a:p>
          <a:p>
            <a:pPr marL="0" indent="0">
              <a:buNone/>
            </a:pPr>
            <a:endParaRPr lang="en-US" sz="2000" b="1" dirty="0"/>
          </a:p>
        </p:txBody>
      </p:sp>
    </p:spTree>
    <p:extLst>
      <p:ext uri="{BB962C8B-B14F-4D97-AF65-F5344CB8AC3E}">
        <p14:creationId xmlns:p14="http://schemas.microsoft.com/office/powerpoint/2010/main" val="227526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Announcements: Workshops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1093304" y="704331"/>
            <a:ext cx="10805618" cy="5902946"/>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b="1" strike="sngStrike" dirty="0">
                <a:latin typeface="Arial" panose="020B0604020202020204" pitchFamily="34" charset="0"/>
                <a:cs typeface="Arial" panose="020B0604020202020204" pitchFamily="34" charset="0"/>
              </a:rPr>
              <a:t>Workshop 1</a:t>
            </a:r>
            <a:r>
              <a:rPr lang="en-US" sz="1800" strike="sngStrike" dirty="0">
                <a:latin typeface="Arial" panose="020B0604020202020204" pitchFamily="34" charset="0"/>
                <a:cs typeface="Arial" panose="020B0604020202020204" pitchFamily="34" charset="0"/>
              </a:rPr>
              <a:t>:  February 2, 2023; Noon – 4:00 p.m.; via WebEx</a:t>
            </a:r>
          </a:p>
          <a:p>
            <a:pPr lvl="1">
              <a:spcAft>
                <a:spcPts val="800"/>
              </a:spcAft>
            </a:pPr>
            <a:r>
              <a:rPr lang="en-US" sz="1800" b="1" strike="sngStrike" dirty="0">
                <a:latin typeface="Arial" panose="020B0604020202020204" pitchFamily="34" charset="0"/>
                <a:cs typeface="Arial" panose="020B0604020202020204" pitchFamily="34" charset="0"/>
              </a:rPr>
              <a:t>Workshop 2:  </a:t>
            </a:r>
            <a:r>
              <a:rPr lang="en-US" sz="1800" strike="sngStrike" dirty="0">
                <a:latin typeface="Arial" panose="020B0604020202020204" pitchFamily="34" charset="0"/>
                <a:cs typeface="Arial" panose="020B0604020202020204" pitchFamily="34" charset="0"/>
              </a:rPr>
              <a:t>February 21, 2023; 9:00 a.m. – 4:00 p.m.; via WebEx</a:t>
            </a:r>
          </a:p>
          <a:p>
            <a:pPr lvl="1">
              <a:spcAft>
                <a:spcPts val="800"/>
              </a:spcAft>
            </a:pPr>
            <a:r>
              <a:rPr lang="en-US" sz="1800" b="1" dirty="0">
                <a:latin typeface="Arial" panose="020B0604020202020204" pitchFamily="34" charset="0"/>
                <a:cs typeface="Arial" panose="020B0604020202020204" pitchFamily="34" charset="0"/>
              </a:rPr>
              <a:t>Workshop 3:  March 14, 2023; 9:00 a.m. – 4:00 p.m.; via WebEx</a:t>
            </a:r>
          </a:p>
          <a:p>
            <a:pPr lvl="1">
              <a:spcAft>
                <a:spcPts val="800"/>
              </a:spcAft>
            </a:pPr>
            <a:r>
              <a:rPr lang="en-US" sz="1800" dirty="0">
                <a:latin typeface="Arial" panose="020B0604020202020204" pitchFamily="34" charset="0"/>
                <a:cs typeface="Arial" panose="020B0604020202020204" pitchFamily="34" charset="0"/>
              </a:rPr>
              <a:t>Workshop 4:  Date TBD; March 28, 2023 (tentative)</a:t>
            </a:r>
          </a:p>
          <a:p>
            <a:pPr lvl="1">
              <a:spcAft>
                <a:spcPts val="800"/>
              </a:spcAft>
            </a:pPr>
            <a:r>
              <a:rPr lang="en-US" sz="1800" dirty="0">
                <a:latin typeface="Arial" panose="020B0604020202020204" pitchFamily="34" charset="0"/>
                <a:cs typeface="Arial" panose="020B0604020202020204" pitchFamily="34" charset="0"/>
              </a:rPr>
              <a:t>Tier 3 Advice Letters: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strike="sngStrike" dirty="0">
                <a:latin typeface="Arial" panose="020B0604020202020204" pitchFamily="34" charset="0"/>
                <a:cs typeface="Arial" panose="020B0604020202020204" pitchFamily="34" charset="0"/>
              </a:rPr>
              <a:t>January 19, 2023:  </a:t>
            </a:r>
            <a:r>
              <a:rPr lang="en-US" sz="1800" strike="sngStrike" dirty="0">
                <a:solidFill>
                  <a:srgbClr val="000000"/>
                </a:solidFill>
                <a:effectLst/>
                <a:latin typeface="Calibri" panose="020F0502020204030204" pitchFamily="34" charset="0"/>
                <a:ea typeface="Times New Roman" panose="02020603050405020304" pitchFamily="18" charset="0"/>
              </a:rPr>
              <a:t>Section F</a:t>
            </a:r>
            <a:endParaRPr lang="en-US" sz="1800" strike="sngStrike" dirty="0">
              <a:latin typeface="Arial" panose="020B0604020202020204" pitchFamily="34" charset="0"/>
              <a:cs typeface="Arial" panose="020B0604020202020204" pitchFamily="34" charset="0"/>
            </a:endParaRPr>
          </a:p>
          <a:p>
            <a:pPr lvl="1">
              <a:spcAft>
                <a:spcPts val="800"/>
              </a:spcAft>
            </a:pPr>
            <a:r>
              <a:rPr lang="en-US" sz="1800" strike="sngStrike" dirty="0">
                <a:latin typeface="Arial" panose="020B0604020202020204" pitchFamily="34" charset="0"/>
                <a:cs typeface="Arial" panose="020B0604020202020204" pitchFamily="34" charset="0"/>
              </a:rPr>
              <a:t>February 2, 2023:  Section B Issues 1 &amp;2</a:t>
            </a:r>
          </a:p>
          <a:p>
            <a:pPr lvl="1">
              <a:spcAft>
                <a:spcPts val="800"/>
              </a:spcAft>
            </a:pPr>
            <a:r>
              <a:rPr lang="en-US" sz="1800" strike="sngStrike" dirty="0">
                <a:latin typeface="Arial" panose="020B0604020202020204" pitchFamily="34" charset="0"/>
                <a:cs typeface="Arial" panose="020B0604020202020204" pitchFamily="34" charset="0"/>
              </a:rPr>
              <a:t>February 16, 2023: Topic E Update and Topic C</a:t>
            </a:r>
          </a:p>
          <a:p>
            <a:pPr lvl="1">
              <a:spcAft>
                <a:spcPts val="800"/>
              </a:spcAft>
            </a:pPr>
            <a:r>
              <a:rPr lang="en-US" sz="1800" b="1" dirty="0">
                <a:latin typeface="Arial" panose="020B0604020202020204" pitchFamily="34" charset="0"/>
                <a:cs typeface="Arial" panose="020B0604020202020204" pitchFamily="34" charset="0"/>
              </a:rPr>
              <a:t>March 2, 2023: Topic F</a:t>
            </a:r>
          </a:p>
          <a:p>
            <a:pPr lvl="1">
              <a:spcAft>
                <a:spcPts val="800"/>
              </a:spcAft>
            </a:pPr>
            <a:r>
              <a:rPr lang="en-US" sz="1800" dirty="0">
                <a:latin typeface="Arial" panose="020B0604020202020204" pitchFamily="34" charset="0"/>
                <a:cs typeface="Arial" panose="020B0604020202020204" pitchFamily="34" charset="0"/>
              </a:rPr>
              <a:t>March 16, 2023: TBD</a:t>
            </a:r>
          </a:p>
          <a:p>
            <a:pPr lvl="1">
              <a:spcAft>
                <a:spcPts val="800"/>
              </a:spcAft>
            </a:pPr>
            <a:r>
              <a:rPr lang="en-US" sz="1800" dirty="0">
                <a:latin typeface="Arial" panose="020B0604020202020204" pitchFamily="34" charset="0"/>
                <a:cs typeface="Arial" panose="020B0604020202020204" pitchFamily="34" charset="0"/>
              </a:rPr>
              <a:t>March 30, 2023:  TBD</a:t>
            </a:r>
          </a:p>
        </p:txBody>
      </p:sp>
      <p:sp>
        <p:nvSpPr>
          <p:cNvPr id="4" name="Right Arrow 3">
            <a:extLst>
              <a:ext uri="{FF2B5EF4-FFF2-40B4-BE49-F238E27FC236}">
                <a16:creationId xmlns:a16="http://schemas.microsoft.com/office/drawing/2014/main" id="{B8641492-AD8B-1A79-25D8-5A0FBCCE292B}"/>
              </a:ext>
            </a:extLst>
          </p:cNvPr>
          <p:cNvSpPr/>
          <p:nvPr/>
        </p:nvSpPr>
        <p:spPr>
          <a:xfrm>
            <a:off x="847422" y="2436670"/>
            <a:ext cx="477078" cy="258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3206CEE-AB06-989D-6378-8E805FE471DD}"/>
              </a:ext>
            </a:extLst>
          </p:cNvPr>
          <p:cNvSpPr txBox="1"/>
          <p:nvPr/>
        </p:nvSpPr>
        <p:spPr>
          <a:xfrm>
            <a:off x="79259" y="2325755"/>
            <a:ext cx="736099" cy="369332"/>
          </a:xfrm>
          <a:prstGeom prst="rect">
            <a:avLst/>
          </a:prstGeom>
          <a:noFill/>
        </p:spPr>
        <p:txBody>
          <a:bodyPr wrap="none" rtlCol="0">
            <a:spAutoFit/>
          </a:bodyPr>
          <a:lstStyle/>
          <a:p>
            <a:r>
              <a:rPr lang="en-US" dirty="0">
                <a:solidFill>
                  <a:srgbClr val="FF0000"/>
                </a:solidFill>
              </a:rPr>
              <a:t>Note</a:t>
            </a:r>
          </a:p>
        </p:txBody>
      </p:sp>
    </p:spTree>
    <p:extLst>
      <p:ext uri="{BB962C8B-B14F-4D97-AF65-F5344CB8AC3E}">
        <p14:creationId xmlns:p14="http://schemas.microsoft.com/office/powerpoint/2010/main" val="51027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 Including technical requirements, "Monthly" scheduling (Seem Topic 5), Nameplate capacity (Topic 2); Should include alignment of language (Section D of Res) and incorporate all topics in Resolution</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1000" dirty="0">
                <a:effectLst/>
              </a:rPr>
              <a:t> </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a:t>Background Resolution </a:t>
            </a:r>
            <a:r>
              <a:rPr lang="en-US" dirty="0"/>
              <a:t>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dirty="0"/>
          </a:p>
          <a:p>
            <a:r>
              <a:rPr lang="en-US" dirty="0"/>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dirty="0"/>
          </a:p>
          <a:p>
            <a:r>
              <a:rPr lang="en-US" dirty="0"/>
              <a:t>Large IOUs are therefore directed </a:t>
            </a:r>
            <a:r>
              <a:rPr lang="en-US" dirty="0">
                <a:highlight>
                  <a:srgbClr val="FFFF00"/>
                </a:highlight>
              </a:rPr>
              <a:t>to discuss the 288-hour format and how it may allow for more than one value per month. </a:t>
            </a:r>
            <a:r>
              <a:rPr lang="en-US" dirty="0"/>
              <a:t>Given that the Working Group Two Report was filed October 31, 2018, four years from the current date, we expect there is now more information and experience available to the Large IOUs to allow this. </a:t>
            </a:r>
            <a:r>
              <a:rPr lang="en-US" dirty="0">
                <a:highlight>
                  <a:srgbClr val="FFFF00"/>
                </a:highlight>
              </a:rPr>
              <a:t>The Large IOUs shall </a:t>
            </a:r>
            <a:r>
              <a:rPr lang="en-US" dirty="0"/>
              <a:t>discuss their learnings and best practices in the workshops and </a:t>
            </a:r>
            <a:r>
              <a:rPr lang="en-US" dirty="0">
                <a:highlight>
                  <a:srgbClr val="FFFF00"/>
                </a:highlight>
              </a:rPr>
              <a:t>propose how implementation of more than one value per month may be accomplished to better take advantage of the available capacity on a circuit to accomplish the goals of Issue 9. </a:t>
            </a:r>
          </a:p>
          <a:p>
            <a:endParaRPr lang="en-US" dirty="0"/>
          </a:p>
          <a:p>
            <a:endParaRPr lang="en-US" dirty="0"/>
          </a:p>
        </p:txBody>
      </p:sp>
      <p:sp>
        <p:nvSpPr>
          <p:cNvPr id="4" name="Footer Placeholder 4">
            <a:extLst>
              <a:ext uri="{FF2B5EF4-FFF2-40B4-BE49-F238E27FC236}">
                <a16:creationId xmlns:a16="http://schemas.microsoft.com/office/drawing/2014/main" id="{EB61D57B-139F-E6FB-862D-493A8D2046E8}"/>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581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6594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407</TotalTime>
  <Words>1436</Words>
  <Application>Microsoft Macintosh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Century Gothic</vt:lpstr>
      <vt:lpstr>CPUC White</vt:lpstr>
      <vt:lpstr>CPUC Pale Gold</vt:lpstr>
      <vt:lpstr>CPUC Dark Blue</vt:lpstr>
      <vt:lpstr>CPUC Blue</vt:lpstr>
      <vt:lpstr>CPUC Gold</vt:lpstr>
      <vt:lpstr>Smart Inverter Working Group (SIWG)  Pronounced “SIWoG” not “SWIG” </vt:lpstr>
      <vt:lpstr>Agenda</vt:lpstr>
      <vt:lpstr>Announcement:   Interconnection Discussion Forum (IDF) Special Edition</vt:lpstr>
      <vt:lpstr>Announcements: Workshops per Resolution E-5230 (Issued 12/09/22)</vt:lpstr>
      <vt:lpstr>Background Resolution E-5230 (Issued 12/09/22)</vt:lpstr>
      <vt:lpstr>Background Resolution E-5230 Section F. Implementing More Than 12 LGP Values Per Year—Definition of Monthly Profiles and 288-hour Requirement </vt:lpstr>
      <vt:lpstr>Background: Issue 9 and A-B 3 of D.20-09-035</vt:lpstr>
      <vt:lpstr>Background: OP 15 and 51 Requirements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88</cp:revision>
  <dcterms:created xsi:type="dcterms:W3CDTF">2022-09-12T22:28:01Z</dcterms:created>
  <dcterms:modified xsi:type="dcterms:W3CDTF">2023-03-02T19:57:23Z</dcterms:modified>
</cp:coreProperties>
</file>