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661" r:id="rId3"/>
    <p:sldMasterId id="2147483674" r:id="rId4"/>
    <p:sldMasterId id="2147483687" r:id="rId5"/>
  </p:sldMasterIdLst>
  <p:notesMasterIdLst>
    <p:notesMasterId r:id="rId14"/>
  </p:notesMasterIdLst>
  <p:sldIdLst>
    <p:sldId id="256" r:id="rId6"/>
    <p:sldId id="266" r:id="rId7"/>
    <p:sldId id="267" r:id="rId8"/>
    <p:sldId id="268" r:id="rId9"/>
    <p:sldId id="270" r:id="rId10"/>
    <p:sldId id="269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62"/>
    <p:restoredTop sz="96327"/>
  </p:normalViewPr>
  <p:slideViewPr>
    <p:cSldViewPr snapToGrid="0" snapToObjects="1" showGuides="1">
      <p:cViewPr varScale="1">
        <p:scale>
          <a:sx n="128" d="100"/>
          <a:sy n="128" d="100"/>
        </p:scale>
        <p:origin x="10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ACE7A-C6EF-8447-9F67-958EE183E041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7BAD3-AF26-C549-B9FF-03213EEF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0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9BCA-25E4-0549-ACA0-D2AAB60BEF64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9808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A395-2856-434C-9054-DC3F778FC5DA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1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9FFF-23B4-8941-9EC6-78E2BDC2B599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1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97B7-4970-6140-9DD9-264DC1C59A26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9BCA-25E4-0549-ACA0-D2AAB60BEF64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742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9281-58E0-8A4C-95BD-719F8ACCEAD1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C730-7C29-BC4A-8FDF-053B59C3FC8D}" type="datetime4">
              <a:rPr lang="en-US" smtClean="0"/>
              <a:t>November 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3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DA1C-0B9D-D646-975E-7E061F8C5483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3EA-5C93-384F-B4E7-F777B2204F50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798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5334-E057-5242-A2F9-C8D7E27DF7F7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61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461-14C9-FC4F-AC0D-548336E9A57C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0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9281-58E0-8A4C-95BD-719F8ACCEAD1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E72-8D51-DE4B-9A7D-97F3A7013045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95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1D68-02DF-B24C-9D32-551156E98BBA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73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A395-2856-434C-9054-DC3F778FC5DA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7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9FFF-23B4-8941-9EC6-78E2BDC2B599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80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97B7-4970-6140-9DD9-264DC1C59A26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76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3911AA-67E0-5A46-8543-9FB39D2A2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E436-6D5E-154B-B593-9563EE26A161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3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CB02-CE96-9B48-B34B-ED999AD6AF8F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B87E-DD1F-6748-8BC5-22DAF5FFE484}" type="datetime4">
              <a:rPr lang="en-US" smtClean="0"/>
              <a:t>November 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1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6B9E-C90A-1E43-952F-3A4996AC1F19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68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2BBB-FEFE-2F4E-B36D-F36ECB58A560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12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C730-7C29-BC4A-8FDF-053B59C3FC8D}" type="datetime4">
              <a:rPr lang="en-US" smtClean="0"/>
              <a:t>November 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48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209C-6E50-534E-828D-C025BCA52FF1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3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772B-1694-6141-AA26-CE2BFB1B3E9D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85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BAAA-BA31-DF47-BEEE-A0767E7BAD8E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6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E7B2-CAAC-584D-8659-FC5616959AA2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26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AD1B-CE6A-8040-AC79-F7BAFADE3C95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90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9D51-B0AE-0A4F-A7E2-A1587704FA35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43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4028-218B-ED46-A925-25733D737902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5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6FF4B8-010A-B047-A4A2-CECC568B8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DCA3-C00D-6A4D-BB92-92F208F6050E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3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A2D5-53FB-DB49-B5D7-9159B9F925A4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00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630-1AC3-FB4D-83A6-2F9E3D756B94}" type="datetime4">
              <a:rPr lang="en-US" smtClean="0"/>
              <a:t>November 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8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DA1C-0B9D-D646-975E-7E061F8C5483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7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B4F8-6482-7445-B3FC-732E70C6A8FE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1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F14-1BD0-3C40-BD72-F69DC26ED8B1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154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060B-9104-5049-81A2-5B996B708C05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7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F47F-0445-A943-A697-9641DEBD2F09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6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B4A-C22C-C44C-AA7A-8A0A063721F3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DF6-0D2E-984B-B1D2-DC636569DEC4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4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EE9A-35F8-284F-922B-E4E6592A11AD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5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867-EFF6-D24B-8FCC-C71F2F989520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D665-B3BF-7D40-BE39-CF742A95FE31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5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9757-2891-4C43-B4D1-BDC1507AC74C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D4194-852C-DF42-8F80-863269456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19942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3EA-5C93-384F-B4E7-F777B2204F50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71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DD43-02CA-6E41-8206-CF55ECD718D4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01DA-7FA2-134F-AA5D-E71B646BDAAC}" type="datetime4">
              <a:rPr lang="en-US" smtClean="0"/>
              <a:t>November 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8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A594-AEB2-6D45-8F9C-F0712A3E6267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2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0D45-0DE4-D648-B52D-557520CA200A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153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848D-8AE6-D141-ABC5-B40873CBDB66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7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3181-B124-3648-9A4C-E9FCB5376105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4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2342-6C4E-3A40-895D-6BC3D710C93C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14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F657-40C6-B44C-8C18-163B0271B692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5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70EB-DFC0-1A48-A3FD-4EB93038A8CE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02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8B6C-E105-CA4F-8663-F8688558A388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5334-E057-5242-A2F9-C8D7E27DF7F7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70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1BF3-8603-844D-8655-AD760585EABE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461-14C9-FC4F-AC0D-548336E9A57C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E72-8D51-DE4B-9A7D-97F3A7013045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1D68-02DF-B24C-9D32-551156E98BBA}" type="datetime4">
              <a:rPr lang="en-US" smtClean="0"/>
              <a:t>November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7F51FE-B327-9E4B-9114-2B3CAA1CBD72}" type="datetime4">
              <a:rPr lang="en-US" smtClean="0"/>
              <a:t>November 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 dirty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278361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7F51FE-B327-9E4B-9114-2B3CAA1CBD72}" type="datetime4">
              <a:rPr lang="en-US" smtClean="0"/>
              <a:t>November 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 dirty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7139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325624-FEDE-BC41-8F5D-6880B5800434}" type="datetime4">
              <a:rPr lang="en-US" smtClean="0"/>
              <a:t>November 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 dirty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31639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3CBE321-300F-AF4D-830B-A39EF5C20CB8}" type="datetime4">
              <a:rPr lang="en-US" smtClean="0"/>
              <a:t>November 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 dirty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4408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6649A62-58CE-B54B-8D79-C75838F454C8}" type="datetime4">
              <a:rPr lang="en-US" smtClean="0"/>
              <a:t>November 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 dirty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2962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D9E9-B0A2-904D-9E33-1C1DE5F4D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067" y="957463"/>
            <a:ext cx="10620054" cy="2306637"/>
          </a:xfrm>
        </p:spPr>
        <p:txBody>
          <a:bodyPr>
            <a:normAutofit/>
          </a:bodyPr>
          <a:lstStyle/>
          <a:p>
            <a:r>
              <a:rPr lang="en-US" dirty="0"/>
              <a:t>Smart Inverter Working Group (SIWG)</a:t>
            </a:r>
            <a:br>
              <a:rPr lang="en-US" dirty="0"/>
            </a:br>
            <a:br>
              <a:rPr lang="en-US" sz="1600" dirty="0"/>
            </a:br>
            <a:r>
              <a:rPr lang="en-US" sz="3600" b="0" dirty="0"/>
              <a:t>Pronounced “</a:t>
            </a:r>
            <a:r>
              <a:rPr lang="en-US" sz="3600" b="0" dirty="0" err="1"/>
              <a:t>SIWoG</a:t>
            </a:r>
            <a:r>
              <a:rPr lang="en-US" sz="3600" b="0" dirty="0"/>
              <a:t>” not “SWIG”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610A6-BF99-D444-8765-3D077C18B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67" y="3429000"/>
            <a:ext cx="9601200" cy="1073217"/>
          </a:xfrm>
        </p:spPr>
        <p:txBody>
          <a:bodyPr/>
          <a:lstStyle/>
          <a:p>
            <a:r>
              <a:rPr lang="en-US" dirty="0"/>
              <a:t>October 27, 2022</a:t>
            </a:r>
          </a:p>
          <a:p>
            <a:r>
              <a:rPr lang="en-US" dirty="0"/>
              <a:t>1:00-2:30 PM PST</a:t>
            </a:r>
          </a:p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8DEC56-6675-231D-4D96-5D9622560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479" y="5811535"/>
            <a:ext cx="739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Please keep yourself muted when not speaking and do NOT put the call on hold. If muted by the leader, press *6 to unmute. </a:t>
            </a:r>
          </a:p>
        </p:txBody>
      </p:sp>
    </p:spTree>
    <p:extLst>
      <p:ext uri="{BB962C8B-B14F-4D97-AF65-F5344CB8AC3E}">
        <p14:creationId xmlns:p14="http://schemas.microsoft.com/office/powerpoint/2010/main" val="427080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4F24-2FEF-484D-B18F-B649BB8C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0979"/>
            <a:ext cx="10972800" cy="60162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39AE5D7C-2522-5A15-B95A-1F37F82FC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94893"/>
              </p:ext>
            </p:extLst>
          </p:nvPr>
        </p:nvGraphicFramePr>
        <p:xfrm>
          <a:off x="1171253" y="1611661"/>
          <a:ext cx="10130320" cy="3349695"/>
        </p:xfrm>
        <a:graphic>
          <a:graphicData uri="http://schemas.openxmlformats.org/drawingml/2006/table">
            <a:tbl>
              <a:tblPr firstRow="1" firstCol="1" bandRow="1"/>
              <a:tblGrid>
                <a:gridCol w="4285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9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852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Presenter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8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Intro and Agenda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1:00 – 5 minutes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CPUC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58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Limited Generation Profiles per Resolution E-5211 Workshop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1:05 – 10 minutes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CPUC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32065"/>
                  </a:ext>
                </a:extLst>
              </a:tr>
              <a:tr h="618848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Integration Capacity Analysis:  Transparency into Modeling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1:15 – 45 minutes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effectLst/>
                        </a:rPr>
                        <a:t>PG&amp;E, SCE, SDG&amp;E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Q&amp;A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2:00 – 20 minutes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 dirty="0">
                          <a:effectLst/>
                        </a:rPr>
                        <a:t>All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274460"/>
                  </a:ext>
                </a:extLst>
              </a:tr>
              <a:tr h="625662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Wrap Up and Next Steps</a:t>
                      </a:r>
                      <a:endParaRPr lang="en-US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2:20 – 10 minutes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CPUC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1CD2DB-AB5C-1860-46CB-BA8BF086B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285" y="6018896"/>
            <a:ext cx="739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Please keep yourself muted when not speaking and do NOT put the call on hold. If muted by the leader, press *6 to unmute. </a:t>
            </a:r>
          </a:p>
        </p:txBody>
      </p:sp>
    </p:spTree>
    <p:extLst>
      <p:ext uri="{BB962C8B-B14F-4D97-AF65-F5344CB8AC3E}">
        <p14:creationId xmlns:p14="http://schemas.microsoft.com/office/powerpoint/2010/main" val="404693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4F24-2FEF-484D-B18F-B649BB8C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" y="132331"/>
            <a:ext cx="11700361" cy="572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Announcements: Workshops per </a:t>
            </a:r>
            <a:r>
              <a:rPr lang="en-US" sz="2800"/>
              <a:t>Resolution E-5211 </a:t>
            </a:r>
            <a:r>
              <a:rPr lang="en-US" sz="2800" dirty="0"/>
              <a:t>(Issued 10/10/22)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F4F5-1C73-D54B-AD69-1371DF463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7" y="704331"/>
            <a:ext cx="11605845" cy="5902946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Discussions to resolve Limited Generation Profiles (LGP) (per OP 16 and 15 of D.20-09-035)</a:t>
            </a:r>
          </a:p>
          <a:p>
            <a:pPr lvl="1">
              <a:spcAft>
                <a:spcPts val="8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Workshop 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 Date:  November 7, 2022; Time:  9:00 a.m. – 5:00 p.m.  Forum:  WebEx</a:t>
            </a:r>
          </a:p>
          <a:p>
            <a:pPr lvl="2"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Workshop will be announced to SIWG and R.17-07-007; </a:t>
            </a:r>
          </a:p>
          <a:p>
            <a:pPr lvl="2"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Invites and materials will be sent to LGP Workshop Distribution List (see 10/8/22 SIWG solicitation e-mail for forms to be added to the LGP Distribution List); thereafter materials will be available on the CPUC Rule 21 Web Page</a:t>
            </a:r>
          </a:p>
          <a:p>
            <a:pPr lvl="1">
              <a:spcAft>
                <a:spcPts val="8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Workshop 2: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Tentative November 29, 2022; Details TBD</a:t>
            </a:r>
          </a:p>
          <a:p>
            <a:pPr lvl="1">
              <a:spcAft>
                <a:spcPts val="8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Workshop 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 TBD (if needed)</a:t>
            </a:r>
          </a:p>
          <a:p>
            <a:pPr lvl="1"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Tier 3 Advice Letters:  Due within 90 days, after issuance of the Resolution – January 8, 2023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SIWG Preparation Meetings:   </a:t>
            </a:r>
          </a:p>
          <a:p>
            <a:pPr lvl="1"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Oct. 27, 2022— (1)  LGP Workshop #1 Agenda, (2) Integration Capacity Analysis Presentation (ICA):  Transparency into ICA Modeling to understand the workings and limitations of ICA, and how smart inverter functions can help the ICA value to avoid lowering export power;  Discussion may be carried into November 7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Workshop or November 10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SIWG.</a:t>
            </a:r>
          </a:p>
          <a:p>
            <a:pPr lvl="1"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Nov. 10, 2022— (1) Continuation of 10/27 SIWG (tentative); (2) Mapping/Comparison of ICA to Rule 21 Study Screens</a:t>
            </a:r>
          </a:p>
          <a:p>
            <a:pPr lvl="1"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Dec. 8, 2022— TBD</a:t>
            </a:r>
          </a:p>
          <a:p>
            <a:pPr lvl="1"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Dec. 22, 2022 —TBD</a:t>
            </a:r>
          </a:p>
        </p:txBody>
      </p:sp>
    </p:spTree>
    <p:extLst>
      <p:ext uri="{BB962C8B-B14F-4D97-AF65-F5344CB8AC3E}">
        <p14:creationId xmlns:p14="http://schemas.microsoft.com/office/powerpoint/2010/main" val="51027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4F24-2FEF-484D-B18F-B649BB8C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38725"/>
            <a:ext cx="11316929" cy="726700"/>
          </a:xfrm>
        </p:spPr>
        <p:txBody>
          <a:bodyPr>
            <a:normAutofit/>
          </a:bodyPr>
          <a:lstStyle/>
          <a:p>
            <a:r>
              <a:rPr lang="en-US" sz="2800" dirty="0"/>
              <a:t>Announcements: LGP Workshop1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F4F5-1C73-D54B-AD69-1371DF463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1490870"/>
            <a:ext cx="11474245" cy="4303644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 Agenda Items:</a:t>
            </a:r>
          </a:p>
          <a:p>
            <a:pPr lvl="1"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Whether/How Reductions to A Customer’s LGP Are Determined Needed </a:t>
            </a:r>
          </a:p>
          <a:p>
            <a:pPr lvl="2"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will cover the circumstances that under which reduction of export power will occur.   The goal is to outline elements of the circumstances that will prompt a reduction of export power and specific reasons for doing so; and establish criteria to establish a new Limited Generation Profile.  </a:t>
            </a:r>
          </a:p>
          <a:p>
            <a:pPr lvl="1"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 Reductions to A Customer’s LGP Are Processed</a:t>
            </a:r>
          </a:p>
          <a:p>
            <a:pPr lvl="2"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will cover the process to determine an updated LGP. 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goal is to establish a process to implement the new LPG once criteria is established including a scheduling format.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D9D500-743C-0745-52A1-7FF9D3BD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286" y="6193605"/>
            <a:ext cx="739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Please keep yourself muted when not speaking and do NOT put the call on hold. If muted by the leader, press *6 to unmute. </a:t>
            </a:r>
          </a:p>
        </p:txBody>
      </p:sp>
    </p:spTree>
    <p:extLst>
      <p:ext uri="{BB962C8B-B14F-4D97-AF65-F5344CB8AC3E}">
        <p14:creationId xmlns:p14="http://schemas.microsoft.com/office/powerpoint/2010/main" val="316804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4F24-2FEF-484D-B18F-B649BB8C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38725"/>
            <a:ext cx="11316929" cy="726700"/>
          </a:xfrm>
        </p:spPr>
        <p:txBody>
          <a:bodyPr>
            <a:normAutofit/>
          </a:bodyPr>
          <a:lstStyle/>
          <a:p>
            <a:r>
              <a:rPr lang="en-US" sz="2800" dirty="0"/>
              <a:t>Rule 21 Web Page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D9D500-743C-0745-52A1-7FF9D3BD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286" y="6193605"/>
            <a:ext cx="739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Please keep yourself muted when not speaking and do NOT put the call on hold. If muted by the leader, press *6 to unmute.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7696D-0AB5-5D5B-AB05-E93128C84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7" y="1268250"/>
            <a:ext cx="7772400" cy="4422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4D5A04-C8F3-72CD-E675-2358AEC6CE20}"/>
              </a:ext>
            </a:extLst>
          </p:cNvPr>
          <p:cNvSpPr txBox="1"/>
          <p:nvPr/>
        </p:nvSpPr>
        <p:spPr>
          <a:xfrm>
            <a:off x="8826642" y="1674674"/>
            <a:ext cx="3081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LINK FOR LIMITED GENERATION PROFILES TO BE INCLUDED IN THIS SECTION.  SECTION TO BE RENAMED:  “CURRENT ACTIVITIES”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9407E4-BE28-772F-F428-7F7326E18F83}"/>
              </a:ext>
            </a:extLst>
          </p:cNvPr>
          <p:cNvCxnSpPr>
            <a:cxnSpLocks/>
          </p:cNvCxnSpPr>
          <p:nvPr/>
        </p:nvCxnSpPr>
        <p:spPr>
          <a:xfrm flipH="1">
            <a:off x="8325293" y="3429000"/>
            <a:ext cx="829340" cy="324293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19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4F24-2FEF-484D-B18F-B649BB8C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247455" cy="728393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Background: OP 16 and 15 Requirements of D.20-09-035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F4F5-1C73-D54B-AD69-1371DF463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33593"/>
            <a:ext cx="10972800" cy="4212404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 16 required the IOUs to provide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“the specifics of whether and how reductions to a customer’s Limited Generation Profile are determined. The Advice Letter shall include a description of how the Utilities will implement Ordering Paragraph 15.” 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 15 adopted the IOUs’ counter proposal for Issue 9 (Limited Generation Profile) with modifications and stated “Retroactive alterations to generation profiles shall not reduce generation to below a pre-defined static level, i.e., the lowest Integrated Capacity Analysis – Static Grid typical profile value identified at the time of the Interconnection Application. As part of the proposal, Utilities shall: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allow customers to utilize a smart inverter’s ability to increase its output on a monthly basis; and ii) use a10 percent buffer, which shall be revisited.”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D9D500-743C-0745-52A1-7FF9D3BD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286" y="6016625"/>
            <a:ext cx="739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Please keep yourself muted when not speaking and do NOT put the call on hold. If muted by the leader, press *6 to unmute. </a:t>
            </a:r>
          </a:p>
        </p:txBody>
      </p:sp>
    </p:spTree>
    <p:extLst>
      <p:ext uri="{BB962C8B-B14F-4D97-AF65-F5344CB8AC3E}">
        <p14:creationId xmlns:p14="http://schemas.microsoft.com/office/powerpoint/2010/main" val="406594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8FA0FF-8384-6F4F-8CB5-24690E76E75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alphaModFix amt="20000"/>
          </a:blip>
          <a:stretch>
            <a:fillRect/>
          </a:stretch>
        </p:blipFill>
        <p:spPr>
          <a:xfrm>
            <a:off x="8373711" y="1155422"/>
            <a:ext cx="4572268" cy="45722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5472F1-D24F-E448-9A57-3E83DE1A4B04}"/>
              </a:ext>
            </a:extLst>
          </p:cNvPr>
          <p:cNvSpPr txBox="1">
            <a:spLocks/>
          </p:cNvSpPr>
          <p:nvPr/>
        </p:nvSpPr>
        <p:spPr>
          <a:xfrm>
            <a:off x="967579" y="3068053"/>
            <a:ext cx="4568952" cy="10237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800" dirty="0"/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0B6040-71B8-7745-81FD-C79F2A84D522}"/>
              </a:ext>
            </a:extLst>
          </p:cNvPr>
          <p:cNvSpPr/>
          <p:nvPr/>
        </p:nvSpPr>
        <p:spPr>
          <a:xfrm>
            <a:off x="457200" y="6130089"/>
            <a:ext cx="2791326" cy="583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0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8A5D-EA52-194A-8424-155328D99D35}"/>
              </a:ext>
            </a:extLst>
          </p:cNvPr>
          <p:cNvSpPr txBox="1">
            <a:spLocks/>
          </p:cNvSpPr>
          <p:nvPr/>
        </p:nvSpPr>
        <p:spPr>
          <a:xfrm>
            <a:off x="3936419" y="4069347"/>
            <a:ext cx="7334332" cy="15506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400" b="0" dirty="0"/>
              <a:t>For additional information on the SIWG contact:  </a:t>
            </a:r>
          </a:p>
          <a:p>
            <a:pPr>
              <a:lnSpc>
                <a:spcPct val="110000"/>
              </a:lnSpc>
            </a:pPr>
            <a:endParaRPr lang="en-US" sz="2400" b="0" dirty="0"/>
          </a:p>
          <a:p>
            <a:pPr>
              <a:lnSpc>
                <a:spcPct val="110000"/>
              </a:lnSpc>
            </a:pPr>
            <a:r>
              <a:rPr lang="en-US" sz="2400" b="0" dirty="0"/>
              <a:t>Jose.Aliaga-Caro@cpuc.ca.gov</a:t>
            </a:r>
          </a:p>
          <a:p>
            <a:pPr>
              <a:lnSpc>
                <a:spcPct val="110000"/>
              </a:lnSpc>
            </a:pPr>
            <a:endParaRPr lang="en-US" sz="2400" b="0" dirty="0"/>
          </a:p>
          <a:p>
            <a:pPr>
              <a:lnSpc>
                <a:spcPct val="110000"/>
              </a:lnSpc>
            </a:pPr>
            <a:endParaRPr lang="en-US" sz="24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77C39-DBAF-7F4E-A07A-79DF29F7C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880602"/>
            <a:ext cx="7574547" cy="2135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2447BC-D7EC-C145-9239-F887ECB37EB8}"/>
              </a:ext>
            </a:extLst>
          </p:cNvPr>
          <p:cNvSpPr/>
          <p:nvPr/>
        </p:nvSpPr>
        <p:spPr>
          <a:xfrm>
            <a:off x="463216" y="6166184"/>
            <a:ext cx="3050005" cy="523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112"/>
      </p:ext>
    </p:extLst>
  </p:cSld>
  <p:clrMapOvr>
    <a:masterClrMapping/>
  </p:clrMapOvr>
</p:sld>
</file>

<file path=ppt/theme/theme1.xml><?xml version="1.0" encoding="utf-8"?>
<a:theme xmlns:a="http://schemas.openxmlformats.org/drawingml/2006/main" name="CPUC Whit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B8F0DD64-EEFB-0C44-A051-C152D4EBFB62}"/>
    </a:ext>
  </a:extLst>
</a:theme>
</file>

<file path=ppt/theme/theme2.xml><?xml version="1.0" encoding="utf-8"?>
<a:theme xmlns:a="http://schemas.openxmlformats.org/drawingml/2006/main" name="CPUC Pale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05183B1A-7B04-BB46-9F9D-3629D5479D5A}"/>
    </a:ext>
  </a:extLst>
</a:theme>
</file>

<file path=ppt/theme/theme3.xml><?xml version="1.0" encoding="utf-8"?>
<a:theme xmlns:a="http://schemas.openxmlformats.org/drawingml/2006/main" name="CPUC Dark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34678103-E5C3-8D4E-9FC3-D76E88EA47B7}"/>
    </a:ext>
  </a:extLst>
</a:theme>
</file>

<file path=ppt/theme/theme4.xml><?xml version="1.0" encoding="utf-8"?>
<a:theme xmlns:a="http://schemas.openxmlformats.org/drawingml/2006/main" name="CPUC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2C779445-2F03-8D4A-B4F7-1E330358FDF9}"/>
    </a:ext>
  </a:extLst>
</a:theme>
</file>

<file path=ppt/theme/theme5.xml><?xml version="1.0" encoding="utf-8"?>
<a:theme xmlns:a="http://schemas.openxmlformats.org/drawingml/2006/main" name="CPUC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B8CE6522-8964-1A46-AAC7-6733D317FC4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CPUC White</Template>
  <TotalTime>146</TotalTime>
  <Words>797</Words>
  <Application>Microsoft Macintosh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CPUC White</vt:lpstr>
      <vt:lpstr>CPUC Pale Gold</vt:lpstr>
      <vt:lpstr>CPUC Dark Blue</vt:lpstr>
      <vt:lpstr>CPUC Blue</vt:lpstr>
      <vt:lpstr>CPUC Gold</vt:lpstr>
      <vt:lpstr>Smart Inverter Working Group (SIWG)  Pronounced “SIWoG” not “SWIG” </vt:lpstr>
      <vt:lpstr>Agenda</vt:lpstr>
      <vt:lpstr>Announcements: Workshops per Resolution E-5211 (Issued 10/10/22)</vt:lpstr>
      <vt:lpstr>Announcements: LGP Workshop1</vt:lpstr>
      <vt:lpstr>Rule 21 Web Page</vt:lpstr>
      <vt:lpstr>Background: OP 16 and 15 Requirements of D.20-09-035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for Presentation</dc:title>
  <dc:creator>Aliaga-Caro, Jose</dc:creator>
  <cp:lastModifiedBy>Aliaga-Caro, Jose</cp:lastModifiedBy>
  <cp:revision>44</cp:revision>
  <dcterms:created xsi:type="dcterms:W3CDTF">2022-09-12T22:28:01Z</dcterms:created>
  <dcterms:modified xsi:type="dcterms:W3CDTF">2022-11-01T13:04:30Z</dcterms:modified>
</cp:coreProperties>
</file>