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16"/>
  </p:notesMasterIdLst>
  <p:sldIdLst>
    <p:sldId id="256" r:id="rId6"/>
    <p:sldId id="266" r:id="rId7"/>
    <p:sldId id="268" r:id="rId8"/>
    <p:sldId id="272" r:id="rId9"/>
    <p:sldId id="267" r:id="rId10"/>
    <p:sldId id="271" r:id="rId11"/>
    <p:sldId id="269" r:id="rId12"/>
    <p:sldId id="270" r:id="rId13"/>
    <p:sldId id="26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2"/>
    <p:restoredTop sz="96327"/>
  </p:normalViewPr>
  <p:slideViewPr>
    <p:cSldViewPr snapToGrid="0" snapToObjects="1" showGuides="1">
      <p:cViewPr varScale="1">
        <p:scale>
          <a:sx n="135" d="100"/>
          <a:sy n="135" d="100"/>
        </p:scale>
        <p:origin x="20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January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January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January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January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January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January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January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January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January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January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January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January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January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January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January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January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January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January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January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January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January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January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January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January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January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January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January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January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January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January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January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January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January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January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January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January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January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January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January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January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January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January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January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January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January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January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January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January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January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January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January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January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January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January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January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January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manda.K.Figueroa@sce.com" TargetMode="External"/><Relationship Id="rId2" Type="http://schemas.openxmlformats.org/officeDocument/2006/relationships/hyperlink" Target="https://urldefense.com/v3/__https:/forms.office.com/r/GvEGuHs8yP__;!!LFxIGwQ!zRhWnI9MxvGMgejK1rwuoaKNBC67uSMi1tkDeD-AqPpDnxhMMcBTu280iMP8SE2r59wqWNVavgf5dOWrgQ$" TargetMode="External"/><Relationship Id="rId1" Type="http://schemas.openxmlformats.org/officeDocument/2006/relationships/slideLayout" Target="../slideLayouts/slideLayout2.xml"/><Relationship Id="rId4" Type="http://schemas.openxmlformats.org/officeDocument/2006/relationships/hyperlink" Target="mailto:Case.Admin@sc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a:bodyPr>
          <a:lstStyle/>
          <a:p>
            <a:r>
              <a:rPr lang="en-US" dirty="0"/>
              <a:t>Smart Inverter Working Group (SIWG)</a:t>
            </a:r>
            <a:br>
              <a:rPr lang="en-US" dirty="0"/>
            </a:br>
            <a:br>
              <a:rPr lang="en-US" sz="1600" dirty="0"/>
            </a:br>
            <a:r>
              <a:rPr lang="en-US" sz="3600" b="0" dirty="0"/>
              <a:t>Pronounced “</a:t>
            </a:r>
            <a:r>
              <a:rPr lang="en-US" sz="3600" b="0" dirty="0" err="1"/>
              <a:t>SIWoG</a:t>
            </a:r>
            <a:r>
              <a:rPr lang="en-US" sz="3600" b="0" dirty="0"/>
              <a:t>” not “SWIG”</a:t>
            </a: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dirty="0"/>
              <a:t>January 19, 2023</a:t>
            </a:r>
          </a:p>
          <a:p>
            <a:r>
              <a:rPr lang="en-US" dirty="0"/>
              <a:t>1:00-2:30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dirty="0"/>
              <a:t>For additional information on the SIWG contact:  </a:t>
            </a:r>
          </a:p>
          <a:p>
            <a:pPr>
              <a:lnSpc>
                <a:spcPct val="110000"/>
              </a:lnSpc>
            </a:pPr>
            <a:endParaRPr lang="en-US" sz="2400" b="0" dirty="0"/>
          </a:p>
          <a:p>
            <a:pPr>
              <a:lnSpc>
                <a:spcPct val="110000"/>
              </a:lnSpc>
            </a:pPr>
            <a:r>
              <a:rPr lang="en-US" sz="2400" b="0" dirty="0"/>
              <a:t>Jose.Aliaga-Caro@cpuc.ca.gov</a:t>
            </a:r>
          </a:p>
          <a:p>
            <a:pPr>
              <a:lnSpc>
                <a:spcPct val="110000"/>
              </a:lnSpc>
            </a:pPr>
            <a:endParaRPr lang="en-US" sz="2400" b="0" dirty="0"/>
          </a:p>
          <a:p>
            <a:pPr>
              <a:lnSpc>
                <a:spcPct val="110000"/>
              </a:lnSpc>
            </a:pPr>
            <a:endParaRPr lang="en-US" sz="2400" b="0" dirty="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600979"/>
            <a:ext cx="10972800" cy="601627"/>
          </a:xfrm>
        </p:spPr>
        <p:txBody>
          <a:bodyPr/>
          <a:lstStyle/>
          <a:p>
            <a:r>
              <a:rPr lang="en-US" dirty="0"/>
              <a:t>Agenda</a:t>
            </a:r>
          </a:p>
        </p:txBody>
      </p:sp>
      <p:graphicFrame>
        <p:nvGraphicFramePr>
          <p:cNvPr id="6" name="Content Placeholder 4">
            <a:extLst>
              <a:ext uri="{FF2B5EF4-FFF2-40B4-BE49-F238E27FC236}">
                <a16:creationId xmlns:a16="http://schemas.microsoft.com/office/drawing/2014/main" id="{39AE5D7C-2522-5A15-B95A-1F37F82FCD59}"/>
              </a:ext>
            </a:extLst>
          </p:cNvPr>
          <p:cNvGraphicFramePr>
            <a:graphicFrameLocks noGrp="1"/>
          </p:cNvGraphicFramePr>
          <p:nvPr>
            <p:ph idx="1"/>
            <p:extLst>
              <p:ext uri="{D42A27DB-BD31-4B8C-83A1-F6EECF244321}">
                <p14:modId xmlns:p14="http://schemas.microsoft.com/office/powerpoint/2010/main" val="1155254335"/>
              </p:ext>
            </p:extLst>
          </p:nvPr>
        </p:nvGraphicFramePr>
        <p:xfrm>
          <a:off x="1171253" y="1611661"/>
          <a:ext cx="10130320" cy="4273720"/>
        </p:xfrm>
        <a:graphic>
          <a:graphicData uri="http://schemas.openxmlformats.org/drawingml/2006/table">
            <a:tbl>
              <a:tblPr firstRow="1" firstCol="1" bandRow="1"/>
              <a:tblGrid>
                <a:gridCol w="4285905">
                  <a:extLst>
                    <a:ext uri="{9D8B030D-6E8A-4147-A177-3AD203B41FA5}">
                      <a16:colId xmlns:a16="http://schemas.microsoft.com/office/drawing/2014/main" val="20000"/>
                    </a:ext>
                  </a:extLst>
                </a:gridCol>
                <a:gridCol w="2629986">
                  <a:extLst>
                    <a:ext uri="{9D8B030D-6E8A-4147-A177-3AD203B41FA5}">
                      <a16:colId xmlns:a16="http://schemas.microsoft.com/office/drawing/2014/main" val="20001"/>
                    </a:ext>
                  </a:extLst>
                </a:gridCol>
                <a:gridCol w="3214429">
                  <a:extLst>
                    <a:ext uri="{9D8B030D-6E8A-4147-A177-3AD203B41FA5}">
                      <a16:colId xmlns:a16="http://schemas.microsoft.com/office/drawing/2014/main" val="20002"/>
                    </a:ext>
                  </a:extLst>
                </a:gridCol>
              </a:tblGrid>
              <a:tr h="524852">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Topic</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Time</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Presenter</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3587">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Intro and Agenda</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CPUC</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3587">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Announcements: </a:t>
                      </a:r>
                    </a:p>
                    <a:p>
                      <a:pPr marL="742950" marR="0" lvl="1" indent="-285750" algn="l" fontAlgn="ctr">
                        <a:lnSpc>
                          <a:spcPct val="107000"/>
                        </a:lnSpc>
                        <a:spcBef>
                          <a:spcPts val="0"/>
                        </a:spcBef>
                        <a:spcAft>
                          <a:spcPts val="0"/>
                        </a:spcAft>
                        <a:buFontTx/>
                        <a:buChar char="-"/>
                      </a:pPr>
                      <a:r>
                        <a:rPr lang="en-US" sz="1500" dirty="0">
                          <a:effectLst/>
                          <a:latin typeface="+mn-lt"/>
                          <a:ea typeface="Calibri" panose="020F0502020204030204" pitchFamily="34" charset="0"/>
                          <a:cs typeface="Times New Roman" panose="02020603050405020304" pitchFamily="18" charset="0"/>
                        </a:rPr>
                        <a:t>Notification Only Workshop and Request for Information</a:t>
                      </a:r>
                    </a:p>
                    <a:p>
                      <a:pPr marL="742950" marR="0" lvl="1" indent="-285750" algn="l" defTabSz="914400" rtl="0" eaLnBrk="1" fontAlgn="ctr" latinLnBrk="0" hangingPunct="1">
                        <a:lnSpc>
                          <a:spcPct val="107000"/>
                        </a:lnSpc>
                        <a:spcBef>
                          <a:spcPts val="0"/>
                        </a:spcBef>
                        <a:spcAft>
                          <a:spcPts val="0"/>
                        </a:spcAft>
                        <a:buClrTx/>
                        <a:buSzTx/>
                        <a:buFontTx/>
                        <a:buChar char="-"/>
                        <a:tabLst/>
                        <a:defRPr/>
                      </a:pPr>
                      <a:r>
                        <a:rPr lang="en-US" sz="1500" dirty="0">
                          <a:effectLst/>
                          <a:latin typeface="+mn-lt"/>
                          <a:ea typeface="Calibri" panose="020F0502020204030204" pitchFamily="34" charset="0"/>
                          <a:cs typeface="Times New Roman" panose="02020603050405020304" pitchFamily="18" charset="0"/>
                        </a:rPr>
                        <a:t>Limited Generation Profile Workshop per Resolution E-5230</a:t>
                      </a:r>
                    </a:p>
                    <a:p>
                      <a:pPr marL="742950" marR="0" lvl="1" indent="-285750" algn="l" fontAlgn="ctr">
                        <a:lnSpc>
                          <a:spcPct val="107000"/>
                        </a:lnSpc>
                        <a:spcBef>
                          <a:spcPts val="0"/>
                        </a:spcBef>
                        <a:spcAft>
                          <a:spcPts val="0"/>
                        </a:spcAft>
                        <a:buFontTx/>
                        <a:buChar char="-"/>
                      </a:pPr>
                      <a:r>
                        <a:rPr lang="en-US" sz="1500" dirty="0">
                          <a:effectLst/>
                          <a:latin typeface="+mn-lt"/>
                          <a:ea typeface="Calibri" panose="020F0502020204030204" pitchFamily="34" charset="0"/>
                          <a:cs typeface="Times New Roman" panose="02020603050405020304" pitchFamily="18" charset="0"/>
                        </a:rPr>
                        <a:t>Background on Resolution E-5032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1:05 – 15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 CPUC / SCE</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32065"/>
                  </a:ext>
                </a:extLst>
              </a:tr>
              <a:tr h="618848">
                <a:tc>
                  <a:txBody>
                    <a:bodyPr/>
                    <a:lstStyle/>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288-Value Limited Generation Profiles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1:20 – 15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r>
                        <a:rPr lang="en-US" sz="1500" b="0" i="0" u="none" strike="noStrike" noProof="0" dirty="0">
                          <a:effectLst/>
                        </a:rPr>
                        <a:t>The Public Advocates Office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3159">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Q&amp;A and Open Discussion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1:35 – 20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r>
                        <a:rPr lang="en-US" sz="1500" b="0" i="0" u="none" strike="noStrike" noProof="0" dirty="0">
                          <a:effectLst/>
                        </a:rPr>
                        <a:t>All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274460"/>
                  </a:ext>
                </a:extLst>
              </a:tr>
              <a:tr h="625662">
                <a:tc>
                  <a:txBody>
                    <a:bodyPr/>
                    <a:lstStyle/>
                    <a:p>
                      <a:pPr marL="0" marR="0" algn="l" fontAlgn="ctr">
                        <a:lnSpc>
                          <a:spcPct val="107000"/>
                        </a:lnSpc>
                        <a:spcBef>
                          <a:spcPts val="0"/>
                        </a:spcBef>
                        <a:spcAft>
                          <a:spcPts val="0"/>
                        </a:spcAft>
                      </a:pPr>
                      <a:r>
                        <a:rPr lang="en-US" sz="1500" dirty="0">
                          <a:solidFill>
                            <a:srgbClr val="000000"/>
                          </a:solidFill>
                          <a:effectLst/>
                          <a:latin typeface="+mj-lt"/>
                          <a:ea typeface="Calibri" panose="020F0502020204030204" pitchFamily="34" charset="0"/>
                          <a:cs typeface="Times New Roman" panose="02020603050405020304" pitchFamily="18" charset="0"/>
                        </a:rPr>
                        <a:t>Wrap Up and Next Steps</a:t>
                      </a: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1:55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CPUC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018896"/>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4693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dirty="0"/>
              <a:t>Announcement: Notification Only Workshop</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904125"/>
            <a:ext cx="11474245" cy="5289479"/>
          </a:xfrm>
        </p:spPr>
        <p:txBody>
          <a:bodyPr>
            <a:normAutofit fontScale="92500" lnSpcReduction="20000"/>
          </a:bodyPr>
          <a:lstStyle/>
          <a:p>
            <a:pPr marL="0" marR="0" indent="0" algn="l">
              <a:spcBef>
                <a:spcPts val="0"/>
              </a:spcBef>
              <a:spcAft>
                <a:spcPts val="0"/>
              </a:spcAft>
              <a:buNone/>
            </a:pPr>
            <a:r>
              <a:rPr lang="en-US" sz="2000" b="0" i="0" u="none" strike="noStrike" dirty="0">
                <a:solidFill>
                  <a:srgbClr val="000000"/>
                </a:solidFill>
                <a:effectLst/>
                <a:latin typeface="Calibri" panose="020F0502020204030204" pitchFamily="34" charset="0"/>
              </a:rPr>
              <a:t>In support of the Notification Only Pilot workshop scheduled for February 14, 2023 and the development of the Tier 3 Advice Letter required by D. 21-06-002, PG&amp;E, SCE, and SDG&amp;E request stakeholders to provide feedback on the implementation of the Notification-Only Pilot adopted in D. 21-06-002.  The survey can be found at the following link: </a:t>
            </a:r>
            <a:r>
              <a:rPr lang="en-US" sz="2000" b="0" i="0" u="none" strike="noStrike" dirty="0">
                <a:solidFill>
                  <a:srgbClr val="000000"/>
                </a:solidFill>
                <a:effectLst/>
                <a:latin typeface="inherit"/>
                <a:hlinkClick r:id="rId2"/>
              </a:rPr>
              <a:t>https://forms.office.com/r/GvEGuHs8yP</a:t>
            </a:r>
            <a:r>
              <a:rPr lang="en-US" sz="2000" b="0" i="0" u="none" strike="noStrike" dirty="0">
                <a:solidFill>
                  <a:srgbClr val="000000"/>
                </a:solidFill>
                <a:effectLst/>
                <a:latin typeface="Calibri" panose="020F0502020204030204" pitchFamily="34" charset="0"/>
              </a:rPr>
              <a:t>.  The survey closes on January 27 at 5:00 PM PST.  Results from the survey will be discussed at the February 14 workshop.  Additional details from D. 21-06-002 are provided below.  If you have any access issues with the survey, please contact Amanda Figueroa at </a:t>
            </a:r>
            <a:r>
              <a:rPr lang="en-US" sz="2000" b="0" i="0" u="none" strike="noStrike" dirty="0">
                <a:solidFill>
                  <a:srgbClr val="000000"/>
                </a:solidFill>
                <a:effectLst/>
                <a:latin typeface="inherit"/>
                <a:hlinkClick r:id="rId3"/>
              </a:rPr>
              <a:t>Amanda.K.Figueroa@sce.com</a:t>
            </a:r>
            <a:r>
              <a:rPr lang="en-US" sz="2000" b="0" i="0" u="none" strike="noStrike" dirty="0">
                <a:solidFill>
                  <a:srgbClr val="000000"/>
                </a:solidFill>
                <a:effectLst/>
                <a:latin typeface="Calibri" panose="020F0502020204030204" pitchFamily="34" charset="0"/>
              </a:rPr>
              <a:t>.</a:t>
            </a:r>
          </a:p>
          <a:p>
            <a:pPr marL="0" marR="0" indent="0" algn="l">
              <a:spcBef>
                <a:spcPts val="0"/>
              </a:spcBef>
              <a:spcAft>
                <a:spcPts val="0"/>
              </a:spcAft>
              <a:buNone/>
            </a:pPr>
            <a:endParaRPr lang="en-US" sz="2000" dirty="0">
              <a:solidFill>
                <a:srgbClr val="000000"/>
              </a:solidFill>
              <a:latin typeface="Calibri" panose="020F0502020204030204" pitchFamily="34" charset="0"/>
            </a:endParaRPr>
          </a:p>
          <a:p>
            <a:pPr marL="0" marR="0" indent="0" algn="l">
              <a:spcBef>
                <a:spcPts val="0"/>
              </a:spcBef>
              <a:spcAft>
                <a:spcPts val="0"/>
              </a:spcAft>
              <a:buNone/>
            </a:pPr>
            <a:r>
              <a:rPr lang="en-US" sz="2000" b="0" i="0" u="none" strike="noStrike" dirty="0">
                <a:solidFill>
                  <a:srgbClr val="000000"/>
                </a:solidFill>
                <a:effectLst/>
                <a:latin typeface="Calibri" panose="020F0502020204030204" pitchFamily="34" charset="0"/>
              </a:rPr>
              <a:t>D.21-06-002 Ordering Paragraph 5 - No later than 20 months from the implementation of the Notification-Only Approach Pilot adopted in Ordering Paragraph 1, Pacific Gas and Electric Company, San Diego Gas &amp; Electric Company, and Southern California Edison Company shall submit a Tier 3 Advice Letter providing the data from the first 18 months of the Notification-Only Approach pilot and, based on the data, a request to continue the notification approach on a permanent basis as adopted herein, continue the pilot with modifications, or discontinue the notification approach. This advice letter shall contain a proposal for the notification-only approach application fee to cover the costs of administering the approach post pilot phase.</a:t>
            </a:r>
          </a:p>
          <a:p>
            <a:pPr marL="0" marR="0" indent="0" algn="l">
              <a:spcBef>
                <a:spcPts val="0"/>
              </a:spcBef>
              <a:spcAft>
                <a:spcPts val="0"/>
              </a:spcAft>
              <a:buNone/>
            </a:pPr>
            <a:r>
              <a:rPr lang="en-US" sz="2000" b="0" i="0" u="none" strike="noStrike" dirty="0">
                <a:solidFill>
                  <a:srgbClr val="000000"/>
                </a:solidFill>
                <a:effectLst/>
                <a:latin typeface="Calibri" panose="020F0502020204030204" pitchFamily="34" charset="0"/>
              </a:rPr>
              <a:t> </a:t>
            </a:r>
          </a:p>
          <a:p>
            <a:pPr marL="0" marR="0" indent="0" algn="l">
              <a:spcBef>
                <a:spcPts val="0"/>
              </a:spcBef>
              <a:spcAft>
                <a:spcPts val="0"/>
              </a:spcAft>
              <a:buNone/>
            </a:pPr>
            <a:r>
              <a:rPr lang="en-US" sz="2000" b="0" i="0" u="none" strike="noStrike" dirty="0">
                <a:solidFill>
                  <a:srgbClr val="000000"/>
                </a:solidFill>
                <a:effectLst/>
                <a:latin typeface="Calibri" panose="020F0502020204030204" pitchFamily="34" charset="0"/>
              </a:rPr>
              <a:t>D. 21-06-002 Ordering Paragraph 6 - Pacific Gas and Electric Company, San Diego Gas &amp; Electric Company and Southern California Edison Company shall host a workshop no later than 30 days prior to submitting the Tier 3 Advice Letter required in Ordering Paragraph 5. Utilities shall provide and discuss a draft of the required Tier 3 Advice Letter.</a:t>
            </a:r>
          </a:p>
          <a:p>
            <a:pPr marL="0" marR="0" indent="0" algn="l">
              <a:spcBef>
                <a:spcPts val="0"/>
              </a:spcBef>
              <a:spcAft>
                <a:spcPts val="0"/>
              </a:spcAft>
              <a:buNone/>
            </a:pPr>
            <a:endParaRPr lang="en-US" sz="2000" b="0" i="0" u="none" strike="noStrike" dirty="0">
              <a:solidFill>
                <a:srgbClr val="000000"/>
              </a:solidFill>
              <a:effectLst/>
              <a:latin typeface="Calibri" panose="020F0502020204030204" pitchFamily="34" charset="0"/>
            </a:endParaRPr>
          </a:p>
          <a:p>
            <a:pPr marL="0" marR="0" indent="0" algn="l">
              <a:spcBef>
                <a:spcPts val="0"/>
              </a:spcBef>
              <a:spcAft>
                <a:spcPts val="0"/>
              </a:spcAft>
              <a:buNone/>
            </a:pPr>
            <a:r>
              <a:rPr lang="en-US" sz="2400" b="0" i="0" u="none" strike="noStrike" dirty="0">
                <a:solidFill>
                  <a:srgbClr val="000000"/>
                </a:solidFill>
                <a:effectLst/>
                <a:latin typeface="Times New Roman" panose="02020603050405020304" pitchFamily="18" charset="0"/>
              </a:rPr>
              <a:t>Thank you. </a:t>
            </a:r>
            <a:endParaRPr lang="en-US" sz="2000" b="0" i="0" u="none" strike="noStrike" dirty="0">
              <a:solidFill>
                <a:srgbClr val="000000"/>
              </a:solidFill>
              <a:effectLst/>
              <a:latin typeface="Calibri" panose="020F0502020204030204" pitchFamily="34" charset="0"/>
            </a:endParaRPr>
          </a:p>
          <a:p>
            <a:pPr marL="0" marR="0" indent="0" algn="l">
              <a:spcBef>
                <a:spcPts val="0"/>
              </a:spcBef>
              <a:spcAft>
                <a:spcPts val="0"/>
              </a:spcAft>
              <a:buNone/>
            </a:pPr>
            <a:r>
              <a:rPr lang="en-US" sz="2400" b="1" i="0" u="none" strike="noStrike" dirty="0">
                <a:solidFill>
                  <a:srgbClr val="000000"/>
                </a:solidFill>
                <a:effectLst/>
                <a:latin typeface="Times New Roman" panose="02020603050405020304" pitchFamily="18" charset="0"/>
              </a:rPr>
              <a:t>SOUTHERN CALIFORNIA EDISON COMPANY </a:t>
            </a:r>
            <a:endParaRPr lang="en-US" sz="2000" b="0" i="0" u="none" strike="noStrike" dirty="0">
              <a:solidFill>
                <a:srgbClr val="000000"/>
              </a:solidFill>
              <a:effectLst/>
              <a:latin typeface="Calibri" panose="020F0502020204030204" pitchFamily="34" charset="0"/>
            </a:endParaRPr>
          </a:p>
          <a:p>
            <a:pPr marL="0" marR="0" indent="0" algn="l">
              <a:spcBef>
                <a:spcPts val="0"/>
              </a:spcBef>
              <a:spcAft>
                <a:spcPts val="0"/>
              </a:spcAft>
              <a:buNone/>
            </a:pPr>
            <a:r>
              <a:rPr lang="en-US" sz="2400" b="1" i="0" u="none" strike="noStrike" dirty="0">
                <a:solidFill>
                  <a:srgbClr val="000000"/>
                </a:solidFill>
                <a:effectLst/>
                <a:latin typeface="Times New Roman" panose="02020603050405020304" pitchFamily="18" charset="0"/>
              </a:rPr>
              <a:t>CASE ADMINISTRATION </a:t>
            </a:r>
            <a:endParaRPr lang="en-US" sz="2000" b="0" i="0" u="none" strike="noStrike" dirty="0">
              <a:solidFill>
                <a:srgbClr val="000000"/>
              </a:solidFill>
              <a:effectLst/>
              <a:latin typeface="Calibri" panose="020F0502020204030204" pitchFamily="34" charset="0"/>
            </a:endParaRPr>
          </a:p>
          <a:p>
            <a:pPr marL="0" marR="0" indent="0" algn="l">
              <a:spcBef>
                <a:spcPts val="0"/>
              </a:spcBef>
              <a:spcAft>
                <a:spcPts val="0"/>
              </a:spcAft>
              <a:buNone/>
            </a:pPr>
            <a:r>
              <a:rPr lang="en-US" sz="2400" b="0" i="1" u="none" strike="noStrike" dirty="0">
                <a:solidFill>
                  <a:srgbClr val="000000"/>
                </a:solidFill>
                <a:effectLst/>
                <a:latin typeface="inherit"/>
                <a:hlinkClick r:id="rId4"/>
              </a:rPr>
              <a:t>Case.Admin@sce.com</a:t>
            </a:r>
            <a:endParaRPr lang="en-US" sz="2000" b="0" i="0" u="none" strike="noStrike" dirty="0">
              <a:solidFill>
                <a:srgbClr val="000000"/>
              </a:solidFill>
              <a:effectLst/>
              <a:latin typeface="Calibri" panose="020F0502020204030204" pitchFamily="34" charset="0"/>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16804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dirty="0"/>
              <a:t>Announcement: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1160980"/>
            <a:ext cx="11474245" cy="4633534"/>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dirty="0">
              <a:latin typeface="Arial" panose="020B0604020202020204" pitchFamily="34" charset="0"/>
              <a:cs typeface="Arial" panose="020B0604020202020204" pitchFamily="34" charset="0"/>
            </a:endParaRP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1</a:t>
            </a:r>
            <a:r>
              <a:rPr lang="en-US" sz="14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dirty="0">
                <a:effectLst/>
              </a:rPr>
              <a:t> </a:t>
            </a:r>
            <a:endParaRPr lang="en-US" sz="14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2</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C</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Overview of Proposals: Including technical requirements, "Monthly" scheduling (Seem Topic 5), Nameplate capacity (Topic 2); Should include alignment of language (Section D of Res) and incorporate all topics in Resolution</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D</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Alignment of Language</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E</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dirty="0">
                <a:effectLst/>
              </a:rPr>
              <a:t> </a:t>
            </a: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F</a:t>
            </a:r>
            <a:r>
              <a:rPr lang="en-US" sz="10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1000" dirty="0">
                <a:effectLst/>
              </a:rPr>
              <a:t> </a:t>
            </a:r>
            <a:endParaRPr lang="en-US" sz="1100" dirty="0"/>
          </a:p>
          <a:p>
            <a:pPr lvl="1">
              <a:spcAft>
                <a:spcPts val="800"/>
              </a:spcAft>
            </a:pPr>
            <a:endParaRPr lang="en-US" sz="1400" dirty="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fontScale="90000"/>
          </a:bodyPr>
          <a:lstStyle/>
          <a:p>
            <a:r>
              <a:rPr lang="en-US" sz="2800" dirty="0"/>
              <a:t>Announcements: Workshops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04331"/>
            <a:ext cx="11605845" cy="5902946"/>
          </a:xfrm>
        </p:spPr>
        <p:txBody>
          <a:bodyPr>
            <a:normAutofit fontScale="92500" lnSpcReduction="10000"/>
          </a:bodyPr>
          <a:lstStyle/>
          <a:p>
            <a:pPr>
              <a:spcAft>
                <a:spcPts val="800"/>
              </a:spcAft>
            </a:pPr>
            <a:r>
              <a:rPr lang="en-US" sz="2000" dirty="0">
                <a:latin typeface="Arial" panose="020B0604020202020204" pitchFamily="34" charset="0"/>
                <a:cs typeface="Arial" panose="020B0604020202020204" pitchFamily="34" charset="0"/>
              </a:rPr>
              <a:t>Discussions to resolve Limited Generation Profiles (LGP) (per OP 15 and 51 of D.20-09-035)</a:t>
            </a:r>
          </a:p>
          <a:p>
            <a:pPr lvl="1">
              <a:spcAft>
                <a:spcPts val="800"/>
              </a:spcAft>
            </a:pPr>
            <a:r>
              <a:rPr lang="en-US" sz="1800" b="1" dirty="0">
                <a:latin typeface="Arial" panose="020B0604020202020204" pitchFamily="34" charset="0"/>
                <a:cs typeface="Arial" panose="020B0604020202020204" pitchFamily="34" charset="0"/>
              </a:rPr>
              <a:t>Workshop 1</a:t>
            </a:r>
            <a:r>
              <a:rPr lang="en-US" sz="1800" dirty="0">
                <a:latin typeface="Arial" panose="020B0604020202020204" pitchFamily="34" charset="0"/>
                <a:cs typeface="Arial" panose="020B0604020202020204" pitchFamily="34" charset="0"/>
              </a:rPr>
              <a:t>:  February 2, 2023; Noon – 4:00 p.m.; via WebEx</a:t>
            </a:r>
          </a:p>
          <a:p>
            <a:pPr lvl="2">
              <a:spcAft>
                <a:spcPts val="800"/>
              </a:spcAft>
            </a:pPr>
            <a:r>
              <a:rPr lang="en-US" sz="1400" b="1" dirty="0">
                <a:solidFill>
                  <a:srgbClr val="000000"/>
                </a:solidFill>
                <a:effectLst/>
                <a:latin typeface="Calibri" panose="020F0502020204030204" pitchFamily="34" charset="0"/>
                <a:ea typeface="Times New Roman" panose="02020603050405020304" pitchFamily="18" charset="0"/>
              </a:rPr>
              <a:t>Section E</a:t>
            </a:r>
            <a:r>
              <a:rPr lang="en-US" sz="850" b="1" dirty="0">
                <a:solidFill>
                  <a:srgbClr val="000000"/>
                </a:solidFill>
                <a:latin typeface="Calibri" panose="020F0502020204030204" pitchFamily="34"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850" dirty="0">
                <a:effectLst/>
              </a:rPr>
              <a:t> </a:t>
            </a:r>
          </a:p>
          <a:p>
            <a:pPr lvl="2">
              <a:spcAft>
                <a:spcPts val="800"/>
              </a:spcAft>
            </a:pPr>
            <a:r>
              <a:rPr lang="en-US" sz="1400" b="1" dirty="0">
                <a:solidFill>
                  <a:srgbClr val="000000"/>
                </a:solidFill>
                <a:effectLst/>
                <a:latin typeface="Calibri" panose="020F0502020204030204" pitchFamily="34" charset="0"/>
                <a:ea typeface="Times New Roman" panose="02020603050405020304" pitchFamily="18" charset="0"/>
              </a:rPr>
              <a:t>Section F</a:t>
            </a:r>
            <a:r>
              <a:rPr lang="en-US" sz="700" b="1" dirty="0">
                <a:solidFill>
                  <a:srgbClr val="000000"/>
                </a:solidFill>
                <a:latin typeface="Calibri" panose="020F0502020204030204" pitchFamily="34"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700" dirty="0">
                <a:effectLst/>
              </a:rPr>
              <a:t> </a:t>
            </a:r>
            <a:endParaRPr lang="en-US" sz="1400" dirty="0">
              <a:latin typeface="Arial" panose="020B0604020202020204" pitchFamily="34" charset="0"/>
              <a:cs typeface="Arial" panose="020B0604020202020204" pitchFamily="34" charset="0"/>
            </a:endParaRPr>
          </a:p>
          <a:p>
            <a:pPr lvl="1">
              <a:spcAft>
                <a:spcPts val="800"/>
              </a:spcAft>
            </a:pPr>
            <a:r>
              <a:rPr lang="en-US" sz="1800" b="1" dirty="0">
                <a:latin typeface="Arial" panose="020B0604020202020204" pitchFamily="34" charset="0"/>
                <a:cs typeface="Arial" panose="020B0604020202020204" pitchFamily="34" charset="0"/>
              </a:rPr>
              <a:t>Workshop 2:  </a:t>
            </a:r>
            <a:r>
              <a:rPr lang="en-US" sz="1800" dirty="0">
                <a:latin typeface="Arial" panose="020B0604020202020204" pitchFamily="34" charset="0"/>
                <a:cs typeface="Arial" panose="020B0604020202020204" pitchFamily="34" charset="0"/>
              </a:rPr>
              <a:t>February 21, 2023; 9:00 a.m. – 4:00 p.m.; via WebEx</a:t>
            </a:r>
          </a:p>
          <a:p>
            <a:pPr lvl="1">
              <a:spcAft>
                <a:spcPts val="800"/>
              </a:spcAft>
            </a:pPr>
            <a:r>
              <a:rPr lang="en-US" sz="1800" b="1" dirty="0">
                <a:latin typeface="Arial" panose="020B0604020202020204" pitchFamily="34" charset="0"/>
                <a:cs typeface="Arial" panose="020B0604020202020204" pitchFamily="34" charset="0"/>
              </a:rPr>
              <a:t>Workshop 3</a:t>
            </a:r>
            <a:r>
              <a:rPr lang="en-US" sz="1800" dirty="0">
                <a:latin typeface="Arial" panose="020B0604020202020204" pitchFamily="34" charset="0"/>
                <a:cs typeface="Arial" panose="020B0604020202020204" pitchFamily="34" charset="0"/>
              </a:rPr>
              <a:t>:  March 14, 2023; 9:00 a.m. – 4:00 p.m.; via WebEx</a:t>
            </a:r>
          </a:p>
          <a:p>
            <a:pPr lvl="1">
              <a:spcAft>
                <a:spcPts val="800"/>
              </a:spcAft>
            </a:pPr>
            <a:r>
              <a:rPr lang="en-US" sz="1800" b="1" dirty="0">
                <a:latin typeface="Arial" panose="020B0604020202020204" pitchFamily="34" charset="0"/>
                <a:cs typeface="Arial" panose="020B0604020202020204" pitchFamily="34" charset="0"/>
              </a:rPr>
              <a:t>Workshop 4:  </a:t>
            </a:r>
            <a:r>
              <a:rPr lang="en-US" sz="1800" dirty="0">
                <a:latin typeface="Arial" panose="020B0604020202020204" pitchFamily="34" charset="0"/>
                <a:cs typeface="Arial" panose="020B0604020202020204" pitchFamily="34" charset="0"/>
              </a:rPr>
              <a:t>TBD (if needed); March 28, 2023 (tentative)</a:t>
            </a:r>
          </a:p>
          <a:p>
            <a:pPr lvl="1">
              <a:spcAft>
                <a:spcPts val="800"/>
              </a:spcAft>
            </a:pPr>
            <a:r>
              <a:rPr lang="en-US" sz="1800" b="1" dirty="0">
                <a:latin typeface="Arial" panose="020B0604020202020204" pitchFamily="34" charset="0"/>
                <a:cs typeface="Arial" panose="020B0604020202020204" pitchFamily="34" charset="0"/>
              </a:rPr>
              <a:t>Tier 3 Advice Letters:</a:t>
            </a:r>
            <a:r>
              <a:rPr lang="en-US" sz="1800" dirty="0">
                <a:latin typeface="Arial" panose="020B0604020202020204" pitchFamily="34" charset="0"/>
                <a:cs typeface="Arial" panose="020B0604020202020204" pitchFamily="34" charset="0"/>
              </a:rPr>
              <a:t>  Due by May 1, 2023</a:t>
            </a:r>
          </a:p>
          <a:p>
            <a:pPr>
              <a:spcAft>
                <a:spcPts val="800"/>
              </a:spcAft>
            </a:pPr>
            <a:r>
              <a:rPr lang="en-US" sz="2000" dirty="0">
                <a:latin typeface="Arial" panose="020B0604020202020204" pitchFamily="34" charset="0"/>
                <a:cs typeface="Arial" panose="020B0604020202020204" pitchFamily="34" charset="0"/>
              </a:rPr>
              <a:t>SIWG Preparation Meetings:   </a:t>
            </a:r>
          </a:p>
          <a:p>
            <a:pPr lvl="1">
              <a:spcAft>
                <a:spcPts val="800"/>
              </a:spcAft>
            </a:pPr>
            <a:r>
              <a:rPr lang="en-US" sz="1800" dirty="0">
                <a:latin typeface="Arial" panose="020B0604020202020204" pitchFamily="34" charset="0"/>
                <a:cs typeface="Arial" panose="020B0604020202020204" pitchFamily="34" charset="0"/>
              </a:rPr>
              <a:t>January 19, 2023:  </a:t>
            </a:r>
            <a:r>
              <a:rPr lang="en-US" sz="1800" b="1" dirty="0">
                <a:solidFill>
                  <a:srgbClr val="000000"/>
                </a:solidFill>
                <a:effectLst/>
                <a:latin typeface="Calibri" panose="020F0502020204030204" pitchFamily="34" charset="0"/>
                <a:ea typeface="Times New Roman" panose="02020603050405020304" pitchFamily="18" charset="0"/>
              </a:rPr>
              <a:t>Section F:</a:t>
            </a:r>
            <a:r>
              <a:rPr lang="en-US" sz="800" b="1" dirty="0">
                <a:solidFill>
                  <a:srgbClr val="000000"/>
                </a:solidFill>
                <a:effectLst/>
                <a:latin typeface="Calibri" panose="020F0502020204030204" pitchFamily="34" charset="0"/>
                <a:ea typeface="Times New Roman" panose="02020603050405020304" pitchFamily="18" charset="0"/>
              </a:rPr>
              <a:t> </a:t>
            </a:r>
            <a:r>
              <a:rPr lang="en-US" sz="8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800" dirty="0">
                <a:effectLst/>
              </a:rPr>
              <a:t> </a:t>
            </a:r>
            <a:endParaRPr lang="en-US" sz="1800" dirty="0">
              <a:latin typeface="Arial" panose="020B0604020202020204" pitchFamily="34" charset="0"/>
              <a:cs typeface="Arial" panose="020B0604020202020204" pitchFamily="34" charset="0"/>
            </a:endParaRPr>
          </a:p>
          <a:p>
            <a:pPr lvl="1">
              <a:spcAft>
                <a:spcPts val="800"/>
              </a:spcAft>
            </a:pPr>
            <a:r>
              <a:rPr lang="en-US" sz="1800" dirty="0">
                <a:latin typeface="Arial" panose="020B0604020202020204" pitchFamily="34" charset="0"/>
                <a:cs typeface="Arial" panose="020B0604020202020204" pitchFamily="34" charset="0"/>
              </a:rPr>
              <a:t>February 2, 2023</a:t>
            </a:r>
          </a:p>
          <a:p>
            <a:pPr lvl="1">
              <a:spcAft>
                <a:spcPts val="800"/>
              </a:spcAft>
            </a:pPr>
            <a:r>
              <a:rPr lang="en-US" sz="1800" dirty="0">
                <a:latin typeface="Arial" panose="020B0604020202020204" pitchFamily="34" charset="0"/>
                <a:cs typeface="Arial" panose="020B0604020202020204" pitchFamily="34" charset="0"/>
              </a:rPr>
              <a:t>February 16, 2023</a:t>
            </a:r>
          </a:p>
          <a:p>
            <a:pPr lvl="1">
              <a:spcAft>
                <a:spcPts val="800"/>
              </a:spcAft>
            </a:pPr>
            <a:r>
              <a:rPr lang="en-US" sz="1800" dirty="0">
                <a:latin typeface="Arial" panose="020B0604020202020204" pitchFamily="34" charset="0"/>
                <a:cs typeface="Arial" panose="020B0604020202020204" pitchFamily="34" charset="0"/>
              </a:rPr>
              <a:t>March 2, 2023</a:t>
            </a:r>
          </a:p>
          <a:p>
            <a:pPr lvl="1">
              <a:spcAft>
                <a:spcPts val="800"/>
              </a:spcAft>
            </a:pPr>
            <a:r>
              <a:rPr lang="en-US" sz="1800" dirty="0">
                <a:latin typeface="Arial" panose="020B0604020202020204" pitchFamily="34" charset="0"/>
                <a:cs typeface="Arial" panose="020B0604020202020204" pitchFamily="34" charset="0"/>
              </a:rPr>
              <a:t>March 16, 2023</a:t>
            </a:r>
          </a:p>
          <a:p>
            <a:pPr lvl="1">
              <a:spcAft>
                <a:spcPts val="800"/>
              </a:spcAft>
            </a:pPr>
            <a:r>
              <a:rPr lang="en-US" sz="1800" dirty="0">
                <a:latin typeface="Arial" panose="020B0604020202020204" pitchFamily="34" charset="0"/>
                <a:cs typeface="Arial" panose="020B0604020202020204" pitchFamily="34" charset="0"/>
              </a:rPr>
              <a:t>March 30, 2023:  TBD (if needed)</a:t>
            </a:r>
          </a:p>
        </p:txBody>
      </p:sp>
    </p:spTree>
    <p:extLst>
      <p:ext uri="{BB962C8B-B14F-4D97-AF65-F5344CB8AC3E}">
        <p14:creationId xmlns:p14="http://schemas.microsoft.com/office/powerpoint/2010/main" val="51027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p:txBody>
          <a:bodyPr>
            <a:normAutofit fontScale="90000"/>
          </a:bodyPr>
          <a:lstStyle/>
          <a:p>
            <a:r>
              <a:rPr lang="en-US" dirty="0"/>
              <a:t>Resolution E-5230:  Section F. Implementing More Than 12 LGP Values Per Year—Definition of Monthly Profiles and 288-hour Requirement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1690688"/>
            <a:ext cx="10972800" cy="4486275"/>
          </a:xfrm>
        </p:spPr>
        <p:txBody>
          <a:bodyPr>
            <a:normAutofit fontScale="92500" lnSpcReduction="20000"/>
          </a:bodyPr>
          <a:lstStyle/>
          <a:p>
            <a:pPr marL="0" indent="0">
              <a:buNone/>
            </a:pPr>
            <a:endParaRPr lang="en-US" dirty="0"/>
          </a:p>
          <a:p>
            <a:r>
              <a:rPr lang="en-US" dirty="0"/>
              <a:t>In adopting a modified version of the Large IOUs’ counter proposal, the Decision modified the proposal such that the “frequency of changes is expanded to monthly limits to align with the Integration Capacity Analysis.” The Decision, however, did not specify that the monthly profile was limited to only one value. The Decision addressed the frequency of change and did not restrict the number of values within a month to be only one. </a:t>
            </a:r>
          </a:p>
          <a:p>
            <a:endParaRPr lang="en-US" sz="1100" dirty="0"/>
          </a:p>
          <a:p>
            <a:r>
              <a:rPr lang="en-US" dirty="0"/>
              <a:t>Large IOUs are therefore directed to discuss the 288-hour format and how it may allow for more than one value per month. Given that the Working Group Two Report was filed October 31, 2018, four years from the current date, we expect there is now more information and experience available to the Large IOUs to allow this. The Large IOUs shall discuss their learnings and best practices in the workshops and propose how implementation of more than one value per month may be accomplished to better take advantage of the available capacity on a circuit to accomplish the goals of Issue 9. </a:t>
            </a:r>
          </a:p>
          <a:p>
            <a:endParaRPr lang="en-US" dirty="0"/>
          </a:p>
          <a:p>
            <a:endParaRPr lang="en-US" dirty="0"/>
          </a:p>
        </p:txBody>
      </p:sp>
    </p:spTree>
    <p:extLst>
      <p:ext uri="{BB962C8B-B14F-4D97-AF65-F5344CB8AC3E}">
        <p14:creationId xmlns:p14="http://schemas.microsoft.com/office/powerpoint/2010/main" val="9581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dirty="0"/>
              <a:t>Background: OP 15 and 51Requirements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dirty="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dirty="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6594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dirty="0"/>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dirty="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259</TotalTime>
  <Words>1693</Words>
  <Application>Microsoft Macintosh PowerPoint</Application>
  <PresentationFormat>Widescreen</PresentationFormat>
  <Paragraphs>82</Paragraphs>
  <Slides>10</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Century Gothic</vt:lpstr>
      <vt:lpstr>inherit</vt:lpstr>
      <vt:lpstr>Times New Roman</vt:lpstr>
      <vt:lpstr>CPUC White</vt:lpstr>
      <vt:lpstr>CPUC Pale Gold</vt:lpstr>
      <vt:lpstr>CPUC Dark Blue</vt:lpstr>
      <vt:lpstr>CPUC Blue</vt:lpstr>
      <vt:lpstr>CPUC Gold</vt:lpstr>
      <vt:lpstr>Smart Inverter Working Group (SIWG)  Pronounced “SIWoG” not “SWIG” </vt:lpstr>
      <vt:lpstr>Agenda</vt:lpstr>
      <vt:lpstr>Announcement: Notification Only Workshop</vt:lpstr>
      <vt:lpstr>Announcement: Resolution E-5230 (Issued 12/09/22)</vt:lpstr>
      <vt:lpstr>Announcements: Workshops per Resolution E-5230 (Issued 12/09/22)</vt:lpstr>
      <vt:lpstr>Resolution E-5230:  Section F. Implementing More Than 12 LGP Values Per Year—Definition of Monthly Profiles and 288-hour Requirement </vt:lpstr>
      <vt:lpstr>Background: OP 15 and 51Requirements of D.20-09-035</vt:lpstr>
      <vt:lpstr>Background: Issue 9 and A-B 3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54</cp:revision>
  <dcterms:created xsi:type="dcterms:W3CDTF">2022-09-12T22:28:01Z</dcterms:created>
  <dcterms:modified xsi:type="dcterms:W3CDTF">2023-01-19T21:17:46Z</dcterms:modified>
</cp:coreProperties>
</file>