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19"/>
  </p:notesMasterIdLst>
  <p:sldIdLst>
    <p:sldId id="256" r:id="rId9"/>
    <p:sldId id="267" r:id="rId10"/>
    <p:sldId id="266" r:id="rId11"/>
    <p:sldId id="271" r:id="rId12"/>
    <p:sldId id="270" r:id="rId13"/>
    <p:sldId id="268" r:id="rId14"/>
    <p:sldId id="269" r:id="rId15"/>
    <p:sldId id="272" r:id="rId16"/>
    <p:sldId id="264"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8F4AF-26A1-6344-BD11-DA5F0AE3C1DD}" v="1" dt="2022-11-08T21:51:49.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November 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November 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November 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November 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November 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November 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November 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November 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November 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November 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November 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November 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November 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November 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November 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November 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November 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November 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November 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November 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November 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November 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November 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November 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November 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November 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November 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November 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November 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November 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November 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November 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November 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November 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November 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November 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November 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November 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November 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November 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November 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November 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November 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November 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November 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November 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November 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November 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November 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November 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November 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November 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November 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November 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November 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November 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a:t>Limited Generation Profiles Workshop #1 per Resolution E-5211 </a:t>
            </a:r>
            <a:br>
              <a:rPr lang="en-US"/>
            </a:br>
            <a:br>
              <a:rPr lang="en-US" sz="1600"/>
            </a:br>
            <a:br>
              <a:rPr lang="en-US"/>
            </a:br>
            <a:endParaRPr lang="en-US"/>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a:t>November 7, 2022</a:t>
            </a:r>
          </a:p>
          <a:p>
            <a:r>
              <a:rPr lang="en-US"/>
              <a:t>9:00 AM -- 3:30 PM PST</a:t>
            </a:r>
          </a:p>
          <a:p>
            <a:endParaRPr lang="en-US"/>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3775505" y="5971956"/>
            <a:ext cx="7391400" cy="5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a:t>
            </a:r>
            <a:r>
              <a:rPr lang="en-US" altLang="en-US" sz="1800">
                <a:solidFill>
                  <a:srgbClr val="FF0000"/>
                </a:solidFill>
                <a:latin typeface="Arial"/>
                <a:cs typeface="Arial"/>
              </a:rPr>
              <a:t> </a:t>
            </a: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288939"/>
            <a:ext cx="11700361" cy="612105"/>
          </a:xfrm>
        </p:spPr>
        <p:txBody>
          <a:bodyPr>
            <a:normAutofit/>
          </a:bodyPr>
          <a:lstStyle/>
          <a:p>
            <a:r>
              <a:rPr lang="en-US"/>
              <a:t>Workshop Logistics</a:t>
            </a:r>
            <a:r>
              <a:rPr lang="en-US" sz="280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990293"/>
            <a:ext cx="11621379" cy="5158881"/>
          </a:xfrm>
        </p:spPr>
        <p:txBody>
          <a:bodyPr vert="horz" lIns="0" tIns="45720" rIns="91440" bIns="45720" rtlCol="0" anchor="t">
            <a:noAutofit/>
          </a:bodyPr>
          <a:lstStyle/>
          <a:p>
            <a:pPr marL="285750" indent="-285750">
              <a:spcAft>
                <a:spcPts val="800"/>
              </a:spcAft>
            </a:pPr>
            <a:r>
              <a:rPr lang="en-US" sz="1800">
                <a:latin typeface="Arial"/>
                <a:ea typeface="+mn-lt"/>
                <a:cs typeface="+mn-lt"/>
              </a:rPr>
              <a:t>Safety reminder.  Make a note of your surroundings and exit routes.  Reach out if you need help, either during the call or to an attendee</a:t>
            </a:r>
            <a:endParaRPr lang="en-US" sz="2000">
              <a:latin typeface="Arial"/>
              <a:ea typeface="+mn-lt"/>
              <a:cs typeface="+mn-lt"/>
            </a:endParaRPr>
          </a:p>
          <a:p>
            <a:pPr>
              <a:spcAft>
                <a:spcPts val="800"/>
              </a:spcAft>
            </a:pPr>
            <a:r>
              <a:rPr lang="en-US" sz="1800">
                <a:latin typeface="Arial"/>
                <a:ea typeface="+mn-lt"/>
                <a:cs typeface="+mn-lt"/>
              </a:rPr>
              <a:t>This meeting is being recorded </a:t>
            </a:r>
            <a:endParaRPr lang="en-US" sz="1800">
              <a:latin typeface="Arial"/>
              <a:cs typeface="Arial"/>
            </a:endParaRPr>
          </a:p>
          <a:p>
            <a:pPr>
              <a:spcAft>
                <a:spcPts val="800"/>
              </a:spcAft>
            </a:pPr>
            <a:r>
              <a:rPr lang="en-US" sz="1800">
                <a:latin typeface="Arial"/>
                <a:ea typeface="+mn-lt"/>
                <a:cs typeface="+mn-lt"/>
              </a:rPr>
              <a:t>Workshop recording and materials will be posted in the CPUC </a:t>
            </a:r>
            <a:r>
              <a:rPr lang="en-US" sz="1800" b="1">
                <a:latin typeface="Arial"/>
                <a:ea typeface="+mn-lt"/>
                <a:cs typeface="+mn-lt"/>
              </a:rPr>
              <a:t>Rule 21 Limited Generation Profiles Web Page </a:t>
            </a:r>
            <a:r>
              <a:rPr lang="en-US" sz="1800">
                <a:latin typeface="Arial"/>
                <a:ea typeface="+mn-lt"/>
                <a:cs typeface="+mn-lt"/>
              </a:rPr>
              <a:t>shown on slide 5 of this presentation.</a:t>
            </a:r>
          </a:p>
          <a:p>
            <a:pPr>
              <a:spcAft>
                <a:spcPts val="800"/>
              </a:spcAft>
            </a:pPr>
            <a:r>
              <a:rPr lang="en-US" sz="1800">
                <a:solidFill>
                  <a:srgbClr val="2A3C50"/>
                </a:solidFill>
                <a:latin typeface="Arial"/>
                <a:ea typeface="+mn-lt"/>
                <a:cs typeface="+mn-lt"/>
              </a:rPr>
              <a:t>If you were forwarded the invite and did not receive it directly from Energy Division, and would like to be added to the workshop distribution list, please email Mary Rottman at Mary.Rottman@cpuc.ca.gov</a:t>
            </a:r>
            <a:endParaRPr lang="en-US" sz="1800">
              <a:solidFill>
                <a:srgbClr val="2A3C50"/>
              </a:solidFill>
              <a:latin typeface="Arial"/>
              <a:ea typeface="+mn-lt"/>
              <a:cs typeface="Arial"/>
            </a:endParaRPr>
          </a:p>
          <a:p>
            <a:pPr>
              <a:spcAft>
                <a:spcPts val="800"/>
              </a:spcAft>
            </a:pPr>
            <a:r>
              <a:rPr lang="en-US" sz="1800">
                <a:latin typeface="Arial"/>
                <a:ea typeface="+mn-lt"/>
                <a:cs typeface="+mn-lt"/>
              </a:rPr>
              <a:t>Workshop participants are encouraged to ask questions during the presentation; a dedicated Q&amp;A time slot has also been scheduled after each presentation</a:t>
            </a:r>
            <a:endParaRPr lang="en-US" sz="1800">
              <a:latin typeface="Arial"/>
              <a:ea typeface="+mn-lt"/>
              <a:cs typeface="Arial" panose="020B0604020202020204" pitchFamily="34" charset="0"/>
            </a:endParaRPr>
          </a:p>
          <a:p>
            <a:pPr>
              <a:spcAft>
                <a:spcPts val="800"/>
              </a:spcAft>
            </a:pPr>
            <a:r>
              <a:rPr lang="en-US" sz="1800">
                <a:latin typeface="Arial"/>
                <a:ea typeface="+mn-lt"/>
                <a:cs typeface="+mn-lt"/>
              </a:rPr>
              <a:t>Please keep yourself muted when not speaking and do NOT put the call on hold. To speak, unmute yourself from the button at the lower part of your screen</a:t>
            </a:r>
            <a:endParaRPr lang="en-US" sz="1800">
              <a:latin typeface="Arial"/>
              <a:ea typeface="+mn-lt"/>
              <a:cs typeface="Arial" panose="020B0604020202020204" pitchFamily="34" charset="0"/>
            </a:endParaRPr>
          </a:p>
          <a:p>
            <a:pPr>
              <a:spcAft>
                <a:spcPts val="800"/>
              </a:spcAft>
            </a:pPr>
            <a:r>
              <a:rPr lang="en-US" sz="1800">
                <a:latin typeface="Arial"/>
                <a:cs typeface="Arial"/>
              </a:rPr>
              <a:t>If calling in by phone, use the mute button on your handset and unmute yourself to speak.  If muted by the host, press *6 to unmute. To raise your hand press *3</a:t>
            </a:r>
            <a:endParaRPr lang="en-US" sz="1800">
              <a:ea typeface="+mn-lt"/>
              <a:cs typeface="Arial"/>
            </a:endParaRPr>
          </a:p>
          <a:p>
            <a:pPr>
              <a:spcAft>
                <a:spcPts val="800"/>
              </a:spcAft>
            </a:pPr>
            <a:r>
              <a:rPr lang="en-US" sz="1800">
                <a:latin typeface="Arial"/>
                <a:cs typeface="Arial"/>
              </a:rPr>
              <a:t>Questions?</a:t>
            </a:r>
            <a:endParaRPr lang="en-US" sz="1800">
              <a:ea typeface="+mn-lt"/>
              <a:cs typeface="Arial"/>
            </a:endParaRPr>
          </a:p>
          <a:p>
            <a:pPr>
              <a:spcAft>
                <a:spcPts val="800"/>
              </a:spcAft>
            </a:pPr>
            <a:endParaRPr lang="en-US" sz="1800">
              <a:solidFill>
                <a:srgbClr val="2A3C50"/>
              </a:solidFill>
              <a:latin typeface="Arial"/>
              <a:cs typeface="Arial" panose="020B0604020202020204" pitchFamily="34" charset="0"/>
            </a:endParaRPr>
          </a:p>
          <a:p>
            <a:pPr>
              <a:spcAft>
                <a:spcPts val="800"/>
              </a:spcAft>
            </a:pPr>
            <a:endParaRPr lang="en-US" sz="2000">
              <a:solidFill>
                <a:srgbClr val="000000"/>
              </a:solidFill>
              <a:latin typeface="Arial"/>
              <a:cs typeface="Arial" panose="020B0604020202020204" pitchFamily="34" charset="0"/>
            </a:endParaRPr>
          </a:p>
          <a:p>
            <a:pPr marL="0" indent="0">
              <a:spcAft>
                <a:spcPts val="800"/>
              </a:spcAft>
              <a:buNone/>
            </a:pPr>
            <a:endParaRPr lang="en-US" sz="2000" i="1">
              <a:solidFill>
                <a:srgbClr val="FF0000"/>
              </a:solidFill>
              <a:latin typeface="Arial"/>
              <a:cs typeface="Arial" panose="020B0604020202020204" pitchFamily="34" charset="0"/>
            </a:endParaRPr>
          </a:p>
          <a:p>
            <a:pPr>
              <a:spcAft>
                <a:spcPts val="800"/>
              </a:spcAft>
            </a:pPr>
            <a:endParaRPr lang="en-US" sz="2000">
              <a:latin typeface="Arial"/>
              <a:cs typeface="Arial" panose="020B0604020202020204" pitchFamily="34" charset="0"/>
            </a:endParaRP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86481" y="263745"/>
            <a:ext cx="11269204" cy="601627"/>
          </a:xfrm>
        </p:spPr>
        <p:txBody>
          <a:bodyPr>
            <a:normAutofit/>
          </a:bodyPr>
          <a:lstStyle/>
          <a:p>
            <a:r>
              <a:rPr lang="en-US" dirty="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 </a:t>
            </a:r>
            <a:endParaRPr lang="en-US" altLang="en-US" sz="1400">
              <a:solidFill>
                <a:srgbClr val="FF0000"/>
              </a:solidFill>
              <a:cs typeface="Arial"/>
            </a:endParaRPr>
          </a:p>
        </p:txBody>
      </p:sp>
      <p:pic>
        <p:nvPicPr>
          <p:cNvPr id="5" name="Picture 4">
            <a:extLst>
              <a:ext uri="{FF2B5EF4-FFF2-40B4-BE49-F238E27FC236}">
                <a16:creationId xmlns:a16="http://schemas.microsoft.com/office/drawing/2014/main" id="{E29CAE88-7113-3C3E-37C4-DFFB2E957406}"/>
              </a:ext>
            </a:extLst>
          </p:cNvPr>
          <p:cNvPicPr>
            <a:picLocks noChangeAspect="1"/>
          </p:cNvPicPr>
          <p:nvPr/>
        </p:nvPicPr>
        <p:blipFill>
          <a:blip r:embed="rId2"/>
          <a:stretch>
            <a:fillRect/>
          </a:stretch>
        </p:blipFill>
        <p:spPr>
          <a:xfrm>
            <a:off x="284183" y="865372"/>
            <a:ext cx="11623633" cy="5153524"/>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FE2B-8C68-E806-5EF8-DD239A16E637}"/>
              </a:ext>
            </a:extLst>
          </p:cNvPr>
          <p:cNvSpPr>
            <a:spLocks noGrp="1"/>
          </p:cNvSpPr>
          <p:nvPr>
            <p:ph type="title"/>
          </p:nvPr>
        </p:nvSpPr>
        <p:spPr>
          <a:xfrm>
            <a:off x="609600" y="365125"/>
            <a:ext cx="10972800" cy="622011"/>
          </a:xfrm>
        </p:spPr>
        <p:txBody>
          <a:bodyPr/>
          <a:lstStyle/>
          <a:p>
            <a:r>
              <a:rPr lang="en-US" dirty="0"/>
              <a:t>Workshop Goals</a:t>
            </a:r>
          </a:p>
        </p:txBody>
      </p:sp>
      <p:sp>
        <p:nvSpPr>
          <p:cNvPr id="3" name="Content Placeholder 2">
            <a:extLst>
              <a:ext uri="{FF2B5EF4-FFF2-40B4-BE49-F238E27FC236}">
                <a16:creationId xmlns:a16="http://schemas.microsoft.com/office/drawing/2014/main" id="{147F4D2C-F899-F914-B84C-5AF44FBB6556}"/>
              </a:ext>
            </a:extLst>
          </p:cNvPr>
          <p:cNvSpPr>
            <a:spLocks noGrp="1"/>
          </p:cNvSpPr>
          <p:nvPr>
            <p:ph idx="1"/>
          </p:nvPr>
        </p:nvSpPr>
        <p:spPr>
          <a:xfrm>
            <a:off x="609600" y="987136"/>
            <a:ext cx="10972800" cy="5098354"/>
          </a:xfrm>
        </p:spPr>
        <p:txBody>
          <a:bodyPr vert="horz" lIns="0" tIns="45720" rIns="91440" bIns="45720" rtlCol="0" anchor="t">
            <a:normAutofit fontScale="92500" lnSpcReduction="10000"/>
          </a:bodyPr>
          <a:lstStyle/>
          <a:p>
            <a:r>
              <a:rPr lang="en-US" dirty="0">
                <a:latin typeface="Arial"/>
                <a:cs typeface="Arial"/>
              </a:rPr>
              <a:t>Arrive at a consensus proposal on “the specifics of whether and how reductions to a customer’s Limited Generation Profile are determined," the process to implement a reduction of export power (OP 15), and address that “Retroactive alterations to generation profiles shall not reduce generation to below a pre-defined static level, i.e., the lowest Integrated Capacity Analysis – Static Grid typical profile value identified at the time of the Interconnection Application.” (OP 16)</a:t>
            </a:r>
          </a:p>
          <a:p>
            <a:r>
              <a:rPr lang="en-US" dirty="0">
                <a:latin typeface="Arial"/>
                <a:cs typeface="Arial"/>
              </a:rPr>
              <a:t>Agenda topics have been drafted so as to lead to a meaningful discussion to understand current practices and how they would apply to Limited Generation Profiles (LGP) customers or if modifications are needed for the LGP option  </a:t>
            </a:r>
          </a:p>
          <a:p>
            <a:r>
              <a:rPr lang="en-US" dirty="0">
                <a:latin typeface="Arial"/>
                <a:cs typeface="Arial"/>
              </a:rPr>
              <a:t>The IOU presentation contain the IOUs' proposals but should not be taken as final solutions</a:t>
            </a:r>
          </a:p>
          <a:p>
            <a:r>
              <a:rPr lang="en-US" dirty="0">
                <a:latin typeface="Arial"/>
                <a:cs typeface="Arial"/>
              </a:rPr>
              <a:t>Stakeholders are welcome to, based on the information gathered, propose a different process</a:t>
            </a:r>
          </a:p>
          <a:p>
            <a:r>
              <a:rPr lang="en-US" dirty="0">
                <a:latin typeface="Arial"/>
                <a:cs typeface="Arial"/>
              </a:rPr>
              <a:t>Rule 21 is an end user of the ICA and changes to the ICA are out of scope--Discussions on the ICA should not center on changes to the ICA</a:t>
            </a:r>
          </a:p>
        </p:txBody>
      </p:sp>
      <p:sp>
        <p:nvSpPr>
          <p:cNvPr id="4" name="TextBox 3">
            <a:extLst>
              <a:ext uri="{FF2B5EF4-FFF2-40B4-BE49-F238E27FC236}">
                <a16:creationId xmlns:a16="http://schemas.microsoft.com/office/drawing/2014/main" id="{5B143D8E-327D-40F2-6702-E22C784A88F8}"/>
              </a:ext>
            </a:extLst>
          </p:cNvPr>
          <p:cNvSpPr txBox="1"/>
          <p:nvPr/>
        </p:nvSpPr>
        <p:spPr>
          <a:xfrm>
            <a:off x="3972427" y="5917532"/>
            <a:ext cx="73151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rPr>
              <a:t>Please keep yourself muted when not speaking and do NOT put the call on hold. If muted by the leader, press *6 to unmute. </a:t>
            </a:r>
            <a:r>
              <a:rPr lang="en-US" sz="1400">
                <a:latin typeface="Arial"/>
                <a:ea typeface="Arial"/>
                <a:cs typeface="Arial"/>
              </a:rPr>
              <a:t>​</a:t>
            </a:r>
            <a:endParaRPr lang="en-US" sz="1400">
              <a:latin typeface="Arial"/>
              <a:cs typeface="Arial"/>
            </a:endParaRPr>
          </a:p>
        </p:txBody>
      </p:sp>
    </p:spTree>
    <p:extLst>
      <p:ext uri="{BB962C8B-B14F-4D97-AF65-F5344CB8AC3E}">
        <p14:creationId xmlns:p14="http://schemas.microsoft.com/office/powerpoint/2010/main" val="21908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9221876" y="3429000"/>
            <a:ext cx="2774654" cy="1477328"/>
          </a:xfrm>
          <a:prstGeom prst="rect">
            <a:avLst/>
          </a:prstGeom>
          <a:noFill/>
        </p:spPr>
        <p:txBody>
          <a:bodyPr wrap="square" rtlCol="0">
            <a:spAutoFit/>
          </a:bodyPr>
          <a:lstStyle/>
          <a:p>
            <a:r>
              <a:rPr lang="en-US"/>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9221876" y="2112724"/>
            <a:ext cx="2415209" cy="1200329"/>
          </a:xfrm>
          <a:prstGeom prst="rect">
            <a:avLst/>
          </a:prstGeom>
          <a:noFill/>
        </p:spPr>
        <p:txBody>
          <a:bodyPr wrap="square" rtlCol="0">
            <a:spAutoFit/>
          </a:bodyPr>
          <a:lstStyle/>
          <a:p>
            <a:r>
              <a:rPr lang="en-US"/>
              <a:t>Main Page:  </a:t>
            </a:r>
            <a:r>
              <a:rPr lang="en-US">
                <a:hlinkClick r:id="rId3"/>
              </a:rPr>
              <a:t>https://www.cpuc.ca.gov/rule21/</a:t>
            </a:r>
            <a:endParaRPr lang="en-US"/>
          </a:p>
          <a:p>
            <a:endParaRPr lang="en-US"/>
          </a:p>
        </p:txBody>
      </p:sp>
    </p:spTree>
    <p:extLst>
      <p:ext uri="{BB962C8B-B14F-4D97-AF65-F5344CB8AC3E}">
        <p14:creationId xmlns:p14="http://schemas.microsoft.com/office/powerpoint/2010/main" val="137619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0"/>
            <a:ext cx="11316929" cy="726700"/>
          </a:xfrm>
        </p:spPr>
        <p:txBody>
          <a:bodyPr>
            <a:normAutofit/>
          </a:bodyPr>
          <a:lstStyle/>
          <a:p>
            <a:r>
              <a:rPr lang="en-US" sz="2800"/>
              <a:t>Announcements</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833377"/>
            <a:ext cx="11474245" cy="5360227"/>
          </a:xfrm>
        </p:spPr>
        <p:txBody>
          <a:bodyPr>
            <a:normAutofit/>
          </a:bodyPr>
          <a:lstStyle/>
          <a:p>
            <a:pPr>
              <a:spcAft>
                <a:spcPts val="800"/>
              </a:spcAft>
            </a:pPr>
            <a:r>
              <a:rPr lang="en-US" sz="2000">
                <a:latin typeface="Arial" panose="020B0604020202020204" pitchFamily="34" charset="0"/>
                <a:cs typeface="Arial" panose="020B0604020202020204" pitchFamily="34" charset="0"/>
              </a:rPr>
              <a:t>Draft Resolution E-5230 was mailed out for comments on Oct. 28, 2022.  </a:t>
            </a:r>
          </a:p>
          <a:p>
            <a:pPr lvl="1">
              <a:spcAft>
                <a:spcPts val="800"/>
              </a:spcAft>
            </a:pPr>
            <a:r>
              <a:rPr lang="en-US" sz="1800">
                <a:latin typeface="Arial" panose="020B0604020202020204" pitchFamily="34" charset="0"/>
                <a:cs typeface="Arial" panose="020B0604020202020204" pitchFamily="34" charset="0"/>
              </a:rPr>
              <a:t>Comments are due Nov. 17, 2022;  Scheduled for December 1, 2022 Commission Meeting</a:t>
            </a:r>
          </a:p>
          <a:p>
            <a:pPr lvl="1">
              <a:spcAft>
                <a:spcPts val="800"/>
              </a:spcAft>
            </a:pPr>
            <a:r>
              <a:rPr lang="en-US" sz="1800">
                <a:latin typeface="Arial" panose="020B0604020202020204" pitchFamily="34" charset="0"/>
                <a:cs typeface="Arial" panose="020B0604020202020204" pitchFamily="34" charset="0"/>
              </a:rPr>
              <a:t>Concerns PG&amp;E AL 6141-E, SCE AL 4455-E, SDG&amp;E AL 3721-E (submitted on March 30, 2021) per OP 15 of D.20-09-035</a:t>
            </a:r>
          </a:p>
          <a:p>
            <a:pPr lvl="1">
              <a:spcAft>
                <a:spcPts val="800"/>
              </a:spcAft>
            </a:pPr>
            <a:r>
              <a:rPr lang="en-US" sz="1800" i="1">
                <a:latin typeface="Arial" panose="020B0604020202020204" pitchFamily="34" charset="0"/>
                <a:cs typeface="Arial" panose="020B0604020202020204" pitchFamily="34" charset="0"/>
              </a:rPr>
              <a:t>If adopted by the Commission</a:t>
            </a:r>
            <a:r>
              <a:rPr lang="en-US" sz="1800">
                <a:latin typeface="Arial" panose="020B0604020202020204" pitchFamily="34" charset="0"/>
                <a:cs typeface="Arial" panose="020B0604020202020204" pitchFamily="34" charset="0"/>
              </a:rPr>
              <a:t>, it would approve in part, modify, and seek clarity on protested topics and topics identified by Energy Division and order the IOUs to participate in a minimum of two half-day workshops to confer with stakeholders on topics identified in this Resolution as needing discussion which include:</a:t>
            </a:r>
          </a:p>
          <a:p>
            <a:pPr lvl="2">
              <a:spcAft>
                <a:spcPts val="800"/>
              </a:spcAft>
            </a:pPr>
            <a:r>
              <a:rPr lang="en-US" sz="1600">
                <a:latin typeface="Arial" panose="020B0604020202020204" pitchFamily="34" charset="0"/>
                <a:cs typeface="Arial" panose="020B0604020202020204" pitchFamily="34" charset="0"/>
              </a:rPr>
              <a:t>To discuss the Quarterly Reporting proposal in greater detail and ensure the proposal does not impose undue burden to the customer or ratepayers.</a:t>
            </a:r>
          </a:p>
          <a:p>
            <a:pPr lvl="2">
              <a:spcAft>
                <a:spcPts val="800"/>
              </a:spcAft>
            </a:pPr>
            <a:r>
              <a:rPr lang="en-US" sz="1600">
                <a:latin typeface="Arial" panose="020B0604020202020204" pitchFamily="34" charset="0"/>
                <a:cs typeface="Arial" panose="020B0604020202020204" pitchFamily="34" charset="0"/>
              </a:rPr>
              <a:t>To justify the use of gross nameplate rating (instead of limited export value) for the Rule 21 screens.</a:t>
            </a:r>
          </a:p>
          <a:p>
            <a:pPr lvl="2">
              <a:spcAft>
                <a:spcPts val="800"/>
              </a:spcAft>
            </a:pPr>
            <a:r>
              <a:rPr lang="en-US" sz="1600">
                <a:latin typeface="Arial" panose="020B0604020202020204" pitchFamily="34" charset="0"/>
                <a:cs typeface="Arial" panose="020B0604020202020204" pitchFamily="34" charset="0"/>
              </a:rPr>
              <a:t>Clarification on the IOUs’ proposals for the Limited Generation Profile process:  Customer Preparation Phase, Interconnection Request Phase, Technical Evaluation Phase, Interconnection Agreement/Permission to Operate Phase, and Operation Performance Phase.  </a:t>
            </a:r>
          </a:p>
          <a:p>
            <a:pPr lvl="2">
              <a:spcAft>
                <a:spcPts val="800"/>
              </a:spcAft>
            </a:pPr>
            <a:r>
              <a:rPr lang="en-US" sz="1600">
                <a:latin typeface="Arial" panose="020B0604020202020204" pitchFamily="34" charset="0"/>
                <a:cs typeface="Arial" panose="020B0604020202020204" pitchFamily="34" charset="0"/>
              </a:rPr>
              <a:t>Implementation of Limited Generation Profiles (LGP) Using Current Smart Inverter Functions—The Large IOUs are directed to discuss the possibility of and challenges with implementing the LGP-option before standards are approved.</a:t>
            </a:r>
          </a:p>
          <a:p>
            <a:pPr lvl="1">
              <a:spcAft>
                <a:spcPts val="800"/>
              </a:spcAft>
            </a:pPr>
            <a:endParaRPr lang="en-US" sz="1800">
              <a:latin typeface="Arial" panose="020B0604020202020204" pitchFamily="34" charset="0"/>
              <a:cs typeface="Arial" panose="020B0604020202020204" pitchFamily="34" charset="0"/>
            </a:endParaRPr>
          </a:p>
          <a:p>
            <a:pPr lvl="1">
              <a:spcAft>
                <a:spcPts val="800"/>
              </a:spcAft>
            </a:pPr>
            <a:endParaRPr lang="en-US" sz="180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16804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a:t>Background: OP 16 and 15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633593"/>
            <a:ext cx="10972800" cy="4212404"/>
          </a:xfrm>
        </p:spPr>
        <p:txBody>
          <a:bodyPr vert="horz" lIns="0" tIns="45720" rIns="91440" bIns="45720" rtlCol="0" anchor="t">
            <a:normAutofit/>
          </a:bodyPr>
          <a:lstStyle/>
          <a:p>
            <a:pPr>
              <a:spcAft>
                <a:spcPts val="800"/>
              </a:spcAft>
            </a:pPr>
            <a:r>
              <a:rPr lang="en-US">
                <a:latin typeface="Arial"/>
                <a:cs typeface="Arial"/>
              </a:rPr>
              <a:t>OP 16 required the IOUs to provide </a:t>
            </a:r>
            <a:r>
              <a:rPr lang="en-US">
                <a:effectLst/>
                <a:latin typeface="Arial"/>
                <a:cs typeface="Arial"/>
              </a:rPr>
              <a:t>“the specifics of whether and how reductions to a customer’s Limited Generation Profile are determined. The Advice Letter shall include a description of how the Utilities will implement Ordering Paragraph 15.”</a:t>
            </a:r>
            <a:r>
              <a:rPr lang="en-US">
                <a:latin typeface="Arial"/>
                <a:cs typeface="Arial"/>
              </a:rPr>
              <a:t> </a:t>
            </a:r>
          </a:p>
          <a:p>
            <a:pPr>
              <a:spcAft>
                <a:spcPts val="800"/>
              </a:spcAft>
            </a:pPr>
            <a:r>
              <a:rPr lang="en-US">
                <a:latin typeface="Arial"/>
                <a:cs typeface="Arial"/>
              </a:rPr>
              <a:t>OP 15 adopted the IOUs’ counter proposal for Issue 9 (Limited Generation Profile) with modifications and stated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err="1">
                <a:latin typeface="Arial"/>
                <a:cs typeface="Arial"/>
              </a:rPr>
              <a:t>i</a:t>
            </a:r>
            <a:r>
              <a:rPr lang="en-US">
                <a:latin typeface="Arial"/>
                <a:cs typeface="Arial"/>
              </a:rPr>
              <a:t>) allow customers to utilize a smart inverter’s ability to increase its output on a monthly basis; and ii) use a10 percent buffer, which shall be revisited.”</a:t>
            </a:r>
            <a:r>
              <a:rPr lang="en-US" sz="2000">
                <a:latin typeface="Arial"/>
                <a:cs typeface="Arial"/>
              </a:rPr>
              <a:t> </a:t>
            </a:r>
            <a:endParaRPr lang="en-US" sz="200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a:t>
            </a:r>
            <a:r>
              <a:rPr lang="en-US" altLang="en-US" sz="1800">
                <a:solidFill>
                  <a:srgbClr val="FF0000"/>
                </a:solidFill>
                <a:latin typeface="Arial"/>
                <a:cs typeface="Arial"/>
              </a:rPr>
              <a:t>. </a:t>
            </a:r>
            <a:endParaRPr lang="en-US" altLang="en-US" sz="1800">
              <a:solidFill>
                <a:srgbClr val="FF0000"/>
              </a:solidFill>
            </a:endParaRPr>
          </a:p>
        </p:txBody>
      </p:sp>
    </p:spTree>
    <p:extLst>
      <p:ext uri="{BB962C8B-B14F-4D97-AF65-F5344CB8AC3E}">
        <p14:creationId xmlns:p14="http://schemas.microsoft.com/office/powerpoint/2010/main" val="406594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a:t>Discuss:</a:t>
            </a:r>
          </a:p>
          <a:p>
            <a:pPr lvl="1"/>
            <a:r>
              <a:rPr lang="en-US"/>
              <a:t>Requirements for Workshop #2, scheduled for Nov. 29, 2022</a:t>
            </a:r>
          </a:p>
          <a:p>
            <a:pPr lvl="2"/>
            <a:r>
              <a:rPr lang="en-US"/>
              <a:t>AL language</a:t>
            </a:r>
          </a:p>
          <a:p>
            <a:pPr lvl="2"/>
            <a:r>
              <a:rPr lang="en-US"/>
              <a:t>Outstanding Topics or Clarifications</a:t>
            </a:r>
          </a:p>
          <a:p>
            <a:pPr lvl="2"/>
            <a:r>
              <a:rPr lang="en-US"/>
              <a:t>Non-IOU Party Proposals</a:t>
            </a:r>
          </a:p>
          <a:p>
            <a:pPr lvl="2"/>
            <a:r>
              <a:rPr lang="en-US"/>
              <a:t>Other?</a:t>
            </a:r>
          </a:p>
        </p:txBody>
      </p:sp>
    </p:spTree>
    <p:extLst>
      <p:ext uri="{BB962C8B-B14F-4D97-AF65-F5344CB8AC3E}">
        <p14:creationId xmlns:p14="http://schemas.microsoft.com/office/powerpoint/2010/main" val="420277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Props1.xml><?xml version="1.0" encoding="utf-8"?>
<ds:datastoreItem xmlns:ds="http://schemas.openxmlformats.org/officeDocument/2006/customXml" ds:itemID="{272B03EC-3BA1-40A4-A9C7-BEAD6F4FB6CB}">
  <ds:schemaRefs>
    <ds:schemaRef ds:uri="http://schemas.microsoft.com/sharepoint/v3/contenttype/forms"/>
  </ds:schemaRefs>
</ds:datastoreItem>
</file>

<file path=customXml/itemProps2.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B1354C-44BF-42F0-84DC-A8BACD1C28C1}">
  <ds:schemaRefs>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2c7220a4-f1fe-4ad2-8dd7-a066dda6a6aa"/>
    <ds:schemaRef ds:uri="90f4557e-16e7-4ad4-9248-b950eb894e33"/>
  </ds:schemaRefs>
</ds:datastoreItem>
</file>

<file path=docProps/app.xml><?xml version="1.0" encoding="utf-8"?>
<Properties xmlns="http://schemas.openxmlformats.org/officeDocument/2006/extended-properties" xmlns:vt="http://schemas.openxmlformats.org/officeDocument/2006/docPropsVTypes">
  <Template>CPUC White</Template>
  <TotalTime>2</TotalTime>
  <Words>1064</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Century Gothic</vt:lpstr>
      <vt:lpstr>CPUC White</vt:lpstr>
      <vt:lpstr>CPUC Pale Gold</vt:lpstr>
      <vt:lpstr>CPUC Dark Blue</vt:lpstr>
      <vt:lpstr>CPUC Blue</vt:lpstr>
      <vt:lpstr>CPUC Gold</vt:lpstr>
      <vt:lpstr>Limited Generation Profiles Workshop #1 per Resolution E-5211    </vt:lpstr>
      <vt:lpstr>Workshop Logistics </vt:lpstr>
      <vt:lpstr>Agenda</vt:lpstr>
      <vt:lpstr>Workshop Goals</vt:lpstr>
      <vt:lpstr>Rule 21 Web Page: Limited Generation Profiles</vt:lpstr>
      <vt:lpstr>Announcements</vt:lpstr>
      <vt:lpstr>Background: OP 16 and 15 Requirements of D.20-09-035</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1</cp:revision>
  <dcterms:created xsi:type="dcterms:W3CDTF">2022-09-12T22:28:01Z</dcterms:created>
  <dcterms:modified xsi:type="dcterms:W3CDTF">2022-11-08T21:52:58Z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