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7"/>
  </p:sldMasterIdLst>
  <p:notesMasterIdLst>
    <p:notesMasterId r:id="rId17"/>
  </p:notesMasterIdLst>
  <p:sldIdLst>
    <p:sldId id="300" r:id="rId8"/>
    <p:sldId id="4530" r:id="rId9"/>
    <p:sldId id="455" r:id="rId10"/>
    <p:sldId id="452" r:id="rId11"/>
    <p:sldId id="4531" r:id="rId12"/>
    <p:sldId id="456" r:id="rId13"/>
    <p:sldId id="3062" r:id="rId14"/>
    <p:sldId id="447" r:id="rId15"/>
    <p:sldId id="290" r:id="rId1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1423805-8221-EB18-960F-3C2B7BC59E41}" name="Li, Yi" initials="LY" userId="S::YLi@sdge.com::c33e6c63-2a85-421a-8a0f-f0514fbdcd7e" providerId="AD"/>
  <p188:author id="{0E1A968C-A93B-8C51-81BF-15FF9C915312}" name="Jazebi, Saeed" initials="JS" userId="S::S3JY@pge.com::1c3e928c-34a2-48e7-b380-3e1c6454a85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nthony Penaflor" initials="AP" lastIdx="3" clrIdx="6">
    <p:extLst>
      <p:ext uri="{19B8F6BF-5375-455C-9EA6-DF929625EA0E}">
        <p15:presenceInfo xmlns:p15="http://schemas.microsoft.com/office/powerpoint/2012/main" userId="S::anthony.1.penaflor@sce.com::ce9d23c5-8ff9-45dd-9785-599da8197ca9" providerId="AD"/>
      </p:ext>
    </p:extLst>
  </p:cmAuthor>
  <p:cmAuthor id="1" name="Michael Barigian" initials="MB" lastIdx="2" clrIdx="0">
    <p:extLst>
      <p:ext uri="{19B8F6BF-5375-455C-9EA6-DF929625EA0E}">
        <p15:presenceInfo xmlns:p15="http://schemas.microsoft.com/office/powerpoint/2012/main" userId="Michael Barigian" providerId="None"/>
      </p:ext>
    </p:extLst>
  </p:cmAuthor>
  <p:cmAuthor id="8" name="s3jy@pge.com" initials="s3" lastIdx="2" clrIdx="7">
    <p:extLst>
      <p:ext uri="{19B8F6BF-5375-455C-9EA6-DF929625EA0E}">
        <p15:presenceInfo xmlns:p15="http://schemas.microsoft.com/office/powerpoint/2012/main" userId="S::urn:spo:guest#s3jy@pge.com::" providerId="AD"/>
      </p:ext>
    </p:extLst>
  </p:cmAuthor>
  <p:cmAuthor id="2" name="Michael Barigian" initials="MB [2]" lastIdx="1" clrIdx="1">
    <p:extLst>
      <p:ext uri="{19B8F6BF-5375-455C-9EA6-DF929625EA0E}">
        <p15:presenceInfo xmlns:p15="http://schemas.microsoft.com/office/powerpoint/2012/main" userId="S::michael.barigian@sce.com::02dcc7af-1b20-467d-bb6b-da81b9ca0569" providerId="AD"/>
      </p:ext>
    </p:extLst>
  </p:cmAuthor>
  <p:cmAuthor id="9" name="Michael" initials="M" lastIdx="4" clrIdx="8">
    <p:extLst>
      <p:ext uri="{19B8F6BF-5375-455C-9EA6-DF929625EA0E}">
        <p15:presenceInfo xmlns:p15="http://schemas.microsoft.com/office/powerpoint/2012/main" userId="Michael" providerId="None"/>
      </p:ext>
    </p:extLst>
  </p:cmAuthor>
  <p:cmAuthor id="3" name="Eli Asher" initials="EA" lastIdx="31" clrIdx="2">
    <p:extLst>
      <p:ext uri="{19B8F6BF-5375-455C-9EA6-DF929625EA0E}">
        <p15:presenceInfo xmlns:p15="http://schemas.microsoft.com/office/powerpoint/2012/main" userId="S::eli.asher@sce.com::cc8f2670-6bbf-4326-a6c4-539f7015979e" providerId="AD"/>
      </p:ext>
    </p:extLst>
  </p:cmAuthor>
  <p:cmAuthor id="4" name="Tyson Laggenbauer" initials="TL" lastIdx="2" clrIdx="3">
    <p:extLst>
      <p:ext uri="{19B8F6BF-5375-455C-9EA6-DF929625EA0E}">
        <p15:presenceInfo xmlns:p15="http://schemas.microsoft.com/office/powerpoint/2012/main" userId="S::Tyson.Laggenbauer@sce.com::ee4205ac-78a6-46b4-ace4-49ad397217ac" providerId="AD"/>
      </p:ext>
    </p:extLst>
  </p:cmAuthor>
  <p:cmAuthor id="5" name="jua1@pge.com" initials="ju" lastIdx="4" clrIdx="4">
    <p:extLst>
      <p:ext uri="{19B8F6BF-5375-455C-9EA6-DF929625EA0E}">
        <p15:presenceInfo xmlns:p15="http://schemas.microsoft.com/office/powerpoint/2012/main" userId="S::urn:spo:guest#jua1@pge.com::" providerId="AD"/>
      </p:ext>
    </p:extLst>
  </p:cmAuthor>
  <p:cmAuthor id="6" name="Wood, William J" initials="WWJ" lastIdx="1" clrIdx="5">
    <p:extLst>
      <p:ext uri="{19B8F6BF-5375-455C-9EA6-DF929625EA0E}">
        <p15:presenceInfo xmlns:p15="http://schemas.microsoft.com/office/powerpoint/2012/main" userId="S::WJWood@semprautilities.com::28bfdbc6-0db1-4ba6-a06d-01c8ddcb3e6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ED141"/>
    <a:srgbClr val="707372"/>
    <a:srgbClr val="00664F"/>
    <a:srgbClr val="D8E4E1"/>
    <a:srgbClr val="F1E6CC"/>
    <a:srgbClr val="E1E3D7"/>
    <a:srgbClr val="F3D9C8"/>
    <a:srgbClr val="D7E4EF"/>
    <a:srgbClr val="D3CF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46D677-6B16-D7B0-E590-E22243087728}" v="58" dt="2022-10-26T20:29:49.143"/>
    <p1510:client id="{B26CF82D-025D-465C-A133-EE890D78FAA7}" v="828" dt="2022-10-26T22:24:49.248"/>
    <p1510:client id="{D56E2B05-D8FA-6E0A-8DBE-9EBB1A659027}" v="4" dt="2022-10-27T16:48:56.5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9" d="100"/>
          <a:sy n="129" d="100"/>
        </p:scale>
        <p:origin x="559" y="65"/>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8.xml"/><Relationship Id="rId23"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 Yi" userId="c33e6c63-2a85-421a-8a0f-f0514fbdcd7e" providerId="ADAL" clId="{B26CF82D-025D-465C-A133-EE890D78FAA7}"/>
    <pc:docChg chg="delSld modSld">
      <pc:chgData name="Li, Yi" userId="c33e6c63-2a85-421a-8a0f-f0514fbdcd7e" providerId="ADAL" clId="{B26CF82D-025D-465C-A133-EE890D78FAA7}" dt="2022-10-27T04:30:16.309" v="4" actId="47"/>
      <pc:docMkLst>
        <pc:docMk/>
      </pc:docMkLst>
      <pc:sldChg chg="modSp del mod">
        <pc:chgData name="Li, Yi" userId="c33e6c63-2a85-421a-8a0f-f0514fbdcd7e" providerId="ADAL" clId="{B26CF82D-025D-465C-A133-EE890D78FAA7}" dt="2022-10-27T04:29:48.567" v="2" actId="47"/>
        <pc:sldMkLst>
          <pc:docMk/>
          <pc:sldMk cId="836384200" sldId="346"/>
        </pc:sldMkLst>
        <pc:spChg chg="mod">
          <ac:chgData name="Li, Yi" userId="c33e6c63-2a85-421a-8a0f-f0514fbdcd7e" providerId="ADAL" clId="{B26CF82D-025D-465C-A133-EE890D78FAA7}" dt="2022-10-26T22:24:49.248" v="1" actId="20577"/>
          <ac:spMkLst>
            <pc:docMk/>
            <pc:sldMk cId="836384200" sldId="346"/>
            <ac:spMk id="13" creationId="{00000000-0000-0000-0000-000000000000}"/>
          </ac:spMkLst>
        </pc:spChg>
      </pc:sldChg>
      <pc:sldChg chg="del">
        <pc:chgData name="Li, Yi" userId="c33e6c63-2a85-421a-8a0f-f0514fbdcd7e" providerId="ADAL" clId="{B26CF82D-025D-465C-A133-EE890D78FAA7}" dt="2022-10-27T04:30:15.258" v="3" actId="47"/>
        <pc:sldMkLst>
          <pc:docMk/>
          <pc:sldMk cId="2159683612" sldId="4522"/>
        </pc:sldMkLst>
      </pc:sldChg>
      <pc:sldChg chg="del">
        <pc:chgData name="Li, Yi" userId="c33e6c63-2a85-421a-8a0f-f0514fbdcd7e" providerId="ADAL" clId="{B26CF82D-025D-465C-A133-EE890D78FAA7}" dt="2022-10-27T04:30:16.309" v="4" actId="47"/>
        <pc:sldMkLst>
          <pc:docMk/>
          <pc:sldMk cId="3995047946" sldId="4523"/>
        </pc:sldMkLst>
      </pc:sldChg>
    </pc:docChg>
  </pc:docChgLst>
  <pc:docChgLst>
    <pc:chgData name="Niazazari, Iman" userId="S::iniazaza@sdge.com::61aa0e1d-aac6-461e-8058-6489df3fc533" providerId="AD" clId="Web-{D56E2B05-D8FA-6E0A-8DBE-9EBB1A659027}"/>
    <pc:docChg chg="modSld">
      <pc:chgData name="Niazazari, Iman" userId="S::iniazaza@sdge.com::61aa0e1d-aac6-461e-8058-6489df3fc533" providerId="AD" clId="Web-{D56E2B05-D8FA-6E0A-8DBE-9EBB1A659027}" dt="2022-10-27T16:48:56.560" v="3" actId="20577"/>
      <pc:docMkLst>
        <pc:docMk/>
      </pc:docMkLst>
      <pc:sldChg chg="modSp">
        <pc:chgData name="Niazazari, Iman" userId="S::iniazaza@sdge.com::61aa0e1d-aac6-461e-8058-6489df3fc533" providerId="AD" clId="Web-{D56E2B05-D8FA-6E0A-8DBE-9EBB1A659027}" dt="2022-10-27T16:48:56.560" v="3" actId="20577"/>
        <pc:sldMkLst>
          <pc:docMk/>
          <pc:sldMk cId="2811020477" sldId="455"/>
        </pc:sldMkLst>
        <pc:spChg chg="mod">
          <ac:chgData name="Niazazari, Iman" userId="S::iniazaza@sdge.com::61aa0e1d-aac6-461e-8058-6489df3fc533" providerId="AD" clId="Web-{D56E2B05-D8FA-6E0A-8DBE-9EBB1A659027}" dt="2022-10-27T16:48:56.560" v="3" actId="20577"/>
          <ac:spMkLst>
            <pc:docMk/>
            <pc:sldMk cId="2811020477" sldId="455"/>
            <ac:spMk id="3" creationId="{DA19737A-A269-4B0E-8723-57F02AE324D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15C02611-21A1-4C04-80B4-24187499FA3D}" type="datetimeFigureOut">
              <a:rPr lang="en-US" smtClean="0"/>
              <a:t>10/27/2022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50B9635B-6ECB-42EF-ACB9-D5906BBC381B}" type="slidenum">
              <a:rPr lang="en-US" smtClean="0"/>
              <a:t>‹#›</a:t>
            </a:fld>
            <a:endParaRPr lang="en-US"/>
          </a:p>
        </p:txBody>
      </p:sp>
    </p:spTree>
    <p:extLst>
      <p:ext uri="{BB962C8B-B14F-4D97-AF65-F5344CB8AC3E}">
        <p14:creationId xmlns:p14="http://schemas.microsoft.com/office/powerpoint/2010/main" val="876231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lnSpc>
                <a:spcPct val="110000"/>
              </a:lnSpc>
              <a:buFontTx/>
              <a:buChar char="-"/>
            </a:pPr>
            <a:endParaRPr lang="en-US">
              <a:solidFill>
                <a:srgbClr val="0070C0"/>
              </a:solidFill>
              <a:latin typeface="Segoe UI"/>
              <a:cs typeface="Segoe UI"/>
            </a:endParaRPr>
          </a:p>
        </p:txBody>
      </p:sp>
      <p:sp>
        <p:nvSpPr>
          <p:cNvPr id="4" name="Slide Number Placeholder 3"/>
          <p:cNvSpPr>
            <a:spLocks noGrp="1"/>
          </p:cNvSpPr>
          <p:nvPr>
            <p:ph type="sldNum" sz="quarter" idx="5"/>
          </p:nvPr>
        </p:nvSpPr>
        <p:spPr/>
        <p:txBody>
          <a:bodyPr/>
          <a:lstStyle/>
          <a:p>
            <a:fld id="{50B9635B-6ECB-42EF-ACB9-D5906BBC381B}" type="slidenum">
              <a:rPr lang="en-US" smtClean="0"/>
              <a:t>4</a:t>
            </a:fld>
            <a:endParaRPr lang="en-US"/>
          </a:p>
        </p:txBody>
      </p:sp>
    </p:spTree>
    <p:extLst>
      <p:ext uri="{BB962C8B-B14F-4D97-AF65-F5344CB8AC3E}">
        <p14:creationId xmlns:p14="http://schemas.microsoft.com/office/powerpoint/2010/main" val="1119881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B9635B-6ECB-42EF-ACB9-D5906BBC381B}" type="slidenum">
              <a:rPr lang="en-US" smtClean="0"/>
              <a:t>8</a:t>
            </a:fld>
            <a:endParaRPr lang="en-US"/>
          </a:p>
        </p:txBody>
      </p:sp>
    </p:spTree>
    <p:extLst>
      <p:ext uri="{BB962C8B-B14F-4D97-AF65-F5344CB8AC3E}">
        <p14:creationId xmlns:p14="http://schemas.microsoft.com/office/powerpoint/2010/main" val="2089200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e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grpSp>
        <p:nvGrpSpPr>
          <p:cNvPr id="2" name="Group 20"/>
          <p:cNvGrpSpPr>
            <a:grpSpLocks/>
          </p:cNvGrpSpPr>
          <p:nvPr/>
        </p:nvGrpSpPr>
        <p:grpSpPr bwMode="auto">
          <a:xfrm>
            <a:off x="8417984" y="5492751"/>
            <a:ext cx="3471333" cy="720725"/>
            <a:chOff x="3289" y="3626"/>
            <a:chExt cx="1640" cy="454"/>
          </a:xfrm>
        </p:grpSpPr>
        <p:sp>
          <p:nvSpPr>
            <p:cNvPr id="3" name="Rectangle 6"/>
            <p:cNvSpPr>
              <a:spLocks noChangeArrowheads="1"/>
            </p:cNvSpPr>
            <p:nvPr/>
          </p:nvSpPr>
          <p:spPr bwMode="gray">
            <a:xfrm>
              <a:off x="3289" y="3626"/>
              <a:ext cx="1640" cy="454"/>
            </a:xfrm>
            <a:prstGeom prst="rect">
              <a:avLst/>
            </a:prstGeom>
            <a:noFill/>
            <a:ln w="19050">
              <a:solidFill>
                <a:schemeClr val="bg1"/>
              </a:solidFill>
              <a:miter lim="800000"/>
              <a:headEnd/>
              <a:tailEnd/>
            </a:ln>
            <a:extLst>
              <a:ext uri="{909E8E84-426E-40DD-AFC4-6F175D3DCCD1}">
                <a14:hiddenFill xmlns:a14="http://schemas.microsoft.com/office/drawing/2010/main">
                  <a:solidFill>
                    <a:schemeClr val="bg1"/>
                  </a:solidFill>
                </a14:hiddenFill>
              </a:ext>
            </a:extLst>
          </p:spPr>
          <p:txBody>
            <a:bodyPr lIns="137160" bIns="91440" anchor="b">
              <a:spAutoFit/>
            </a:bodyPr>
            <a:lstStyle>
              <a:lvl1pPr eaLnBrk="0" hangingPunct="0">
                <a:tabLst>
                  <a:tab pos="149225" algn="l"/>
                </a:tabLst>
                <a:defRPr sz="2400">
                  <a:solidFill>
                    <a:schemeClr val="tx1"/>
                  </a:solidFill>
                  <a:latin typeface="Calibri" pitchFamily="34" charset="0"/>
                  <a:ea typeface="MS PGothic" pitchFamily="34" charset="-128"/>
                </a:defRPr>
              </a:lvl1pPr>
              <a:lvl2pPr marL="742950" indent="-285750" eaLnBrk="0" hangingPunct="0">
                <a:tabLst>
                  <a:tab pos="149225" algn="l"/>
                </a:tabLst>
                <a:defRPr sz="2400">
                  <a:solidFill>
                    <a:schemeClr val="tx1"/>
                  </a:solidFill>
                  <a:latin typeface="Calibri" pitchFamily="34" charset="0"/>
                  <a:ea typeface="MS PGothic" pitchFamily="34" charset="-128"/>
                </a:defRPr>
              </a:lvl2pPr>
              <a:lvl3pPr marL="1143000" indent="-228600" eaLnBrk="0" hangingPunct="0">
                <a:tabLst>
                  <a:tab pos="149225" algn="l"/>
                </a:tabLst>
                <a:defRPr sz="2400">
                  <a:solidFill>
                    <a:schemeClr val="tx1"/>
                  </a:solidFill>
                  <a:latin typeface="Calibri" pitchFamily="34" charset="0"/>
                  <a:ea typeface="MS PGothic" pitchFamily="34" charset="-128"/>
                </a:defRPr>
              </a:lvl3pPr>
              <a:lvl4pPr marL="1600200" indent="-228600" eaLnBrk="0" hangingPunct="0">
                <a:tabLst>
                  <a:tab pos="149225" algn="l"/>
                </a:tabLst>
                <a:defRPr sz="2400">
                  <a:solidFill>
                    <a:schemeClr val="tx1"/>
                  </a:solidFill>
                  <a:latin typeface="Calibri" pitchFamily="34" charset="0"/>
                  <a:ea typeface="MS PGothic" pitchFamily="34" charset="-128"/>
                </a:defRPr>
              </a:lvl4pPr>
              <a:lvl5pPr marL="2057400" indent="-228600" eaLnBrk="0" hangingPunct="0">
                <a:tabLst>
                  <a:tab pos="149225" algn="l"/>
                </a:tabLst>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tabLst>
                  <a:tab pos="149225" algn="l"/>
                </a:tabLs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tabLst>
                  <a:tab pos="149225" algn="l"/>
                </a:tabLs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tabLst>
                  <a:tab pos="149225" algn="l"/>
                </a:tabLs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tabLst>
                  <a:tab pos="149225" algn="l"/>
                </a:tabLst>
                <a:defRPr sz="2400">
                  <a:solidFill>
                    <a:schemeClr val="tx1"/>
                  </a:solidFill>
                  <a:latin typeface="Calibri" pitchFamily="34" charset="0"/>
                  <a:ea typeface="MS PGothic" pitchFamily="34" charset="-128"/>
                </a:defRPr>
              </a:lvl9pPr>
            </a:lstStyle>
            <a:p>
              <a:pPr>
                <a:spcBef>
                  <a:spcPct val="25000"/>
                </a:spcBef>
                <a:defRPr/>
              </a:pPr>
              <a:r>
                <a:rPr lang="en-US" altLang="en-US" sz="1000" b="1">
                  <a:solidFill>
                    <a:schemeClr val="tx2"/>
                  </a:solidFill>
                </a:rPr>
                <a:t>     </a:t>
              </a:r>
              <a:r>
                <a:rPr lang="en-US" altLang="en-US" sz="1000" b="1">
                  <a:solidFill>
                    <a:schemeClr val="bg1"/>
                  </a:solidFill>
                </a:rPr>
                <a:t>READ AND DELETE</a:t>
              </a:r>
            </a:p>
            <a:p>
              <a:pPr>
                <a:spcBef>
                  <a:spcPct val="25000"/>
                </a:spcBef>
                <a:defRPr/>
              </a:pPr>
              <a:r>
                <a:rPr lang="en-US" altLang="en-US" sz="1200">
                  <a:solidFill>
                    <a:schemeClr val="bg1"/>
                  </a:solidFill>
                </a:rPr>
                <a:t>For best results with this template, use PowerPoint 2003 </a:t>
              </a:r>
            </a:p>
          </p:txBody>
        </p:sp>
        <p:grpSp>
          <p:nvGrpSpPr>
            <p:cNvPr id="4" name="Group 9"/>
            <p:cNvGrpSpPr>
              <a:grpSpLocks/>
            </p:cNvGrpSpPr>
            <p:nvPr/>
          </p:nvGrpSpPr>
          <p:grpSpPr bwMode="auto">
            <a:xfrm rot="2700000">
              <a:off x="3396" y="3582"/>
              <a:ext cx="20" cy="210"/>
              <a:chOff x="2834" y="3252"/>
              <a:chExt cx="30" cy="315"/>
            </a:xfrm>
          </p:grpSpPr>
          <p:sp>
            <p:nvSpPr>
              <p:cNvPr id="5" name="Oval 4"/>
              <p:cNvSpPr>
                <a:spLocks noChangeArrowheads="1"/>
              </p:cNvSpPr>
              <p:nvPr/>
            </p:nvSpPr>
            <p:spPr bwMode="gray">
              <a:xfrm>
                <a:off x="2834" y="3252"/>
                <a:ext cx="0" cy="276"/>
              </a:xfrm>
              <a:prstGeom prst="ellipse">
                <a:avLst/>
              </a:prstGeom>
              <a:noFill/>
              <a:ln w="19050">
                <a:solidFill>
                  <a:schemeClr val="bg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spAutoFit/>
              </a:bodyPr>
              <a:lstStyle/>
              <a:p>
                <a:pPr fontAlgn="auto">
                  <a:spcBef>
                    <a:spcPts val="0"/>
                  </a:spcBef>
                  <a:spcAft>
                    <a:spcPts val="0"/>
                  </a:spcAft>
                  <a:defRPr/>
                </a:pPr>
                <a:endParaRPr lang="en-US" sz="1800">
                  <a:latin typeface="+mn-lt"/>
                  <a:ea typeface="Geneva" charset="0"/>
                  <a:cs typeface="Arial Unicode MS" charset="0"/>
                </a:endParaRPr>
              </a:p>
            </p:txBody>
          </p:sp>
          <p:sp>
            <p:nvSpPr>
              <p:cNvPr id="6" name="Line 11"/>
              <p:cNvSpPr>
                <a:spLocks noChangeShapeType="1"/>
              </p:cNvSpPr>
              <p:nvPr/>
            </p:nvSpPr>
            <p:spPr bwMode="gray">
              <a:xfrm>
                <a:off x="2864" y="3477"/>
                <a:ext cx="0" cy="9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fontAlgn="auto">
                  <a:spcBef>
                    <a:spcPts val="0"/>
                  </a:spcBef>
                  <a:spcAft>
                    <a:spcPts val="0"/>
                  </a:spcAft>
                  <a:defRPr/>
                </a:pPr>
                <a:endParaRPr lang="en-US" sz="1800">
                  <a:latin typeface="+mn-lt"/>
                  <a:ea typeface="Geneva" charset="0"/>
                  <a:cs typeface="Arial Unicode MS" charset="0"/>
                </a:endParaRPr>
              </a:p>
            </p:txBody>
          </p:sp>
        </p:grpSp>
      </p:grpSp>
      <p:sp>
        <p:nvSpPr>
          <p:cNvPr id="9" name="Title 8"/>
          <p:cNvSpPr>
            <a:spLocks noGrp="1"/>
          </p:cNvSpPr>
          <p:nvPr>
            <p:ph type="title"/>
          </p:nvPr>
        </p:nvSpPr>
        <p:spPr>
          <a:xfrm>
            <a:off x="2731302" y="2294506"/>
            <a:ext cx="6034164" cy="1608754"/>
          </a:xfrm>
          <a:prstGeom prst="rect">
            <a:avLst/>
          </a:prstGeom>
        </p:spPr>
        <p:txBody>
          <a:bodyPr/>
          <a:lstStyle>
            <a:lvl1pPr algn="l">
              <a:defRPr>
                <a:solidFill>
                  <a:srgbClr val="0087BE"/>
                </a:solidFill>
              </a:defRPr>
            </a:lvl1pPr>
          </a:lstStyle>
          <a:p>
            <a:r>
              <a:rPr lang="en-US"/>
              <a:t>Click to edit Master title style</a:t>
            </a:r>
          </a:p>
        </p:txBody>
      </p:sp>
    </p:spTree>
    <p:extLst>
      <p:ext uri="{BB962C8B-B14F-4D97-AF65-F5344CB8AC3E}">
        <p14:creationId xmlns:p14="http://schemas.microsoft.com/office/powerpoint/2010/main" val="128590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lank Mast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0CA56E6-8BD8-644F-91C9-0BD5285E6411}"/>
              </a:ext>
            </a:extLst>
          </p:cNvPr>
          <p:cNvSpPr/>
          <p:nvPr userDrawn="1"/>
        </p:nvSpPr>
        <p:spPr>
          <a:xfrm>
            <a:off x="0" y="6446520"/>
            <a:ext cx="12192000" cy="411480"/>
          </a:xfrm>
          <a:prstGeom prst="rect">
            <a:avLst/>
          </a:prstGeom>
          <a:solidFill>
            <a:srgbClr val="009F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C77A7FD-3518-284B-A602-17F999754957}"/>
              </a:ext>
            </a:extLst>
          </p:cNvPr>
          <p:cNvSpPr txBox="1"/>
          <p:nvPr userDrawn="1"/>
        </p:nvSpPr>
        <p:spPr>
          <a:xfrm>
            <a:off x="11706048" y="6529149"/>
            <a:ext cx="341760" cy="246221"/>
          </a:xfrm>
          <a:prstGeom prst="rect">
            <a:avLst/>
          </a:prstGeom>
          <a:noFill/>
        </p:spPr>
        <p:txBody>
          <a:bodyPr wrap="none" rtlCol="0">
            <a:spAutoFit/>
          </a:bodyPr>
          <a:lstStyle/>
          <a:p>
            <a:fld id="{8A9C26BD-B65B-0247-8C97-B9322C3DB165}" type="slidenum">
              <a:rPr lang="en-US" sz="1000" baseline="0" smtClean="0">
                <a:solidFill>
                  <a:schemeClr val="bg1"/>
                </a:solidFill>
                <a:latin typeface="Arial" panose="020B0604020202020204" pitchFamily="34" charset="0"/>
              </a:rPr>
              <a:t>‹#›</a:t>
            </a:fld>
            <a:endParaRPr lang="en-US" sz="1000" baseline="0">
              <a:solidFill>
                <a:schemeClr val="bg1"/>
              </a:solidFill>
              <a:latin typeface="Arial" panose="020B0604020202020204" pitchFamily="34" charset="0"/>
            </a:endParaRPr>
          </a:p>
        </p:txBody>
      </p:sp>
      <p:cxnSp>
        <p:nvCxnSpPr>
          <p:cNvPr id="10" name="Straight Connector 9">
            <a:extLst>
              <a:ext uri="{FF2B5EF4-FFF2-40B4-BE49-F238E27FC236}">
                <a16:creationId xmlns:a16="http://schemas.microsoft.com/office/drawing/2014/main" id="{2E1E684B-FFC5-474A-9974-464EAFB17910}"/>
              </a:ext>
            </a:extLst>
          </p:cNvPr>
          <p:cNvCxnSpPr>
            <a:cxnSpLocks/>
          </p:cNvCxnSpPr>
          <p:nvPr userDrawn="1"/>
        </p:nvCxnSpPr>
        <p:spPr>
          <a:xfrm>
            <a:off x="11606773" y="6511896"/>
            <a:ext cx="0" cy="27699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0309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Section Slide-2">
    <p:spTree>
      <p:nvGrpSpPr>
        <p:cNvPr id="1" name=""/>
        <p:cNvGrpSpPr/>
        <p:nvPr/>
      </p:nvGrpSpPr>
      <p:grpSpPr>
        <a:xfrm>
          <a:off x="0" y="0"/>
          <a:ext cx="0" cy="0"/>
          <a:chOff x="0" y="0"/>
          <a:chExt cx="0" cy="0"/>
        </a:xfrm>
      </p:grpSpPr>
      <p:pic>
        <p:nvPicPr>
          <p:cNvPr id="4" name="Picture 3" descr="Solar panel array">
            <a:extLst>
              <a:ext uri="{FF2B5EF4-FFF2-40B4-BE49-F238E27FC236}">
                <a16:creationId xmlns:a16="http://schemas.microsoft.com/office/drawing/2014/main" id="{2C48E139-6CC6-A142-8EAE-0D02190ADD8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88" y="0"/>
            <a:ext cx="12189023" cy="6858000"/>
          </a:xfrm>
          <a:prstGeom prst="rect">
            <a:avLst/>
          </a:prstGeom>
        </p:spPr>
      </p:pic>
      <p:cxnSp>
        <p:nvCxnSpPr>
          <p:cNvPr id="9" name="Straight Connector 8">
            <a:extLst>
              <a:ext uri="{FF2B5EF4-FFF2-40B4-BE49-F238E27FC236}">
                <a16:creationId xmlns:a16="http://schemas.microsoft.com/office/drawing/2014/main" id="{E07DCC30-2FBA-0247-83B3-4C43C0DC140B}"/>
              </a:ext>
            </a:extLst>
          </p:cNvPr>
          <p:cNvCxnSpPr>
            <a:cxnSpLocks/>
          </p:cNvCxnSpPr>
          <p:nvPr userDrawn="1"/>
        </p:nvCxnSpPr>
        <p:spPr>
          <a:xfrm>
            <a:off x="11606773" y="6511896"/>
            <a:ext cx="0" cy="2769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1D6B3AC-4806-2E49-8D3D-36E787155D39}"/>
              </a:ext>
            </a:extLst>
          </p:cNvPr>
          <p:cNvSpPr txBox="1"/>
          <p:nvPr userDrawn="1"/>
        </p:nvSpPr>
        <p:spPr>
          <a:xfrm>
            <a:off x="11706048" y="6529149"/>
            <a:ext cx="341760" cy="246221"/>
          </a:xfrm>
          <a:prstGeom prst="rect">
            <a:avLst/>
          </a:prstGeom>
          <a:noFill/>
        </p:spPr>
        <p:txBody>
          <a:bodyPr wrap="none" rtlCol="0">
            <a:spAutoFit/>
          </a:bodyPr>
          <a:lstStyle/>
          <a:p>
            <a:fld id="{8A9C26BD-B65B-0247-8C97-B9322C3DB165}" type="slidenum">
              <a:rPr lang="en-US" sz="1000" baseline="0" smtClean="0">
                <a:solidFill>
                  <a:schemeClr val="tx1"/>
                </a:solidFill>
                <a:latin typeface="Arial" panose="020B0604020202020204" pitchFamily="34" charset="0"/>
              </a:rPr>
              <a:t>‹#›</a:t>
            </a:fld>
            <a:endParaRPr lang="en-US" sz="1000" baseline="0">
              <a:solidFill>
                <a:schemeClr val="tx1"/>
              </a:solidFill>
              <a:latin typeface="Arial" panose="020B0604020202020204" pitchFamily="34" charset="0"/>
            </a:endParaRPr>
          </a:p>
        </p:txBody>
      </p:sp>
      <p:pic>
        <p:nvPicPr>
          <p:cNvPr id="6" name="Picture 5" descr="SDG&amp;E Logo">
            <a:extLst>
              <a:ext uri="{FF2B5EF4-FFF2-40B4-BE49-F238E27FC236}">
                <a16:creationId xmlns:a16="http://schemas.microsoft.com/office/drawing/2014/main" id="{C182235B-96BE-4781-ACD7-F65F036D86D0}"/>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9025134" y="300778"/>
            <a:ext cx="761369" cy="447737"/>
          </a:xfrm>
          <a:prstGeom prst="rect">
            <a:avLst/>
          </a:prstGeom>
        </p:spPr>
      </p:pic>
      <p:pic>
        <p:nvPicPr>
          <p:cNvPr id="8" name="Picture 7">
            <a:extLst>
              <a:ext uri="{FF2B5EF4-FFF2-40B4-BE49-F238E27FC236}">
                <a16:creationId xmlns:a16="http://schemas.microsoft.com/office/drawing/2014/main" id="{3A2C2BE6-A90A-4011-8BBF-9DECA7F2C1B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050908" y="300777"/>
            <a:ext cx="438211" cy="447737"/>
          </a:xfrm>
          <a:prstGeom prst="rect">
            <a:avLst/>
          </a:prstGeom>
        </p:spPr>
      </p:pic>
      <p:pic>
        <p:nvPicPr>
          <p:cNvPr id="11" name="Picture 10" descr="A picture containing text&#10;&#10;Description automatically generated">
            <a:extLst>
              <a:ext uri="{FF2B5EF4-FFF2-40B4-BE49-F238E27FC236}">
                <a16:creationId xmlns:a16="http://schemas.microsoft.com/office/drawing/2014/main" id="{2E26CA5F-FB4B-422B-A8BF-5B7DBB854BCC}"/>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753524" y="289760"/>
            <a:ext cx="1438476" cy="476316"/>
          </a:xfrm>
          <a:prstGeom prst="rect">
            <a:avLst/>
          </a:prstGeom>
        </p:spPr>
      </p:pic>
    </p:spTree>
    <p:extLst>
      <p:ext uri="{BB962C8B-B14F-4D97-AF65-F5344CB8AC3E}">
        <p14:creationId xmlns:p14="http://schemas.microsoft.com/office/powerpoint/2010/main" val="148754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0E67C1-CE13-43EE-8DE9-0732366EF1BF}" type="datetime1">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a:extLst>
              <a:ext uri="{FF2B5EF4-FFF2-40B4-BE49-F238E27FC236}">
                <a16:creationId xmlns:a16="http://schemas.microsoft.com/office/drawing/2014/main" id="{FBE2CB44-7B08-4C79-8740-598C60EB0D07}"/>
              </a:ext>
            </a:extLst>
          </p:cNvPr>
          <p:cNvSpPr>
            <a:spLocks noGrp="1"/>
          </p:cNvSpPr>
          <p:nvPr>
            <p:ph type="sldNum" sz="quarter" idx="12"/>
          </p:nvPr>
        </p:nvSpPr>
        <p:spPr>
          <a:xfrm>
            <a:off x="11478829" y="6347474"/>
            <a:ext cx="558552" cy="365125"/>
          </a:xfrm>
          <a:prstGeom prst="rect">
            <a:avLst/>
          </a:prstGeom>
        </p:spPr>
        <p:txBody>
          <a:bodyPr anchor="ctr"/>
          <a:lstStyle>
            <a:lvl1pPr>
              <a:defRPr sz="1400">
                <a:solidFill>
                  <a:srgbClr val="707372"/>
                </a:solidFill>
                <a:latin typeface="Segoe UI" panose="020B0502040204020203" pitchFamily="34" charset="0"/>
                <a:ea typeface="Segoe UI" panose="020B0502040204020203" pitchFamily="34" charset="0"/>
                <a:cs typeface="Segoe UI" panose="020B0502040204020203" pitchFamily="34" charset="0"/>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973660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3B796C-FDA5-4F50-9ED6-AEB671D41B05}" type="datetime1">
              <a:rPr lang="en-US" smtClean="0"/>
              <a:t>10/27/2022</a:t>
            </a:fld>
            <a:endParaRPr lang="en-US"/>
          </a:p>
        </p:txBody>
      </p:sp>
      <p:sp>
        <p:nvSpPr>
          <p:cNvPr id="6" name="Footer Placeholder 5"/>
          <p:cNvSpPr>
            <a:spLocks noGrp="1"/>
          </p:cNvSpPr>
          <p:nvPr>
            <p:ph type="ftr" sz="quarter" idx="11"/>
          </p:nvPr>
        </p:nvSpPr>
        <p:spPr/>
        <p:txBody>
          <a:bodyPr/>
          <a:lstStyle/>
          <a:p>
            <a:endParaRPr lang="en-US"/>
          </a:p>
        </p:txBody>
      </p:sp>
      <p:sp>
        <p:nvSpPr>
          <p:cNvPr id="9" name="Slide Number Placeholder 5">
            <a:extLst>
              <a:ext uri="{FF2B5EF4-FFF2-40B4-BE49-F238E27FC236}">
                <a16:creationId xmlns:a16="http://schemas.microsoft.com/office/drawing/2014/main" id="{AB1278DB-95F0-4F3F-BC7A-3DE37097FB38}"/>
              </a:ext>
            </a:extLst>
          </p:cNvPr>
          <p:cNvSpPr>
            <a:spLocks noGrp="1"/>
          </p:cNvSpPr>
          <p:nvPr>
            <p:ph type="sldNum" sz="quarter" idx="12"/>
          </p:nvPr>
        </p:nvSpPr>
        <p:spPr>
          <a:xfrm>
            <a:off x="11478829" y="6347474"/>
            <a:ext cx="558552" cy="365125"/>
          </a:xfrm>
          <a:prstGeom prst="rect">
            <a:avLst/>
          </a:prstGeom>
        </p:spPr>
        <p:txBody>
          <a:bodyPr anchor="ctr"/>
          <a:lstStyle>
            <a:lvl1pPr>
              <a:defRPr sz="1400">
                <a:solidFill>
                  <a:srgbClr val="707372"/>
                </a:solidFill>
                <a:latin typeface="Segoe UI" panose="020B0502040204020203" pitchFamily="34" charset="0"/>
                <a:ea typeface="Segoe UI" panose="020B0502040204020203" pitchFamily="34" charset="0"/>
                <a:cs typeface="Segoe UI" panose="020B0502040204020203" pitchFamily="34" charset="0"/>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2119436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B6C243-10DB-4977-AB0A-748F769524A7}" type="datetime1">
              <a:rPr lang="en-US" smtClean="0"/>
              <a:t>10/27/2022</a:t>
            </a:fld>
            <a:endParaRPr lang="en-US"/>
          </a:p>
        </p:txBody>
      </p:sp>
      <p:sp>
        <p:nvSpPr>
          <p:cNvPr id="4" name="Footer Placeholder 3"/>
          <p:cNvSpPr>
            <a:spLocks noGrp="1"/>
          </p:cNvSpPr>
          <p:nvPr>
            <p:ph type="ftr" sz="quarter" idx="11"/>
          </p:nvPr>
        </p:nvSpPr>
        <p:spPr/>
        <p:txBody>
          <a:bodyPr/>
          <a:lstStyle/>
          <a:p>
            <a:endParaRPr lang="en-US"/>
          </a:p>
        </p:txBody>
      </p:sp>
      <p:sp>
        <p:nvSpPr>
          <p:cNvPr id="7" name="Slide Number Placeholder 5">
            <a:extLst>
              <a:ext uri="{FF2B5EF4-FFF2-40B4-BE49-F238E27FC236}">
                <a16:creationId xmlns:a16="http://schemas.microsoft.com/office/drawing/2014/main" id="{18C25402-65AE-4018-957A-6ABA3E5B9CD2}"/>
              </a:ext>
            </a:extLst>
          </p:cNvPr>
          <p:cNvSpPr>
            <a:spLocks noGrp="1"/>
          </p:cNvSpPr>
          <p:nvPr>
            <p:ph type="sldNum" sz="quarter" idx="12"/>
          </p:nvPr>
        </p:nvSpPr>
        <p:spPr>
          <a:xfrm>
            <a:off x="11478829" y="6347474"/>
            <a:ext cx="558552" cy="365125"/>
          </a:xfrm>
          <a:prstGeom prst="rect">
            <a:avLst/>
          </a:prstGeom>
        </p:spPr>
        <p:txBody>
          <a:bodyPr anchor="ctr"/>
          <a:lstStyle>
            <a:lvl1pPr>
              <a:defRPr sz="1400">
                <a:solidFill>
                  <a:srgbClr val="707372"/>
                </a:solidFill>
                <a:latin typeface="Segoe UI" panose="020B0502040204020203" pitchFamily="34" charset="0"/>
                <a:ea typeface="Segoe UI" panose="020B0502040204020203" pitchFamily="34" charset="0"/>
                <a:cs typeface="Segoe UI" panose="020B0502040204020203" pitchFamily="34" charset="0"/>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1860567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43AC4F-6FBA-48F0-AA37-26885AE984F0}" type="datetime1">
              <a:rPr lang="en-US" smtClean="0"/>
              <a:t>10/27/2022</a:t>
            </a:fld>
            <a:endParaRPr lang="en-US"/>
          </a:p>
        </p:txBody>
      </p:sp>
      <p:sp>
        <p:nvSpPr>
          <p:cNvPr id="3" name="Footer Placeholder 2"/>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4F22A0-1758-41CD-ABFB-53FEE6DD48E4}"/>
              </a:ext>
            </a:extLst>
          </p:cNvPr>
          <p:cNvSpPr>
            <a:spLocks noGrp="1"/>
          </p:cNvSpPr>
          <p:nvPr>
            <p:ph type="sldNum" sz="quarter" idx="12"/>
          </p:nvPr>
        </p:nvSpPr>
        <p:spPr>
          <a:xfrm>
            <a:off x="11478829" y="6347474"/>
            <a:ext cx="558552" cy="365125"/>
          </a:xfrm>
          <a:prstGeom prst="rect">
            <a:avLst/>
          </a:prstGeom>
        </p:spPr>
        <p:txBody>
          <a:bodyPr anchor="ctr"/>
          <a:lstStyle>
            <a:lvl1pPr>
              <a:defRPr sz="1400">
                <a:solidFill>
                  <a:srgbClr val="707372"/>
                </a:solidFill>
                <a:latin typeface="Segoe UI" panose="020B0502040204020203" pitchFamily="34" charset="0"/>
                <a:ea typeface="Segoe UI" panose="020B0502040204020203" pitchFamily="34" charset="0"/>
                <a:cs typeface="Segoe UI" panose="020B0502040204020203" pitchFamily="34" charset="0"/>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3638093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Photo ">
    <p:spTree>
      <p:nvGrpSpPr>
        <p:cNvPr id="1" name=""/>
        <p:cNvGrpSpPr/>
        <p:nvPr/>
      </p:nvGrpSpPr>
      <p:grpSpPr>
        <a:xfrm>
          <a:off x="0" y="0"/>
          <a:ext cx="0" cy="0"/>
          <a:chOff x="0" y="0"/>
          <a:chExt cx="0" cy="0"/>
        </a:xfrm>
      </p:grpSpPr>
      <p:sp>
        <p:nvSpPr>
          <p:cNvPr id="6" name="Picture Placeholder 2"/>
          <p:cNvSpPr>
            <a:spLocks noGrp="1" noChangeAspect="1"/>
          </p:cNvSpPr>
          <p:nvPr>
            <p:ph type="pic" idx="13"/>
          </p:nvPr>
        </p:nvSpPr>
        <p:spPr>
          <a:xfrm>
            <a:off x="5879167" y="1084826"/>
            <a:ext cx="6336508" cy="5191691"/>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7" name="Content Placeholder 2"/>
          <p:cNvSpPr>
            <a:spLocks noGrp="1"/>
          </p:cNvSpPr>
          <p:nvPr>
            <p:ph sz="half" idx="1"/>
          </p:nvPr>
        </p:nvSpPr>
        <p:spPr>
          <a:xfrm>
            <a:off x="838201" y="1541539"/>
            <a:ext cx="4227991"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p:nvPr>
        </p:nvSpPr>
        <p:spPr>
          <a:xfrm>
            <a:off x="471256" y="186434"/>
            <a:ext cx="10515600" cy="909454"/>
          </a:xfrm>
        </p:spPr>
        <p:txBody>
          <a:bodyPr/>
          <a:lstStyle/>
          <a:p>
            <a:r>
              <a:rPr lang="en-US"/>
              <a:t>Click to edit Master title style</a:t>
            </a:r>
          </a:p>
        </p:txBody>
      </p:sp>
      <p:sp>
        <p:nvSpPr>
          <p:cNvPr id="2" name="Date Placeholder 1"/>
          <p:cNvSpPr>
            <a:spLocks noGrp="1"/>
          </p:cNvSpPr>
          <p:nvPr>
            <p:ph type="dt" sz="half" idx="14"/>
          </p:nvPr>
        </p:nvSpPr>
        <p:spPr/>
        <p:txBody>
          <a:bodyPr/>
          <a:lstStyle/>
          <a:p>
            <a:fld id="{B259640C-0D94-41FC-9138-F593BA62ECC9}" type="datetime1">
              <a:rPr lang="en-US" smtClean="0"/>
              <a:t>10/27/2022</a:t>
            </a:fld>
            <a:endParaRPr lang="en-US"/>
          </a:p>
        </p:txBody>
      </p:sp>
      <p:sp>
        <p:nvSpPr>
          <p:cNvPr id="3" name="Footer Placeholder 2"/>
          <p:cNvSpPr>
            <a:spLocks noGrp="1"/>
          </p:cNvSpPr>
          <p:nvPr>
            <p:ph type="ftr" sz="quarter" idx="15"/>
          </p:nvPr>
        </p:nvSpPr>
        <p:spPr/>
        <p:txBody>
          <a:bodyPr/>
          <a:lstStyle/>
          <a:p>
            <a:endParaRPr lang="en-US"/>
          </a:p>
        </p:txBody>
      </p:sp>
      <p:sp>
        <p:nvSpPr>
          <p:cNvPr id="11" name="Slide Number Placeholder 5">
            <a:extLst>
              <a:ext uri="{FF2B5EF4-FFF2-40B4-BE49-F238E27FC236}">
                <a16:creationId xmlns:a16="http://schemas.microsoft.com/office/drawing/2014/main" id="{2F29160C-A712-42E1-929F-012BA419C04E}"/>
              </a:ext>
            </a:extLst>
          </p:cNvPr>
          <p:cNvSpPr>
            <a:spLocks noGrp="1"/>
          </p:cNvSpPr>
          <p:nvPr>
            <p:ph type="sldNum" sz="quarter" idx="12"/>
          </p:nvPr>
        </p:nvSpPr>
        <p:spPr>
          <a:xfrm>
            <a:off x="11478829" y="6347474"/>
            <a:ext cx="558552" cy="365125"/>
          </a:xfrm>
          <a:prstGeom prst="rect">
            <a:avLst/>
          </a:prstGeom>
        </p:spPr>
        <p:txBody>
          <a:bodyPr anchor="ctr"/>
          <a:lstStyle>
            <a:lvl1pPr>
              <a:defRPr sz="1400">
                <a:solidFill>
                  <a:srgbClr val="707372"/>
                </a:solidFill>
                <a:latin typeface="Segoe UI" panose="020B0502040204020203" pitchFamily="34" charset="0"/>
                <a:ea typeface="Segoe UI" panose="020B0502040204020203" pitchFamily="34" charset="0"/>
                <a:cs typeface="Segoe UI" panose="020B0502040204020203" pitchFamily="34" charset="0"/>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962653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3 Photos">
    <p:spTree>
      <p:nvGrpSpPr>
        <p:cNvPr id="1" name=""/>
        <p:cNvGrpSpPr/>
        <p:nvPr/>
      </p:nvGrpSpPr>
      <p:grpSpPr>
        <a:xfrm>
          <a:off x="0" y="0"/>
          <a:ext cx="0" cy="0"/>
          <a:chOff x="0" y="0"/>
          <a:chExt cx="0" cy="0"/>
        </a:xfrm>
      </p:grpSpPr>
      <p:sp>
        <p:nvSpPr>
          <p:cNvPr id="12" name="Picture Placeholder 2"/>
          <p:cNvSpPr>
            <a:spLocks noGrp="1" noChangeAspect="1"/>
          </p:cNvSpPr>
          <p:nvPr>
            <p:ph type="pic" idx="13"/>
          </p:nvPr>
        </p:nvSpPr>
        <p:spPr>
          <a:xfrm>
            <a:off x="6001963" y="614310"/>
            <a:ext cx="6190040" cy="2580217"/>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13" name="Picture Placeholder 2"/>
          <p:cNvSpPr>
            <a:spLocks noGrp="1" noChangeAspect="1"/>
          </p:cNvSpPr>
          <p:nvPr>
            <p:ph type="pic" idx="14"/>
          </p:nvPr>
        </p:nvSpPr>
        <p:spPr>
          <a:xfrm>
            <a:off x="6001963" y="3199309"/>
            <a:ext cx="3150855" cy="2499240"/>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14" name="Picture Placeholder 2"/>
          <p:cNvSpPr>
            <a:spLocks noGrp="1" noChangeAspect="1"/>
          </p:cNvSpPr>
          <p:nvPr>
            <p:ph type="pic" idx="15"/>
          </p:nvPr>
        </p:nvSpPr>
        <p:spPr>
          <a:xfrm>
            <a:off x="9138763" y="3199309"/>
            <a:ext cx="3053237" cy="2499239"/>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7" name="Content Placeholder 2"/>
          <p:cNvSpPr>
            <a:spLocks noGrp="1"/>
          </p:cNvSpPr>
          <p:nvPr>
            <p:ph sz="half" idx="1"/>
          </p:nvPr>
        </p:nvSpPr>
        <p:spPr>
          <a:xfrm>
            <a:off x="388398" y="1000002"/>
            <a:ext cx="4227991"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3"/>
          <p:cNvSpPr>
            <a:spLocks noGrp="1"/>
          </p:cNvSpPr>
          <p:nvPr>
            <p:ph type="dt" sz="half" idx="2"/>
          </p:nvPr>
        </p:nvSpPr>
        <p:spPr>
          <a:xfrm>
            <a:off x="210838" y="6356352"/>
            <a:ext cx="1706732" cy="365125"/>
          </a:xfrm>
          <a:prstGeom prst="rect">
            <a:avLst/>
          </a:prstGeom>
        </p:spPr>
        <p:txBody>
          <a:bodyPr vert="horz" lIns="91440" tIns="45720" rIns="91440" bIns="45720" rtlCol="0" anchor="ctr"/>
          <a:lstStyle>
            <a:lvl1pPr algn="l">
              <a:defRPr sz="1050">
                <a:solidFill>
                  <a:schemeClr val="tx1"/>
                </a:solidFill>
                <a:latin typeface="Segoe UI Semibold" panose="020B0702040204020203" pitchFamily="34" charset="0"/>
              </a:defRPr>
            </a:lvl1pPr>
          </a:lstStyle>
          <a:p>
            <a:fld id="{94F5F969-5AE5-4ED1-BAC6-3E795021DE2E}" type="datetime1">
              <a:rPr lang="en-US" smtClean="0"/>
              <a:t>10/27/2022</a:t>
            </a:fld>
            <a:endParaRPr lang="en-US"/>
          </a:p>
        </p:txBody>
      </p:sp>
      <p:sp>
        <p:nvSpPr>
          <p:cNvPr id="15" name="Footer Placeholder 4"/>
          <p:cNvSpPr>
            <a:spLocks noGrp="1"/>
          </p:cNvSpPr>
          <p:nvPr>
            <p:ph type="ftr" sz="quarter" idx="3"/>
          </p:nvPr>
        </p:nvSpPr>
        <p:spPr>
          <a:xfrm>
            <a:off x="3150828" y="6356352"/>
            <a:ext cx="4114800" cy="365125"/>
          </a:xfrm>
          <a:prstGeom prst="rect">
            <a:avLst/>
          </a:prstGeom>
        </p:spPr>
        <p:txBody>
          <a:bodyPr vert="horz" lIns="91440" tIns="45720" rIns="91440" bIns="45720" rtlCol="0" anchor="ctr"/>
          <a:lstStyle>
            <a:lvl1pPr algn="l">
              <a:defRPr sz="1100">
                <a:solidFill>
                  <a:schemeClr val="tx1">
                    <a:tint val="75000"/>
                  </a:schemeClr>
                </a:solidFill>
                <a:latin typeface="Segoe UI Semibold" panose="020B0702040204020203" pitchFamily="34" charset="0"/>
              </a:defRPr>
            </a:lvl1pPr>
          </a:lstStyle>
          <a:p>
            <a:endParaRPr lang="en-US"/>
          </a:p>
        </p:txBody>
      </p:sp>
      <p:sp>
        <p:nvSpPr>
          <p:cNvPr id="16" name="Slide Number Placeholder 5">
            <a:extLst>
              <a:ext uri="{FF2B5EF4-FFF2-40B4-BE49-F238E27FC236}">
                <a16:creationId xmlns:a16="http://schemas.microsoft.com/office/drawing/2014/main" id="{DECE3A54-2434-4D88-82CD-A33AD38C2BF6}"/>
              </a:ext>
            </a:extLst>
          </p:cNvPr>
          <p:cNvSpPr>
            <a:spLocks noGrp="1"/>
          </p:cNvSpPr>
          <p:nvPr>
            <p:ph type="sldNum" sz="quarter" idx="12"/>
          </p:nvPr>
        </p:nvSpPr>
        <p:spPr>
          <a:xfrm>
            <a:off x="11478829" y="6347474"/>
            <a:ext cx="558552" cy="365125"/>
          </a:xfrm>
          <a:prstGeom prst="rect">
            <a:avLst/>
          </a:prstGeom>
        </p:spPr>
        <p:txBody>
          <a:bodyPr anchor="ctr"/>
          <a:lstStyle>
            <a:lvl1pPr>
              <a:defRPr sz="1400">
                <a:solidFill>
                  <a:srgbClr val="707372"/>
                </a:solidFill>
                <a:latin typeface="Segoe UI" panose="020B0502040204020203" pitchFamily="34" charset="0"/>
                <a:ea typeface="Segoe UI" panose="020B0502040204020203" pitchFamily="34" charset="0"/>
                <a:cs typeface="Segoe UI" panose="020B0502040204020203" pitchFamily="34" charset="0"/>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234929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
    <p:spTree>
      <p:nvGrpSpPr>
        <p:cNvPr id="1" name=""/>
        <p:cNvGrpSpPr/>
        <p:nvPr/>
      </p:nvGrpSpPr>
      <p:grpSpPr>
        <a:xfrm>
          <a:off x="0" y="0"/>
          <a:ext cx="0" cy="0"/>
          <a:chOff x="0" y="0"/>
          <a:chExt cx="0" cy="0"/>
        </a:xfrm>
      </p:grpSpPr>
      <p:sp>
        <p:nvSpPr>
          <p:cNvPr id="7" name="Content Placeholder 2"/>
          <p:cNvSpPr>
            <a:spLocks noGrp="1"/>
          </p:cNvSpPr>
          <p:nvPr>
            <p:ph sz="half" idx="1"/>
          </p:nvPr>
        </p:nvSpPr>
        <p:spPr>
          <a:xfrm>
            <a:off x="270029" y="1621438"/>
            <a:ext cx="4227991"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hart Placeholder 5"/>
          <p:cNvSpPr>
            <a:spLocks noGrp="1"/>
          </p:cNvSpPr>
          <p:nvPr>
            <p:ph type="chart" sz="quarter" idx="13"/>
          </p:nvPr>
        </p:nvSpPr>
        <p:spPr>
          <a:xfrm>
            <a:off x="4935986" y="1683711"/>
            <a:ext cx="6960093" cy="4042386"/>
          </a:xfrm>
          <a:solidFill>
            <a:schemeClr val="bg1">
              <a:lumMod val="75000"/>
            </a:schemeClr>
          </a:solidFill>
        </p:spPr>
        <p:txBody>
          <a:bodyPr/>
          <a:lstStyle>
            <a:lvl1pPr marL="0" indent="0">
              <a:buNone/>
              <a:defRPr/>
            </a:lvl1pPr>
          </a:lstStyle>
          <a:p>
            <a:endParaRPr lang="en-US"/>
          </a:p>
        </p:txBody>
      </p:sp>
      <p:sp>
        <p:nvSpPr>
          <p:cNvPr id="15" name="Title 1"/>
          <p:cNvSpPr>
            <a:spLocks noGrp="1"/>
          </p:cNvSpPr>
          <p:nvPr>
            <p:ph type="title"/>
          </p:nvPr>
        </p:nvSpPr>
        <p:spPr>
          <a:xfrm>
            <a:off x="471256" y="186434"/>
            <a:ext cx="10515600" cy="909454"/>
          </a:xfrm>
        </p:spPr>
        <p:txBody>
          <a:bodyPr/>
          <a:lstStyle/>
          <a:p>
            <a:r>
              <a:rPr lang="en-US"/>
              <a:t>Click to edit Master title style</a:t>
            </a:r>
          </a:p>
        </p:txBody>
      </p:sp>
      <p:sp>
        <p:nvSpPr>
          <p:cNvPr id="16" name="Date Placeholder 3"/>
          <p:cNvSpPr>
            <a:spLocks noGrp="1"/>
          </p:cNvSpPr>
          <p:nvPr>
            <p:ph type="dt" sz="half" idx="2"/>
          </p:nvPr>
        </p:nvSpPr>
        <p:spPr>
          <a:xfrm>
            <a:off x="210838" y="6356352"/>
            <a:ext cx="1706732" cy="365125"/>
          </a:xfrm>
          <a:prstGeom prst="rect">
            <a:avLst/>
          </a:prstGeom>
        </p:spPr>
        <p:txBody>
          <a:bodyPr vert="horz" lIns="91440" tIns="45720" rIns="91440" bIns="45720" rtlCol="0" anchor="ctr"/>
          <a:lstStyle>
            <a:lvl1pPr algn="l">
              <a:defRPr sz="1050">
                <a:solidFill>
                  <a:schemeClr val="tx1"/>
                </a:solidFill>
                <a:latin typeface="Segoe UI Semibold" panose="020B0702040204020203" pitchFamily="34" charset="0"/>
              </a:defRPr>
            </a:lvl1pPr>
          </a:lstStyle>
          <a:p>
            <a:fld id="{349E9D71-2C32-415F-AA9E-3BC05886F7AA}" type="datetime1">
              <a:rPr lang="en-US" smtClean="0"/>
              <a:t>10/27/2022</a:t>
            </a:fld>
            <a:endParaRPr lang="en-US"/>
          </a:p>
        </p:txBody>
      </p:sp>
      <p:sp>
        <p:nvSpPr>
          <p:cNvPr id="17" name="Footer Placeholder 4"/>
          <p:cNvSpPr>
            <a:spLocks noGrp="1"/>
          </p:cNvSpPr>
          <p:nvPr>
            <p:ph type="ftr" sz="quarter" idx="3"/>
          </p:nvPr>
        </p:nvSpPr>
        <p:spPr>
          <a:xfrm>
            <a:off x="3150828" y="6356352"/>
            <a:ext cx="4114800" cy="365125"/>
          </a:xfrm>
          <a:prstGeom prst="rect">
            <a:avLst/>
          </a:prstGeom>
        </p:spPr>
        <p:txBody>
          <a:bodyPr vert="horz" lIns="91440" tIns="45720" rIns="91440" bIns="45720" rtlCol="0" anchor="ctr"/>
          <a:lstStyle>
            <a:lvl1pPr algn="l">
              <a:defRPr sz="1100">
                <a:solidFill>
                  <a:schemeClr val="tx1">
                    <a:tint val="75000"/>
                  </a:schemeClr>
                </a:solidFill>
                <a:latin typeface="Segoe UI Semibold" panose="020B0702040204020203" pitchFamily="34" charset="0"/>
              </a:defRPr>
            </a:lvl1pPr>
          </a:lstStyle>
          <a:p>
            <a:endParaRPr lang="en-US"/>
          </a:p>
        </p:txBody>
      </p:sp>
      <p:sp>
        <p:nvSpPr>
          <p:cNvPr id="10" name="Slide Number Placeholder 5">
            <a:extLst>
              <a:ext uri="{FF2B5EF4-FFF2-40B4-BE49-F238E27FC236}">
                <a16:creationId xmlns:a16="http://schemas.microsoft.com/office/drawing/2014/main" id="{FE7DF6D3-3442-48B5-964F-209B2A89DBE2}"/>
              </a:ext>
            </a:extLst>
          </p:cNvPr>
          <p:cNvSpPr>
            <a:spLocks noGrp="1"/>
          </p:cNvSpPr>
          <p:nvPr>
            <p:ph type="sldNum" sz="quarter" idx="12"/>
          </p:nvPr>
        </p:nvSpPr>
        <p:spPr>
          <a:xfrm>
            <a:off x="11478829" y="6347474"/>
            <a:ext cx="558552" cy="365125"/>
          </a:xfrm>
          <a:prstGeom prst="rect">
            <a:avLst/>
          </a:prstGeom>
        </p:spPr>
        <p:txBody>
          <a:bodyPr anchor="ctr"/>
          <a:lstStyle>
            <a:lvl1pPr>
              <a:defRPr sz="1400">
                <a:solidFill>
                  <a:srgbClr val="707372"/>
                </a:solidFill>
                <a:latin typeface="Segoe UI" panose="020B0502040204020203" pitchFamily="34" charset="0"/>
                <a:ea typeface="Segoe UI" panose="020B0502040204020203" pitchFamily="34" charset="0"/>
                <a:cs typeface="Segoe UI" panose="020B0502040204020203" pitchFamily="34" charset="0"/>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3477319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Divider Slide 1">
    <p:bg>
      <p:bgPr>
        <a:solidFill>
          <a:srgbClr val="006369"/>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903" y="1141875"/>
            <a:ext cx="7027607" cy="1325563"/>
          </a:xfrm>
        </p:spPr>
        <p:txBody>
          <a:bodyPr/>
          <a:lstStyle>
            <a:lvl1pPr>
              <a:defRPr>
                <a:solidFill>
                  <a:schemeClr val="bg1"/>
                </a:solidFill>
              </a:defRPr>
            </a:lvl1pPr>
          </a:lstStyle>
          <a:p>
            <a:r>
              <a:rPr lang="en-US"/>
              <a:t>Divider Slide Title</a:t>
            </a:r>
          </a:p>
        </p:txBody>
      </p:sp>
      <p:sp>
        <p:nvSpPr>
          <p:cNvPr id="6" name="Rectangle 5"/>
          <p:cNvSpPr/>
          <p:nvPr userDrawn="1"/>
        </p:nvSpPr>
        <p:spPr>
          <a:xfrm>
            <a:off x="1" y="6027939"/>
            <a:ext cx="9685537" cy="460414"/>
          </a:xfrm>
          <a:prstGeom prst="rect">
            <a:avLst/>
          </a:prstGeom>
          <a:solidFill>
            <a:srgbClr val="FFD0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Rectangle 8"/>
          <p:cNvSpPr/>
          <p:nvPr userDrawn="1"/>
        </p:nvSpPr>
        <p:spPr>
          <a:xfrm>
            <a:off x="9674939" y="-9832"/>
            <a:ext cx="2517061"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https://patch.com/img/cdn/users/21854731/stock/T800x600/2015035507781364443.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637208" y="5987598"/>
            <a:ext cx="73152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https://www.pgecommitment.com/wp-content/uploads/2018/04/Screen-Shot-2018-04-25-at-2.52.42-PM.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23878" t="7425" r="20616" b="24045"/>
          <a:stretch/>
        </p:blipFill>
        <p:spPr bwMode="auto">
          <a:xfrm>
            <a:off x="10106162" y="5987598"/>
            <a:ext cx="52306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376709" y="5987598"/>
            <a:ext cx="395498" cy="548640"/>
          </a:xfrm>
          <a:prstGeom prst="rect">
            <a:avLst/>
          </a:prstGeom>
        </p:spPr>
      </p:pic>
    </p:spTree>
    <p:extLst>
      <p:ext uri="{BB962C8B-B14F-4D97-AF65-F5344CB8AC3E}">
        <p14:creationId xmlns:p14="http://schemas.microsoft.com/office/powerpoint/2010/main" val="2858637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0838" y="6356352"/>
            <a:ext cx="1706732" cy="365125"/>
          </a:xfrm>
          <a:prstGeom prst="rect">
            <a:avLst/>
          </a:prstGeom>
        </p:spPr>
        <p:txBody>
          <a:bodyPr vert="horz" lIns="91440" tIns="45720" rIns="91440" bIns="45720" rtlCol="0" anchor="ctr"/>
          <a:lstStyle>
            <a:lvl1pPr algn="l">
              <a:defRPr sz="1000">
                <a:solidFill>
                  <a:schemeClr val="tx1"/>
                </a:solidFill>
                <a:latin typeface="Segoe UI Semibold" panose="020B0702040204020203" pitchFamily="34" charset="0"/>
              </a:defRPr>
            </a:lvl1pPr>
          </a:lstStyle>
          <a:p>
            <a:fld id="{938BF5BA-47C6-4895-943A-83DEC6E69DFE}" type="datetime1">
              <a:rPr lang="en-US" smtClean="0"/>
              <a:t>10/27/2022</a:t>
            </a:fld>
            <a:endParaRPr lang="en-US"/>
          </a:p>
        </p:txBody>
      </p:sp>
      <p:sp>
        <p:nvSpPr>
          <p:cNvPr id="5" name="Footer Placeholder 4"/>
          <p:cNvSpPr>
            <a:spLocks noGrp="1"/>
          </p:cNvSpPr>
          <p:nvPr>
            <p:ph type="ftr" sz="quarter" idx="3"/>
          </p:nvPr>
        </p:nvSpPr>
        <p:spPr>
          <a:xfrm>
            <a:off x="3150828" y="6356352"/>
            <a:ext cx="4114800" cy="365125"/>
          </a:xfrm>
          <a:prstGeom prst="rect">
            <a:avLst/>
          </a:prstGeom>
        </p:spPr>
        <p:txBody>
          <a:bodyPr vert="horz" lIns="91440" tIns="45720" rIns="91440" bIns="45720" rtlCol="0" anchor="ctr"/>
          <a:lstStyle>
            <a:lvl1pPr algn="l">
              <a:defRPr sz="1000">
                <a:solidFill>
                  <a:schemeClr val="tx1">
                    <a:tint val="75000"/>
                  </a:schemeClr>
                </a:solidFill>
                <a:latin typeface="Segoe UI Semibold" panose="020B0702040204020203" pitchFamily="34" charset="0"/>
              </a:defRPr>
            </a:lvl1pPr>
          </a:lstStyle>
          <a:p>
            <a:endParaRPr lang="en-US"/>
          </a:p>
        </p:txBody>
      </p:sp>
      <p:cxnSp>
        <p:nvCxnSpPr>
          <p:cNvPr id="9" name="Straight Connector 8"/>
          <p:cNvCxnSpPr/>
          <p:nvPr userDrawn="1"/>
        </p:nvCxnSpPr>
        <p:spPr>
          <a:xfrm>
            <a:off x="11425131" y="6383045"/>
            <a:ext cx="0" cy="325158"/>
          </a:xfrm>
          <a:prstGeom prst="line">
            <a:avLst/>
          </a:prstGeom>
          <a:ln w="12700">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0" y="6795856"/>
            <a:ext cx="12192000" cy="7102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16" name="Group 15">
            <a:extLst>
              <a:ext uri="{FF2B5EF4-FFF2-40B4-BE49-F238E27FC236}">
                <a16:creationId xmlns:a16="http://schemas.microsoft.com/office/drawing/2014/main" id="{7A6BD23D-1DD2-44E6-8FC2-F69F26E1BC20}"/>
              </a:ext>
            </a:extLst>
          </p:cNvPr>
          <p:cNvGrpSpPr/>
          <p:nvPr userDrawn="1"/>
        </p:nvGrpSpPr>
        <p:grpSpPr>
          <a:xfrm>
            <a:off x="8638870" y="6264616"/>
            <a:ext cx="2714930" cy="465847"/>
            <a:chOff x="2123676" y="4298636"/>
            <a:chExt cx="7993606" cy="1371600"/>
          </a:xfrm>
        </p:grpSpPr>
        <p:pic>
          <p:nvPicPr>
            <p:cNvPr id="17" name="Picture 2" descr="Image result for pg&amp;e logo">
              <a:extLst>
                <a:ext uri="{FF2B5EF4-FFF2-40B4-BE49-F238E27FC236}">
                  <a16:creationId xmlns:a16="http://schemas.microsoft.com/office/drawing/2014/main" id="{A5E3801D-2332-4280-8A61-A87C2F1DC056}"/>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123676" y="4298636"/>
              <a:ext cx="13716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Image result for sdge logo">
              <a:extLst>
                <a:ext uri="{FF2B5EF4-FFF2-40B4-BE49-F238E27FC236}">
                  <a16:creationId xmlns:a16="http://schemas.microsoft.com/office/drawing/2014/main" id="{397D6252-90B9-4A38-A932-2F6F0A37D4DC}"/>
                </a:ext>
              </a:extLst>
            </p:cNvPr>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l="10435" t="14325" r="10874" b="20791"/>
            <a:stretch/>
          </p:blipFill>
          <p:spPr bwMode="auto">
            <a:xfrm>
              <a:off x="3519755" y="4298636"/>
              <a:ext cx="2858299"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Image result for sce logo">
              <a:extLst>
                <a:ext uri="{FF2B5EF4-FFF2-40B4-BE49-F238E27FC236}">
                  <a16:creationId xmlns:a16="http://schemas.microsoft.com/office/drawing/2014/main" id="{D0B857B7-927F-4FBA-8908-5005D56DFD77}"/>
                </a:ext>
              </a:extLst>
            </p:cNvPr>
            <p:cNvPicPr>
              <a:picLocks noChangeAspect="1" noChangeArrowheads="1"/>
            </p:cNvPicPr>
            <p:nvPr/>
          </p:nvPicPr>
          <p:blipFill rotWithShape="1">
            <a:blip r:embed="rId15" cstate="print">
              <a:extLst>
                <a:ext uri="{28A0092B-C50C-407E-A947-70E740481C1C}">
                  <a14:useLocalDpi xmlns:a14="http://schemas.microsoft.com/office/drawing/2010/main" val="0"/>
                </a:ext>
              </a:extLst>
            </a:blip>
            <a:srcRect t="21538" b="23077"/>
            <a:stretch/>
          </p:blipFill>
          <p:spPr bwMode="auto">
            <a:xfrm>
              <a:off x="6402532" y="4298636"/>
              <a:ext cx="3714750" cy="1371600"/>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MSIPCMContentMarking" descr="{&quot;HashCode&quot;:658858356,&quot;Placement&quot;:&quot;Footer&quot;,&quot;Top&quot;:516.65155,&quot;Left&quot;:453.2652,&quot;SlideWidth&quot;:960,&quot;SlideHeight&quot;:540}">
            <a:extLst>
              <a:ext uri="{FF2B5EF4-FFF2-40B4-BE49-F238E27FC236}">
                <a16:creationId xmlns:a16="http://schemas.microsoft.com/office/drawing/2014/main" id="{6A7B0CC9-A46E-4B18-94A2-37480F952BA1}"/>
              </a:ext>
            </a:extLst>
          </p:cNvPr>
          <p:cNvSpPr txBox="1"/>
          <p:nvPr userDrawn="1"/>
        </p:nvSpPr>
        <p:spPr>
          <a:xfrm>
            <a:off x="5756468" y="6617404"/>
            <a:ext cx="679063" cy="184666"/>
          </a:xfrm>
          <a:prstGeom prst="rect">
            <a:avLst/>
          </a:prstGeom>
          <a:noFill/>
        </p:spPr>
        <p:txBody>
          <a:bodyPr vert="horz" wrap="square" lIns="0" tIns="0" rIns="0" bIns="0" rtlCol="0" anchor="ctr" anchorCtr="1">
            <a:spAutoFit/>
          </a:bodyPr>
          <a:lstStyle/>
          <a:p>
            <a:pPr algn="ctr">
              <a:spcBef>
                <a:spcPts val="0"/>
              </a:spcBef>
              <a:spcAft>
                <a:spcPts val="0"/>
              </a:spcAft>
            </a:pPr>
            <a:endParaRPr lang="en-US" sz="1200">
              <a:solidFill>
                <a:srgbClr val="000000"/>
              </a:solidFill>
              <a:latin typeface="Calibri" panose="020F0502020204030204" pitchFamily="34" charset="0"/>
            </a:endParaRPr>
          </a:p>
        </p:txBody>
      </p:sp>
      <p:sp>
        <p:nvSpPr>
          <p:cNvPr id="8" name="MSIPCMContentMarking" descr="{&quot;HashCode&quot;:658858356,&quot;Placement&quot;:&quot;Footer&quot;,&quot;Top&quot;:516.65155,&quot;Left&quot;:453.2652,&quot;SlideWidth&quot;:960,&quot;SlideHeight&quot;:540}">
            <a:extLst>
              <a:ext uri="{FF2B5EF4-FFF2-40B4-BE49-F238E27FC236}">
                <a16:creationId xmlns:a16="http://schemas.microsoft.com/office/drawing/2014/main" id="{9891A87A-B955-4A53-8E80-DEF32DCCEF7B}"/>
              </a:ext>
            </a:extLst>
          </p:cNvPr>
          <p:cNvSpPr txBox="1"/>
          <p:nvPr userDrawn="1"/>
        </p:nvSpPr>
        <p:spPr>
          <a:xfrm>
            <a:off x="5756468" y="6561475"/>
            <a:ext cx="679063" cy="296525"/>
          </a:xfrm>
          <a:prstGeom prst="rect">
            <a:avLst/>
          </a:prstGeom>
          <a:noFill/>
        </p:spPr>
        <p:txBody>
          <a:bodyPr vert="horz" wrap="square" lIns="0" tIns="0" rIns="0" bIns="0" rtlCol="0" anchor="ctr" anchorCtr="1">
            <a:spAutoFit/>
          </a:bodyPr>
          <a:lstStyle/>
          <a:p>
            <a:pPr algn="ctr">
              <a:spcBef>
                <a:spcPts val="0"/>
              </a:spcBef>
              <a:spcAft>
                <a:spcPts val="0"/>
              </a:spcAft>
            </a:pPr>
            <a:r>
              <a:rPr lang="en-US" sz="1200">
                <a:solidFill>
                  <a:srgbClr val="000000"/>
                </a:solidFill>
                <a:latin typeface="Calibri" panose="020F0502020204030204" pitchFamily="34" charset="0"/>
              </a:rPr>
              <a:t>Public </a:t>
            </a:r>
          </a:p>
        </p:txBody>
      </p:sp>
    </p:spTree>
    <p:extLst>
      <p:ext uri="{BB962C8B-B14F-4D97-AF65-F5344CB8AC3E}">
        <p14:creationId xmlns:p14="http://schemas.microsoft.com/office/powerpoint/2010/main" val="3066746598"/>
      </p:ext>
    </p:extLst>
  </p:cSld>
  <p:clrMap bg1="lt1" tx1="dk1" bg2="lt2" tx2="dk2" accent1="accent1" accent2="accent2" accent3="accent3" accent4="accent4" accent5="accent5" accent6="accent6" hlink="hlink" folHlink="folHlink"/>
  <p:sldLayoutIdLst>
    <p:sldLayoutId id="2147483679" r:id="rId1"/>
    <p:sldLayoutId id="2147483662" r:id="rId2"/>
    <p:sldLayoutId id="2147483664" r:id="rId3"/>
    <p:sldLayoutId id="2147483666" r:id="rId4"/>
    <p:sldLayoutId id="2147483667" r:id="rId5"/>
    <p:sldLayoutId id="2147483672" r:id="rId6"/>
    <p:sldLayoutId id="2147483673" r:id="rId7"/>
    <p:sldLayoutId id="2147483676" r:id="rId8"/>
    <p:sldLayoutId id="2147483680" r:id="rId9"/>
    <p:sldLayoutId id="2147483681" r:id="rId10"/>
    <p:sldLayoutId id="2147483682" r:id="rId11"/>
  </p:sldLayoutIdLst>
  <p:hf hdr="0" ftr="0" dt="0"/>
  <p:txStyles>
    <p:titleStyle>
      <a:lvl1pPr algn="l" defTabSz="914400" rtl="0" eaLnBrk="1" latinLnBrk="0" hangingPunct="1">
        <a:lnSpc>
          <a:spcPct val="90000"/>
        </a:lnSpc>
        <a:spcBef>
          <a:spcPct val="0"/>
        </a:spcBef>
        <a:buNone/>
        <a:defRPr sz="3200" kern="1200">
          <a:solidFill>
            <a:schemeClr val="tx1"/>
          </a:solidFill>
          <a:latin typeface="Segoe UI Light" panose="020B05020402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xml"/><Relationship Id="rId1" Type="http://schemas.openxmlformats.org/officeDocument/2006/relationships/customXml" Target="../../customXml/item3.xml"/><Relationship Id="rId5" Type="http://schemas.openxmlformats.org/officeDocument/2006/relationships/image" Target="../media/image13.jpe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custData r:id="rId1"/>
            </p:custDataLst>
          </p:nvPr>
        </p:nvSpPr>
        <p:spPr>
          <a:xfrm>
            <a:off x="916486" y="1123269"/>
            <a:ext cx="7855526" cy="2491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r>
              <a:rPr lang="en-US" sz="3600" b="1">
                <a:latin typeface="Segoe UI Light"/>
                <a:cs typeface="Segoe UI Light"/>
              </a:rPr>
              <a:t>Integration Capacity Analysis</a:t>
            </a:r>
            <a:br>
              <a:rPr lang="en-US" sz="3600"/>
            </a:br>
            <a:br>
              <a:rPr lang="en-US" sz="3600"/>
            </a:br>
            <a:r>
              <a:rPr lang="en-US" sz="2800">
                <a:solidFill>
                  <a:schemeClr val="tx1"/>
                </a:solidFill>
                <a:latin typeface="Segoe UI Light"/>
                <a:cs typeface="Segoe UI Light"/>
              </a:rPr>
              <a:t>Limited Generation Profile  </a:t>
            </a:r>
            <a:br>
              <a:rPr lang="en-US" sz="2800"/>
            </a:br>
            <a:br>
              <a:rPr lang="en-US" sz="2800">
                <a:latin typeface="Segoe UI Light"/>
              </a:rPr>
            </a:br>
            <a:r>
              <a:rPr lang="en-US" sz="2800">
                <a:solidFill>
                  <a:schemeClr val="tx1"/>
                </a:solidFill>
                <a:latin typeface="Segoe UI Light"/>
                <a:cs typeface="Segoe UI Light"/>
              </a:rPr>
              <a:t>October 27, 2022</a:t>
            </a:r>
            <a:br>
              <a:rPr lang="en-US" sz="3600"/>
            </a:br>
            <a:endParaRPr lang="en-US" sz="3600" b="1" i="1">
              <a:solidFill>
                <a:srgbClr val="FFC000"/>
              </a:solidFill>
              <a:latin typeface="Arial" pitchFamily="34" charset="0"/>
              <a:cs typeface="+mn-cs"/>
            </a:endParaRPr>
          </a:p>
        </p:txBody>
      </p:sp>
      <p:grpSp>
        <p:nvGrpSpPr>
          <p:cNvPr id="5" name="Group 4">
            <a:extLst>
              <a:ext uri="{FF2B5EF4-FFF2-40B4-BE49-F238E27FC236}">
                <a16:creationId xmlns:a16="http://schemas.microsoft.com/office/drawing/2014/main" id="{EAE25F20-5C80-451D-8175-8D5DBCFB2499}"/>
              </a:ext>
            </a:extLst>
          </p:cNvPr>
          <p:cNvGrpSpPr/>
          <p:nvPr/>
        </p:nvGrpSpPr>
        <p:grpSpPr>
          <a:xfrm>
            <a:off x="2099197" y="4298636"/>
            <a:ext cx="7993606" cy="1371600"/>
            <a:chOff x="2123676" y="4298636"/>
            <a:chExt cx="7993606" cy="1371600"/>
          </a:xfrm>
        </p:grpSpPr>
        <p:pic>
          <p:nvPicPr>
            <p:cNvPr id="1026" name="Picture 2" descr="Image result for pg&amp;e logo">
              <a:extLst>
                <a:ext uri="{FF2B5EF4-FFF2-40B4-BE49-F238E27FC236}">
                  <a16:creationId xmlns:a16="http://schemas.microsoft.com/office/drawing/2014/main" id="{98952C0B-04A5-4A9F-BB39-6FD3C092B43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676" y="4298636"/>
              <a:ext cx="13716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sdge logo">
              <a:extLst>
                <a:ext uri="{FF2B5EF4-FFF2-40B4-BE49-F238E27FC236}">
                  <a16:creationId xmlns:a16="http://schemas.microsoft.com/office/drawing/2014/main" id="{51FEEB43-F9D4-4DB1-86AB-9B5CE6B91D1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0435" t="14325" r="10874" b="20791"/>
            <a:stretch/>
          </p:blipFill>
          <p:spPr bwMode="auto">
            <a:xfrm>
              <a:off x="3519755" y="4298636"/>
              <a:ext cx="2858299"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sce logo">
              <a:extLst>
                <a:ext uri="{FF2B5EF4-FFF2-40B4-BE49-F238E27FC236}">
                  <a16:creationId xmlns:a16="http://schemas.microsoft.com/office/drawing/2014/main" id="{581987C5-4081-484C-AB62-EEC33748A98F}"/>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21538" b="23077"/>
            <a:stretch/>
          </p:blipFill>
          <p:spPr bwMode="auto">
            <a:xfrm>
              <a:off x="6402532" y="4298636"/>
              <a:ext cx="3714750" cy="1371600"/>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Rectangle 5">
            <a:extLst>
              <a:ext uri="{FF2B5EF4-FFF2-40B4-BE49-F238E27FC236}">
                <a16:creationId xmlns:a16="http://schemas.microsoft.com/office/drawing/2014/main" id="{FD90171F-FA1E-4CFB-9393-D879850CDC3C}"/>
              </a:ext>
            </a:extLst>
          </p:cNvPr>
          <p:cNvSpPr/>
          <p:nvPr/>
        </p:nvSpPr>
        <p:spPr>
          <a:xfrm>
            <a:off x="8571244" y="6209881"/>
            <a:ext cx="3620756" cy="5526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5752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13B42C4-F524-DD6E-A122-C07D3D0EEC7E}"/>
              </a:ext>
            </a:extLst>
          </p:cNvPr>
          <p:cNvSpPr>
            <a:spLocks noGrp="1"/>
          </p:cNvSpPr>
          <p:nvPr>
            <p:ph type="title"/>
          </p:nvPr>
        </p:nvSpPr>
        <p:spPr/>
        <p:txBody>
          <a:bodyPr/>
          <a:lstStyle/>
          <a:p>
            <a:r>
              <a:rPr lang="en-US"/>
              <a:t>Agenda</a:t>
            </a:r>
          </a:p>
        </p:txBody>
      </p:sp>
      <p:sp>
        <p:nvSpPr>
          <p:cNvPr id="7" name="Content Placeholder 6">
            <a:extLst>
              <a:ext uri="{FF2B5EF4-FFF2-40B4-BE49-F238E27FC236}">
                <a16:creationId xmlns:a16="http://schemas.microsoft.com/office/drawing/2014/main" id="{53659582-7637-F550-3A28-F7D3FCF3C773}"/>
              </a:ext>
            </a:extLst>
          </p:cNvPr>
          <p:cNvSpPr>
            <a:spLocks noGrp="1"/>
          </p:cNvSpPr>
          <p:nvPr>
            <p:ph idx="1"/>
          </p:nvPr>
        </p:nvSpPr>
        <p:spPr/>
        <p:txBody>
          <a:bodyPr/>
          <a:lstStyle/>
          <a:p>
            <a:r>
              <a:rPr lang="en-US"/>
              <a:t>Generation ICA Overview</a:t>
            </a:r>
          </a:p>
          <a:p>
            <a:r>
              <a:rPr lang="en-US"/>
              <a:t>Generation ICA Modeling Methodology</a:t>
            </a:r>
          </a:p>
          <a:p>
            <a:r>
              <a:rPr lang="en-US"/>
              <a:t>LGP and ICA Buffer</a:t>
            </a:r>
          </a:p>
          <a:p>
            <a:r>
              <a:rPr lang="en-US"/>
              <a:t>Q&amp;A  </a:t>
            </a:r>
          </a:p>
          <a:p>
            <a:endParaRPr lang="en-US"/>
          </a:p>
        </p:txBody>
      </p:sp>
      <p:sp>
        <p:nvSpPr>
          <p:cNvPr id="4" name="Slide Number Placeholder 3">
            <a:extLst>
              <a:ext uri="{FF2B5EF4-FFF2-40B4-BE49-F238E27FC236}">
                <a16:creationId xmlns:a16="http://schemas.microsoft.com/office/drawing/2014/main" id="{49B8FE72-D857-09B0-9B2C-D1A2FB893106}"/>
              </a:ext>
            </a:extLst>
          </p:cNvPr>
          <p:cNvSpPr>
            <a:spLocks noGrp="1"/>
          </p:cNvSpPr>
          <p:nvPr>
            <p:ph type="sldNum" sz="quarter" idx="12"/>
          </p:nvPr>
        </p:nvSpPr>
        <p:spPr/>
        <p:txBody>
          <a:bodyPr/>
          <a:lstStyle/>
          <a:p>
            <a:fld id="{5E94BA17-8AE8-4651-9FD9-8589E5D42325}" type="slidenum">
              <a:rPr lang="en-US" smtClean="0"/>
              <a:pPr/>
              <a:t>2</a:t>
            </a:fld>
            <a:endParaRPr lang="en-US"/>
          </a:p>
        </p:txBody>
      </p:sp>
    </p:spTree>
    <p:extLst>
      <p:ext uri="{BB962C8B-B14F-4D97-AF65-F5344CB8AC3E}">
        <p14:creationId xmlns:p14="http://schemas.microsoft.com/office/powerpoint/2010/main" val="3707222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19737A-A269-4B0E-8723-57F02AE324DB}"/>
              </a:ext>
            </a:extLst>
          </p:cNvPr>
          <p:cNvSpPr>
            <a:spLocks noGrp="1"/>
          </p:cNvSpPr>
          <p:nvPr>
            <p:ph idx="1"/>
          </p:nvPr>
        </p:nvSpPr>
        <p:spPr>
          <a:xfrm>
            <a:off x="321547" y="1419891"/>
            <a:ext cx="11032253" cy="5292708"/>
          </a:xfrm>
        </p:spPr>
        <p:txBody>
          <a:bodyPr vert="horz" lIns="91440" tIns="45720" rIns="91440" bIns="45720" rtlCol="0" anchor="t">
            <a:normAutofit/>
          </a:bodyPr>
          <a:lstStyle/>
          <a:p>
            <a:pPr marL="0" indent="0">
              <a:buNone/>
            </a:pPr>
            <a:r>
              <a:rPr lang="en-US" b="1" dirty="0">
                <a:latin typeface="Segoe UI"/>
                <a:cs typeface="Segoe UI"/>
              </a:rPr>
              <a:t>CPUC Decision (D.) 17-09-023:</a:t>
            </a:r>
          </a:p>
          <a:p>
            <a:r>
              <a:rPr lang="en-US" dirty="0">
                <a:latin typeface="Segoe UI"/>
                <a:cs typeface="Segoe UI"/>
              </a:rPr>
              <a:t>Integration Capacity Analysis (ICA) to address the primary interconnection use case of aiding Distributed Energy Resource (DER) developers in identifying interconnection locations where projects are less likely to trigger distribution upgrades and providing ICA data that can be relied upon to streamline Rule 21 interconnection.</a:t>
            </a:r>
          </a:p>
          <a:p>
            <a:pPr lvl="1"/>
            <a:r>
              <a:rPr lang="en-US" dirty="0">
                <a:latin typeface="Segoe UI"/>
                <a:cs typeface="Segoe UI"/>
              </a:rPr>
              <a:t>The Distribution Resources Plan (DRP) proceeding was responsible for the methodological development of ICA and the publication of ICA data and maps.</a:t>
            </a:r>
          </a:p>
          <a:p>
            <a:pPr lvl="1"/>
            <a:r>
              <a:rPr lang="en-US" dirty="0">
                <a:latin typeface="Segoe UI"/>
                <a:cs typeface="Segoe UI"/>
              </a:rPr>
              <a:t>Currently, ICA is ruled under High DER Proceeding. </a:t>
            </a:r>
          </a:p>
          <a:p>
            <a:pPr lvl="1"/>
            <a:r>
              <a:rPr lang="en-US" dirty="0">
                <a:latin typeface="Segoe UI"/>
                <a:cs typeface="Segoe UI"/>
              </a:rPr>
              <a:t>IOUs update their ICA portals and data on a monthly basis.</a:t>
            </a:r>
          </a:p>
          <a:p>
            <a:endParaRPr lang="en-US"/>
          </a:p>
        </p:txBody>
      </p:sp>
      <p:sp>
        <p:nvSpPr>
          <p:cNvPr id="4" name="Slide Number Placeholder 3">
            <a:extLst>
              <a:ext uri="{FF2B5EF4-FFF2-40B4-BE49-F238E27FC236}">
                <a16:creationId xmlns:a16="http://schemas.microsoft.com/office/drawing/2014/main" id="{A4062565-86CA-4E9E-A68C-F73A2CAB2D36}"/>
              </a:ext>
            </a:extLst>
          </p:cNvPr>
          <p:cNvSpPr>
            <a:spLocks noGrp="1"/>
          </p:cNvSpPr>
          <p:nvPr>
            <p:ph type="sldNum" sz="quarter" idx="12"/>
          </p:nvPr>
        </p:nvSpPr>
        <p:spPr/>
        <p:txBody>
          <a:bodyPr/>
          <a:lstStyle/>
          <a:p>
            <a:fld id="{5E94BA17-8AE8-4651-9FD9-8589E5D42325}" type="slidenum">
              <a:rPr lang="en-US" smtClean="0"/>
              <a:pPr/>
              <a:t>3</a:t>
            </a:fld>
            <a:endParaRPr lang="en-US"/>
          </a:p>
        </p:txBody>
      </p:sp>
      <p:sp>
        <p:nvSpPr>
          <p:cNvPr id="5" name="Title 1">
            <a:extLst>
              <a:ext uri="{FF2B5EF4-FFF2-40B4-BE49-F238E27FC236}">
                <a16:creationId xmlns:a16="http://schemas.microsoft.com/office/drawing/2014/main" id="{CB913303-EF0F-4D9D-86A1-B03980C37CD0}"/>
              </a:ext>
            </a:extLst>
          </p:cNvPr>
          <p:cNvSpPr txBox="1">
            <a:spLocks/>
          </p:cNvSpPr>
          <p:nvPr/>
        </p:nvSpPr>
        <p:spPr>
          <a:xfrm>
            <a:off x="321547" y="465322"/>
            <a:ext cx="10515600" cy="5387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Segoe UI Light" panose="020B0502040204020203" pitchFamily="34" charset="0"/>
                <a:ea typeface="+mj-ea"/>
                <a:cs typeface="+mj-cs"/>
              </a:defRPr>
            </a:lvl1pPr>
          </a:lstStyle>
          <a:p>
            <a:r>
              <a:rPr lang="en-US"/>
              <a:t>Regulatory Background – DRP (High DER)</a:t>
            </a:r>
          </a:p>
        </p:txBody>
      </p:sp>
    </p:spTree>
    <p:extLst>
      <p:ext uri="{BB962C8B-B14F-4D97-AF65-F5344CB8AC3E}">
        <p14:creationId xmlns:p14="http://schemas.microsoft.com/office/powerpoint/2010/main" val="281102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A5958D3-AAB3-46F5-BD03-98EB33B60EF9}"/>
              </a:ext>
            </a:extLst>
          </p:cNvPr>
          <p:cNvSpPr>
            <a:spLocks noGrp="1"/>
          </p:cNvSpPr>
          <p:nvPr>
            <p:ph type="sldNum" sz="quarter" idx="12"/>
          </p:nvPr>
        </p:nvSpPr>
        <p:spPr/>
        <p:txBody>
          <a:bodyPr/>
          <a:lstStyle/>
          <a:p>
            <a:fld id="{5E94BA17-8AE8-4651-9FD9-8589E5D42325}" type="slidenum">
              <a:rPr lang="en-US" smtClean="0"/>
              <a:pPr/>
              <a:t>4</a:t>
            </a:fld>
            <a:endParaRPr lang="en-US"/>
          </a:p>
        </p:txBody>
      </p:sp>
      <p:sp>
        <p:nvSpPr>
          <p:cNvPr id="8" name="TextBox 10">
            <a:extLst>
              <a:ext uri="{FF2B5EF4-FFF2-40B4-BE49-F238E27FC236}">
                <a16:creationId xmlns:a16="http://schemas.microsoft.com/office/drawing/2014/main" id="{C9588E27-A40C-49F6-87EF-0006602513F2}"/>
              </a:ext>
            </a:extLst>
          </p:cNvPr>
          <p:cNvSpPr txBox="1"/>
          <p:nvPr/>
        </p:nvSpPr>
        <p:spPr>
          <a:xfrm>
            <a:off x="664786" y="906584"/>
            <a:ext cx="8310538" cy="1077218"/>
          </a:xfrm>
          <a:prstGeom prst="rect">
            <a:avLst/>
          </a:prstGeom>
          <a:noFill/>
        </p:spPr>
        <p:txBody>
          <a:bodyPr wrap="square" rtlCol="0">
            <a:spAutoFit/>
          </a:bodyPr>
          <a:lstStyle/>
          <a:p>
            <a:r>
              <a:rPr lang="en-US" sz="1600" b="1">
                <a:latin typeface="Segoe UI" panose="020B0502040204020203" pitchFamily="34" charset="0"/>
                <a:ea typeface="Segoe UI" panose="020B0502040204020203" pitchFamily="34" charset="0"/>
                <a:cs typeface="Segoe UI" panose="020B0502040204020203" pitchFamily="34" charset="0"/>
              </a:rPr>
              <a:t>Steady State Voltage</a:t>
            </a:r>
          </a:p>
          <a:p>
            <a:r>
              <a:rPr lang="en-US" sz="1600" b="0" i="0" u="none" strike="noStrike" baseline="0">
                <a:solidFill>
                  <a:srgbClr val="000000"/>
                </a:solidFill>
                <a:latin typeface="Segoe UI" panose="020B0502040204020203" pitchFamily="34" charset="0"/>
                <a:cs typeface="Segoe UI" panose="020B0502040204020203" pitchFamily="34" charset="0"/>
              </a:rPr>
              <a:t>Amount of generation which can be installed without causing primary voltage to result in a deviation from Rule 2 limits at the customer premise. Rule 2 customer service voltage limits are 5% of the nominal voltage (i.e. 114-126 V on a 120 V base). </a:t>
            </a:r>
            <a:endParaRPr lang="en-US" sz="1600">
              <a:latin typeface="Segoe UI" panose="020B0502040204020203" pitchFamily="34" charset="0"/>
              <a:ea typeface="Segoe UI" panose="020B0502040204020203" pitchFamily="34" charset="0"/>
              <a:cs typeface="Segoe UI" panose="020B0502040204020203" pitchFamily="34" charset="0"/>
            </a:endParaRPr>
          </a:p>
        </p:txBody>
      </p:sp>
      <p:sp>
        <p:nvSpPr>
          <p:cNvPr id="9" name="TextBox 10">
            <a:extLst>
              <a:ext uri="{FF2B5EF4-FFF2-40B4-BE49-F238E27FC236}">
                <a16:creationId xmlns:a16="http://schemas.microsoft.com/office/drawing/2014/main" id="{A5FEC20E-FDDF-4A71-B72F-04855A9E6B7F}"/>
              </a:ext>
            </a:extLst>
          </p:cNvPr>
          <p:cNvSpPr txBox="1"/>
          <p:nvPr/>
        </p:nvSpPr>
        <p:spPr>
          <a:xfrm>
            <a:off x="652094" y="3204926"/>
            <a:ext cx="9761413" cy="861774"/>
          </a:xfrm>
          <a:prstGeom prst="rect">
            <a:avLst/>
          </a:prstGeom>
          <a:noFill/>
        </p:spPr>
        <p:txBody>
          <a:bodyPr wrap="square" rtlCol="0">
            <a:spAutoFit/>
          </a:bodyPr>
          <a:lstStyle/>
          <a:p>
            <a:r>
              <a:rPr lang="en-US" sz="1600" b="1">
                <a:latin typeface="Segoe UI" panose="020B0502040204020203" pitchFamily="34" charset="0"/>
                <a:ea typeface="Segoe UI" panose="020B0502040204020203" pitchFamily="34" charset="0"/>
                <a:cs typeface="Segoe UI" panose="020B0502040204020203" pitchFamily="34" charset="0"/>
              </a:rPr>
              <a:t>Voltage Variation</a:t>
            </a:r>
          </a:p>
          <a:p>
            <a:r>
              <a:rPr lang="en-US" sz="1600" b="0" i="0" u="none" strike="noStrike" baseline="0">
                <a:solidFill>
                  <a:srgbClr val="000000"/>
                </a:solidFill>
                <a:latin typeface="Segoe UI" panose="020B0502040204020203" pitchFamily="34" charset="0"/>
                <a:cs typeface="Segoe UI" panose="020B0502040204020203" pitchFamily="34" charset="0"/>
              </a:rPr>
              <a:t>Amount of generation which can be installed without causing unacceptable variation in voltage levels. </a:t>
            </a:r>
            <a:endParaRPr lang="en-US" sz="1600" b="1">
              <a:latin typeface="Segoe UI" panose="020B0502040204020203" pitchFamily="34" charset="0"/>
              <a:ea typeface="Segoe UI" panose="020B0502040204020203" pitchFamily="34" charset="0"/>
              <a:cs typeface="Segoe UI" panose="020B0502040204020203" pitchFamily="34" charset="0"/>
            </a:endParaRPr>
          </a:p>
          <a:p>
            <a:endParaRPr lang="en-US" b="1">
              <a:latin typeface="Segoe UI" panose="020B0502040204020203" pitchFamily="34" charset="0"/>
              <a:ea typeface="Segoe UI" panose="020B0502040204020203" pitchFamily="34" charset="0"/>
              <a:cs typeface="Segoe UI" panose="020B0502040204020203" pitchFamily="34" charset="0"/>
            </a:endParaRPr>
          </a:p>
        </p:txBody>
      </p:sp>
      <p:sp>
        <p:nvSpPr>
          <p:cNvPr id="10" name="TextBox 10">
            <a:extLst>
              <a:ext uri="{FF2B5EF4-FFF2-40B4-BE49-F238E27FC236}">
                <a16:creationId xmlns:a16="http://schemas.microsoft.com/office/drawing/2014/main" id="{7AC17251-6820-47CD-BCF6-4A3BB4742D10}"/>
              </a:ext>
            </a:extLst>
          </p:cNvPr>
          <p:cNvSpPr txBox="1"/>
          <p:nvPr/>
        </p:nvSpPr>
        <p:spPr>
          <a:xfrm>
            <a:off x="624120" y="2050164"/>
            <a:ext cx="8059597" cy="1077218"/>
          </a:xfrm>
          <a:prstGeom prst="rect">
            <a:avLst/>
          </a:prstGeom>
          <a:noFill/>
        </p:spPr>
        <p:txBody>
          <a:bodyPr wrap="square" lIns="91440" tIns="45720" rIns="91440" bIns="45720" rtlCol="0" anchor="t">
            <a:spAutoFit/>
          </a:bodyPr>
          <a:lstStyle/>
          <a:p>
            <a:r>
              <a:rPr lang="en-US" sz="1600" b="1">
                <a:latin typeface="Segoe UI" panose="020B0502040204020203" pitchFamily="34" charset="0"/>
                <a:ea typeface="Segoe UI" panose="020B0502040204020203" pitchFamily="34" charset="0"/>
                <a:cs typeface="Segoe UI" panose="020B0502040204020203" pitchFamily="34" charset="0"/>
              </a:rPr>
              <a:t>Thermal</a:t>
            </a:r>
            <a:endParaRPr lang="en-US" sz="1600" b="0" i="0" u="none" strike="noStrike" baseline="0">
              <a:solidFill>
                <a:srgbClr val="000000"/>
              </a:solidFill>
              <a:latin typeface="Segoe UI" panose="020B0502040204020203" pitchFamily="34" charset="0"/>
              <a:cs typeface="Segoe UI" panose="020B0502040204020203" pitchFamily="34" charset="0"/>
            </a:endParaRPr>
          </a:p>
          <a:p>
            <a:r>
              <a:rPr lang="en-US" sz="1600">
                <a:latin typeface="Segoe UI" panose="020B0502040204020203" pitchFamily="34" charset="0"/>
                <a:ea typeface="Segoe UI" panose="020B0502040204020203" pitchFamily="34" charset="0"/>
                <a:cs typeface="Segoe UI" panose="020B0502040204020203" pitchFamily="34" charset="0"/>
              </a:rPr>
              <a:t>Cable, conductor, and equipment ratings establish the thermal limits. In cases where the ICA results exceed circuit or substation transformer bank ratings, the ICA results will be reduced to the circuit or substation transformer bank rating.</a:t>
            </a:r>
          </a:p>
        </p:txBody>
      </p:sp>
      <p:sp>
        <p:nvSpPr>
          <p:cNvPr id="13" name="TextBox 10">
            <a:extLst>
              <a:ext uri="{FF2B5EF4-FFF2-40B4-BE49-F238E27FC236}">
                <a16:creationId xmlns:a16="http://schemas.microsoft.com/office/drawing/2014/main" id="{DA22A26F-11FF-4077-B4F1-24DE17F32767}"/>
              </a:ext>
            </a:extLst>
          </p:cNvPr>
          <p:cNvSpPr txBox="1"/>
          <p:nvPr/>
        </p:nvSpPr>
        <p:spPr>
          <a:xfrm>
            <a:off x="664785" y="5200882"/>
            <a:ext cx="10556590" cy="830997"/>
          </a:xfrm>
          <a:prstGeom prst="rect">
            <a:avLst/>
          </a:prstGeom>
          <a:noFill/>
        </p:spPr>
        <p:txBody>
          <a:bodyPr wrap="square" lIns="91440" tIns="45720" rIns="91440" bIns="45720" rtlCol="0" anchor="t">
            <a:spAutoFit/>
          </a:bodyPr>
          <a:lstStyle/>
          <a:p>
            <a:r>
              <a:rPr lang="en-US" sz="1600" b="1">
                <a:latin typeface="Segoe UI" panose="020B0502040204020203" pitchFamily="34" charset="0"/>
                <a:ea typeface="Segoe UI" panose="020B0502040204020203" pitchFamily="34" charset="0"/>
                <a:cs typeface="Segoe UI" panose="020B0502040204020203" pitchFamily="34" charset="0"/>
              </a:rPr>
              <a:t>Uniform Generation ICA</a:t>
            </a:r>
          </a:p>
          <a:p>
            <a:r>
              <a:rPr lang="en-US" sz="1600" b="0" i="0" u="none" strike="noStrike" baseline="0">
                <a:solidFill>
                  <a:srgbClr val="000000"/>
                </a:solidFill>
                <a:latin typeface="Segoe UI" panose="020B0502040204020203" pitchFamily="34" charset="0"/>
                <a:cs typeface="Segoe UI" panose="020B0502040204020203" pitchFamily="34" charset="0"/>
              </a:rPr>
              <a:t>The uniform Gen ICA results represent the maximum uniform generation at the point of interconnection without violating the thermal, voltage variation, protection, steady state voltage criteria, and reverse power flow.</a:t>
            </a:r>
            <a:r>
              <a:rPr lang="en-US" sz="1600">
                <a:solidFill>
                  <a:srgbClr val="000000"/>
                </a:solidFill>
                <a:latin typeface="Segoe UI" panose="020B0502040204020203" pitchFamily="34" charset="0"/>
                <a:cs typeface="Segoe UI" panose="020B0502040204020203" pitchFamily="34" charset="0"/>
              </a:rPr>
              <a:t> </a:t>
            </a:r>
            <a:endParaRPr lang="en-US" sz="1600" b="1">
              <a:latin typeface="Segoe UI" panose="020B0502040204020203" pitchFamily="34" charset="0"/>
              <a:ea typeface="Segoe UI" panose="020B0502040204020203" pitchFamily="34" charset="0"/>
              <a:cs typeface="Segoe UI" panose="020B0502040204020203" pitchFamily="34" charset="0"/>
            </a:endParaRPr>
          </a:p>
        </p:txBody>
      </p:sp>
      <p:sp>
        <p:nvSpPr>
          <p:cNvPr id="16" name="Title 1">
            <a:extLst>
              <a:ext uri="{FF2B5EF4-FFF2-40B4-BE49-F238E27FC236}">
                <a16:creationId xmlns:a16="http://schemas.microsoft.com/office/drawing/2014/main" id="{E9D9A89E-DB9D-48B6-A294-10D2BE207C81}"/>
              </a:ext>
            </a:extLst>
          </p:cNvPr>
          <p:cNvSpPr txBox="1">
            <a:spLocks/>
          </p:cNvSpPr>
          <p:nvPr/>
        </p:nvSpPr>
        <p:spPr>
          <a:xfrm>
            <a:off x="187228" y="172358"/>
            <a:ext cx="10515600" cy="5387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Segoe UI Light" panose="020B0502040204020203" pitchFamily="34" charset="0"/>
                <a:ea typeface="+mj-ea"/>
                <a:cs typeface="+mj-cs"/>
              </a:defRPr>
            </a:lvl1pPr>
          </a:lstStyle>
          <a:p>
            <a:r>
              <a:rPr lang="en-US"/>
              <a:t>ICA Criteria &amp; Methodology</a:t>
            </a:r>
          </a:p>
        </p:txBody>
      </p:sp>
      <p:sp>
        <p:nvSpPr>
          <p:cNvPr id="17" name="Content Placeholder 4">
            <a:extLst>
              <a:ext uri="{FF2B5EF4-FFF2-40B4-BE49-F238E27FC236}">
                <a16:creationId xmlns:a16="http://schemas.microsoft.com/office/drawing/2014/main" id="{B00AF9AB-40FA-4EC1-A00E-B993C763E127}"/>
              </a:ext>
            </a:extLst>
          </p:cNvPr>
          <p:cNvSpPr txBox="1">
            <a:spLocks/>
          </p:cNvSpPr>
          <p:nvPr/>
        </p:nvSpPr>
        <p:spPr>
          <a:xfrm>
            <a:off x="8514481" y="5822285"/>
            <a:ext cx="3337577" cy="3651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a:p>
        </p:txBody>
      </p:sp>
      <p:sp>
        <p:nvSpPr>
          <p:cNvPr id="20" name="TextBox 10">
            <a:extLst>
              <a:ext uri="{FF2B5EF4-FFF2-40B4-BE49-F238E27FC236}">
                <a16:creationId xmlns:a16="http://schemas.microsoft.com/office/drawing/2014/main" id="{841FD1DD-732D-4D83-8298-23072769A71E}"/>
              </a:ext>
            </a:extLst>
          </p:cNvPr>
          <p:cNvSpPr txBox="1"/>
          <p:nvPr/>
        </p:nvSpPr>
        <p:spPr>
          <a:xfrm>
            <a:off x="645007" y="3783758"/>
            <a:ext cx="8038710" cy="584775"/>
          </a:xfrm>
          <a:prstGeom prst="rect">
            <a:avLst/>
          </a:prstGeom>
          <a:noFill/>
        </p:spPr>
        <p:txBody>
          <a:bodyPr wrap="square" rtlCol="0">
            <a:spAutoFit/>
          </a:bodyPr>
          <a:lstStyle/>
          <a:p>
            <a:r>
              <a:rPr lang="en-US" sz="1600" b="1">
                <a:latin typeface="Segoe UI" panose="020B0502040204020203" pitchFamily="34" charset="0"/>
                <a:ea typeface="Segoe UI" panose="020B0502040204020203" pitchFamily="34" charset="0"/>
                <a:cs typeface="Segoe UI" panose="020B0502040204020203" pitchFamily="34" charset="0"/>
              </a:rPr>
              <a:t>Protection</a:t>
            </a:r>
          </a:p>
          <a:p>
            <a:r>
              <a:rPr lang="en-US" sz="1600">
                <a:latin typeface="Segoe UI" panose="020B0502040204020203" pitchFamily="34" charset="0"/>
                <a:cs typeface="Segoe UI" panose="020B0502040204020203" pitchFamily="34" charset="0"/>
              </a:rPr>
              <a:t>Checks for minimum fault level</a:t>
            </a:r>
            <a:endParaRPr lang="en-US" b="1">
              <a:latin typeface="Segoe UI" panose="020B0502040204020203" pitchFamily="34" charset="0"/>
              <a:ea typeface="Segoe UI" panose="020B0502040204020203" pitchFamily="34" charset="0"/>
              <a:cs typeface="Segoe UI" panose="020B0502040204020203" pitchFamily="34" charset="0"/>
            </a:endParaRPr>
          </a:p>
        </p:txBody>
      </p:sp>
      <p:sp>
        <p:nvSpPr>
          <p:cNvPr id="22" name="TextBox 10">
            <a:extLst>
              <a:ext uri="{FF2B5EF4-FFF2-40B4-BE49-F238E27FC236}">
                <a16:creationId xmlns:a16="http://schemas.microsoft.com/office/drawing/2014/main" id="{3A60F38F-ACC7-4BBF-8597-FDA57701266E}"/>
              </a:ext>
            </a:extLst>
          </p:cNvPr>
          <p:cNvSpPr txBox="1"/>
          <p:nvPr/>
        </p:nvSpPr>
        <p:spPr>
          <a:xfrm>
            <a:off x="645007" y="4440134"/>
            <a:ext cx="8059597" cy="584775"/>
          </a:xfrm>
          <a:prstGeom prst="rect">
            <a:avLst/>
          </a:prstGeom>
          <a:noFill/>
        </p:spPr>
        <p:txBody>
          <a:bodyPr wrap="square" rtlCol="0">
            <a:spAutoFit/>
          </a:bodyPr>
          <a:lstStyle/>
          <a:p>
            <a:r>
              <a:rPr lang="en-US" sz="1600" b="1">
                <a:latin typeface="Segoe UI" panose="020B0502040204020203" pitchFamily="34" charset="0"/>
                <a:ea typeface="Segoe UI" panose="020B0502040204020203" pitchFamily="34" charset="0"/>
                <a:cs typeface="Segoe UI" panose="020B0502040204020203" pitchFamily="34" charset="0"/>
              </a:rPr>
              <a:t>Reverse Power Flow</a:t>
            </a:r>
          </a:p>
          <a:p>
            <a:r>
              <a:rPr lang="en-US" sz="1600">
                <a:latin typeface="Segoe UI" panose="020B0502040204020203" pitchFamily="34" charset="0"/>
                <a:cs typeface="Segoe UI" panose="020B0502040204020203" pitchFamily="34" charset="0"/>
              </a:rPr>
              <a:t>Checks for reverse power flow through substation transformer and operational flexibility</a:t>
            </a:r>
            <a:endParaRPr lang="en-US" b="1">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a:extLst>
              <a:ext uri="{FF2B5EF4-FFF2-40B4-BE49-F238E27FC236}">
                <a16:creationId xmlns:a16="http://schemas.microsoft.com/office/drawing/2014/main" id="{6EBF5A7B-98A8-4764-AB3F-3E75D7B4F2B5}"/>
              </a:ext>
            </a:extLst>
          </p:cNvPr>
          <p:cNvCxnSpPr/>
          <p:nvPr/>
        </p:nvCxnSpPr>
        <p:spPr>
          <a:xfrm>
            <a:off x="677402" y="5082223"/>
            <a:ext cx="7591425" cy="0"/>
          </a:xfrm>
          <a:prstGeom prst="line">
            <a:avLst/>
          </a:prstGeom>
          <a:ln w="38100"/>
        </p:spPr>
        <p:style>
          <a:lnRef idx="3">
            <a:schemeClr val="accent4"/>
          </a:lnRef>
          <a:fillRef idx="0">
            <a:schemeClr val="accent4"/>
          </a:fillRef>
          <a:effectRef idx="2">
            <a:schemeClr val="accent4"/>
          </a:effectRef>
          <a:fontRef idx="minor">
            <a:schemeClr val="tx1"/>
          </a:fontRef>
        </p:style>
      </p:cxnSp>
      <p:sp>
        <p:nvSpPr>
          <p:cNvPr id="6" name="Speech Bubble: Oval 5">
            <a:extLst>
              <a:ext uri="{FF2B5EF4-FFF2-40B4-BE49-F238E27FC236}">
                <a16:creationId xmlns:a16="http://schemas.microsoft.com/office/drawing/2014/main" id="{185B224D-5F9C-044E-CD66-5FD7DED1FA28}"/>
              </a:ext>
            </a:extLst>
          </p:cNvPr>
          <p:cNvSpPr/>
          <p:nvPr/>
        </p:nvSpPr>
        <p:spPr>
          <a:xfrm>
            <a:off x="9176552" y="513046"/>
            <a:ext cx="2743200" cy="2614336"/>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2AEE3901-7A03-C4B2-7CE5-402E9005A0E4}"/>
              </a:ext>
            </a:extLst>
          </p:cNvPr>
          <p:cNvSpPr txBox="1"/>
          <p:nvPr/>
        </p:nvSpPr>
        <p:spPr>
          <a:xfrm>
            <a:off x="9242023" y="1397836"/>
            <a:ext cx="2610035" cy="923330"/>
          </a:xfrm>
          <a:prstGeom prst="rect">
            <a:avLst/>
          </a:prstGeom>
          <a:noFill/>
        </p:spPr>
        <p:txBody>
          <a:bodyPr wrap="square">
            <a:spAutoFit/>
          </a:bodyPr>
          <a:lstStyle/>
          <a:p>
            <a:r>
              <a:rPr lang="en-US" sz="1800">
                <a:solidFill>
                  <a:schemeClr val="bg1"/>
                </a:solidFill>
                <a:effectLst/>
                <a:latin typeface="Segoe UI" panose="020B0502040204020203" pitchFamily="34" charset="0"/>
                <a:ea typeface="Calibri" panose="020F0502020204030204" pitchFamily="34" charset="0"/>
                <a:cs typeface="Segoe UI" panose="020B0502040204020203" pitchFamily="34" charset="0"/>
              </a:rPr>
              <a:t>No additional buffer values are built into the ICA</a:t>
            </a:r>
            <a:r>
              <a:rPr lang="en-US">
                <a:solidFill>
                  <a:schemeClr val="bg1"/>
                </a:solidFill>
                <a:latin typeface="Segoe UI" panose="020B0502040204020203" pitchFamily="34" charset="0"/>
                <a:ea typeface="Calibri" panose="020F0502020204030204" pitchFamily="34" charset="0"/>
                <a:cs typeface="Segoe UI" panose="020B0502040204020203" pitchFamily="34" charset="0"/>
              </a:rPr>
              <a:t> prior to publication. </a:t>
            </a:r>
            <a:endParaRPr lang="en-US">
              <a:solidFill>
                <a:schemeClr val="bg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42969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7FE7CA9-C331-A7AA-2B1D-D41AEB60C577}"/>
              </a:ext>
            </a:extLst>
          </p:cNvPr>
          <p:cNvSpPr>
            <a:spLocks noGrp="1"/>
          </p:cNvSpPr>
          <p:nvPr>
            <p:ph type="title"/>
          </p:nvPr>
        </p:nvSpPr>
        <p:spPr>
          <a:xfrm>
            <a:off x="554914" y="300506"/>
            <a:ext cx="10515600" cy="1325563"/>
          </a:xfrm>
        </p:spPr>
        <p:txBody>
          <a:bodyPr/>
          <a:lstStyle/>
          <a:p>
            <a:r>
              <a:rPr lang="en-US"/>
              <a:t>ICA Iterative Methodology</a:t>
            </a:r>
            <a:br>
              <a:rPr lang="en-US"/>
            </a:br>
            <a:endParaRPr lang="en-US"/>
          </a:p>
        </p:txBody>
      </p:sp>
      <p:sp>
        <p:nvSpPr>
          <p:cNvPr id="5" name="Slide Number Placeholder 4">
            <a:extLst>
              <a:ext uri="{FF2B5EF4-FFF2-40B4-BE49-F238E27FC236}">
                <a16:creationId xmlns:a16="http://schemas.microsoft.com/office/drawing/2014/main" id="{2620B961-AC54-061B-0C53-1A7F1EB6F8E8}"/>
              </a:ext>
            </a:extLst>
          </p:cNvPr>
          <p:cNvSpPr>
            <a:spLocks noGrp="1"/>
          </p:cNvSpPr>
          <p:nvPr>
            <p:ph type="sldNum" sz="quarter" idx="12"/>
          </p:nvPr>
        </p:nvSpPr>
        <p:spPr/>
        <p:txBody>
          <a:bodyPr/>
          <a:lstStyle/>
          <a:p>
            <a:fld id="{5E94BA17-8AE8-4651-9FD9-8589E5D42325}" type="slidenum">
              <a:rPr lang="en-US" smtClean="0"/>
              <a:pPr/>
              <a:t>5</a:t>
            </a:fld>
            <a:endParaRPr lang="en-US"/>
          </a:p>
        </p:txBody>
      </p:sp>
      <p:pic>
        <p:nvPicPr>
          <p:cNvPr id="2" name="Picture 2" descr="Diagram&#10;&#10;Description automatically generated">
            <a:extLst>
              <a:ext uri="{FF2B5EF4-FFF2-40B4-BE49-F238E27FC236}">
                <a16:creationId xmlns:a16="http://schemas.microsoft.com/office/drawing/2014/main" id="{B06AB807-713F-E28E-42D7-ECED78638835}"/>
              </a:ext>
            </a:extLst>
          </p:cNvPr>
          <p:cNvPicPr>
            <a:picLocks noChangeAspect="1"/>
          </p:cNvPicPr>
          <p:nvPr/>
        </p:nvPicPr>
        <p:blipFill>
          <a:blip r:embed="rId2"/>
          <a:stretch>
            <a:fillRect/>
          </a:stretch>
        </p:blipFill>
        <p:spPr>
          <a:xfrm>
            <a:off x="524741" y="1656560"/>
            <a:ext cx="11367654" cy="3804653"/>
          </a:xfrm>
          <a:prstGeom prst="rect">
            <a:avLst/>
          </a:prstGeom>
        </p:spPr>
      </p:pic>
    </p:spTree>
    <p:extLst>
      <p:ext uri="{BB962C8B-B14F-4D97-AF65-F5344CB8AC3E}">
        <p14:creationId xmlns:p14="http://schemas.microsoft.com/office/powerpoint/2010/main" val="2462329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C0C9A2-484E-429A-B6B8-AEA09A1B250F}"/>
              </a:ext>
            </a:extLst>
          </p:cNvPr>
          <p:cNvSpPr>
            <a:spLocks noGrp="1"/>
          </p:cNvSpPr>
          <p:nvPr>
            <p:ph sz="half" idx="1"/>
          </p:nvPr>
        </p:nvSpPr>
        <p:spPr>
          <a:xfrm>
            <a:off x="448844" y="1596309"/>
            <a:ext cx="11133574" cy="4933727"/>
          </a:xfrm>
        </p:spPr>
        <p:txBody>
          <a:bodyPr vert="horz" lIns="91440" tIns="45720" rIns="91440" bIns="45720" rtlCol="0" anchor="t">
            <a:normAutofit/>
          </a:bodyPr>
          <a:lstStyle/>
          <a:p>
            <a:r>
              <a:rPr lang="en-US">
                <a:latin typeface="Segoe UI"/>
                <a:cs typeface="Segoe UI"/>
              </a:rPr>
              <a:t>Rule 21 Screen M Use Case</a:t>
            </a:r>
          </a:p>
          <a:p>
            <a:pPr lvl="1"/>
            <a:r>
              <a:rPr lang="en-US">
                <a:latin typeface="Segoe UI"/>
                <a:cs typeface="Segoe UI"/>
              </a:rPr>
              <a:t>All Interconnecting DERs to be evaluated against the ICA values as a part of Screen M </a:t>
            </a:r>
            <a:endParaRPr lang="en-US"/>
          </a:p>
          <a:p>
            <a:r>
              <a:rPr lang="en-US">
                <a:latin typeface="Segoe UI"/>
                <a:cs typeface="Segoe UI"/>
              </a:rPr>
              <a:t>Rule 21 Limited Generation Profile Use Case</a:t>
            </a:r>
          </a:p>
          <a:p>
            <a:pPr lvl="1"/>
            <a:r>
              <a:rPr lang="en-US">
                <a:latin typeface="Segoe UI"/>
                <a:cs typeface="Segoe UI"/>
              </a:rPr>
              <a:t>Allow Interconnecting DER to Be Evaluated and Operate Under Limited Generation Profile. This proposal would Modify interconnection procedures to allow a DER customer to submit a “Limited Generation Profile” as part of their Interconnection Application, require that customer to enable generation profile limiting functionality, and allow utility limited future opportunity to alter that profile if circumstances warrant</a:t>
            </a:r>
          </a:p>
          <a:p>
            <a:pPr lvl="1"/>
            <a:r>
              <a:rPr lang="en-US" sz="2000">
                <a:effectLst/>
                <a:latin typeface="Segoe UI"/>
                <a:cs typeface="Segoe UI"/>
              </a:rPr>
              <a:t>Limited Generation Profile (LGP) would be applied </a:t>
            </a:r>
            <a:r>
              <a:rPr lang="en-US">
                <a:latin typeface="Segoe UI"/>
                <a:cs typeface="Segoe UI"/>
              </a:rPr>
              <a:t>when requested by the interconnecting DER customer</a:t>
            </a:r>
            <a:endParaRPr lang="en-US"/>
          </a:p>
        </p:txBody>
      </p:sp>
      <p:sp>
        <p:nvSpPr>
          <p:cNvPr id="5" name="Slide Number Placeholder 4">
            <a:extLst>
              <a:ext uri="{FF2B5EF4-FFF2-40B4-BE49-F238E27FC236}">
                <a16:creationId xmlns:a16="http://schemas.microsoft.com/office/drawing/2014/main" id="{6C4341A1-36C3-4951-85DB-7B34E2721A91}"/>
              </a:ext>
            </a:extLst>
          </p:cNvPr>
          <p:cNvSpPr>
            <a:spLocks noGrp="1"/>
          </p:cNvSpPr>
          <p:nvPr>
            <p:ph type="sldNum" sz="quarter" idx="12"/>
          </p:nvPr>
        </p:nvSpPr>
        <p:spPr/>
        <p:txBody>
          <a:bodyPr/>
          <a:lstStyle/>
          <a:p>
            <a:fld id="{5E94BA17-8AE8-4651-9FD9-8589E5D42325}" type="slidenum">
              <a:rPr lang="en-US" smtClean="0"/>
              <a:pPr/>
              <a:t>6</a:t>
            </a:fld>
            <a:endParaRPr lang="en-US"/>
          </a:p>
        </p:txBody>
      </p:sp>
      <p:sp>
        <p:nvSpPr>
          <p:cNvPr id="6" name="Title 1">
            <a:extLst>
              <a:ext uri="{FF2B5EF4-FFF2-40B4-BE49-F238E27FC236}">
                <a16:creationId xmlns:a16="http://schemas.microsoft.com/office/drawing/2014/main" id="{CF12F7FF-8122-4034-8DF0-231885111341}"/>
              </a:ext>
            </a:extLst>
          </p:cNvPr>
          <p:cNvSpPr txBox="1">
            <a:spLocks/>
          </p:cNvSpPr>
          <p:nvPr/>
        </p:nvSpPr>
        <p:spPr>
          <a:xfrm>
            <a:off x="448844" y="327964"/>
            <a:ext cx="10515600" cy="5387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Segoe UI Light" panose="020B0502040204020203" pitchFamily="34" charset="0"/>
                <a:ea typeface="+mj-ea"/>
                <a:cs typeface="+mj-cs"/>
              </a:defRPr>
            </a:lvl1pPr>
          </a:lstStyle>
          <a:p>
            <a:r>
              <a:rPr lang="en-US"/>
              <a:t>Rule 21 Use Cases with Gen ICA</a:t>
            </a:r>
          </a:p>
        </p:txBody>
      </p:sp>
    </p:spTree>
    <p:extLst>
      <p:ext uri="{BB962C8B-B14F-4D97-AF65-F5344CB8AC3E}">
        <p14:creationId xmlns:p14="http://schemas.microsoft.com/office/powerpoint/2010/main" val="2980647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D74CBB-2657-4D69-8FAF-A7476DFDBB67}"/>
              </a:ext>
            </a:extLst>
          </p:cNvPr>
          <p:cNvSpPr>
            <a:spLocks noGrp="1"/>
          </p:cNvSpPr>
          <p:nvPr>
            <p:ph type="title"/>
          </p:nvPr>
        </p:nvSpPr>
        <p:spPr>
          <a:xfrm>
            <a:off x="518604" y="234900"/>
            <a:ext cx="10515600" cy="717949"/>
          </a:xfrm>
        </p:spPr>
        <p:txBody>
          <a:bodyPr anchor="ctr">
            <a:normAutofit/>
          </a:bodyPr>
          <a:lstStyle/>
          <a:p>
            <a:r>
              <a:rPr lang="en-US"/>
              <a:t>Limited Generation Profile</a:t>
            </a:r>
          </a:p>
        </p:txBody>
      </p:sp>
      <p:sp>
        <p:nvSpPr>
          <p:cNvPr id="3" name="Content Placeholder 2">
            <a:extLst>
              <a:ext uri="{FF2B5EF4-FFF2-40B4-BE49-F238E27FC236}">
                <a16:creationId xmlns:a16="http://schemas.microsoft.com/office/drawing/2014/main" id="{BF28D0EC-A4B8-47E4-AA33-F6BF23080060}"/>
              </a:ext>
            </a:extLst>
          </p:cNvPr>
          <p:cNvSpPr>
            <a:spLocks noGrp="1"/>
          </p:cNvSpPr>
          <p:nvPr>
            <p:ph sz="half" idx="1"/>
          </p:nvPr>
        </p:nvSpPr>
        <p:spPr>
          <a:xfrm>
            <a:off x="651769" y="1093533"/>
            <a:ext cx="10382435" cy="4351338"/>
          </a:xfrm>
        </p:spPr>
        <p:txBody>
          <a:bodyPr>
            <a:normAutofit/>
          </a:bodyPr>
          <a:lstStyle/>
          <a:p>
            <a:pPr marL="0" indent="0">
              <a:buNone/>
            </a:pPr>
            <a:r>
              <a:rPr lang="en-US">
                <a:effectLst/>
              </a:rPr>
              <a:t>As shown on the graph, the GF Net export is 2.0 MW which is higher than 1.14MW (lowest ICA-SG value in the ICA-SG profile). Customer </a:t>
            </a:r>
            <a:r>
              <a:rPr lang="en-US"/>
              <a:t>can choose to request using </a:t>
            </a:r>
            <a:r>
              <a:rPr lang="en-US">
                <a:effectLst/>
              </a:rPr>
              <a:t>LGP to operate within the lower limits of April, September</a:t>
            </a:r>
            <a:r>
              <a:rPr lang="en-US"/>
              <a:t> and October. </a:t>
            </a:r>
            <a:endParaRPr lang="en-US">
              <a:effectLst/>
            </a:endParaRPr>
          </a:p>
        </p:txBody>
      </p:sp>
      <p:sp>
        <p:nvSpPr>
          <p:cNvPr id="5" name="Slide Number Placeholder 4">
            <a:extLst>
              <a:ext uri="{FF2B5EF4-FFF2-40B4-BE49-F238E27FC236}">
                <a16:creationId xmlns:a16="http://schemas.microsoft.com/office/drawing/2014/main" id="{8E26FD46-E24D-4BD6-AE76-E55CADC2D95E}"/>
              </a:ext>
            </a:extLst>
          </p:cNvPr>
          <p:cNvSpPr>
            <a:spLocks noGrp="1"/>
          </p:cNvSpPr>
          <p:nvPr>
            <p:ph type="sldNum" sz="quarter" idx="12"/>
          </p:nvPr>
        </p:nvSpPr>
        <p:spPr>
          <a:xfrm>
            <a:off x="11478829" y="6347474"/>
            <a:ext cx="558552" cy="365125"/>
          </a:xfrm>
        </p:spPr>
        <p:txBody>
          <a:bodyPr anchor="ctr">
            <a:normAutofit/>
          </a:bodyPr>
          <a:lstStyle/>
          <a:p>
            <a:pPr>
              <a:spcAft>
                <a:spcPts val="600"/>
              </a:spcAft>
            </a:pPr>
            <a:fld id="{5E94BA17-8AE8-4651-9FD9-8589E5D42325}" type="slidenum">
              <a:rPr lang="en-US" smtClean="0"/>
              <a:pPr>
                <a:spcAft>
                  <a:spcPts val="600"/>
                </a:spcAft>
              </a:pPr>
              <a:t>7</a:t>
            </a:fld>
            <a:endParaRPr lang="en-US"/>
          </a:p>
        </p:txBody>
      </p:sp>
      <p:graphicFrame>
        <p:nvGraphicFramePr>
          <p:cNvPr id="2" name="Table 1">
            <a:extLst>
              <a:ext uri="{FF2B5EF4-FFF2-40B4-BE49-F238E27FC236}">
                <a16:creationId xmlns:a16="http://schemas.microsoft.com/office/drawing/2014/main" id="{A3E2A904-649F-B644-8031-1272BFB39E00}"/>
              </a:ext>
            </a:extLst>
          </p:cNvPr>
          <p:cNvGraphicFramePr>
            <a:graphicFrameLocks noGrp="1"/>
          </p:cNvGraphicFramePr>
          <p:nvPr>
            <p:extLst>
              <p:ext uri="{D42A27DB-BD31-4B8C-83A1-F6EECF244321}">
                <p14:modId xmlns:p14="http://schemas.microsoft.com/office/powerpoint/2010/main" val="1278131171"/>
              </p:ext>
            </p:extLst>
          </p:nvPr>
        </p:nvGraphicFramePr>
        <p:xfrm>
          <a:off x="9159167" y="2052596"/>
          <a:ext cx="2598938" cy="4140408"/>
        </p:xfrm>
        <a:graphic>
          <a:graphicData uri="http://schemas.openxmlformats.org/drawingml/2006/table">
            <a:tbl>
              <a:tblPr/>
              <a:tblGrid>
                <a:gridCol w="1299469">
                  <a:extLst>
                    <a:ext uri="{9D8B030D-6E8A-4147-A177-3AD203B41FA5}">
                      <a16:colId xmlns:a16="http://schemas.microsoft.com/office/drawing/2014/main" val="3812576838"/>
                    </a:ext>
                  </a:extLst>
                </a:gridCol>
                <a:gridCol w="1299469">
                  <a:extLst>
                    <a:ext uri="{9D8B030D-6E8A-4147-A177-3AD203B41FA5}">
                      <a16:colId xmlns:a16="http://schemas.microsoft.com/office/drawing/2014/main" val="220826392"/>
                    </a:ext>
                  </a:extLst>
                </a:gridCol>
              </a:tblGrid>
              <a:tr h="483552">
                <a:tc>
                  <a:txBody>
                    <a:bodyPr/>
                    <a:lstStyle/>
                    <a:p>
                      <a:pPr latinLnBrk="0"/>
                      <a:r>
                        <a:rPr lang="en-US" sz="1400">
                          <a:effectLst/>
                          <a:latin typeface="Seaford"/>
                        </a:rPr>
                        <a:t>Month</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400">
                          <a:effectLst/>
                          <a:latin typeface="Seaford"/>
                        </a:rPr>
                        <a:t>Limits</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3298770629"/>
                  </a:ext>
                </a:extLst>
              </a:tr>
              <a:tr h="304738">
                <a:tc>
                  <a:txBody>
                    <a:bodyPr/>
                    <a:lstStyle/>
                    <a:p>
                      <a:pPr latinLnBrk="0"/>
                      <a:r>
                        <a:rPr lang="en-US" sz="1400">
                          <a:effectLst/>
                          <a:latin typeface="Seaford"/>
                        </a:rPr>
                        <a:t>Jan</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2.00</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1011746647"/>
                  </a:ext>
                </a:extLst>
              </a:tr>
              <a:tr h="304738">
                <a:tc>
                  <a:txBody>
                    <a:bodyPr/>
                    <a:lstStyle/>
                    <a:p>
                      <a:pPr latinLnBrk="0"/>
                      <a:r>
                        <a:rPr lang="en-US" sz="1400">
                          <a:effectLst/>
                          <a:latin typeface="Seaford"/>
                        </a:rPr>
                        <a:t>Feb</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2.00</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179310424"/>
                  </a:ext>
                </a:extLst>
              </a:tr>
              <a:tr h="304738">
                <a:tc>
                  <a:txBody>
                    <a:bodyPr/>
                    <a:lstStyle/>
                    <a:p>
                      <a:pPr latinLnBrk="0"/>
                      <a:r>
                        <a:rPr lang="en-US" sz="1400">
                          <a:effectLst/>
                          <a:latin typeface="Seaford"/>
                        </a:rPr>
                        <a:t>Mar</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2.00</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2805798482"/>
                  </a:ext>
                </a:extLst>
              </a:tr>
              <a:tr h="304738">
                <a:tc>
                  <a:txBody>
                    <a:bodyPr/>
                    <a:lstStyle/>
                    <a:p>
                      <a:pPr latinLnBrk="0"/>
                      <a:r>
                        <a:rPr lang="en-US" sz="1400">
                          <a:effectLst/>
                          <a:latin typeface="Seaford"/>
                        </a:rPr>
                        <a:t>Apr</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1.53</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2823702156"/>
                  </a:ext>
                </a:extLst>
              </a:tr>
              <a:tr h="304738">
                <a:tc>
                  <a:txBody>
                    <a:bodyPr/>
                    <a:lstStyle/>
                    <a:p>
                      <a:pPr latinLnBrk="0"/>
                      <a:r>
                        <a:rPr lang="en-US" sz="1400">
                          <a:effectLst/>
                          <a:latin typeface="Seaford"/>
                        </a:rPr>
                        <a:t>May</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2.00</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1080548722"/>
                  </a:ext>
                </a:extLst>
              </a:tr>
              <a:tr h="304738">
                <a:tc>
                  <a:txBody>
                    <a:bodyPr/>
                    <a:lstStyle/>
                    <a:p>
                      <a:pPr latinLnBrk="0"/>
                      <a:r>
                        <a:rPr lang="en-US" sz="1400">
                          <a:effectLst/>
                          <a:latin typeface="Seaford"/>
                        </a:rPr>
                        <a:t>Jun</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2.00</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1633817987"/>
                  </a:ext>
                </a:extLst>
              </a:tr>
              <a:tr h="304738">
                <a:tc>
                  <a:txBody>
                    <a:bodyPr/>
                    <a:lstStyle/>
                    <a:p>
                      <a:pPr latinLnBrk="0"/>
                      <a:r>
                        <a:rPr lang="en-US" sz="1400">
                          <a:effectLst/>
                          <a:latin typeface="Seaford"/>
                        </a:rPr>
                        <a:t>Jul</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2.00</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249407792"/>
                  </a:ext>
                </a:extLst>
              </a:tr>
              <a:tr h="304738">
                <a:tc>
                  <a:txBody>
                    <a:bodyPr/>
                    <a:lstStyle/>
                    <a:p>
                      <a:pPr latinLnBrk="0"/>
                      <a:r>
                        <a:rPr lang="en-US" sz="1400">
                          <a:effectLst/>
                          <a:latin typeface="Seaford"/>
                        </a:rPr>
                        <a:t>Aug</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2.00</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1088721231"/>
                  </a:ext>
                </a:extLst>
              </a:tr>
              <a:tr h="304738">
                <a:tc>
                  <a:txBody>
                    <a:bodyPr/>
                    <a:lstStyle/>
                    <a:p>
                      <a:pPr latinLnBrk="0"/>
                      <a:r>
                        <a:rPr lang="en-US" sz="1400">
                          <a:effectLst/>
                          <a:latin typeface="Seaford"/>
                        </a:rPr>
                        <a:t>Sept</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1.79</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3552468732"/>
                  </a:ext>
                </a:extLst>
              </a:tr>
              <a:tr h="304738">
                <a:tc>
                  <a:txBody>
                    <a:bodyPr/>
                    <a:lstStyle/>
                    <a:p>
                      <a:pPr latinLnBrk="0"/>
                      <a:r>
                        <a:rPr lang="en-US" sz="1400">
                          <a:effectLst/>
                          <a:latin typeface="Seaford"/>
                        </a:rPr>
                        <a:t>Oct</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1.14</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754345342"/>
                  </a:ext>
                </a:extLst>
              </a:tr>
              <a:tr h="304738">
                <a:tc>
                  <a:txBody>
                    <a:bodyPr/>
                    <a:lstStyle/>
                    <a:p>
                      <a:pPr latinLnBrk="0"/>
                      <a:r>
                        <a:rPr lang="en-US" sz="1400">
                          <a:effectLst/>
                          <a:latin typeface="Seaford"/>
                        </a:rPr>
                        <a:t>Nov</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2.00</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2316805715"/>
                  </a:ext>
                </a:extLst>
              </a:tr>
              <a:tr h="304738">
                <a:tc>
                  <a:txBody>
                    <a:bodyPr/>
                    <a:lstStyle/>
                    <a:p>
                      <a:pPr latinLnBrk="0"/>
                      <a:r>
                        <a:rPr lang="en-US" sz="1400">
                          <a:effectLst/>
                          <a:latin typeface="Seaford"/>
                        </a:rPr>
                        <a:t>Dec</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algn="r" latinLnBrk="0"/>
                      <a:r>
                        <a:rPr lang="en-US" sz="1400">
                          <a:effectLst/>
                          <a:latin typeface="Seaford"/>
                        </a:rPr>
                        <a:t>2.00</a:t>
                      </a:r>
                    </a:p>
                  </a:txBody>
                  <a:tcPr marL="83680" marR="83680" marT="41840" marB="4184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2401704394"/>
                  </a:ext>
                </a:extLst>
              </a:tr>
            </a:tbl>
          </a:graphicData>
        </a:graphic>
      </p:graphicFrame>
      <p:grpSp>
        <p:nvGrpSpPr>
          <p:cNvPr id="10" name="Group 9">
            <a:extLst>
              <a:ext uri="{FF2B5EF4-FFF2-40B4-BE49-F238E27FC236}">
                <a16:creationId xmlns:a16="http://schemas.microsoft.com/office/drawing/2014/main" id="{C0628367-5D5E-87E2-9A42-61880C920B8D}"/>
              </a:ext>
            </a:extLst>
          </p:cNvPr>
          <p:cNvGrpSpPr/>
          <p:nvPr/>
        </p:nvGrpSpPr>
        <p:grpSpPr>
          <a:xfrm>
            <a:off x="1048533" y="2163102"/>
            <a:ext cx="7460202" cy="4140411"/>
            <a:chOff x="1224379" y="2207063"/>
            <a:chExt cx="7460202" cy="4140411"/>
          </a:xfrm>
        </p:grpSpPr>
        <p:pic>
          <p:nvPicPr>
            <p:cNvPr id="6" name="Picture 5">
              <a:extLst>
                <a:ext uri="{FF2B5EF4-FFF2-40B4-BE49-F238E27FC236}">
                  <a16:creationId xmlns:a16="http://schemas.microsoft.com/office/drawing/2014/main" id="{DD907C92-62E6-4F09-A92D-1F40EBFA1E44}"/>
                </a:ext>
              </a:extLst>
            </p:cNvPr>
            <p:cNvPicPr>
              <a:picLocks noChangeAspect="1"/>
            </p:cNvPicPr>
            <p:nvPr/>
          </p:nvPicPr>
          <p:blipFill>
            <a:blip r:embed="rId2"/>
            <a:stretch>
              <a:fillRect/>
            </a:stretch>
          </p:blipFill>
          <p:spPr>
            <a:xfrm>
              <a:off x="1224379" y="2207063"/>
              <a:ext cx="7460202" cy="4140411"/>
            </a:xfrm>
            <a:prstGeom prst="rect">
              <a:avLst/>
            </a:prstGeom>
            <a:noFill/>
            <a:ln w="12700" cap="sq">
              <a:solidFill>
                <a:srgbClr val="000000"/>
              </a:solidFill>
              <a:prstDash val="solid"/>
              <a:miter lim="800000"/>
            </a:ln>
            <a:effectLst>
              <a:outerShdw blurRad="50800" dist="38100" dir="2700000" algn="tl" rotWithShape="0">
                <a:srgbClr val="000000">
                  <a:alpha val="43000"/>
                </a:srgbClr>
              </a:outerShdw>
            </a:effectLst>
          </p:spPr>
        </p:pic>
        <p:sp>
          <p:nvSpPr>
            <p:cNvPr id="8" name="TextBox 7">
              <a:extLst>
                <a:ext uri="{FF2B5EF4-FFF2-40B4-BE49-F238E27FC236}">
                  <a16:creationId xmlns:a16="http://schemas.microsoft.com/office/drawing/2014/main" id="{5983623C-8113-C7AC-087B-7BA159F1DAE7}"/>
                </a:ext>
              </a:extLst>
            </p:cNvPr>
            <p:cNvSpPr txBox="1"/>
            <p:nvPr/>
          </p:nvSpPr>
          <p:spPr>
            <a:xfrm>
              <a:off x="1224892" y="5898411"/>
              <a:ext cx="7458151" cy="338554"/>
            </a:xfrm>
            <a:prstGeom prst="rect">
              <a:avLst/>
            </a:prstGeom>
            <a:solidFill>
              <a:schemeClr val="bg1">
                <a:lumMod val="95000"/>
              </a:schemeClr>
            </a:solid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r>
                <a:rPr lang="en-US" sz="1000">
                  <a:solidFill>
                    <a:schemeClr val="tx1">
                      <a:lumMod val="75000"/>
                      <a:lumOff val="25000"/>
                    </a:schemeClr>
                  </a:solidFill>
                  <a:cs typeface="Calibri"/>
                </a:rPr>
                <a:t>             January     February      March         April           May            June            July            August    September  October  November  December   </a:t>
              </a:r>
            </a:p>
            <a:p>
              <a:r>
                <a:rPr lang="en-US" sz="1200" b="1">
                  <a:solidFill>
                    <a:schemeClr val="tx1">
                      <a:lumMod val="75000"/>
                      <a:lumOff val="25000"/>
                    </a:schemeClr>
                  </a:solidFill>
                  <a:cs typeface="Calibri"/>
                </a:rPr>
                <a:t>                                                                                        Monthly Schedule</a:t>
              </a:r>
              <a:endParaRPr lang="en-US" sz="1000">
                <a:solidFill>
                  <a:schemeClr val="tx1">
                    <a:lumMod val="75000"/>
                    <a:lumOff val="25000"/>
                  </a:schemeClr>
                </a:solidFill>
                <a:cs typeface="Calibri"/>
              </a:endParaRPr>
            </a:p>
          </p:txBody>
        </p:sp>
      </p:grpSp>
    </p:spTree>
    <p:extLst>
      <p:ext uri="{BB962C8B-B14F-4D97-AF65-F5344CB8AC3E}">
        <p14:creationId xmlns:p14="http://schemas.microsoft.com/office/powerpoint/2010/main" val="2759312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594E2F-0901-430A-A41B-39E53DE63783}"/>
              </a:ext>
            </a:extLst>
          </p:cNvPr>
          <p:cNvSpPr>
            <a:spLocks noGrp="1"/>
          </p:cNvSpPr>
          <p:nvPr>
            <p:ph type="sldNum" sz="quarter" idx="12"/>
          </p:nvPr>
        </p:nvSpPr>
        <p:spPr>
          <a:xfrm>
            <a:off x="11478829" y="6347474"/>
            <a:ext cx="558552" cy="365125"/>
          </a:xfrm>
          <a:prstGeom prst="rect">
            <a:avLst/>
          </a:prstGeom>
        </p:spPr>
        <p:txBody>
          <a:bodyPr/>
          <a:lstStyle/>
          <a:p>
            <a:fld id="{5E94BA17-8AE8-4651-9FD9-8589E5D42325}" type="slidenum">
              <a:rPr lang="en-US" smtClean="0"/>
              <a:pPr/>
              <a:t>8</a:t>
            </a:fld>
            <a:endParaRPr lang="en-US"/>
          </a:p>
        </p:txBody>
      </p:sp>
      <p:graphicFrame>
        <p:nvGraphicFramePr>
          <p:cNvPr id="4" name="Table 3">
            <a:extLst>
              <a:ext uri="{FF2B5EF4-FFF2-40B4-BE49-F238E27FC236}">
                <a16:creationId xmlns:a16="http://schemas.microsoft.com/office/drawing/2014/main" id="{A2566489-3CF4-4293-A773-953C8A9869C4}"/>
              </a:ext>
            </a:extLst>
          </p:cNvPr>
          <p:cNvGraphicFramePr>
            <a:graphicFrameLocks noGrp="1"/>
          </p:cNvGraphicFramePr>
          <p:nvPr>
            <p:extLst>
              <p:ext uri="{D42A27DB-BD31-4B8C-83A1-F6EECF244321}">
                <p14:modId xmlns:p14="http://schemas.microsoft.com/office/powerpoint/2010/main" val="1533047994"/>
              </p:ext>
            </p:extLst>
          </p:nvPr>
        </p:nvGraphicFramePr>
        <p:xfrm>
          <a:off x="94276" y="296321"/>
          <a:ext cx="12003448" cy="5933313"/>
        </p:xfrm>
        <a:graphic>
          <a:graphicData uri="http://schemas.openxmlformats.org/drawingml/2006/table">
            <a:tbl>
              <a:tblPr firstRow="1" bandRow="1">
                <a:tableStyleId>{5C22544A-7EE6-4342-B048-85BDC9FD1C3A}</a:tableStyleId>
              </a:tblPr>
              <a:tblGrid>
                <a:gridCol w="1369540">
                  <a:extLst>
                    <a:ext uri="{9D8B030D-6E8A-4147-A177-3AD203B41FA5}">
                      <a16:colId xmlns:a16="http://schemas.microsoft.com/office/drawing/2014/main" val="1510261696"/>
                    </a:ext>
                  </a:extLst>
                </a:gridCol>
                <a:gridCol w="3544636">
                  <a:extLst>
                    <a:ext uri="{9D8B030D-6E8A-4147-A177-3AD203B41FA5}">
                      <a16:colId xmlns:a16="http://schemas.microsoft.com/office/drawing/2014/main" val="4242593754"/>
                    </a:ext>
                  </a:extLst>
                </a:gridCol>
                <a:gridCol w="3544636">
                  <a:extLst>
                    <a:ext uri="{9D8B030D-6E8A-4147-A177-3AD203B41FA5}">
                      <a16:colId xmlns:a16="http://schemas.microsoft.com/office/drawing/2014/main" val="3005177047"/>
                    </a:ext>
                  </a:extLst>
                </a:gridCol>
                <a:gridCol w="3544636">
                  <a:extLst>
                    <a:ext uri="{9D8B030D-6E8A-4147-A177-3AD203B41FA5}">
                      <a16:colId xmlns:a16="http://schemas.microsoft.com/office/drawing/2014/main" val="2466209668"/>
                    </a:ext>
                  </a:extLst>
                </a:gridCol>
              </a:tblGrid>
              <a:tr h="0">
                <a:tc>
                  <a:txBody>
                    <a:bodyPr/>
                    <a:lstStyle/>
                    <a:p>
                      <a:endParaRPr lang="en-US" sz="1200">
                        <a:effectLst/>
                      </a:endParaRPr>
                    </a:p>
                  </a:txBody>
                  <a:tcPr marL="68580" marR="68580" marT="0" marB="0"/>
                </a:tc>
                <a:tc>
                  <a:txBody>
                    <a:bodyPr/>
                    <a:lstStyle/>
                    <a:p>
                      <a:pPr marL="0" marR="0" algn="ctr">
                        <a:spcBef>
                          <a:spcPts val="0"/>
                        </a:spcBef>
                        <a:spcAft>
                          <a:spcPts val="0"/>
                        </a:spcAft>
                      </a:pPr>
                      <a:r>
                        <a:rPr lang="en-US" sz="1200">
                          <a:effectLst/>
                        </a:rPr>
                        <a:t>PGE</a:t>
                      </a:r>
                    </a:p>
                  </a:txBody>
                  <a:tcPr marL="68580" marR="68580" marT="0" marB="0"/>
                </a:tc>
                <a:tc>
                  <a:txBody>
                    <a:bodyPr/>
                    <a:lstStyle/>
                    <a:p>
                      <a:pPr marL="0" marR="0" algn="ctr">
                        <a:spcBef>
                          <a:spcPts val="0"/>
                        </a:spcBef>
                        <a:spcAft>
                          <a:spcPts val="0"/>
                        </a:spcAft>
                      </a:pPr>
                      <a:r>
                        <a:rPr lang="en-US" sz="1200">
                          <a:effectLst/>
                        </a:rPr>
                        <a:t>SCE</a:t>
                      </a:r>
                    </a:p>
                  </a:txBody>
                  <a:tcPr marL="68580" marR="68580" marT="0" marB="0"/>
                </a:tc>
                <a:tc>
                  <a:txBody>
                    <a:bodyPr/>
                    <a:lstStyle/>
                    <a:p>
                      <a:pPr marL="0" marR="0" algn="ctr">
                        <a:spcBef>
                          <a:spcPts val="0"/>
                        </a:spcBef>
                        <a:spcAft>
                          <a:spcPts val="0"/>
                        </a:spcAft>
                      </a:pPr>
                      <a:r>
                        <a:rPr lang="en-US" sz="1200">
                          <a:effectLst/>
                        </a:rPr>
                        <a:t>SDGE</a:t>
                      </a:r>
                    </a:p>
                  </a:txBody>
                  <a:tcPr marL="68580" marR="68580" marT="0" marB="0"/>
                </a:tc>
                <a:extLst>
                  <a:ext uri="{0D108BD9-81ED-4DB2-BD59-A6C34878D82A}">
                    <a16:rowId xmlns:a16="http://schemas.microsoft.com/office/drawing/2014/main" val="4013667409"/>
                  </a:ext>
                </a:extLst>
              </a:tr>
              <a:tr h="334010">
                <a:tc>
                  <a:txBody>
                    <a:bodyPr/>
                    <a:lstStyle/>
                    <a:p>
                      <a:pPr marL="0" marR="0">
                        <a:spcBef>
                          <a:spcPts val="0"/>
                        </a:spcBef>
                        <a:spcAft>
                          <a:spcPts val="0"/>
                        </a:spcAft>
                      </a:pPr>
                      <a:r>
                        <a:rPr lang="en-US" sz="1200" b="1">
                          <a:effectLst/>
                        </a:rPr>
                        <a:t>Loading Conditions</a:t>
                      </a:r>
                    </a:p>
                  </a:txBody>
                  <a:tcPr marL="68580" marR="68580" marT="0" marB="0"/>
                </a:tc>
                <a:tc>
                  <a:txBody>
                    <a:bodyPr/>
                    <a:lstStyle/>
                    <a:p>
                      <a:pPr marL="342900" marR="0" lvl="0" indent="-342900">
                        <a:spcBef>
                          <a:spcPts val="0"/>
                        </a:spcBef>
                        <a:spcAft>
                          <a:spcPts val="0"/>
                        </a:spcAft>
                        <a:buFont typeface="Arial"/>
                        <a:buChar char="•"/>
                      </a:pPr>
                      <a:r>
                        <a:rPr lang="en-US" sz="1200">
                          <a:effectLst/>
                        </a:rPr>
                        <a:t>90</a:t>
                      </a:r>
                      <a:r>
                        <a:rPr lang="en-US" sz="1200" baseline="30000">
                          <a:effectLst/>
                        </a:rPr>
                        <a:t>th</a:t>
                      </a:r>
                      <a:r>
                        <a:rPr lang="en-US" sz="1200">
                          <a:effectLst/>
                        </a:rPr>
                        <a:t> and 10</a:t>
                      </a:r>
                      <a:r>
                        <a:rPr lang="en-US" sz="1200" baseline="30000">
                          <a:effectLst/>
                        </a:rPr>
                        <a:t>th</a:t>
                      </a:r>
                      <a:r>
                        <a:rPr lang="en-US" sz="1200">
                          <a:effectLst/>
                        </a:rPr>
                        <a:t> percentile loading based on circuit-level shapes and AMI load</a:t>
                      </a:r>
                    </a:p>
                  </a:txBody>
                  <a:tcPr marL="68580" marR="68580" marT="0" marB="0"/>
                </a:tc>
                <a:tc>
                  <a:txBody>
                    <a:bodyPr/>
                    <a:lstStyle/>
                    <a:p>
                      <a:pPr marL="342900" marR="0" lvl="0" indent="-342900">
                        <a:spcBef>
                          <a:spcPts val="0"/>
                        </a:spcBef>
                        <a:spcAft>
                          <a:spcPts val="0"/>
                        </a:spcAft>
                        <a:buFont typeface="Arial"/>
                        <a:buChar char="•"/>
                      </a:pPr>
                      <a:r>
                        <a:rPr lang="en-US" sz="1200">
                          <a:effectLst/>
                        </a:rPr>
                        <a:t>Circuit-level: Generate 576 profile from one year of 8,760 historical data</a:t>
                      </a:r>
                    </a:p>
                    <a:p>
                      <a:pPr marL="342900" marR="0" lvl="0" indent="-342900">
                        <a:spcBef>
                          <a:spcPts val="0"/>
                        </a:spcBef>
                        <a:spcAft>
                          <a:spcPts val="0"/>
                        </a:spcAft>
                        <a:buFont typeface="Arial"/>
                        <a:buChar char="•"/>
                      </a:pPr>
                      <a:r>
                        <a:rPr lang="en-US" sz="1200">
                          <a:effectLst/>
                        </a:rPr>
                        <a:t>AMI-level: 90</a:t>
                      </a:r>
                      <a:r>
                        <a:rPr lang="en-US" sz="1200" baseline="30000">
                          <a:effectLst/>
                        </a:rPr>
                        <a:t>th</a:t>
                      </a:r>
                      <a:r>
                        <a:rPr lang="en-US" sz="1200">
                          <a:effectLst/>
                        </a:rPr>
                        <a:t> and 10</a:t>
                      </a:r>
                      <a:r>
                        <a:rPr lang="en-US" sz="1200" baseline="30000">
                          <a:effectLst/>
                        </a:rPr>
                        <a:t>th</a:t>
                      </a:r>
                      <a:r>
                        <a:rPr lang="en-US" sz="1200">
                          <a:effectLst/>
                        </a:rPr>
                        <a:t> percentile loading</a:t>
                      </a:r>
                    </a:p>
                  </a:txBody>
                  <a:tcPr marL="68580" marR="68580" marT="0" marB="0"/>
                </a:tc>
                <a:tc>
                  <a:txBody>
                    <a:bodyPr/>
                    <a:lstStyle/>
                    <a:p>
                      <a:pPr marL="342900" marR="0" lvl="0" indent="-342900">
                        <a:spcBef>
                          <a:spcPts val="0"/>
                        </a:spcBef>
                        <a:spcAft>
                          <a:spcPts val="0"/>
                        </a:spcAft>
                        <a:buFont typeface="Arial"/>
                        <a:buChar char="•"/>
                      </a:pPr>
                      <a:r>
                        <a:rPr lang="en-US" sz="1200">
                          <a:effectLst/>
                        </a:rPr>
                        <a:t>90</a:t>
                      </a:r>
                      <a:r>
                        <a:rPr lang="en-US" sz="1200" baseline="30000">
                          <a:effectLst/>
                        </a:rPr>
                        <a:t>th</a:t>
                      </a:r>
                      <a:r>
                        <a:rPr lang="en-US" sz="1200">
                          <a:effectLst/>
                        </a:rPr>
                        <a:t> and 10</a:t>
                      </a:r>
                      <a:r>
                        <a:rPr lang="en-US" sz="1200" baseline="30000">
                          <a:effectLst/>
                        </a:rPr>
                        <a:t>th</a:t>
                      </a:r>
                      <a:r>
                        <a:rPr lang="en-US" sz="1200">
                          <a:effectLst/>
                        </a:rPr>
                        <a:t> percentile loading based on circuit-level shapes and SCADA/AMI load</a:t>
                      </a:r>
                    </a:p>
                  </a:txBody>
                  <a:tcPr marL="68580" marR="68580" marT="0" marB="0"/>
                </a:tc>
                <a:extLst>
                  <a:ext uri="{0D108BD9-81ED-4DB2-BD59-A6C34878D82A}">
                    <a16:rowId xmlns:a16="http://schemas.microsoft.com/office/drawing/2014/main" val="1651397535"/>
                  </a:ext>
                </a:extLst>
              </a:tr>
              <a:tr h="334010">
                <a:tc>
                  <a:txBody>
                    <a:bodyPr/>
                    <a:lstStyle/>
                    <a:p>
                      <a:pPr marL="0" marR="0">
                        <a:spcBef>
                          <a:spcPts val="0"/>
                        </a:spcBef>
                        <a:spcAft>
                          <a:spcPts val="0"/>
                        </a:spcAft>
                      </a:pPr>
                      <a:r>
                        <a:rPr lang="en-US" sz="1200" b="1">
                          <a:effectLst/>
                        </a:rPr>
                        <a:t>Voltage Conditions</a:t>
                      </a:r>
                    </a:p>
                  </a:txBody>
                  <a:tcPr marL="68580" marR="68580" marT="0" marB="0"/>
                </a:tc>
                <a:tc>
                  <a:txBody>
                    <a:bodyPr/>
                    <a:lstStyle/>
                    <a:p>
                      <a:pPr marL="342900" marR="0" lvl="0" indent="-342900">
                        <a:spcBef>
                          <a:spcPts val="0"/>
                        </a:spcBef>
                        <a:spcAft>
                          <a:spcPts val="0"/>
                        </a:spcAft>
                        <a:buFont typeface="Arial"/>
                        <a:buChar char="•"/>
                      </a:pPr>
                      <a:r>
                        <a:rPr lang="en-US" sz="1200">
                          <a:effectLst/>
                        </a:rPr>
                        <a:t>Bank-level loading is used to develop settings that output 122 V at minimum loading and 126 V at maximum loading. At each hour, the base-case loading level is used to specify what the output voltage is for that hour for circuit-level analysis.</a:t>
                      </a:r>
                    </a:p>
                  </a:txBody>
                  <a:tcPr marL="68580" marR="68580" marT="0" marB="0"/>
                </a:tc>
                <a:tc>
                  <a:txBody>
                    <a:bodyPr/>
                    <a:lstStyle/>
                    <a:p>
                      <a:pPr marL="342900" marR="0" lvl="0" indent="-342900">
                        <a:spcBef>
                          <a:spcPts val="0"/>
                        </a:spcBef>
                        <a:spcAft>
                          <a:spcPts val="0"/>
                        </a:spcAft>
                        <a:buFont typeface="Arial"/>
                        <a:buChar char="•"/>
                      </a:pPr>
                      <a:r>
                        <a:rPr lang="en-US" sz="1200">
                          <a:effectLst/>
                        </a:rPr>
                        <a:t>Circuit Voltage Profiles are developed by obtaining the maximum voltage reading at the substation transformer bank coincident with the 576 circuit load profile.</a:t>
                      </a:r>
                    </a:p>
                    <a:p>
                      <a:pPr marL="342900" marR="0" lvl="0" indent="-342900">
                        <a:spcBef>
                          <a:spcPts val="0"/>
                        </a:spcBef>
                        <a:spcAft>
                          <a:spcPts val="0"/>
                        </a:spcAft>
                        <a:buFont typeface="Arial"/>
                        <a:buChar char="•"/>
                      </a:pPr>
                      <a:r>
                        <a:rPr lang="en-US" sz="1200">
                          <a:effectLst/>
                        </a:rPr>
                        <a:t>The voltage profiles are then capped to 0.96 to 1.04 of the nominal voltage to clear any preexisting conditions which may prevent the ICA from being performed.</a:t>
                      </a:r>
                    </a:p>
                  </a:txBody>
                  <a:tcPr marL="68580" marR="68580" marT="0" marB="0"/>
                </a:tc>
                <a:tc>
                  <a:txBody>
                    <a:bodyPr/>
                    <a:lstStyle/>
                    <a:p>
                      <a:pPr marL="342900" marR="0" lvl="0" indent="-342900">
                        <a:spcBef>
                          <a:spcPts val="0"/>
                        </a:spcBef>
                        <a:spcAft>
                          <a:spcPts val="0"/>
                        </a:spcAft>
                        <a:buFont typeface="Arial"/>
                        <a:buChar char="•"/>
                      </a:pPr>
                      <a:r>
                        <a:rPr lang="en-US" sz="1200">
                          <a:effectLst/>
                        </a:rPr>
                        <a:t>A flat 120V voltage profile is assumed. </a:t>
                      </a:r>
                    </a:p>
                    <a:p>
                      <a:pPr marL="342900" marR="0" lvl="0" indent="-342900">
                        <a:spcBef>
                          <a:spcPts val="0"/>
                        </a:spcBef>
                        <a:spcAft>
                          <a:spcPts val="0"/>
                        </a:spcAft>
                        <a:buFont typeface="Arial"/>
                        <a:buChar char="•"/>
                      </a:pPr>
                      <a:r>
                        <a:rPr lang="en-US" sz="1200">
                          <a:effectLst/>
                        </a:rPr>
                        <a:t>Substation voltage regulators are allowed to float based on local settings</a:t>
                      </a:r>
                    </a:p>
                  </a:txBody>
                  <a:tcPr marL="68580" marR="68580" marT="0" marB="0"/>
                </a:tc>
                <a:extLst>
                  <a:ext uri="{0D108BD9-81ED-4DB2-BD59-A6C34878D82A}">
                    <a16:rowId xmlns:a16="http://schemas.microsoft.com/office/drawing/2014/main" val="4204569526"/>
                  </a:ext>
                </a:extLst>
              </a:tr>
              <a:tr h="0">
                <a:tc>
                  <a:txBody>
                    <a:bodyPr/>
                    <a:lstStyle/>
                    <a:p>
                      <a:pPr marL="0" marR="0">
                        <a:spcBef>
                          <a:spcPts val="0"/>
                        </a:spcBef>
                        <a:spcAft>
                          <a:spcPts val="0"/>
                        </a:spcAft>
                      </a:pPr>
                      <a:r>
                        <a:rPr lang="en-US" sz="1200" b="1">
                          <a:effectLst/>
                        </a:rPr>
                        <a:t>Existing Distributed Generation Assumptions</a:t>
                      </a:r>
                    </a:p>
                  </a:txBody>
                  <a:tcPr marL="68580" marR="68580" marT="0" marB="0"/>
                </a:tc>
                <a:tc>
                  <a:txBody>
                    <a:bodyPr/>
                    <a:lstStyle/>
                    <a:p>
                      <a:pPr marL="342900" marR="0" lvl="0" indent="-342900">
                        <a:spcBef>
                          <a:spcPts val="0"/>
                        </a:spcBef>
                        <a:spcAft>
                          <a:spcPts val="0"/>
                        </a:spcAft>
                        <a:buFont typeface="Arial"/>
                        <a:buChar char="•"/>
                        <a:tabLst>
                          <a:tab pos="228600" algn="l"/>
                          <a:tab pos="457200" algn="l"/>
                        </a:tabLst>
                      </a:pPr>
                      <a:r>
                        <a:rPr lang="en-US" sz="1200">
                          <a:effectLst/>
                        </a:rPr>
                        <a:t>Interconnected distributed generation is modeled as it materializes in metered net load.</a:t>
                      </a:r>
                    </a:p>
                    <a:p>
                      <a:pPr marL="342900" marR="0" lvl="0" indent="-342900">
                        <a:spcBef>
                          <a:spcPts val="0"/>
                        </a:spcBef>
                        <a:spcAft>
                          <a:spcPts val="0"/>
                        </a:spcAft>
                        <a:buFont typeface="Arial"/>
                        <a:buChar char="•"/>
                        <a:tabLst>
                          <a:tab pos="228600" algn="l"/>
                          <a:tab pos="457200" algn="l"/>
                        </a:tabLst>
                      </a:pPr>
                      <a:r>
                        <a:rPr lang="en-US" sz="1200">
                          <a:effectLst/>
                        </a:rPr>
                        <a:t>Queued generation is modeled in Gen ICA</a:t>
                      </a:r>
                    </a:p>
                  </a:txBody>
                  <a:tcPr marL="68580" marR="68580" marT="0" marB="0"/>
                </a:tc>
                <a:tc>
                  <a:txBody>
                    <a:bodyPr/>
                    <a:lstStyle/>
                    <a:p>
                      <a:pPr marL="342900" marR="0" lvl="0" indent="-342900">
                        <a:spcBef>
                          <a:spcPts val="0"/>
                        </a:spcBef>
                        <a:spcAft>
                          <a:spcPts val="0"/>
                        </a:spcAft>
                        <a:buFont typeface="Arial"/>
                        <a:buChar char="•"/>
                        <a:tabLst>
                          <a:tab pos="228600" algn="l"/>
                          <a:tab pos="457200" algn="l"/>
                        </a:tabLst>
                      </a:pPr>
                      <a:r>
                        <a:rPr lang="en-US" sz="1200">
                          <a:effectLst/>
                        </a:rPr>
                        <a:t>Existing PV assumed to be generating based on typical PV profiles</a:t>
                      </a:r>
                    </a:p>
                    <a:p>
                      <a:pPr marL="342900" marR="0" lvl="0" indent="-342900">
                        <a:spcBef>
                          <a:spcPts val="0"/>
                        </a:spcBef>
                        <a:spcAft>
                          <a:spcPts val="0"/>
                        </a:spcAft>
                        <a:buFont typeface="Arial"/>
                        <a:buChar char="•"/>
                        <a:tabLst>
                          <a:tab pos="228600" algn="l"/>
                          <a:tab pos="457200" algn="l"/>
                        </a:tabLst>
                      </a:pPr>
                      <a:r>
                        <a:rPr lang="en-US" sz="1200">
                          <a:effectLst/>
                        </a:rPr>
                        <a:t>Other technologies assumed to be generating at 100% of nameplate</a:t>
                      </a:r>
                    </a:p>
                    <a:p>
                      <a:pPr marL="342900" marR="0" lvl="0" indent="-342900">
                        <a:spcBef>
                          <a:spcPts val="0"/>
                        </a:spcBef>
                        <a:spcAft>
                          <a:spcPts val="0"/>
                        </a:spcAft>
                        <a:buFont typeface="Arial"/>
                        <a:buChar char="•"/>
                        <a:tabLst>
                          <a:tab pos="228600" algn="l"/>
                          <a:tab pos="457200" algn="l"/>
                        </a:tabLst>
                      </a:pPr>
                      <a:r>
                        <a:rPr lang="en-US" sz="1200">
                          <a:effectLst/>
                        </a:rPr>
                        <a:t>Queued generation is modeled in Gen ICA</a:t>
                      </a:r>
                    </a:p>
                  </a:txBody>
                  <a:tcPr marL="68580" marR="68580" marT="0" marB="0"/>
                </a:tc>
                <a:tc>
                  <a:txBody>
                    <a:bodyPr/>
                    <a:lstStyle/>
                    <a:p>
                      <a:pPr marL="342900" marR="0" lvl="0" indent="-342900">
                        <a:spcBef>
                          <a:spcPts val="0"/>
                        </a:spcBef>
                        <a:spcAft>
                          <a:spcPts val="0"/>
                        </a:spcAft>
                        <a:buFont typeface="Arial"/>
                        <a:buChar char="•"/>
                        <a:tabLst>
                          <a:tab pos="228600" algn="l"/>
                          <a:tab pos="457200" algn="l"/>
                        </a:tabLst>
                      </a:pPr>
                      <a:r>
                        <a:rPr lang="en-US" sz="1200">
                          <a:effectLst/>
                        </a:rPr>
                        <a:t>Existing PV assumed to be generating based on typical PV profiles</a:t>
                      </a:r>
                    </a:p>
                    <a:p>
                      <a:pPr marL="342900" marR="0" lvl="0" indent="-342900">
                        <a:spcBef>
                          <a:spcPts val="0"/>
                        </a:spcBef>
                        <a:spcAft>
                          <a:spcPts val="0"/>
                        </a:spcAft>
                        <a:buFont typeface="Arial"/>
                        <a:buChar char="•"/>
                        <a:tabLst>
                          <a:tab pos="228600" algn="l"/>
                          <a:tab pos="457200" algn="l"/>
                        </a:tabLst>
                      </a:pPr>
                      <a:r>
                        <a:rPr lang="en-US" sz="1200">
                          <a:effectLst/>
                        </a:rPr>
                        <a:t>Other technologies assume 100% of nameplate.</a:t>
                      </a:r>
                    </a:p>
                  </a:txBody>
                  <a:tcPr marL="68580" marR="68580" marT="0" marB="0"/>
                </a:tc>
                <a:extLst>
                  <a:ext uri="{0D108BD9-81ED-4DB2-BD59-A6C34878D82A}">
                    <a16:rowId xmlns:a16="http://schemas.microsoft.com/office/drawing/2014/main" val="4137189760"/>
                  </a:ext>
                </a:extLst>
              </a:tr>
              <a:tr h="483235">
                <a:tc>
                  <a:txBody>
                    <a:bodyPr/>
                    <a:lstStyle/>
                    <a:p>
                      <a:pPr marL="0" marR="0">
                        <a:spcBef>
                          <a:spcPts val="0"/>
                        </a:spcBef>
                        <a:spcAft>
                          <a:spcPts val="0"/>
                        </a:spcAft>
                      </a:pPr>
                      <a:r>
                        <a:rPr lang="en-US" sz="1200" b="1">
                          <a:effectLst/>
                        </a:rPr>
                        <a:t>Equipment Assumptions</a:t>
                      </a:r>
                    </a:p>
                  </a:txBody>
                  <a:tcPr marL="68580" marR="68580" marT="0" marB="0"/>
                </a:tc>
                <a:tc>
                  <a:txBody>
                    <a:bodyPr/>
                    <a:lstStyle/>
                    <a:p>
                      <a:pPr marL="342900" marR="0" lvl="0" indent="-342900">
                        <a:spcBef>
                          <a:spcPts val="0"/>
                        </a:spcBef>
                        <a:spcAft>
                          <a:spcPts val="0"/>
                        </a:spcAft>
                        <a:buFont typeface="Arial"/>
                        <a:buChar char="•"/>
                      </a:pPr>
                      <a:r>
                        <a:rPr lang="en-US" sz="1200">
                          <a:effectLst/>
                        </a:rPr>
                        <a:t>Regulators and switched capacitors allowed to float based on local settings in base case, locked in ICA</a:t>
                      </a:r>
                    </a:p>
                  </a:txBody>
                  <a:tcPr marL="68580" marR="68580" marT="0" marB="0"/>
                </a:tc>
                <a:tc>
                  <a:txBody>
                    <a:bodyPr/>
                    <a:lstStyle/>
                    <a:p>
                      <a:pPr marL="342900" marR="0" lvl="0" indent="-342900">
                        <a:spcBef>
                          <a:spcPts val="0"/>
                        </a:spcBef>
                        <a:spcAft>
                          <a:spcPts val="0"/>
                        </a:spcAft>
                        <a:buFont typeface="Arial"/>
                        <a:buChar char="•"/>
                      </a:pPr>
                      <a:r>
                        <a:rPr lang="en-US" sz="1200">
                          <a:effectLst/>
                        </a:rPr>
                        <a:t>Regulators and switched capacitors allowed to float based on settings</a:t>
                      </a:r>
                    </a:p>
                  </a:txBody>
                  <a:tcPr marL="68580" marR="68580" marT="0" marB="0"/>
                </a:tc>
                <a:tc>
                  <a:txBody>
                    <a:bodyPr/>
                    <a:lstStyle/>
                    <a:p>
                      <a:pPr marL="342900" marR="0" lvl="0" indent="-342900">
                        <a:spcBef>
                          <a:spcPts val="0"/>
                        </a:spcBef>
                        <a:spcAft>
                          <a:spcPts val="0"/>
                        </a:spcAft>
                        <a:buFont typeface="Arial"/>
                        <a:buChar char="•"/>
                      </a:pPr>
                      <a:r>
                        <a:rPr lang="en-US" sz="1200">
                          <a:effectLst/>
                        </a:rPr>
                        <a:t>Regulators and switched capacitors allowed to float based on local settings</a:t>
                      </a:r>
                    </a:p>
                  </a:txBody>
                  <a:tcPr marL="68580" marR="68580" marT="0" marB="0"/>
                </a:tc>
                <a:extLst>
                  <a:ext uri="{0D108BD9-81ED-4DB2-BD59-A6C34878D82A}">
                    <a16:rowId xmlns:a16="http://schemas.microsoft.com/office/drawing/2014/main" val="448039209"/>
                  </a:ext>
                </a:extLst>
              </a:tr>
              <a:tr h="1103630">
                <a:tc>
                  <a:txBody>
                    <a:bodyPr/>
                    <a:lstStyle/>
                    <a:p>
                      <a:pPr marL="0" marR="0">
                        <a:spcBef>
                          <a:spcPts val="0"/>
                        </a:spcBef>
                        <a:spcAft>
                          <a:spcPts val="0"/>
                        </a:spcAft>
                      </a:pPr>
                      <a:r>
                        <a:rPr lang="en-US" sz="1200" b="1">
                          <a:effectLst/>
                        </a:rPr>
                        <a:t>Thermal Limitations</a:t>
                      </a:r>
                    </a:p>
                  </a:txBody>
                  <a:tcPr marL="68580" marR="68580" marT="0" marB="0"/>
                </a:tc>
                <a:tc>
                  <a:txBody>
                    <a:bodyPr/>
                    <a:lstStyle/>
                    <a:p>
                      <a:pPr marL="342900" marR="0" lvl="0" indent="-342900">
                        <a:lnSpc>
                          <a:spcPct val="107000"/>
                        </a:lnSpc>
                        <a:spcBef>
                          <a:spcPts val="0"/>
                        </a:spcBef>
                        <a:spcAft>
                          <a:spcPts val="0"/>
                        </a:spcAft>
                        <a:buFont typeface="Arial"/>
                        <a:buChar char="•"/>
                        <a:tabLst>
                          <a:tab pos="228600" algn="l"/>
                          <a:tab pos="457200" algn="l"/>
                        </a:tabLst>
                      </a:pPr>
                      <a:r>
                        <a:rPr lang="en-US" sz="1200">
                          <a:effectLst/>
                        </a:rPr>
                        <a:t>Limits are consistent with planning process, and cap at circuit and bank capability limits post-process</a:t>
                      </a:r>
                    </a:p>
                    <a:p>
                      <a:pPr marL="342900" marR="0" lvl="0" indent="-342900">
                        <a:lnSpc>
                          <a:spcPct val="107000"/>
                        </a:lnSpc>
                        <a:spcBef>
                          <a:spcPts val="0"/>
                        </a:spcBef>
                        <a:spcAft>
                          <a:spcPts val="0"/>
                        </a:spcAft>
                        <a:buFont typeface="Arial"/>
                        <a:buChar char="•"/>
                        <a:tabLst>
                          <a:tab pos="228600" algn="l"/>
                          <a:tab pos="457200" algn="l"/>
                        </a:tabLst>
                      </a:pPr>
                      <a:r>
                        <a:rPr lang="en-US" sz="1200">
                          <a:effectLst/>
                        </a:rPr>
                        <a:t>Accounts for other limitations such as underground cable temperature and protective devices in the field (83% of the phase overcurrent value)</a:t>
                      </a:r>
                    </a:p>
                  </a:txBody>
                  <a:tcPr marL="68580" marR="68580" marT="0" marB="0"/>
                </a:tc>
                <a:tc>
                  <a:txBody>
                    <a:bodyPr/>
                    <a:lstStyle/>
                    <a:p>
                      <a:pPr marL="342900" marR="0" lvl="0" indent="-342900">
                        <a:spcBef>
                          <a:spcPts val="0"/>
                        </a:spcBef>
                        <a:spcAft>
                          <a:spcPts val="0"/>
                        </a:spcAft>
                        <a:buFont typeface="Arial"/>
                        <a:buChar char="•"/>
                        <a:tabLst>
                          <a:tab pos="228600" algn="l"/>
                          <a:tab pos="457200" algn="l"/>
                        </a:tabLst>
                      </a:pPr>
                      <a:r>
                        <a:rPr lang="en-US" sz="1200">
                          <a:effectLst/>
                        </a:rPr>
                        <a:t>Limits are consistent with planning process, and cap at circuit capability limits post-process, where applicable</a:t>
                      </a:r>
                    </a:p>
                    <a:p>
                      <a:pPr marL="342900" marR="0" lvl="0" indent="-342900">
                        <a:spcBef>
                          <a:spcPts val="0"/>
                        </a:spcBef>
                        <a:spcAft>
                          <a:spcPts val="0"/>
                        </a:spcAft>
                        <a:buFont typeface="Arial"/>
                        <a:buChar char="•"/>
                      </a:pPr>
                      <a:r>
                        <a:rPr lang="en-US" sz="1200">
                          <a:effectLst/>
                        </a:rPr>
                        <a:t>Does not currently account for underground cable temperature limitations. </a:t>
                      </a:r>
                    </a:p>
                  </a:txBody>
                  <a:tcPr marL="68580" marR="68580" marT="0" marB="0"/>
                </a:tc>
                <a:tc>
                  <a:txBody>
                    <a:bodyPr/>
                    <a:lstStyle/>
                    <a:p>
                      <a:pPr marL="342900" marR="0" lvl="0" indent="-342900">
                        <a:spcBef>
                          <a:spcPts val="0"/>
                        </a:spcBef>
                        <a:spcAft>
                          <a:spcPts val="0"/>
                        </a:spcAft>
                        <a:buFont typeface="Arial"/>
                        <a:buChar char="•"/>
                        <a:tabLst>
                          <a:tab pos="228600" algn="l"/>
                          <a:tab pos="457200" algn="l"/>
                        </a:tabLst>
                      </a:pPr>
                      <a:r>
                        <a:rPr lang="en-US" sz="1200">
                          <a:effectLst/>
                        </a:rPr>
                        <a:t>Analysis incorporates both equipment limitations and planning limits for circuits and banks</a:t>
                      </a:r>
                    </a:p>
                    <a:p>
                      <a:pPr marL="342900" marR="0" lvl="0" indent="-342900">
                        <a:spcBef>
                          <a:spcPts val="0"/>
                        </a:spcBef>
                        <a:spcAft>
                          <a:spcPts val="0"/>
                        </a:spcAft>
                        <a:buFont typeface="Arial"/>
                        <a:buChar char="•"/>
                        <a:tabLst>
                          <a:tab pos="228600" algn="l"/>
                          <a:tab pos="457200" algn="l"/>
                        </a:tabLst>
                      </a:pPr>
                      <a:r>
                        <a:rPr lang="en-US" sz="1200">
                          <a:effectLst/>
                        </a:rPr>
                        <a:t>Does not account for other limitations such as underground cable temperature and protective devices in the field</a:t>
                      </a:r>
                    </a:p>
                  </a:txBody>
                  <a:tcPr marL="68580" marR="68580" marT="0" marB="0"/>
                </a:tc>
                <a:extLst>
                  <a:ext uri="{0D108BD9-81ED-4DB2-BD59-A6C34878D82A}">
                    <a16:rowId xmlns:a16="http://schemas.microsoft.com/office/drawing/2014/main" val="2896943726"/>
                  </a:ext>
                </a:extLst>
              </a:tr>
              <a:tr h="124460">
                <a:tc>
                  <a:txBody>
                    <a:bodyPr/>
                    <a:lstStyle/>
                    <a:p>
                      <a:pPr marL="0" marR="0">
                        <a:spcBef>
                          <a:spcPts val="0"/>
                        </a:spcBef>
                        <a:spcAft>
                          <a:spcPts val="0"/>
                        </a:spcAft>
                      </a:pPr>
                      <a:r>
                        <a:rPr lang="en-US" sz="1200" b="1">
                          <a:effectLst/>
                        </a:rPr>
                        <a:t>Voltage Variation Limitations</a:t>
                      </a:r>
                    </a:p>
                  </a:txBody>
                  <a:tcPr marL="68580" marR="68580" marT="0" marB="0"/>
                </a:tc>
                <a:tc>
                  <a:txBody>
                    <a:bodyPr/>
                    <a:lstStyle/>
                    <a:p>
                      <a:pPr marL="342900" marR="0" lvl="0" indent="-342900">
                        <a:spcBef>
                          <a:spcPts val="0"/>
                        </a:spcBef>
                        <a:spcAft>
                          <a:spcPts val="0"/>
                        </a:spcAft>
                        <a:buFont typeface="Arial"/>
                        <a:buChar char="•"/>
                      </a:pPr>
                      <a:r>
                        <a:rPr lang="en-US" sz="1200">
                          <a:effectLst/>
                        </a:rPr>
                        <a:t>3 V (2.5%) limit on 120 V base</a:t>
                      </a:r>
                    </a:p>
                  </a:txBody>
                  <a:tcPr marL="68580" marR="68580" marT="0" marB="0"/>
                </a:tc>
                <a:tc>
                  <a:txBody>
                    <a:bodyPr/>
                    <a:lstStyle/>
                    <a:p>
                      <a:pPr marL="342900" marR="0" lvl="0" indent="-342900">
                        <a:spcBef>
                          <a:spcPts val="0"/>
                        </a:spcBef>
                        <a:spcAft>
                          <a:spcPts val="0"/>
                        </a:spcAft>
                        <a:buFont typeface="Arial"/>
                        <a:buChar char="•"/>
                      </a:pPr>
                      <a:r>
                        <a:rPr lang="en-US" sz="1200">
                          <a:effectLst/>
                        </a:rPr>
                        <a:t>3.6 V (3%) limit on 120 V base</a:t>
                      </a:r>
                    </a:p>
                  </a:txBody>
                  <a:tcPr marL="68580" marR="68580" marT="0" marB="0"/>
                </a:tc>
                <a:tc>
                  <a:txBody>
                    <a:bodyPr/>
                    <a:lstStyle/>
                    <a:p>
                      <a:pPr marL="342900" marR="0" lvl="0" indent="-342900">
                        <a:spcBef>
                          <a:spcPts val="0"/>
                        </a:spcBef>
                        <a:spcAft>
                          <a:spcPts val="0"/>
                        </a:spcAft>
                        <a:buFont typeface="Arial"/>
                        <a:buChar char="•"/>
                      </a:pPr>
                      <a:r>
                        <a:rPr lang="en-US" sz="1200">
                          <a:effectLst/>
                        </a:rPr>
                        <a:t>3.6 V (3%) limit on 120 V base</a:t>
                      </a:r>
                    </a:p>
                  </a:txBody>
                  <a:tcPr marL="68580" marR="68580" marT="0" marB="0"/>
                </a:tc>
                <a:extLst>
                  <a:ext uri="{0D108BD9-81ED-4DB2-BD59-A6C34878D82A}">
                    <a16:rowId xmlns:a16="http://schemas.microsoft.com/office/drawing/2014/main" val="4028212860"/>
                  </a:ext>
                </a:extLst>
              </a:tr>
              <a:tr h="290195">
                <a:tc>
                  <a:txBody>
                    <a:bodyPr/>
                    <a:lstStyle/>
                    <a:p>
                      <a:pPr marL="0" marR="0">
                        <a:spcBef>
                          <a:spcPts val="0"/>
                        </a:spcBef>
                        <a:spcAft>
                          <a:spcPts val="0"/>
                        </a:spcAft>
                      </a:pPr>
                      <a:r>
                        <a:rPr lang="en-US" sz="1200" b="1">
                          <a:effectLst/>
                        </a:rPr>
                        <a:t>Steady-state Primary Voltage Limitations</a:t>
                      </a:r>
                    </a:p>
                  </a:txBody>
                  <a:tcPr marL="68580" marR="68580" marT="0" marB="0"/>
                </a:tc>
                <a:tc>
                  <a:txBody>
                    <a:bodyPr/>
                    <a:lstStyle/>
                    <a:p>
                      <a:pPr marL="342900" marR="0" lvl="0" indent="-342900">
                        <a:spcBef>
                          <a:spcPts val="0"/>
                        </a:spcBef>
                        <a:spcAft>
                          <a:spcPts val="0"/>
                        </a:spcAft>
                        <a:buFont typeface="Arial"/>
                        <a:buChar char="•"/>
                      </a:pPr>
                      <a:r>
                        <a:rPr lang="en-US" sz="1200">
                          <a:effectLst/>
                        </a:rPr>
                        <a:t>Acceptable voltage: 118.0-126.5 V</a:t>
                      </a:r>
                    </a:p>
                  </a:txBody>
                  <a:tcPr marL="68580" marR="68580" marT="0" marB="0"/>
                </a:tc>
                <a:tc>
                  <a:txBody>
                    <a:bodyPr/>
                    <a:lstStyle/>
                    <a:p>
                      <a:pPr marL="285750" marR="0" indent="-285750">
                        <a:spcBef>
                          <a:spcPts val="0"/>
                        </a:spcBef>
                        <a:spcAft>
                          <a:spcPts val="0"/>
                        </a:spcAft>
                        <a:buFont typeface="Arial"/>
                        <a:buChar char="•"/>
                        <a:tabLst>
                          <a:tab pos="457200" algn="l"/>
                        </a:tabLst>
                      </a:pPr>
                      <a:r>
                        <a:rPr lang="en-US" sz="1200">
                          <a:effectLst/>
                        </a:rPr>
                        <a:t>Acceptable voltage: 114-126 V</a:t>
                      </a:r>
                    </a:p>
                    <a:p>
                      <a:pPr marL="285750" marR="0" indent="-285750">
                        <a:spcBef>
                          <a:spcPts val="0"/>
                        </a:spcBef>
                        <a:spcAft>
                          <a:spcPts val="0"/>
                        </a:spcAft>
                        <a:buFont typeface="Arial"/>
                        <a:buChar char="•"/>
                        <a:tabLst>
                          <a:tab pos="457200" algn="l"/>
                        </a:tabLst>
                      </a:pPr>
                      <a:r>
                        <a:rPr lang="en-US" sz="1200">
                          <a:effectLst/>
                        </a:rPr>
                        <a:t>Considering increasing lower bound to 118 V to account for secondary voltage drop</a:t>
                      </a:r>
                    </a:p>
                  </a:txBody>
                  <a:tcPr marL="68580" marR="68580" marT="0" marB="0"/>
                </a:tc>
                <a:tc>
                  <a:txBody>
                    <a:bodyPr/>
                    <a:lstStyle/>
                    <a:p>
                      <a:pPr marL="342900" marR="0" lvl="0" indent="-342900">
                        <a:spcBef>
                          <a:spcPts val="0"/>
                        </a:spcBef>
                        <a:spcAft>
                          <a:spcPts val="0"/>
                        </a:spcAft>
                        <a:buFont typeface="Arial"/>
                        <a:buChar char="•"/>
                      </a:pPr>
                      <a:r>
                        <a:rPr lang="en-US" sz="1200">
                          <a:effectLst/>
                        </a:rPr>
                        <a:t>Acceptable voltage: 116-126 V</a:t>
                      </a:r>
                    </a:p>
                  </a:txBody>
                  <a:tcPr marL="68580" marR="68580" marT="0" marB="0"/>
                </a:tc>
                <a:extLst>
                  <a:ext uri="{0D108BD9-81ED-4DB2-BD59-A6C34878D82A}">
                    <a16:rowId xmlns:a16="http://schemas.microsoft.com/office/drawing/2014/main" val="1383721459"/>
                  </a:ext>
                </a:extLst>
              </a:tr>
            </a:tbl>
          </a:graphicData>
        </a:graphic>
      </p:graphicFrame>
    </p:spTree>
    <p:extLst>
      <p:ext uri="{BB962C8B-B14F-4D97-AF65-F5344CB8AC3E}">
        <p14:creationId xmlns:p14="http://schemas.microsoft.com/office/powerpoint/2010/main" val="3049681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raphic 2" descr="Questions with solid fill">
            <a:extLst>
              <a:ext uri="{FF2B5EF4-FFF2-40B4-BE49-F238E27FC236}">
                <a16:creationId xmlns:a16="http://schemas.microsoft.com/office/drawing/2014/main" id="{8E860528-8CC3-4E81-9A55-AAE3F44B89B9}"/>
              </a:ext>
            </a:extLst>
          </p:cNvPr>
          <p:cNvSpPr/>
          <p:nvPr/>
        </p:nvSpPr>
        <p:spPr>
          <a:xfrm>
            <a:off x="1041487" y="3360549"/>
            <a:ext cx="565196" cy="565196"/>
          </a:xfrm>
          <a:custGeom>
            <a:avLst/>
            <a:gdLst>
              <a:gd name="connsiteX0" fmla="*/ 565197 w 565196"/>
              <a:gd name="connsiteY0" fmla="*/ 282598 h 565196"/>
              <a:gd name="connsiteX1" fmla="*/ 282598 w 565196"/>
              <a:gd name="connsiteY1" fmla="*/ 565197 h 565196"/>
              <a:gd name="connsiteX2" fmla="*/ 0 w 565196"/>
              <a:gd name="connsiteY2" fmla="*/ 282598 h 565196"/>
              <a:gd name="connsiteX3" fmla="*/ 282598 w 565196"/>
              <a:gd name="connsiteY3" fmla="*/ 0 h 565196"/>
              <a:gd name="connsiteX4" fmla="*/ 565197 w 565196"/>
              <a:gd name="connsiteY4" fmla="*/ 282598 h 565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5196" h="565196">
                <a:moveTo>
                  <a:pt x="565197" y="282598"/>
                </a:moveTo>
                <a:cubicBezTo>
                  <a:pt x="565197" y="438673"/>
                  <a:pt x="438673" y="565197"/>
                  <a:pt x="282598" y="565197"/>
                </a:cubicBezTo>
                <a:cubicBezTo>
                  <a:pt x="126524" y="565197"/>
                  <a:pt x="0" y="438673"/>
                  <a:pt x="0" y="282598"/>
                </a:cubicBezTo>
                <a:cubicBezTo>
                  <a:pt x="0" y="126524"/>
                  <a:pt x="126524" y="0"/>
                  <a:pt x="282598" y="0"/>
                </a:cubicBezTo>
                <a:cubicBezTo>
                  <a:pt x="438673" y="0"/>
                  <a:pt x="565197" y="126524"/>
                  <a:pt x="565197" y="282598"/>
                </a:cubicBezTo>
                <a:close/>
              </a:path>
            </a:pathLst>
          </a:custGeom>
          <a:solidFill>
            <a:schemeClr val="accent4">
              <a:lumMod val="40000"/>
              <a:lumOff val="60000"/>
            </a:schemeClr>
          </a:solidFill>
          <a:ln w="31353"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 name="Graphic 2" descr="Questions with solid fill">
            <a:extLst>
              <a:ext uri="{FF2B5EF4-FFF2-40B4-BE49-F238E27FC236}">
                <a16:creationId xmlns:a16="http://schemas.microsoft.com/office/drawing/2014/main" id="{8E860528-8CC3-4E81-9A55-AAE3F44B89B9}"/>
              </a:ext>
            </a:extLst>
          </p:cNvPr>
          <p:cNvSpPr/>
          <p:nvPr/>
        </p:nvSpPr>
        <p:spPr>
          <a:xfrm>
            <a:off x="1512485" y="4440702"/>
            <a:ext cx="1130438" cy="565196"/>
          </a:xfrm>
          <a:custGeom>
            <a:avLst/>
            <a:gdLst>
              <a:gd name="connsiteX0" fmla="*/ 1130393 w 1130438"/>
              <a:gd name="connsiteY0" fmla="*/ 565197 h 565196"/>
              <a:gd name="connsiteX1" fmla="*/ 1130393 w 1130438"/>
              <a:gd name="connsiteY1" fmla="*/ 282598 h 565196"/>
              <a:gd name="connsiteX2" fmla="*/ 1073874 w 1130438"/>
              <a:gd name="connsiteY2" fmla="*/ 169559 h 565196"/>
              <a:gd name="connsiteX3" fmla="*/ 797555 w 1130438"/>
              <a:gd name="connsiteY3" fmla="*/ 37680 h 565196"/>
              <a:gd name="connsiteX4" fmla="*/ 565197 w 1130438"/>
              <a:gd name="connsiteY4" fmla="*/ 0 h 565196"/>
              <a:gd name="connsiteX5" fmla="*/ 332838 w 1130438"/>
              <a:gd name="connsiteY5" fmla="*/ 37680 h 565196"/>
              <a:gd name="connsiteX6" fmla="*/ 56520 w 1130438"/>
              <a:gd name="connsiteY6" fmla="*/ 169559 h 565196"/>
              <a:gd name="connsiteX7" fmla="*/ 0 w 1130438"/>
              <a:gd name="connsiteY7" fmla="*/ 282598 h 565196"/>
              <a:gd name="connsiteX8" fmla="*/ 0 w 1130438"/>
              <a:gd name="connsiteY8" fmla="*/ 565197 h 565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0438" h="565196">
                <a:moveTo>
                  <a:pt x="1130393" y="565197"/>
                </a:moveTo>
                <a:lnTo>
                  <a:pt x="1130393" y="282598"/>
                </a:lnTo>
                <a:cubicBezTo>
                  <a:pt x="1131552" y="237857"/>
                  <a:pt x="1110360" y="195476"/>
                  <a:pt x="1073874" y="169559"/>
                </a:cubicBezTo>
                <a:cubicBezTo>
                  <a:pt x="992535" y="105896"/>
                  <a:pt x="898207" y="60875"/>
                  <a:pt x="797555" y="37680"/>
                </a:cubicBezTo>
                <a:cubicBezTo>
                  <a:pt x="722089" y="14993"/>
                  <a:pt x="643966" y="2327"/>
                  <a:pt x="565197" y="0"/>
                </a:cubicBezTo>
                <a:cubicBezTo>
                  <a:pt x="486242" y="245"/>
                  <a:pt x="407824" y="12959"/>
                  <a:pt x="332838" y="37680"/>
                </a:cubicBezTo>
                <a:cubicBezTo>
                  <a:pt x="233615" y="64841"/>
                  <a:pt x="140040" y="109504"/>
                  <a:pt x="56520" y="169559"/>
                </a:cubicBezTo>
                <a:cubicBezTo>
                  <a:pt x="21094" y="196371"/>
                  <a:pt x="195" y="238171"/>
                  <a:pt x="0" y="282598"/>
                </a:cubicBezTo>
                <a:lnTo>
                  <a:pt x="0" y="565197"/>
                </a:lnTo>
                <a:close/>
              </a:path>
            </a:pathLst>
          </a:custGeom>
          <a:solidFill>
            <a:srgbClr val="FF0000"/>
          </a:solidFill>
          <a:ln w="31353"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 name="Graphic 2" descr="Questions with solid fill">
            <a:extLst>
              <a:ext uri="{FF2B5EF4-FFF2-40B4-BE49-F238E27FC236}">
                <a16:creationId xmlns:a16="http://schemas.microsoft.com/office/drawing/2014/main" id="{8E860528-8CC3-4E81-9A55-AAE3F44B89B9}"/>
              </a:ext>
            </a:extLst>
          </p:cNvPr>
          <p:cNvSpPr/>
          <p:nvPr/>
        </p:nvSpPr>
        <p:spPr>
          <a:xfrm>
            <a:off x="1795083" y="3800146"/>
            <a:ext cx="565196" cy="565196"/>
          </a:xfrm>
          <a:custGeom>
            <a:avLst/>
            <a:gdLst>
              <a:gd name="connsiteX0" fmla="*/ 565197 w 565196"/>
              <a:gd name="connsiteY0" fmla="*/ 282598 h 565196"/>
              <a:gd name="connsiteX1" fmla="*/ 282598 w 565196"/>
              <a:gd name="connsiteY1" fmla="*/ 565197 h 565196"/>
              <a:gd name="connsiteX2" fmla="*/ 0 w 565196"/>
              <a:gd name="connsiteY2" fmla="*/ 282598 h 565196"/>
              <a:gd name="connsiteX3" fmla="*/ 282598 w 565196"/>
              <a:gd name="connsiteY3" fmla="*/ 0 h 565196"/>
              <a:gd name="connsiteX4" fmla="*/ 565197 w 565196"/>
              <a:gd name="connsiteY4" fmla="*/ 282598 h 565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5196" h="565196">
                <a:moveTo>
                  <a:pt x="565197" y="282598"/>
                </a:moveTo>
                <a:cubicBezTo>
                  <a:pt x="565197" y="438673"/>
                  <a:pt x="438673" y="565197"/>
                  <a:pt x="282598" y="565197"/>
                </a:cubicBezTo>
                <a:cubicBezTo>
                  <a:pt x="126524" y="565197"/>
                  <a:pt x="0" y="438673"/>
                  <a:pt x="0" y="282598"/>
                </a:cubicBezTo>
                <a:cubicBezTo>
                  <a:pt x="0" y="126524"/>
                  <a:pt x="126524" y="0"/>
                  <a:pt x="282598" y="0"/>
                </a:cubicBezTo>
                <a:cubicBezTo>
                  <a:pt x="438673" y="0"/>
                  <a:pt x="565197" y="126524"/>
                  <a:pt x="565197" y="282598"/>
                </a:cubicBezTo>
                <a:close/>
              </a:path>
            </a:pathLst>
          </a:custGeom>
          <a:solidFill>
            <a:srgbClr val="FF0000"/>
          </a:solidFill>
          <a:ln w="31353"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7" name="Graphic 2" descr="Questions with solid fill">
            <a:extLst>
              <a:ext uri="{FF2B5EF4-FFF2-40B4-BE49-F238E27FC236}">
                <a16:creationId xmlns:a16="http://schemas.microsoft.com/office/drawing/2014/main" id="{8E860528-8CC3-4E81-9A55-AAE3F44B89B9}"/>
              </a:ext>
            </a:extLst>
          </p:cNvPr>
          <p:cNvSpPr/>
          <p:nvPr/>
        </p:nvSpPr>
        <p:spPr>
          <a:xfrm>
            <a:off x="758844" y="4001105"/>
            <a:ext cx="1023679" cy="565196"/>
          </a:xfrm>
          <a:custGeom>
            <a:avLst/>
            <a:gdLst>
              <a:gd name="connsiteX0" fmla="*/ 734801 w 1023679"/>
              <a:gd name="connsiteY0" fmla="*/ 508677 h 565196"/>
              <a:gd name="connsiteX1" fmla="*/ 734801 w 1023679"/>
              <a:gd name="connsiteY1" fmla="*/ 508677 h 565196"/>
              <a:gd name="connsiteX2" fmla="*/ 1023679 w 1023679"/>
              <a:gd name="connsiteY2" fmla="*/ 364238 h 565196"/>
              <a:gd name="connsiteX3" fmla="*/ 910640 w 1023679"/>
              <a:gd name="connsiteY3" fmla="*/ 87919 h 565196"/>
              <a:gd name="connsiteX4" fmla="*/ 910640 w 1023679"/>
              <a:gd name="connsiteY4" fmla="*/ 75360 h 565196"/>
              <a:gd name="connsiteX5" fmla="*/ 797600 w 1023679"/>
              <a:gd name="connsiteY5" fmla="*/ 37680 h 565196"/>
              <a:gd name="connsiteX6" fmla="*/ 565242 w 1023679"/>
              <a:gd name="connsiteY6" fmla="*/ 0 h 565196"/>
              <a:gd name="connsiteX7" fmla="*/ 332883 w 1023679"/>
              <a:gd name="connsiteY7" fmla="*/ 37680 h 565196"/>
              <a:gd name="connsiteX8" fmla="*/ 56565 w 1023679"/>
              <a:gd name="connsiteY8" fmla="*/ 169559 h 565196"/>
              <a:gd name="connsiteX9" fmla="*/ 45 w 1023679"/>
              <a:gd name="connsiteY9" fmla="*/ 282598 h 565196"/>
              <a:gd name="connsiteX10" fmla="*/ 45 w 1023679"/>
              <a:gd name="connsiteY10" fmla="*/ 565197 h 565196"/>
              <a:gd name="connsiteX11" fmla="*/ 678281 w 1023679"/>
              <a:gd name="connsiteY11" fmla="*/ 565197 h 565196"/>
              <a:gd name="connsiteX12" fmla="*/ 734801 w 1023679"/>
              <a:gd name="connsiteY12" fmla="*/ 508677 h 565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3679" h="565196">
                <a:moveTo>
                  <a:pt x="734801" y="508677"/>
                </a:moveTo>
                <a:lnTo>
                  <a:pt x="734801" y="508677"/>
                </a:lnTo>
                <a:cubicBezTo>
                  <a:pt x="822968" y="445755"/>
                  <a:pt x="920440" y="397019"/>
                  <a:pt x="1023679" y="364238"/>
                </a:cubicBezTo>
                <a:cubicBezTo>
                  <a:pt x="952273" y="289830"/>
                  <a:pt x="911858" y="191040"/>
                  <a:pt x="910640" y="87919"/>
                </a:cubicBezTo>
                <a:lnTo>
                  <a:pt x="910640" y="75360"/>
                </a:lnTo>
                <a:cubicBezTo>
                  <a:pt x="873955" y="59989"/>
                  <a:pt x="836169" y="47395"/>
                  <a:pt x="797600" y="37680"/>
                </a:cubicBezTo>
                <a:cubicBezTo>
                  <a:pt x="722134" y="14993"/>
                  <a:pt x="644011" y="2324"/>
                  <a:pt x="565242" y="0"/>
                </a:cubicBezTo>
                <a:cubicBezTo>
                  <a:pt x="486287" y="242"/>
                  <a:pt x="407869" y="12959"/>
                  <a:pt x="332883" y="37680"/>
                </a:cubicBezTo>
                <a:cubicBezTo>
                  <a:pt x="234668" y="67494"/>
                  <a:pt x="141514" y="111953"/>
                  <a:pt x="56565" y="169559"/>
                </a:cubicBezTo>
                <a:cubicBezTo>
                  <a:pt x="20078" y="195476"/>
                  <a:pt x="-1113" y="237857"/>
                  <a:pt x="45" y="282598"/>
                </a:cubicBezTo>
                <a:lnTo>
                  <a:pt x="45" y="565197"/>
                </a:lnTo>
                <a:lnTo>
                  <a:pt x="678281" y="565197"/>
                </a:lnTo>
                <a:cubicBezTo>
                  <a:pt x="693849" y="543349"/>
                  <a:pt x="712953" y="524245"/>
                  <a:pt x="734801" y="508677"/>
                </a:cubicBezTo>
                <a:close/>
              </a:path>
            </a:pathLst>
          </a:custGeom>
          <a:solidFill>
            <a:schemeClr val="accent4">
              <a:lumMod val="40000"/>
              <a:lumOff val="60000"/>
            </a:schemeClr>
          </a:solidFill>
          <a:ln w="31353"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 name="Graphic 2" descr="Questions with solid fill">
            <a:extLst>
              <a:ext uri="{FF2B5EF4-FFF2-40B4-BE49-F238E27FC236}">
                <a16:creationId xmlns:a16="http://schemas.microsoft.com/office/drawing/2014/main" id="{8E860528-8CC3-4E81-9A55-AAE3F44B89B9}"/>
              </a:ext>
            </a:extLst>
          </p:cNvPr>
          <p:cNvSpPr/>
          <p:nvPr/>
        </p:nvSpPr>
        <p:spPr>
          <a:xfrm>
            <a:off x="1669472" y="2493914"/>
            <a:ext cx="1316920" cy="1207008"/>
          </a:xfrm>
          <a:custGeom>
            <a:avLst/>
            <a:gdLst>
              <a:gd name="connsiteX0" fmla="*/ 1251295 w 1316920"/>
              <a:gd name="connsiteY0" fmla="*/ 0 h 1207008"/>
              <a:gd name="connsiteX1" fmla="*/ 65324 w 1316920"/>
              <a:gd name="connsiteY1" fmla="*/ 0 h 1207008"/>
              <a:gd name="connsiteX2" fmla="*/ 12 w 1316920"/>
              <a:gd name="connsiteY2" fmla="*/ 66254 h 1207008"/>
              <a:gd name="connsiteX3" fmla="*/ 12 w 1316920"/>
              <a:gd name="connsiteY3" fmla="*/ 874799 h 1207008"/>
              <a:gd name="connsiteX4" fmla="*/ 64680 w 1316920"/>
              <a:gd name="connsiteY4" fmla="*/ 941985 h 1207008"/>
              <a:gd name="connsiteX5" fmla="*/ 65324 w 1316920"/>
              <a:gd name="connsiteY5" fmla="*/ 941994 h 1207008"/>
              <a:gd name="connsiteX6" fmla="*/ 253723 w 1316920"/>
              <a:gd name="connsiteY6" fmla="*/ 941994 h 1207008"/>
              <a:gd name="connsiteX7" fmla="*/ 253723 w 1316920"/>
              <a:gd name="connsiteY7" fmla="*/ 1207009 h 1207008"/>
              <a:gd name="connsiteX8" fmla="*/ 514027 w 1316920"/>
              <a:gd name="connsiteY8" fmla="*/ 941994 h 1207008"/>
              <a:gd name="connsiteX9" fmla="*/ 1251295 w 1316920"/>
              <a:gd name="connsiteY9" fmla="*/ 941994 h 1207008"/>
              <a:gd name="connsiteX10" fmla="*/ 1316920 w 1316920"/>
              <a:gd name="connsiteY10" fmla="*/ 875741 h 1207008"/>
              <a:gd name="connsiteX11" fmla="*/ 1316920 w 1316920"/>
              <a:gd name="connsiteY11" fmla="*/ 66254 h 1207008"/>
              <a:gd name="connsiteX12" fmla="*/ 1251295 w 1316920"/>
              <a:gd name="connsiteY12" fmla="*/ 0 h 1207008"/>
              <a:gd name="connsiteX13" fmla="*/ 652814 w 1316920"/>
              <a:gd name="connsiteY13" fmla="*/ 824245 h 1207008"/>
              <a:gd name="connsiteX14" fmla="*/ 583113 w 1316920"/>
              <a:gd name="connsiteY14" fmla="*/ 754531 h 1207008"/>
              <a:gd name="connsiteX15" fmla="*/ 652827 w 1316920"/>
              <a:gd name="connsiteY15" fmla="*/ 684830 h 1207008"/>
              <a:gd name="connsiteX16" fmla="*/ 722522 w 1316920"/>
              <a:gd name="connsiteY16" fmla="*/ 753596 h 1207008"/>
              <a:gd name="connsiteX17" fmla="*/ 654397 w 1316920"/>
              <a:gd name="connsiteY17" fmla="*/ 824236 h 1207008"/>
              <a:gd name="connsiteX18" fmla="*/ 652814 w 1316920"/>
              <a:gd name="connsiteY18" fmla="*/ 824245 h 1207008"/>
              <a:gd name="connsiteX19" fmla="*/ 697716 w 1316920"/>
              <a:gd name="connsiteY19" fmla="*/ 536937 h 1207008"/>
              <a:gd name="connsiteX20" fmla="*/ 697716 w 1316920"/>
              <a:gd name="connsiteY20" fmla="*/ 635846 h 1207008"/>
              <a:gd name="connsiteX21" fmla="*/ 608227 w 1316920"/>
              <a:gd name="connsiteY21" fmla="*/ 635846 h 1207008"/>
              <a:gd name="connsiteX22" fmla="*/ 608227 w 1316920"/>
              <a:gd name="connsiteY22" fmla="*/ 450901 h 1207008"/>
              <a:gd name="connsiteX23" fmla="*/ 652814 w 1316920"/>
              <a:gd name="connsiteY23" fmla="*/ 450901 h 1207008"/>
              <a:gd name="connsiteX24" fmla="*/ 780926 w 1316920"/>
              <a:gd name="connsiteY24" fmla="*/ 335350 h 1207008"/>
              <a:gd name="connsiteX25" fmla="*/ 657568 w 1316920"/>
              <a:gd name="connsiteY25" fmla="*/ 207546 h 1207008"/>
              <a:gd name="connsiteX26" fmla="*/ 652814 w 1316920"/>
              <a:gd name="connsiteY26" fmla="*/ 207553 h 1207008"/>
              <a:gd name="connsiteX27" fmla="*/ 525017 w 1316920"/>
              <a:gd name="connsiteY27" fmla="*/ 313618 h 1207008"/>
              <a:gd name="connsiteX28" fmla="*/ 525017 w 1316920"/>
              <a:gd name="connsiteY28" fmla="*/ 335350 h 1207008"/>
              <a:gd name="connsiteX29" fmla="*/ 525017 w 1316920"/>
              <a:gd name="connsiteY29" fmla="*/ 343200 h 1207008"/>
              <a:gd name="connsiteX30" fmla="*/ 435528 w 1316920"/>
              <a:gd name="connsiteY30" fmla="*/ 343200 h 1207008"/>
              <a:gd name="connsiteX31" fmla="*/ 435528 w 1316920"/>
              <a:gd name="connsiteY31" fmla="*/ 335350 h 1207008"/>
              <a:gd name="connsiteX32" fmla="*/ 628549 w 1316920"/>
              <a:gd name="connsiteY32" fmla="*/ 117768 h 1207008"/>
              <a:gd name="connsiteX33" fmla="*/ 652814 w 1316920"/>
              <a:gd name="connsiteY33" fmla="*/ 117749 h 1207008"/>
              <a:gd name="connsiteX34" fmla="*/ 870415 w 1316920"/>
              <a:gd name="connsiteY34" fmla="*/ 330298 h 1207008"/>
              <a:gd name="connsiteX35" fmla="*/ 870415 w 1316920"/>
              <a:gd name="connsiteY35" fmla="*/ 335350 h 1207008"/>
              <a:gd name="connsiteX36" fmla="*/ 697716 w 1316920"/>
              <a:gd name="connsiteY36" fmla="*/ 536937 h 120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316920" h="1207008">
                <a:moveTo>
                  <a:pt x="1251295" y="0"/>
                </a:moveTo>
                <a:lnTo>
                  <a:pt x="65324" y="0"/>
                </a:lnTo>
                <a:cubicBezTo>
                  <a:pt x="29029" y="345"/>
                  <a:pt x="-164" y="29958"/>
                  <a:pt x="12" y="66254"/>
                </a:cubicBezTo>
                <a:lnTo>
                  <a:pt x="12" y="874799"/>
                </a:lnTo>
                <a:cubicBezTo>
                  <a:pt x="-682" y="911210"/>
                  <a:pt x="28269" y="941291"/>
                  <a:pt x="64680" y="941985"/>
                </a:cubicBezTo>
                <a:cubicBezTo>
                  <a:pt x="64894" y="941988"/>
                  <a:pt x="65110" y="941991"/>
                  <a:pt x="65324" y="941994"/>
                </a:cubicBezTo>
                <a:lnTo>
                  <a:pt x="253723" y="941994"/>
                </a:lnTo>
                <a:lnTo>
                  <a:pt x="253723" y="1207009"/>
                </a:lnTo>
                <a:lnTo>
                  <a:pt x="514027" y="941994"/>
                </a:lnTo>
                <a:lnTo>
                  <a:pt x="1251295" y="941994"/>
                </a:lnTo>
                <a:cubicBezTo>
                  <a:pt x="1287640" y="941649"/>
                  <a:pt x="1316920" y="912089"/>
                  <a:pt x="1316920" y="875741"/>
                </a:cubicBezTo>
                <a:lnTo>
                  <a:pt x="1316920" y="66254"/>
                </a:lnTo>
                <a:cubicBezTo>
                  <a:pt x="1316924" y="29907"/>
                  <a:pt x="1287640" y="344"/>
                  <a:pt x="1251295" y="0"/>
                </a:cubicBezTo>
                <a:close/>
                <a:moveTo>
                  <a:pt x="652814" y="824245"/>
                </a:moveTo>
                <a:cubicBezTo>
                  <a:pt x="614315" y="824242"/>
                  <a:pt x="583110" y="793031"/>
                  <a:pt x="583113" y="754531"/>
                </a:cubicBezTo>
                <a:cubicBezTo>
                  <a:pt x="583116" y="716032"/>
                  <a:pt x="614328" y="684827"/>
                  <a:pt x="652827" y="684830"/>
                </a:cubicBezTo>
                <a:cubicBezTo>
                  <a:pt x="690956" y="684833"/>
                  <a:pt x="722007" y="715470"/>
                  <a:pt x="722522" y="753596"/>
                </a:cubicBezTo>
                <a:cubicBezTo>
                  <a:pt x="723216" y="791913"/>
                  <a:pt x="692714" y="823542"/>
                  <a:pt x="654397" y="824236"/>
                </a:cubicBezTo>
                <a:cubicBezTo>
                  <a:pt x="653869" y="824245"/>
                  <a:pt x="653342" y="824248"/>
                  <a:pt x="652814" y="824245"/>
                </a:cubicBezTo>
                <a:close/>
                <a:moveTo>
                  <a:pt x="697716" y="536937"/>
                </a:moveTo>
                <a:lnTo>
                  <a:pt x="697716" y="635846"/>
                </a:lnTo>
                <a:lnTo>
                  <a:pt x="608227" y="635846"/>
                </a:lnTo>
                <a:lnTo>
                  <a:pt x="608227" y="450901"/>
                </a:lnTo>
                <a:lnTo>
                  <a:pt x="652814" y="450901"/>
                </a:lnTo>
                <a:cubicBezTo>
                  <a:pt x="730686" y="450901"/>
                  <a:pt x="780926" y="405372"/>
                  <a:pt x="780926" y="335350"/>
                </a:cubicBezTo>
                <a:cubicBezTo>
                  <a:pt x="782153" y="265994"/>
                  <a:pt x="726924" y="208774"/>
                  <a:pt x="657568" y="207546"/>
                </a:cubicBezTo>
                <a:cubicBezTo>
                  <a:pt x="655986" y="207518"/>
                  <a:pt x="654400" y="207521"/>
                  <a:pt x="652814" y="207553"/>
                </a:cubicBezTo>
                <a:cubicBezTo>
                  <a:pt x="588234" y="201552"/>
                  <a:pt x="531018" y="249038"/>
                  <a:pt x="525017" y="313618"/>
                </a:cubicBezTo>
                <a:cubicBezTo>
                  <a:pt x="524345" y="320846"/>
                  <a:pt x="524345" y="328122"/>
                  <a:pt x="525017" y="335350"/>
                </a:cubicBezTo>
                <a:lnTo>
                  <a:pt x="525017" y="343200"/>
                </a:lnTo>
                <a:lnTo>
                  <a:pt x="435528" y="343200"/>
                </a:lnTo>
                <a:lnTo>
                  <a:pt x="435528" y="335350"/>
                </a:lnTo>
                <a:cubicBezTo>
                  <a:pt x="428745" y="221965"/>
                  <a:pt x="515164" y="124551"/>
                  <a:pt x="628549" y="117768"/>
                </a:cubicBezTo>
                <a:cubicBezTo>
                  <a:pt x="636631" y="117285"/>
                  <a:pt x="644732" y="117278"/>
                  <a:pt x="652814" y="117749"/>
                </a:cubicBezTo>
                <a:cubicBezTo>
                  <a:pt x="771597" y="116355"/>
                  <a:pt x="869021" y="211515"/>
                  <a:pt x="870415" y="330298"/>
                </a:cubicBezTo>
                <a:cubicBezTo>
                  <a:pt x="870434" y="331981"/>
                  <a:pt x="870434" y="333667"/>
                  <a:pt x="870415" y="335350"/>
                </a:cubicBezTo>
                <a:cubicBezTo>
                  <a:pt x="873464" y="437032"/>
                  <a:pt x="798663" y="524349"/>
                  <a:pt x="697716" y="536937"/>
                </a:cubicBezTo>
                <a:close/>
              </a:path>
            </a:pathLst>
          </a:custGeom>
          <a:solidFill>
            <a:schemeClr val="bg1"/>
          </a:solidFill>
          <a:ln w="31353"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Seaford" panose="00000500000000000000" pitchFamily="2" charset="0"/>
            </a:endParaRPr>
          </a:p>
        </p:txBody>
      </p:sp>
      <p:sp>
        <p:nvSpPr>
          <p:cNvPr id="9" name="Graphic 2" descr="Questions with solid fill">
            <a:extLst>
              <a:ext uri="{FF2B5EF4-FFF2-40B4-BE49-F238E27FC236}">
                <a16:creationId xmlns:a16="http://schemas.microsoft.com/office/drawing/2014/main" id="{063C9EF7-66DB-4126-A2F3-D865889CF8B0}"/>
              </a:ext>
            </a:extLst>
          </p:cNvPr>
          <p:cNvSpPr/>
          <p:nvPr/>
        </p:nvSpPr>
        <p:spPr>
          <a:xfrm>
            <a:off x="2655483" y="4058880"/>
            <a:ext cx="1130438" cy="565196"/>
          </a:xfrm>
          <a:custGeom>
            <a:avLst/>
            <a:gdLst>
              <a:gd name="connsiteX0" fmla="*/ 1130393 w 1130438"/>
              <a:gd name="connsiteY0" fmla="*/ 565197 h 565196"/>
              <a:gd name="connsiteX1" fmla="*/ 1130393 w 1130438"/>
              <a:gd name="connsiteY1" fmla="*/ 282598 h 565196"/>
              <a:gd name="connsiteX2" fmla="*/ 1073874 w 1130438"/>
              <a:gd name="connsiteY2" fmla="*/ 169559 h 565196"/>
              <a:gd name="connsiteX3" fmla="*/ 797555 w 1130438"/>
              <a:gd name="connsiteY3" fmla="*/ 37680 h 565196"/>
              <a:gd name="connsiteX4" fmla="*/ 565197 w 1130438"/>
              <a:gd name="connsiteY4" fmla="*/ 0 h 565196"/>
              <a:gd name="connsiteX5" fmla="*/ 332838 w 1130438"/>
              <a:gd name="connsiteY5" fmla="*/ 37680 h 565196"/>
              <a:gd name="connsiteX6" fmla="*/ 56520 w 1130438"/>
              <a:gd name="connsiteY6" fmla="*/ 169559 h 565196"/>
              <a:gd name="connsiteX7" fmla="*/ 0 w 1130438"/>
              <a:gd name="connsiteY7" fmla="*/ 282598 h 565196"/>
              <a:gd name="connsiteX8" fmla="*/ 0 w 1130438"/>
              <a:gd name="connsiteY8" fmla="*/ 565197 h 565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0438" h="565196">
                <a:moveTo>
                  <a:pt x="1130393" y="565197"/>
                </a:moveTo>
                <a:lnTo>
                  <a:pt x="1130393" y="282598"/>
                </a:lnTo>
                <a:cubicBezTo>
                  <a:pt x="1131552" y="237857"/>
                  <a:pt x="1110360" y="195476"/>
                  <a:pt x="1073874" y="169559"/>
                </a:cubicBezTo>
                <a:cubicBezTo>
                  <a:pt x="992535" y="105896"/>
                  <a:pt x="898207" y="60875"/>
                  <a:pt x="797555" y="37680"/>
                </a:cubicBezTo>
                <a:cubicBezTo>
                  <a:pt x="722089" y="14993"/>
                  <a:pt x="643966" y="2327"/>
                  <a:pt x="565197" y="0"/>
                </a:cubicBezTo>
                <a:cubicBezTo>
                  <a:pt x="486242" y="245"/>
                  <a:pt x="407824" y="12959"/>
                  <a:pt x="332838" y="37680"/>
                </a:cubicBezTo>
                <a:cubicBezTo>
                  <a:pt x="233615" y="64841"/>
                  <a:pt x="140040" y="109504"/>
                  <a:pt x="56520" y="169559"/>
                </a:cubicBezTo>
                <a:cubicBezTo>
                  <a:pt x="21094" y="196371"/>
                  <a:pt x="195" y="238171"/>
                  <a:pt x="0" y="282598"/>
                </a:cubicBezTo>
                <a:lnTo>
                  <a:pt x="0" y="565197"/>
                </a:lnTo>
                <a:close/>
              </a:path>
            </a:pathLst>
          </a:custGeom>
          <a:solidFill>
            <a:schemeClr val="accent1"/>
          </a:solidFill>
          <a:ln w="31353"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 name="Graphic 2" descr="Questions with solid fill">
            <a:extLst>
              <a:ext uri="{FF2B5EF4-FFF2-40B4-BE49-F238E27FC236}">
                <a16:creationId xmlns:a16="http://schemas.microsoft.com/office/drawing/2014/main" id="{D3F369C0-60D2-4592-BAD9-2B47BF20433A}"/>
              </a:ext>
            </a:extLst>
          </p:cNvPr>
          <p:cNvSpPr/>
          <p:nvPr/>
        </p:nvSpPr>
        <p:spPr>
          <a:xfrm>
            <a:off x="2938081" y="3418324"/>
            <a:ext cx="565196" cy="565196"/>
          </a:xfrm>
          <a:custGeom>
            <a:avLst/>
            <a:gdLst>
              <a:gd name="connsiteX0" fmla="*/ 565197 w 565196"/>
              <a:gd name="connsiteY0" fmla="*/ 282598 h 565196"/>
              <a:gd name="connsiteX1" fmla="*/ 282598 w 565196"/>
              <a:gd name="connsiteY1" fmla="*/ 565197 h 565196"/>
              <a:gd name="connsiteX2" fmla="*/ 0 w 565196"/>
              <a:gd name="connsiteY2" fmla="*/ 282598 h 565196"/>
              <a:gd name="connsiteX3" fmla="*/ 282598 w 565196"/>
              <a:gd name="connsiteY3" fmla="*/ 0 h 565196"/>
              <a:gd name="connsiteX4" fmla="*/ 565197 w 565196"/>
              <a:gd name="connsiteY4" fmla="*/ 282598 h 565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5196" h="565196">
                <a:moveTo>
                  <a:pt x="565197" y="282598"/>
                </a:moveTo>
                <a:cubicBezTo>
                  <a:pt x="565197" y="438673"/>
                  <a:pt x="438673" y="565197"/>
                  <a:pt x="282598" y="565197"/>
                </a:cubicBezTo>
                <a:cubicBezTo>
                  <a:pt x="126524" y="565197"/>
                  <a:pt x="0" y="438673"/>
                  <a:pt x="0" y="282598"/>
                </a:cubicBezTo>
                <a:cubicBezTo>
                  <a:pt x="0" y="126524"/>
                  <a:pt x="126524" y="0"/>
                  <a:pt x="282598" y="0"/>
                </a:cubicBezTo>
                <a:cubicBezTo>
                  <a:pt x="438673" y="0"/>
                  <a:pt x="565197" y="126524"/>
                  <a:pt x="565197" y="282598"/>
                </a:cubicBezTo>
                <a:close/>
              </a:path>
            </a:pathLst>
          </a:custGeom>
          <a:solidFill>
            <a:schemeClr val="accent1"/>
          </a:solidFill>
          <a:ln w="31353"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 name="Title 10">
            <a:extLst>
              <a:ext uri="{FF2B5EF4-FFF2-40B4-BE49-F238E27FC236}">
                <a16:creationId xmlns:a16="http://schemas.microsoft.com/office/drawing/2014/main" id="{66724E22-4DB3-A753-B6D2-7496DF133D9B}"/>
              </a:ext>
            </a:extLst>
          </p:cNvPr>
          <p:cNvSpPr>
            <a:spLocks noGrp="1"/>
          </p:cNvSpPr>
          <p:nvPr>
            <p:ph type="title"/>
          </p:nvPr>
        </p:nvSpPr>
        <p:spPr/>
        <p:txBody>
          <a:bodyPr/>
          <a:lstStyle/>
          <a:p>
            <a:r>
              <a:rPr lang="en-US" sz="3200">
                <a:solidFill>
                  <a:schemeClr val="bg1"/>
                </a:solidFill>
              </a:rPr>
              <a:t>Q&amp;A and Discussions</a:t>
            </a:r>
            <a:br>
              <a:rPr lang="en-US" sz="3200">
                <a:solidFill>
                  <a:schemeClr val="bg1"/>
                </a:solidFill>
              </a:rPr>
            </a:br>
            <a:endParaRPr lang="en-US"/>
          </a:p>
        </p:txBody>
      </p:sp>
    </p:spTree>
    <p:extLst>
      <p:ext uri="{BB962C8B-B14F-4D97-AF65-F5344CB8AC3E}">
        <p14:creationId xmlns:p14="http://schemas.microsoft.com/office/powerpoint/2010/main" val="1812699187"/>
      </p:ext>
    </p:extLst>
  </p:cSld>
  <p:clrMapOvr>
    <a:masterClrMapping/>
  </p:clrMapOvr>
</p:sld>
</file>

<file path=ppt/theme/theme1.xml><?xml version="1.0" encoding="utf-8"?>
<a:theme xmlns:a="http://schemas.openxmlformats.org/drawingml/2006/main" name="SCE 16x9 White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and Guidelines.potx" id="{30045ACF-AAE3-460A-9933-965EF3C49868}" vid="{329C0C72-CDA0-4F4F-BD5A-8598C0C0A6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68ACB5B7B9B194FA7ECCB18F52A4132" ma:contentTypeVersion="7" ma:contentTypeDescription="Create a new document." ma:contentTypeScope="" ma:versionID="2cc1a9155a3d4618d003f3c8618679a0">
  <xsd:schema xmlns:xsd="http://www.w3.org/2001/XMLSchema" xmlns:xs="http://www.w3.org/2001/XMLSchema" xmlns:p="http://schemas.microsoft.com/office/2006/metadata/properties" xmlns:ns3="5ade4409-f9d5-43b2-b2d6-f1fe9e4ff395" xmlns:ns4="53604522-238d-47c8-9365-3a54624ea7d1" targetNamespace="http://schemas.microsoft.com/office/2006/metadata/properties" ma:root="true" ma:fieldsID="194a74b6e413419f5202b7966846970e" ns3:_="" ns4:_="">
    <xsd:import namespace="5ade4409-f9d5-43b2-b2d6-f1fe9e4ff395"/>
    <xsd:import namespace="53604522-238d-47c8-9365-3a54624ea7d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de4409-f9d5-43b2-b2d6-f1fe9e4ff3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604522-238d-47c8-9365-3a54624ea7d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
</file>

<file path=customXml/item4.xml><?xml version="1.0" encoding="utf-8"?>
<Application xmlns="http://www.sap.com/cof/powerpoint/application">
  <Version>2</Version>
  <Revision>2.5.201.74495</Revision>
</Application>
</file>

<file path=customXml/item5.xml><?xml version="1.0" encoding="utf-8"?>
<Application xmlns="http://www.sap.com/cof/ao/powerpoint/application">
  <com.sap.ip.bi.pioneer>
    <Version>4</Version>
    <AAO_Revision>2.5.201.74495</AAO_Revision>
    <RefreshOnOpen>False</RefreshOnOpen>
    <PlanningModeSetToChangeMode>True</PlanningModeSetToChangeMode>
    <Cleaned>False</Cleaned>
    <ForcePromptOnInitialRefresh>False</ForcePromptOnInitialRefresh>
    <StorePromptsInDocument>True</StorePromptsInDocument>
    <MergeVariables>False</MergeVariables>
    <WorkingMode>Local</WorkingMode>
    <RefreshPlanningObjectsOnRefreshAll>True</RefreshPlanningObjectsOnRefreshAll>
    <Items/>
  </com.sap.ip.bi.pioneer>
</Application>
</file>

<file path=customXml/item6.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4C9F87-DAFB-48B2-9367-04845EE386A0}">
  <ds:schemaRefs>
    <ds:schemaRef ds:uri="http://purl.org/dc/elements/1.1/"/>
    <ds:schemaRef ds:uri="http://schemas.microsoft.com/office/2006/metadata/properties"/>
    <ds:schemaRef ds:uri="http://schemas.microsoft.com/office/2006/documentManagement/types"/>
    <ds:schemaRef ds:uri="53604522-238d-47c8-9365-3a54624ea7d1"/>
    <ds:schemaRef ds:uri="5ade4409-f9d5-43b2-b2d6-f1fe9e4ff395"/>
    <ds:schemaRef ds:uri="http://purl.org/dc/dcmitype/"/>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8BFA4459-BDD8-4EA0-8FDD-1D01450EB705}">
  <ds:schemaRefs>
    <ds:schemaRef ds:uri="53604522-238d-47c8-9365-3a54624ea7d1"/>
    <ds:schemaRef ds:uri="5ade4409-f9d5-43b2-b2d6-f1fe9e4ff3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758EF1F-7834-413A-B678-B736C9ABA90C}"/>
</file>

<file path=customXml/itemProps4.xml><?xml version="1.0" encoding="utf-8"?>
<ds:datastoreItem xmlns:ds="http://schemas.openxmlformats.org/officeDocument/2006/customXml" ds:itemID="{AA8AE7AA-F9DF-49C0-A81D-80767056C188}">
  <ds:schemaRefs>
    <ds:schemaRef ds:uri="http://www.sap.com/cof/powerpoint/application"/>
  </ds:schemaRefs>
</ds:datastoreItem>
</file>

<file path=customXml/itemProps5.xml><?xml version="1.0" encoding="utf-8"?>
<ds:datastoreItem xmlns:ds="http://schemas.openxmlformats.org/officeDocument/2006/customXml" ds:itemID="{B1C3530B-E6D8-454C-9774-28CBCCAB9FC4}">
  <ds:schemaRefs>
    <ds:schemaRef ds:uri="http://www.sap.com/cof/ao/powerpoint/application"/>
  </ds:schemaRefs>
</ds:datastoreItem>
</file>

<file path=customXml/itemProps6.xml><?xml version="1.0" encoding="utf-8"?>
<ds:datastoreItem xmlns:ds="http://schemas.openxmlformats.org/officeDocument/2006/customXml" ds:itemID="{57755F2B-A37E-4028-8A11-D38163F54A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999</Words>
  <Application>Microsoft Office PowerPoint</Application>
  <PresentationFormat>Widescreen</PresentationFormat>
  <Paragraphs>115</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SCE 16x9 White Template</vt:lpstr>
      <vt:lpstr>Integration Capacity Analysis  Limited Generation Profile    October 27, 2022 </vt:lpstr>
      <vt:lpstr>Agenda</vt:lpstr>
      <vt:lpstr>PowerPoint Presentation</vt:lpstr>
      <vt:lpstr>PowerPoint Presentation</vt:lpstr>
      <vt:lpstr>ICA Iterative Methodology </vt:lpstr>
      <vt:lpstr>PowerPoint Presentation</vt:lpstr>
      <vt:lpstr>Limited Generation Profile</vt:lpstr>
      <vt:lpstr>PowerPoint Presentation</vt:lpstr>
      <vt:lpstr>Q&amp;A and Discussions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 Long-term Refinements Workshop Load ICA  September 9, 2019</dc:title>
  <dc:creator>Michael.Barigian@sce.com</dc:creator>
  <cp:lastModifiedBy>Li, Yi</cp:lastModifiedBy>
  <cp:revision>3</cp:revision>
  <cp:lastPrinted>2018-04-20T17:44:19Z</cp:lastPrinted>
  <dcterms:created xsi:type="dcterms:W3CDTF">2017-03-20T18:23:24Z</dcterms:created>
  <dcterms:modified xsi:type="dcterms:W3CDTF">2022-10-27T16:49:00Z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0x010100068ACB5B7B9B194FA7ECCB18F52A4132</vt:lpwstr>
  </property>
  <property fmtid="{D5CDD505-2E9C-101B-9397-08002B2CF9AE}" pid="3" name="MSIP_Label_af2578ee-155b-4d7a-af96-95fe7c4d21be_Enabled">
    <vt:lpwstr>true</vt:lpwstr>
  </property>
  <property fmtid="{D5CDD505-2E9C-101B-9397-08002B2CF9AE}" pid="4" name="MSIP_Label_af2578ee-155b-4d7a-af96-95fe7c4d21be_SetDate">
    <vt:lpwstr>2022-10-24T03:31:25Z</vt:lpwstr>
  </property>
  <property fmtid="{D5CDD505-2E9C-101B-9397-08002B2CF9AE}" pid="5" name="MSIP_Label_af2578ee-155b-4d7a-af96-95fe7c4d21be_Method">
    <vt:lpwstr>Privileged</vt:lpwstr>
  </property>
  <property fmtid="{D5CDD505-2E9C-101B-9397-08002B2CF9AE}" pid="6" name="MSIP_Label_af2578ee-155b-4d7a-af96-95fe7c4d21be_Name">
    <vt:lpwstr>Public</vt:lpwstr>
  </property>
  <property fmtid="{D5CDD505-2E9C-101B-9397-08002B2CF9AE}" pid="7" name="MSIP_Label_af2578ee-155b-4d7a-af96-95fe7c4d21be_SiteId">
    <vt:lpwstr>44ae661a-ece6-41aa-bc96-7c2c85a08941</vt:lpwstr>
  </property>
  <property fmtid="{D5CDD505-2E9C-101B-9397-08002B2CF9AE}" pid="8" name="MSIP_Label_af2578ee-155b-4d7a-af96-95fe7c4d21be_ActionId">
    <vt:lpwstr>bb7c79de-8df2-4cd9-982f-bcdc2e613096</vt:lpwstr>
  </property>
  <property fmtid="{D5CDD505-2E9C-101B-9397-08002B2CF9AE}" pid="9" name="MSIP_Label_af2578ee-155b-4d7a-af96-95fe7c4d21be_ContentBits">
    <vt:lpwstr>3</vt:lpwstr>
  </property>
</Properties>
</file>