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16"/>
  </p:notesMasterIdLst>
  <p:sldIdLst>
    <p:sldId id="256" r:id="rId6"/>
    <p:sldId id="266" r:id="rId7"/>
    <p:sldId id="272" r:id="rId8"/>
    <p:sldId id="267" r:id="rId9"/>
    <p:sldId id="274" r:id="rId10"/>
    <p:sldId id="273" r:id="rId11"/>
    <p:sldId id="270" r:id="rId12"/>
    <p:sldId id="269" r:id="rId13"/>
    <p:sldId id="264"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9"/>
    <p:restoredTop sz="96327"/>
  </p:normalViewPr>
  <p:slideViewPr>
    <p:cSldViewPr snapToGrid="0" snapToObjects="1" showGuides="1">
      <p:cViewPr>
        <p:scale>
          <a:sx n="142" d="100"/>
          <a:sy n="142" d="100"/>
        </p:scale>
        <p:origin x="320"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3/29/23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March 29,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March 29,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March 29,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March 29,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March 29,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March 29,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March 29,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March 29,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March 29,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March 29,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March 29,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March 29,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March 29,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March 29,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March 29,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March 29,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March 29,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March 29,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March 29,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March 29,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March 29,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March 29,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March 29,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March 29,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March 29,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March 29,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March 29,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March 29,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March 29,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March 29,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March 29,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March 29,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March 29,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March 29,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March 29,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March 29,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March 29,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March 29,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March 29,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March 29,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March 29,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March 29,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March 29,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March 29,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March 29,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March 29,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March 29,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March 29,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March 29,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March 29,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March 29,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March 29,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March 29,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March 29,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March 29,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March 29,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olarequipment@energy.ca.gov" TargetMode="External"/><Relationship Id="rId2" Type="http://schemas.openxmlformats.org/officeDocument/2006/relationships/hyperlink" Target="https://efiling.energy.ca.gov/Lists/DocketLog.aspx?docketnumber=18-SOLAR-01" TargetMode="External"/><Relationship Id="rId1" Type="http://schemas.openxmlformats.org/officeDocument/2006/relationships/slideLayout" Target="../slideLayouts/slideLayout2.xml"/><Relationship Id="rId4" Type="http://schemas.openxmlformats.org/officeDocument/2006/relationships/hyperlink" Target="https://solarequipment.energy.ca.gov/Home/Inde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a:bodyPr>
          <a:lstStyle/>
          <a:p>
            <a:r>
              <a:rPr lang="en-US" dirty="0"/>
              <a:t>Smart Inverter Working Group (SIWG)</a:t>
            </a:r>
            <a:br>
              <a:rPr lang="en-US" dirty="0"/>
            </a:br>
            <a:br>
              <a:rPr lang="en-US" sz="1600" dirty="0"/>
            </a:br>
            <a:r>
              <a:rPr lang="en-US" sz="3600" b="0" dirty="0"/>
              <a:t>Pronounced “</a:t>
            </a:r>
            <a:r>
              <a:rPr lang="en-US" sz="3600" b="0" dirty="0" err="1"/>
              <a:t>SIWoG</a:t>
            </a:r>
            <a:r>
              <a:rPr lang="en-US" sz="3600" b="0" dirty="0"/>
              <a:t>” not “SWIG”</a:t>
            </a: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3429000"/>
            <a:ext cx="9601200" cy="1073217"/>
          </a:xfrm>
        </p:spPr>
        <p:txBody>
          <a:bodyPr/>
          <a:lstStyle/>
          <a:p>
            <a:r>
              <a:rPr lang="en-US" dirty="0"/>
              <a:t>March 30, 2023</a:t>
            </a:r>
          </a:p>
          <a:p>
            <a:r>
              <a:rPr lang="en-US" dirty="0"/>
              <a:t>1:00-2:30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dirty="0"/>
              <a:t>For additional information on the SIWG contact:  </a:t>
            </a:r>
          </a:p>
          <a:p>
            <a:pPr>
              <a:lnSpc>
                <a:spcPct val="110000"/>
              </a:lnSpc>
            </a:pPr>
            <a:endParaRPr lang="en-US" sz="2400" b="0" dirty="0"/>
          </a:p>
          <a:p>
            <a:pPr>
              <a:lnSpc>
                <a:spcPct val="110000"/>
              </a:lnSpc>
            </a:pPr>
            <a:r>
              <a:rPr lang="en-US" sz="2400" b="0" dirty="0"/>
              <a:t>Jose.Aliaga-Caro@cpuc.ca.gov</a:t>
            </a:r>
          </a:p>
          <a:p>
            <a:pPr>
              <a:lnSpc>
                <a:spcPct val="110000"/>
              </a:lnSpc>
            </a:pPr>
            <a:endParaRPr lang="en-US" sz="2400" b="0" dirty="0"/>
          </a:p>
          <a:p>
            <a:pPr>
              <a:lnSpc>
                <a:spcPct val="110000"/>
              </a:lnSpc>
            </a:pPr>
            <a:endParaRPr lang="en-US" sz="2400" b="0" dirty="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251657"/>
            <a:ext cx="10972800" cy="601627"/>
          </a:xfrm>
        </p:spPr>
        <p:txBody>
          <a:bodyPr/>
          <a:lstStyle/>
          <a:p>
            <a:r>
              <a:rPr lang="en-US" dirty="0"/>
              <a:t>Agenda</a:t>
            </a:r>
          </a:p>
        </p:txBody>
      </p:sp>
      <p:graphicFrame>
        <p:nvGraphicFramePr>
          <p:cNvPr id="6" name="Content Placeholder 4">
            <a:extLst>
              <a:ext uri="{FF2B5EF4-FFF2-40B4-BE49-F238E27FC236}">
                <a16:creationId xmlns:a16="http://schemas.microsoft.com/office/drawing/2014/main" id="{39AE5D7C-2522-5A15-B95A-1F37F82FCD59}"/>
              </a:ext>
            </a:extLst>
          </p:cNvPr>
          <p:cNvGraphicFramePr>
            <a:graphicFrameLocks noGrp="1"/>
          </p:cNvGraphicFramePr>
          <p:nvPr>
            <p:ph idx="1"/>
            <p:extLst>
              <p:ext uri="{D42A27DB-BD31-4B8C-83A1-F6EECF244321}">
                <p14:modId xmlns:p14="http://schemas.microsoft.com/office/powerpoint/2010/main" val="935393942"/>
              </p:ext>
            </p:extLst>
          </p:nvPr>
        </p:nvGraphicFramePr>
        <p:xfrm>
          <a:off x="677031" y="1252640"/>
          <a:ext cx="10972801" cy="4352719"/>
        </p:xfrm>
        <a:graphic>
          <a:graphicData uri="http://schemas.openxmlformats.org/drawingml/2006/table">
            <a:tbl>
              <a:tblPr firstRow="1" firstCol="1" bandRow="1"/>
              <a:tblGrid>
                <a:gridCol w="4642339">
                  <a:extLst>
                    <a:ext uri="{9D8B030D-6E8A-4147-A177-3AD203B41FA5}">
                      <a16:colId xmlns:a16="http://schemas.microsoft.com/office/drawing/2014/main" val="20000"/>
                    </a:ext>
                  </a:extLst>
                </a:gridCol>
                <a:gridCol w="2848707">
                  <a:extLst>
                    <a:ext uri="{9D8B030D-6E8A-4147-A177-3AD203B41FA5}">
                      <a16:colId xmlns:a16="http://schemas.microsoft.com/office/drawing/2014/main" val="20001"/>
                    </a:ext>
                  </a:extLst>
                </a:gridCol>
                <a:gridCol w="3481755">
                  <a:extLst>
                    <a:ext uri="{9D8B030D-6E8A-4147-A177-3AD203B41FA5}">
                      <a16:colId xmlns:a16="http://schemas.microsoft.com/office/drawing/2014/main" val="20002"/>
                    </a:ext>
                  </a:extLst>
                </a:gridCol>
              </a:tblGrid>
              <a:tr h="524852">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Topic</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Time</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Presenter</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3587">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Intro, Announcements, Agenda</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1:00 – 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CPUC</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5662">
                <a:tc>
                  <a:txBody>
                    <a:bodyPr/>
                    <a:lstStyle/>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Announcement by CEC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1:05 – 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ctr">
                        <a:lnSpc>
                          <a:spcPct val="100000"/>
                        </a:lnSpc>
                        <a:spcBef>
                          <a:spcPts val="0"/>
                        </a:spcBef>
                        <a:spcAft>
                          <a:spcPts val="0"/>
                        </a:spcAft>
                        <a:buNone/>
                      </a:pPr>
                      <a:endParaRPr lang="en-US" sz="1500" b="0" i="0" u="none" strike="noStrike" noProof="0" dirty="0">
                        <a:effectLst/>
                      </a:endParaRPr>
                    </a:p>
                    <a:p>
                      <a:pPr lvl="0" algn="l" fontAlgn="ctr">
                        <a:lnSpc>
                          <a:spcPct val="100000"/>
                        </a:lnSpc>
                        <a:spcBef>
                          <a:spcPts val="0"/>
                        </a:spcBef>
                        <a:spcAft>
                          <a:spcPts val="0"/>
                        </a:spcAft>
                        <a:buNone/>
                      </a:pPr>
                      <a:r>
                        <a:rPr lang="en-US" sz="1500" b="0" i="0" u="none" strike="noStrike" noProof="0" dirty="0">
                          <a:effectLst/>
                        </a:rPr>
                        <a:t>CEC</a:t>
                      </a:r>
                    </a:p>
                    <a:p>
                      <a:pPr marL="0" marR="0" algn="l" fontAlgn="ctr">
                        <a:lnSpc>
                          <a:spcPct val="107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5662">
                <a:tc>
                  <a:txBody>
                    <a:bodyPr/>
                    <a:lstStyle/>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Resolution E-5230 Topics:  B.2; C; and E (tentative)</a:t>
                      </a:r>
                    </a:p>
                    <a:p>
                      <a:pPr marL="0" marR="0" algn="l" fontAlgn="ctr">
                        <a:lnSpc>
                          <a:spcPct val="107000"/>
                        </a:lnSpc>
                        <a:spcBef>
                          <a:spcPts val="0"/>
                        </a:spcBef>
                        <a:spcAft>
                          <a:spcPts val="0"/>
                        </a:spcAft>
                      </a:pPr>
                      <a:endParaRPr lang="en-US" sz="1500" dirty="0">
                        <a:solidFill>
                          <a:srgbClr val="000000"/>
                        </a:solidFill>
                        <a:effectLst/>
                        <a:latin typeface="+mn-lt"/>
                        <a:ea typeface="Calibri" panose="020F0502020204030204" pitchFamily="34" charset="0"/>
                        <a:cs typeface="Times New Roman"/>
                      </a:endParaRPr>
                    </a:p>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Q&amp;A and Open Discussion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1:10 – 50 to 75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ctr">
                        <a:lnSpc>
                          <a:spcPct val="100000"/>
                        </a:lnSpc>
                        <a:spcBef>
                          <a:spcPts val="0"/>
                        </a:spcBef>
                        <a:spcAft>
                          <a:spcPts val="0"/>
                        </a:spcAft>
                        <a:buNone/>
                      </a:pPr>
                      <a:r>
                        <a:rPr lang="en-US" sz="1500" b="0" i="0" u="none" strike="noStrike" noProof="0" dirty="0">
                          <a:effectLst/>
                        </a:rPr>
                        <a:t>IOUs</a:t>
                      </a:r>
                    </a:p>
                    <a:p>
                      <a:pPr lvl="0" algn="l" fontAlgn="ctr">
                        <a:lnSpc>
                          <a:spcPct val="100000"/>
                        </a:lnSpc>
                        <a:spcBef>
                          <a:spcPts val="0"/>
                        </a:spcBef>
                        <a:spcAft>
                          <a:spcPts val="0"/>
                        </a:spcAft>
                        <a:buNone/>
                      </a:pPr>
                      <a:endParaRPr lang="en-US" sz="1500" b="0" i="0" u="none" strike="noStrike" noProof="0" dirty="0">
                        <a:effectLst/>
                      </a:endParaRPr>
                    </a:p>
                    <a:p>
                      <a:pPr lvl="0" algn="l" fontAlgn="ctr">
                        <a:lnSpc>
                          <a:spcPct val="100000"/>
                        </a:lnSpc>
                        <a:spcBef>
                          <a:spcPts val="0"/>
                        </a:spcBef>
                        <a:spcAft>
                          <a:spcPts val="0"/>
                        </a:spcAft>
                        <a:buNone/>
                      </a:pPr>
                      <a:r>
                        <a:rPr lang="en-US" sz="1500" b="0" i="0" u="none" strike="noStrike" noProof="0" dirty="0">
                          <a:effectLst/>
                        </a:rPr>
                        <a:t>&amp; Open to Participants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686684"/>
                  </a:ext>
                </a:extLst>
              </a:tr>
              <a:tr h="625662">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Times New Roman" panose="02020603050405020304" pitchFamily="18" charset="0"/>
                        </a:rPr>
                        <a:t>288-Limited Generation Profiles (tentative time allowing; otherwise for LGP Workshop #4 on 4/7)</a:t>
                      </a:r>
                    </a:p>
                    <a:p>
                      <a:pPr marL="0" marR="0" lvl="0" indent="0" algn="l" defTabSz="914400" rtl="0" eaLnBrk="1" fontAlgn="ctr" latinLnBrk="0" hangingPunct="1">
                        <a:lnSpc>
                          <a:spcPct val="107000"/>
                        </a:lnSpc>
                        <a:spcBef>
                          <a:spcPts val="0"/>
                        </a:spcBef>
                        <a:spcAft>
                          <a:spcPts val="0"/>
                        </a:spcAft>
                        <a:buClrTx/>
                        <a:buSzTx/>
                        <a:buFontTx/>
                        <a:buNone/>
                        <a:tabLst/>
                        <a:defRPr/>
                      </a:pPr>
                      <a:endParaRPr lang="en-US" sz="150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7000"/>
                        </a:lnSpc>
                        <a:spcBef>
                          <a:spcPts val="0"/>
                        </a:spcBef>
                        <a:spcAft>
                          <a:spcPts val="0"/>
                        </a:spcAft>
                        <a:buClrTx/>
                        <a:buSzTx/>
                        <a:buFontTx/>
                        <a:buNone/>
                        <a:tabLst/>
                        <a:defRPr/>
                      </a:pPr>
                      <a:r>
                        <a:rPr lang="en-US" sz="1500" dirty="0">
                          <a:solidFill>
                            <a:srgbClr val="000000"/>
                          </a:solidFill>
                          <a:effectLst/>
                          <a:latin typeface="+mn-lt"/>
                          <a:ea typeface="Calibri" panose="020F0502020204030204" pitchFamily="34" charset="0"/>
                          <a:cs typeface="Times New Roman"/>
                        </a:rPr>
                        <a:t>Q&amp;A and Open Discussion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Times New Roman" panose="02020603050405020304" pitchFamily="18" charset="0"/>
                        </a:rPr>
                        <a:t>(Tentative 2:00 – 25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Times New Roman" panose="02020603050405020304" pitchFamily="18" charset="0"/>
                        </a:rPr>
                        <a:t>The Public Advocates Office</a:t>
                      </a:r>
                    </a:p>
                    <a:p>
                      <a:pPr marL="0" marR="0" lvl="0" indent="0" algn="l" defTabSz="914400" rtl="0" eaLnBrk="1" fontAlgn="ctr" latinLnBrk="0" hangingPunct="1">
                        <a:lnSpc>
                          <a:spcPct val="107000"/>
                        </a:lnSpc>
                        <a:spcBef>
                          <a:spcPts val="0"/>
                        </a:spcBef>
                        <a:spcAft>
                          <a:spcPts val="0"/>
                        </a:spcAft>
                        <a:buClrTx/>
                        <a:buSzTx/>
                        <a:buFontTx/>
                        <a:buNone/>
                        <a:tabLst/>
                        <a:defRPr/>
                      </a:pPr>
                      <a:endParaRPr lang="en-US" sz="150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7000"/>
                        </a:lnSpc>
                        <a:spcBef>
                          <a:spcPts val="0"/>
                        </a:spcBef>
                        <a:spcAft>
                          <a:spcPts val="0"/>
                        </a:spcAft>
                        <a:buClrTx/>
                        <a:buSzTx/>
                        <a:buFontTx/>
                        <a:buNone/>
                        <a:tabLst/>
                        <a:defRPr/>
                      </a:pPr>
                      <a:r>
                        <a:rPr lang="en-US" sz="1500" b="0" i="0" u="none" strike="noStrike" noProof="0">
                          <a:effectLst/>
                        </a:rPr>
                        <a:t>&amp; Open to Participants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193610"/>
                  </a:ext>
                </a:extLst>
              </a:tr>
              <a:tr h="625662">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rgbClr val="000000"/>
                          </a:solidFill>
                          <a:effectLst/>
                          <a:latin typeface="+mn-lt"/>
                          <a:ea typeface="Calibri" panose="020F0502020204030204" pitchFamily="34" charset="0"/>
                          <a:cs typeface="Times New Roman" panose="02020603050405020304" pitchFamily="18" charset="0"/>
                        </a:rPr>
                        <a:t>Wrap Up and Next Steps</a:t>
                      </a:r>
                      <a:endParaRPr lang="en-US"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Times New Roman" panose="02020603050405020304" pitchFamily="18" charset="0"/>
                        </a:rPr>
                        <a:t>2:25 – 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Times New Roman" panose="02020603050405020304" pitchFamily="18" charset="0"/>
                        </a:rPr>
                        <a:t>CPUC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276035"/>
                  </a:ext>
                </a:extLst>
              </a:tr>
            </a:tbl>
          </a:graphicData>
        </a:graphic>
      </p:graphicFrame>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018896"/>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4693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dirty="0"/>
              <a:t>Background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65471" y="1160980"/>
            <a:ext cx="11474245" cy="4633534"/>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Identified Topics Needing Discussion:</a:t>
            </a:r>
          </a:p>
          <a:p>
            <a:pPr marL="0" indent="0">
              <a:spcAft>
                <a:spcPts val="800"/>
              </a:spcAft>
              <a:buNone/>
            </a:pPr>
            <a:endParaRPr lang="en-US" sz="2000" dirty="0">
              <a:latin typeface="Arial" panose="020B0604020202020204" pitchFamily="34" charset="0"/>
              <a:cs typeface="Arial" panose="020B0604020202020204" pitchFamily="34" charset="0"/>
            </a:endParaRP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1</a:t>
            </a:r>
            <a:r>
              <a:rPr lang="en-US" sz="14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Quarterly Reports:  Re-affirm AMI process + Tariff Language</a:t>
            </a:r>
            <a:r>
              <a:rPr lang="en-US" sz="1100" dirty="0">
                <a:effectLst/>
              </a:rPr>
              <a:t> </a:t>
            </a:r>
            <a:endParaRPr lang="en-US" sz="14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2</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Use of Gross Nameplate Rating (including sections of Resolution Section C)</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C</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Overview of Proposals: Including technical requirements, "Monthly" scheduling (Seem Topic 5), Nameplate capacity (Topic 2); Should include alignment of language (Section D of Res) and incorporate all topics in Resolution</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D</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Alignment of Language</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E</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1100" dirty="0">
                <a:effectLst/>
              </a:rPr>
              <a:t> </a:t>
            </a: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F</a:t>
            </a:r>
            <a:r>
              <a:rPr lang="en-US" sz="10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Scheduling and Implementing More Than 12 LGP Values Per Year</a:t>
            </a:r>
            <a:r>
              <a:rPr lang="en-US" sz="1000" dirty="0">
                <a:effectLst/>
              </a:rPr>
              <a:t> </a:t>
            </a:r>
            <a:endParaRPr lang="en-US" sz="1100" dirty="0"/>
          </a:p>
          <a:p>
            <a:pPr lvl="1">
              <a:spcAft>
                <a:spcPts val="800"/>
              </a:spcAft>
            </a:pPr>
            <a:endParaRPr lang="en-US" sz="1400" dirty="0">
              <a:effectLst/>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75124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fontScale="90000"/>
          </a:bodyPr>
          <a:lstStyle/>
          <a:p>
            <a:r>
              <a:rPr lang="en-US" sz="2800" dirty="0"/>
              <a:t>Announcements: Workshops per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1093304" y="704331"/>
            <a:ext cx="10805618" cy="5902946"/>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Discussions to resolve Limited Generation Profiles (LGP) (per OP 15 and 51 of D.20-09-035)</a:t>
            </a:r>
          </a:p>
          <a:p>
            <a:pPr lvl="1">
              <a:spcAft>
                <a:spcPts val="800"/>
              </a:spcAft>
            </a:pPr>
            <a:r>
              <a:rPr lang="en-US" sz="1800" strike="sngStrike" dirty="0">
                <a:latin typeface="Arial" panose="020B0604020202020204" pitchFamily="34" charset="0"/>
                <a:cs typeface="Arial" panose="020B0604020202020204" pitchFamily="34" charset="0"/>
              </a:rPr>
              <a:t>Workshop 1:  February 2, 2023; Noon – 4:00 p.m.; via WebEx</a:t>
            </a:r>
          </a:p>
          <a:p>
            <a:pPr lvl="1">
              <a:spcAft>
                <a:spcPts val="800"/>
              </a:spcAft>
            </a:pPr>
            <a:r>
              <a:rPr lang="en-US" sz="1800" strike="sngStrike" dirty="0">
                <a:latin typeface="Arial" panose="020B0604020202020204" pitchFamily="34" charset="0"/>
                <a:cs typeface="Arial" panose="020B0604020202020204" pitchFamily="34" charset="0"/>
              </a:rPr>
              <a:t>Workshop 2:  February 21, 2023; 9:00 a.m. – 4:00 p.m.; via WebEx</a:t>
            </a:r>
          </a:p>
          <a:p>
            <a:pPr lvl="1">
              <a:spcAft>
                <a:spcPts val="800"/>
              </a:spcAft>
            </a:pPr>
            <a:r>
              <a:rPr lang="en-US" sz="1800" strike="sngStrike" dirty="0">
                <a:latin typeface="Arial" panose="020B0604020202020204" pitchFamily="34" charset="0"/>
                <a:cs typeface="Arial" panose="020B0604020202020204" pitchFamily="34" charset="0"/>
              </a:rPr>
              <a:t>Workshop 3:  March 14, 2023; 9:00 a.m. – 4:00 p.m.; via WebEx</a:t>
            </a:r>
          </a:p>
          <a:p>
            <a:pPr lvl="1">
              <a:spcAft>
                <a:spcPts val="800"/>
              </a:spcAft>
            </a:pPr>
            <a:r>
              <a:rPr lang="en-US" sz="1800" b="1" dirty="0">
                <a:latin typeface="Arial" panose="020B0604020202020204" pitchFamily="34" charset="0"/>
                <a:cs typeface="Arial" panose="020B0604020202020204" pitchFamily="34" charset="0"/>
              </a:rPr>
              <a:t>Workshop 4:  April 7, 2023; 8:00 a.m. – 2:00 p.m.; via WebEx</a:t>
            </a:r>
          </a:p>
          <a:p>
            <a:pPr lvl="1">
              <a:spcAft>
                <a:spcPts val="800"/>
              </a:spcAft>
            </a:pPr>
            <a:r>
              <a:rPr lang="en-US" sz="1800" dirty="0">
                <a:latin typeface="Arial" panose="020B0604020202020204" pitchFamily="34" charset="0"/>
                <a:cs typeface="Arial" panose="020B0604020202020204" pitchFamily="34" charset="0"/>
              </a:rPr>
              <a:t>Tier 3 Advice Letters:  Due by May 1, 2023</a:t>
            </a:r>
          </a:p>
          <a:p>
            <a:pPr>
              <a:spcAft>
                <a:spcPts val="800"/>
              </a:spcAft>
            </a:pPr>
            <a:r>
              <a:rPr lang="en-US" sz="2000" dirty="0">
                <a:latin typeface="Arial" panose="020B0604020202020204" pitchFamily="34" charset="0"/>
                <a:cs typeface="Arial" panose="020B0604020202020204" pitchFamily="34" charset="0"/>
              </a:rPr>
              <a:t>SIWG Preparation Meetings:   </a:t>
            </a:r>
          </a:p>
          <a:p>
            <a:pPr lvl="1">
              <a:spcAft>
                <a:spcPts val="800"/>
              </a:spcAft>
            </a:pPr>
            <a:r>
              <a:rPr lang="en-US" sz="1800" strike="sngStrike" dirty="0">
                <a:latin typeface="Arial" panose="020B0604020202020204" pitchFamily="34" charset="0"/>
                <a:cs typeface="Arial" panose="020B0604020202020204" pitchFamily="34" charset="0"/>
              </a:rPr>
              <a:t>January 19, 2023:  </a:t>
            </a:r>
            <a:r>
              <a:rPr lang="en-US" sz="1800" strike="sngStrike" dirty="0">
                <a:solidFill>
                  <a:srgbClr val="000000"/>
                </a:solidFill>
                <a:effectLst/>
                <a:latin typeface="Calibri" panose="020F0502020204030204" pitchFamily="34" charset="0"/>
                <a:ea typeface="Times New Roman" panose="02020603050405020304" pitchFamily="18" charset="0"/>
              </a:rPr>
              <a:t>Section F</a:t>
            </a:r>
            <a:endParaRPr lang="en-US" sz="1800" strike="sngStrike" dirty="0">
              <a:latin typeface="Arial" panose="020B0604020202020204" pitchFamily="34" charset="0"/>
              <a:cs typeface="Arial" panose="020B0604020202020204" pitchFamily="34" charset="0"/>
            </a:endParaRPr>
          </a:p>
          <a:p>
            <a:pPr lvl="1">
              <a:spcAft>
                <a:spcPts val="800"/>
              </a:spcAft>
            </a:pPr>
            <a:r>
              <a:rPr lang="en-US" sz="1800" strike="sngStrike" dirty="0">
                <a:latin typeface="Arial" panose="020B0604020202020204" pitchFamily="34" charset="0"/>
                <a:cs typeface="Arial" panose="020B0604020202020204" pitchFamily="34" charset="0"/>
              </a:rPr>
              <a:t>February 2, 2023:  Section B Issues 1 &amp;2</a:t>
            </a:r>
          </a:p>
          <a:p>
            <a:pPr lvl="1">
              <a:spcAft>
                <a:spcPts val="800"/>
              </a:spcAft>
            </a:pPr>
            <a:r>
              <a:rPr lang="en-US" sz="1800" strike="sngStrike" dirty="0">
                <a:latin typeface="Arial" panose="020B0604020202020204" pitchFamily="34" charset="0"/>
                <a:cs typeface="Arial" panose="020B0604020202020204" pitchFamily="34" charset="0"/>
              </a:rPr>
              <a:t>February 16, 2023: Topic E Update and Topic C</a:t>
            </a:r>
          </a:p>
          <a:p>
            <a:pPr lvl="1">
              <a:spcAft>
                <a:spcPts val="800"/>
              </a:spcAft>
            </a:pPr>
            <a:r>
              <a:rPr lang="en-US" sz="1800" strike="sngStrike" dirty="0">
                <a:latin typeface="Arial" panose="020B0604020202020204" pitchFamily="34" charset="0"/>
                <a:cs typeface="Arial" panose="020B0604020202020204" pitchFamily="34" charset="0"/>
              </a:rPr>
              <a:t>March 2, 2023: Topic F</a:t>
            </a:r>
          </a:p>
          <a:p>
            <a:pPr lvl="1">
              <a:spcAft>
                <a:spcPts val="800"/>
              </a:spcAft>
            </a:pPr>
            <a:r>
              <a:rPr lang="en-US" sz="1800" strike="sngStrike" dirty="0">
                <a:latin typeface="Arial" panose="020B0604020202020204" pitchFamily="34" charset="0"/>
                <a:cs typeface="Arial" panose="020B0604020202020204" pitchFamily="34" charset="0"/>
              </a:rPr>
              <a:t>March 16, 2023: Topic F cont.</a:t>
            </a:r>
          </a:p>
          <a:p>
            <a:pPr lvl="1">
              <a:spcAft>
                <a:spcPts val="800"/>
              </a:spcAft>
            </a:pPr>
            <a:r>
              <a:rPr lang="en-US" sz="1800" b="1" dirty="0">
                <a:latin typeface="Arial" panose="020B0604020202020204" pitchFamily="34" charset="0"/>
                <a:cs typeface="Arial" panose="020B0604020202020204" pitchFamily="34" charset="0"/>
              </a:rPr>
              <a:t>March 30, 2023:  Topic B.2, and others</a:t>
            </a:r>
          </a:p>
        </p:txBody>
      </p:sp>
      <p:sp>
        <p:nvSpPr>
          <p:cNvPr id="4" name="Right Arrow 3">
            <a:extLst>
              <a:ext uri="{FF2B5EF4-FFF2-40B4-BE49-F238E27FC236}">
                <a16:creationId xmlns:a16="http://schemas.microsoft.com/office/drawing/2014/main" id="{B8641492-AD8B-1A79-25D8-5A0FBCCE292B}"/>
              </a:ext>
            </a:extLst>
          </p:cNvPr>
          <p:cNvSpPr/>
          <p:nvPr/>
        </p:nvSpPr>
        <p:spPr>
          <a:xfrm>
            <a:off x="847422" y="2436670"/>
            <a:ext cx="477078" cy="258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027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6" y="132331"/>
            <a:ext cx="11700361" cy="572000"/>
          </a:xfrm>
        </p:spPr>
        <p:txBody>
          <a:bodyPr>
            <a:normAutofit fontScale="90000"/>
          </a:bodyPr>
          <a:lstStyle/>
          <a:p>
            <a:r>
              <a:rPr lang="en-US" sz="2800" dirty="0"/>
              <a:t>Announcement: California Energy Commission (CEC) Solar Equipment List</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6" y="976045"/>
            <a:ext cx="11583849" cy="5435029"/>
          </a:xfrm>
        </p:spPr>
        <p:txBody>
          <a:bodyPr>
            <a:noAutofit/>
          </a:bodyPr>
          <a:lstStyle/>
          <a:p>
            <a:pPr>
              <a:spcAft>
                <a:spcPts val="800"/>
              </a:spcAft>
            </a:pPr>
            <a:r>
              <a:rPr lang="en-US" sz="2000" dirty="0">
                <a:latin typeface="Arial" panose="020B0604020202020204" pitchFamily="34" charset="0"/>
                <a:cs typeface="Arial" panose="020B0604020202020204" pitchFamily="34" charset="0"/>
              </a:rPr>
              <a:t>The CEC recently filed a Request for Information (RFI) seeking public input and comments on how the CEC’s Solar Equipment Lists are used by participants. The information will help the CEC determine whether to make any modifications. </a:t>
            </a:r>
          </a:p>
          <a:p>
            <a:pPr>
              <a:spcAft>
                <a:spcPts val="800"/>
              </a:spcAft>
            </a:pPr>
            <a:r>
              <a:rPr lang="en-US" sz="2000" b="1" dirty="0">
                <a:latin typeface="Arial" panose="020B0604020202020204" pitchFamily="34" charset="0"/>
                <a:cs typeface="Arial" panose="020B0604020202020204" pitchFamily="34" charset="0"/>
              </a:rPr>
              <a:t>Written comments are due by Friday, April 14, 2023, at 5 pm. </a:t>
            </a:r>
            <a:endParaRPr lang="en-US" sz="2000" dirty="0">
              <a:latin typeface="Arial" panose="020B0604020202020204" pitchFamily="34" charset="0"/>
              <a:cs typeface="Arial" panose="020B0604020202020204" pitchFamily="34" charset="0"/>
            </a:endParaRPr>
          </a:p>
          <a:p>
            <a:pPr>
              <a:spcAft>
                <a:spcPts val="800"/>
              </a:spcAft>
            </a:pPr>
            <a:r>
              <a:rPr lang="en-US" sz="2000" dirty="0">
                <a:latin typeface="Arial" panose="020B0604020202020204" pitchFamily="34" charset="0"/>
                <a:cs typeface="Arial" panose="020B0604020202020204" pitchFamily="34" charset="0"/>
              </a:rPr>
              <a:t>The RFI is available on the CEC's docket at: </a:t>
            </a:r>
            <a:r>
              <a:rPr lang="en-US" sz="2000" dirty="0">
                <a:latin typeface="Arial" panose="020B0604020202020204" pitchFamily="34" charset="0"/>
                <a:cs typeface="Arial" panose="020B0604020202020204" pitchFamily="34" charset="0"/>
                <a:hlinkClick r:id="rId2"/>
              </a:rPr>
              <a:t>https://efiling.energy.ca.gov/Lists/DocketLog.aspx?docketnumber=18-SOLAR-01</a:t>
            </a:r>
            <a:r>
              <a:rPr lang="en-US" sz="2000" dirty="0">
                <a:latin typeface="Arial" panose="020B0604020202020204" pitchFamily="34" charset="0"/>
                <a:cs typeface="Arial" panose="020B0604020202020204" pitchFamily="34" charset="0"/>
              </a:rPr>
              <a:t> (see 3/14/2023  document titled "Request for Information - CEC's Solar Equipment Lists").  </a:t>
            </a:r>
          </a:p>
          <a:p>
            <a:pPr>
              <a:spcAft>
                <a:spcPts val="800"/>
              </a:spcAft>
            </a:pPr>
            <a:r>
              <a:rPr lang="en-US" sz="2000" b="1" dirty="0">
                <a:latin typeface="Arial" panose="020B0604020202020204" pitchFamily="34" charset="0"/>
                <a:cs typeface="Arial" panose="020B0604020202020204" pitchFamily="34" charset="0"/>
              </a:rPr>
              <a:t>Direct questions to the CEC hotline</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solarequipment@energy.ca.gov</a:t>
            </a:r>
            <a:r>
              <a:rPr lang="en-US" sz="2000" dirty="0">
                <a:latin typeface="Arial" panose="020B0604020202020204" pitchFamily="34" charset="0"/>
                <a:cs typeface="Arial" panose="020B0604020202020204" pitchFamily="34" charset="0"/>
              </a:rPr>
              <a:t> or 916-654-4120 </a:t>
            </a:r>
          </a:p>
          <a:p>
            <a:pPr>
              <a:spcAft>
                <a:spcPts val="800"/>
              </a:spcAft>
            </a:pPr>
            <a:r>
              <a:rPr lang="en-US" sz="2000" u="sng" dirty="0">
                <a:latin typeface="Arial" panose="020B0604020202020204" pitchFamily="34" charset="0"/>
                <a:cs typeface="Arial" panose="020B0604020202020204" pitchFamily="34" charset="0"/>
              </a:rPr>
              <a:t>Background</a:t>
            </a:r>
            <a:r>
              <a:rPr lang="en-US" sz="2000" dirty="0">
                <a:latin typeface="Arial" panose="020B0604020202020204" pitchFamily="34" charset="0"/>
                <a:cs typeface="Arial" panose="020B0604020202020204" pitchFamily="34" charset="0"/>
              </a:rPr>
              <a:t>:  The CEC developed the Solar Equipment Lists under Senate Bill 1 (Murray, Chapter 132, Statutes of 2006) to establish criteria and standards for solar incentive programs under the California Solar Initiative, such as the New Solar Home Partnership Program (NSHP). The lists include photovoltaic modules, inverters, meters, and related solar energy equipment that meets national safety and performance standards. The lists are available online at </a:t>
            </a:r>
            <a:r>
              <a:rPr lang="en-US" sz="2000" dirty="0">
                <a:latin typeface="Arial" panose="020B0604020202020204" pitchFamily="34" charset="0"/>
                <a:cs typeface="Arial" panose="020B0604020202020204" pitchFamily="34" charset="0"/>
                <a:hlinkClick r:id="rId4"/>
              </a:rPr>
              <a:t>https://solarequipment.energy.ca.gov/Home/Index</a:t>
            </a:r>
            <a:endParaRPr lang="en-US" sz="2000" dirty="0">
              <a:latin typeface="Arial" panose="020B0604020202020204" pitchFamily="34" charset="0"/>
              <a:cs typeface="Arial" panose="020B0604020202020204" pitchFamily="34" charset="0"/>
            </a:endParaRPr>
          </a:p>
          <a:p>
            <a:pPr>
              <a:spcAft>
                <a:spcPts val="80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95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dirty="0"/>
              <a:t>BACKGROUND</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28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a:bodyPr>
          <a:lstStyle/>
          <a:p>
            <a:r>
              <a:rPr lang="en-US" dirty="0"/>
              <a:t>Background: Issue 9 and A-B 3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Issue 9 looks at the conditions of operations the Commission should adopt to allow distributed energy resources to perform within existing hosting capacity constraints and avoid triggering [distribution grid] upgrades... The purpose of resolving Issue 9... is to utilize the Integration Capacity Analysis data to allow modern inverters, storage, and other technologies to confidently respond to grid conditions while ensuring safety and reliability.</a:t>
            </a:r>
          </a:p>
          <a:p>
            <a:pPr>
              <a:spcAft>
                <a:spcPts val="800"/>
              </a:spcAft>
            </a:pPr>
            <a:r>
              <a:rPr lang="en-US" sz="2000" dirty="0">
                <a:latin typeface="Arial" panose="020B0604020202020204" pitchFamily="34" charset="0"/>
                <a:cs typeface="Arial" panose="020B0604020202020204" pitchFamily="34" charset="0"/>
              </a:rPr>
              <a:t>This proposal [A-B 3] would allow an inverter approved for non-export and limited-export to be set using different maximum export value settings at different times of the year and at the discretion of the utility until a future scheduling standard is released. Proposal A-B 3 would require the inverter to meet the qualifications for non-export or limited- export under Proposal A-B 1 or A-B 2..</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26703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dirty="0"/>
              <a:t>Background: OP 15 and 51 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fontScale="85000" lnSpcReduction="20000"/>
          </a:bodyPr>
          <a:lstStyle/>
          <a:p>
            <a:pPr>
              <a:spcAft>
                <a:spcPts val="800"/>
              </a:spcAft>
            </a:pPr>
            <a:r>
              <a:rPr lang="en-US" sz="2000" dirty="0">
                <a:latin typeface="Arial" panose="020B0604020202020204" pitchFamily="34" charset="0"/>
                <a:cs typeface="Arial" panose="020B0604020202020204" pitchFamily="34" charset="0"/>
              </a:rPr>
              <a:t>OP 15: The counter proposal from ... [the Large IOUs] to resolve Issue 9 is adopted with modification. ... Within six months of issuance of this decision, Utilities shall submit a Tier 3 Advice Letter providing recommendations (as applicable) regarding the standard review, certification requirements, and interconnection processes necessary for implementation of the proposal. Within 60 days of adoption of a certification scheme for the Limited Generation Profile, Utilities shall modify the Rule 21 Interconnection Application Process to allow a distributed energy resources customer to include a Limited Generation Profile with their application, require the customer to enable generation profile limiting functionality, and allow Utilities opportunity to alter the profile if safety and reliability concerns warrant it.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allow customers to utilize a smart inverter’s ability to increase its output on a monthly basis; and ii) use a 10 percent buffer, which shall be revisited....</a:t>
            </a:r>
          </a:p>
          <a:p>
            <a:pPr>
              <a:spcAft>
                <a:spcPts val="800"/>
              </a:spcAft>
            </a:pPr>
            <a:r>
              <a:rPr lang="en-US" sz="2000" dirty="0">
                <a:latin typeface="Arial" panose="020B0604020202020204" pitchFamily="34" charset="0"/>
                <a:cs typeface="Arial" panose="020B0604020202020204" pitchFamily="34" charset="0"/>
              </a:rPr>
              <a:t>OP 51: A modified Proposal A-B 3 is adopted but shall not be implemented until nine months after technical specifications standards, and a certification scheme for a Limited Generation Profile have been approved by the standards approving bodies. Within 90 days of such approval, ... [the Large IOUs] shall [seek] ... to modify their Rule 21 tariffs to allow an inverter approved for non- export and limited export to be set using different maximum export value settings at different times of the year, when meeting the qualifications for either Proposal A-B 13 or A-B 2.4 ... Within six months of issuance of this decision, Utilities shall submit a Tier 3 Advice Letter providing recommendations (as applicable) regarding the standard review, certification requirements, and interconnection processes necessary for implementation of the proposal. The discussions and Tier 3 Advice Letter required in this ordering paragraph may be combined with those required in Ordering Paragraph 15.</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6594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dirty="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456</TotalTime>
  <Words>1352</Words>
  <Application>Microsoft Macintosh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10</vt:i4>
      </vt:variant>
    </vt:vector>
  </HeadingPairs>
  <TitlesOfParts>
    <vt:vector size="18" baseType="lpstr">
      <vt:lpstr>Arial</vt:lpstr>
      <vt:lpstr>Calibri</vt:lpstr>
      <vt:lpstr>Century Gothic</vt:lpstr>
      <vt:lpstr>CPUC White</vt:lpstr>
      <vt:lpstr>CPUC Pale Gold</vt:lpstr>
      <vt:lpstr>CPUC Dark Blue</vt:lpstr>
      <vt:lpstr>CPUC Blue</vt:lpstr>
      <vt:lpstr>CPUC Gold</vt:lpstr>
      <vt:lpstr>Smart Inverter Working Group (SIWG)  Pronounced “SIWoG” not “SWIG” </vt:lpstr>
      <vt:lpstr>Agenda</vt:lpstr>
      <vt:lpstr>Background Resolution E-5230 (Issued 12/09/22)</vt:lpstr>
      <vt:lpstr>Announcements: Workshops per Resolution E-5230 (Issued 12/09/22)</vt:lpstr>
      <vt:lpstr>Announcement: California Energy Commission (CEC) Solar Equipment List</vt:lpstr>
      <vt:lpstr>PowerPoint Presentation</vt:lpstr>
      <vt:lpstr>Background: Issue 9 and A-B 3 of D.20-09-035</vt:lpstr>
      <vt:lpstr>Background: OP 15 and 51 Requirements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108</cp:revision>
  <dcterms:created xsi:type="dcterms:W3CDTF">2022-09-12T22:28:01Z</dcterms:created>
  <dcterms:modified xsi:type="dcterms:W3CDTF">2023-03-29T21:02:11Z</dcterms:modified>
</cp:coreProperties>
</file>