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60" r:id="rId2"/>
    <p:sldMasterId id="2147483672" r:id="rId3"/>
  </p:sldMasterIdLst>
  <p:notesMasterIdLst>
    <p:notesMasterId r:id="rId18"/>
  </p:notesMasterIdLst>
  <p:sldIdLst>
    <p:sldId id="257" r:id="rId4"/>
    <p:sldId id="266" r:id="rId5"/>
    <p:sldId id="258" r:id="rId6"/>
    <p:sldId id="267" r:id="rId7"/>
    <p:sldId id="268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BDB2F-2655-456C-B4D5-0936653B798D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BBA94-69B5-4120-972F-7317CA269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16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028" y="8684926"/>
            <a:ext cx="2972421" cy="457513"/>
          </a:xfrm>
        </p:spPr>
        <p:txBody>
          <a:bodyPr/>
          <a:lstStyle/>
          <a:p>
            <a:pPr>
              <a:defRPr/>
            </a:pPr>
            <a:fld id="{2FC2EB21-4675-4202-A5E9-7AF9551B073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064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F8052-4776-4393-8F63-70B5D08CBA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8553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A9004-5584-4BB1-9A55-B6374547DE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0494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B9BB5-CCF1-4F99-8C3C-B26E7E4E12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791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057400"/>
            <a:ext cx="4038600" cy="40687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0687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93C2D-001A-4419-9F69-1401D8BAA4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329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31E4-051B-48EC-A802-789389357ACF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FF68-2497-4979-A9F8-8A0335D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35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31E4-051B-48EC-A802-789389357ACF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FF68-2497-4979-A9F8-8A0335D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2234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31E4-051B-48EC-A802-789389357ACF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FF68-2497-4979-A9F8-8A0335D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96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31E4-051B-48EC-A802-789389357ACF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FF68-2497-4979-A9F8-8A0335D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611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31E4-051B-48EC-A802-789389357ACF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FF68-2497-4979-A9F8-8A0335D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304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31E4-051B-48EC-A802-789389357ACF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FF68-2497-4979-A9F8-8A0335D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46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31E4-051B-48EC-A802-789389357ACF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FF68-2497-4979-A9F8-8A0335D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34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46E0C-35B6-484D-A280-FD5ED3BA66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4953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31E4-051B-48EC-A802-789389357ACF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FF68-2497-4979-A9F8-8A0335D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1034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31E4-051B-48EC-A802-789389357ACF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FF68-2497-4979-A9F8-8A0335D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51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31E4-051B-48EC-A802-789389357ACF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FF68-2497-4979-A9F8-8A0335D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977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31E4-051B-48EC-A802-789389357ACF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1FF68-2497-4979-A9F8-8A0335D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057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E124-4D0F-493E-9F38-BCB81FD05CC9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0C5F-A9B8-4917-A992-E12B070A6AC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00381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E124-4D0F-493E-9F38-BCB81FD05CC9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0C5F-A9B8-4917-A992-E12B070A6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686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E124-4D0F-493E-9F38-BCB81FD05CC9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0C5F-A9B8-4917-A992-E12B070A6AC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98741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E124-4D0F-493E-9F38-BCB81FD05CC9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0C5F-A9B8-4917-A992-E12B070A6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684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E124-4D0F-493E-9F38-BCB81FD05CC9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0C5F-A9B8-4917-A992-E12B070A6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855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E124-4D0F-493E-9F38-BCB81FD05CC9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0C5F-A9B8-4917-A992-E12B070A6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583BC-E107-4E0B-88F0-E7F84DCAB5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04160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E124-4D0F-493E-9F38-BCB81FD05CC9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0C5F-A9B8-4917-A992-E12B070A6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51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33FE124-4D0F-493E-9F38-BCB81FD05CC9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3E0C5F-A9B8-4917-A992-E12B070A6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7838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E124-4D0F-493E-9F38-BCB81FD05CC9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0C5F-A9B8-4917-A992-E12B070A6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12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E124-4D0F-493E-9F38-BCB81FD05CC9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0C5F-A9B8-4917-A992-E12B070A6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868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FE124-4D0F-493E-9F38-BCB81FD05CC9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0C5F-A9B8-4917-A992-E12B070A6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28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0687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0687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A455A-0DE9-4739-A8AC-35403FD181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5991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8B6EC-7D34-4A82-9AFD-52FB302BD7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0698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DA6DE-81DF-4991-B021-485B08A14C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02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A163C-4E42-41CD-8A43-47865419F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4333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D5372-4F3B-42F2-93DF-1FBFC5D441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70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A3C30-F784-4D1D-8FA2-1DBA8BC047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190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background_officialState_v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57400"/>
            <a:ext cx="8229600" cy="406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72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245225"/>
            <a:ext cx="3886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1676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C6EC3BAB-0202-4EDF-AE94-377599DE43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601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031E4-051B-48EC-A802-789389357ACF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1FF68-2497-4979-A9F8-8A0335DF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7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33FE124-4D0F-493E-9F38-BCB81FD05CC9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A3E0C5F-A9B8-4917-A992-E12B070A6AC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90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graph.com/x-gg61923958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Interconnection Discussion Forum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Interconnection Timeline Review</a:t>
            </a:r>
          </a:p>
          <a:p>
            <a:endParaRPr lang="en-US" dirty="0"/>
          </a:p>
          <a:p>
            <a:r>
              <a:rPr lang="en-US" dirty="0" smtClean="0"/>
              <a:t>01/16/18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061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" y="276880"/>
            <a:ext cx="8011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DESIGN AND CONSTRUCTION </a:t>
            </a:r>
            <a:r>
              <a:rPr lang="en-US" sz="2400" i="1" dirty="0"/>
              <a:t>(projects with mitigations)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2647" y="1946524"/>
            <a:ext cx="2660072" cy="341632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Local Service planning design timelines differ depending upon the local offices queue.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Design </a:t>
            </a:r>
            <a:r>
              <a:rPr lang="en-US" dirty="0"/>
              <a:t>timelines can range from 60-180 business days.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Construction typically ranges between 20-80 business days.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77269" y="1351526"/>
            <a:ext cx="910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/>
              <a:t>PG&amp;E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57175" y="800100"/>
            <a:ext cx="86487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41964" y="1951676"/>
            <a:ext cx="2660072" cy="341632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Design is typically 60 business days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SCE has stated that they have a 90 business day construction timeline. Most installers experience a 60 business day construction timeline.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9636" y="1349032"/>
            <a:ext cx="644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/>
              <a:t>SCE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81281" y="1946524"/>
            <a:ext cx="2660072" cy="341632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SDG&amp;E has stated that they have various timelines for their design process and construction process.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The impute average design timeline used is 100 business days.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The impute average construction timeline used is 60 business days.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67738" y="1317861"/>
            <a:ext cx="1087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/>
              <a:t>SDG&amp;E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32891" y="5460166"/>
            <a:ext cx="74528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Assumes no substation mitigations or Mini RTU’s.</a:t>
            </a:r>
          </a:p>
          <a:p>
            <a:r>
              <a:rPr lang="en-US" sz="1600" dirty="0"/>
              <a:t>Timeframes above indicate a range of some installer experiences. </a:t>
            </a:r>
          </a:p>
          <a:p>
            <a:r>
              <a:rPr lang="en-US" sz="1600" dirty="0"/>
              <a:t>The handout timeline indicates a more average experience.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4668" y="889315"/>
            <a:ext cx="85234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Timelines assume working CAD file and Spec Sheets at design initiation.</a:t>
            </a:r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1676400" cy="47625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10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65498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" y="276880"/>
            <a:ext cx="8929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SPECIAL FACILITY AGREEMENTS AND PAYMENT PROCESSING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62549" y="1212429"/>
            <a:ext cx="910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/>
              <a:t>PG&amp;E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57175" y="800100"/>
            <a:ext cx="86487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49636" y="1178824"/>
            <a:ext cx="644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/>
              <a:t>SCE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5EBEA25F-8687-42A9-B0E0-F87D20C21734}"/>
              </a:ext>
            </a:extLst>
          </p:cNvPr>
          <p:cNvGrpSpPr/>
          <p:nvPr/>
        </p:nvGrpSpPr>
        <p:grpSpPr>
          <a:xfrm>
            <a:off x="387927" y="1819472"/>
            <a:ext cx="8368146" cy="3693319"/>
            <a:chOff x="402647" y="1819472"/>
            <a:chExt cx="8368146" cy="3693319"/>
          </a:xfrm>
        </p:grpSpPr>
        <p:sp>
          <p:nvSpPr>
            <p:cNvPr id="6" name="TextBox 5"/>
            <p:cNvSpPr txBox="1"/>
            <p:nvPr/>
          </p:nvSpPr>
          <p:spPr>
            <a:xfrm>
              <a:off x="402647" y="1819472"/>
              <a:ext cx="2660072" cy="36933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dirty="0"/>
                <a:t>Utilizes a payment advance method where a portion of the non binding costs are paid prior to design. 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dirty="0"/>
                <a:t>Upon design completion SFA is drafted and remaining payment is collected. 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dirty="0"/>
                <a:t>SFA drafting process is typically done in 5-10 business days.</a:t>
              </a:r>
            </a:p>
            <a:p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56684" y="1819472"/>
              <a:ext cx="2660072" cy="36933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Prior to the start of design, the SFA is drafted. This process includes 15 BD for non-binding costs (unless DIS), 15 business days for a draft SFA and 15 business days for a final SFA.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dirty="0"/>
                <a:t>SCE requires full payment prior to start of </a:t>
              </a:r>
              <a:r>
                <a:rPr lang="en-US" dirty="0" smtClean="0"/>
                <a:t>design.</a:t>
              </a:r>
              <a:endParaRPr lang="en-US" dirty="0"/>
            </a:p>
            <a:p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110721" y="1819472"/>
              <a:ext cx="2660072" cy="36933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dirty="0"/>
                <a:t>Utilizes a payment advance method where a portion of the non binding costs are paid prior to design. 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dirty="0"/>
                <a:t>Upon design completion SFA is drafted and remaining payment is collected. 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dirty="0"/>
                <a:t>SFA drafting process is typically done in 5-10 business days.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endParaRPr lang="en-US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882458" y="1178824"/>
            <a:ext cx="1087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/>
              <a:t>SDG&amp;E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29070" y="5844438"/>
            <a:ext cx="2514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Assumes Projects &lt;1MW</a:t>
            </a:r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1676400" cy="47625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11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79093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" y="276880"/>
            <a:ext cx="41644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COMMISSIONING AND PTO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62549" y="1037118"/>
            <a:ext cx="910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/>
              <a:t>PG&amp;E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57175" y="800100"/>
            <a:ext cx="86487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49636" y="1037118"/>
            <a:ext cx="644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/>
              <a:t>SCE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7927" y="1665234"/>
            <a:ext cx="2660072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Commissioning requests take about 5 BD to schedule. However, </a:t>
            </a:r>
            <a:r>
              <a:rPr lang="en-US" dirty="0" smtClean="0"/>
              <a:t>during a time of backlog</a:t>
            </a:r>
            <a:r>
              <a:rPr lang="en-US" smtClean="0"/>
              <a:t>, this </a:t>
            </a:r>
            <a:r>
              <a:rPr lang="en-US" dirty="0"/>
              <a:t>can sometimes take 15 BD to schedule.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Commissioning is typically scheduled for the following week.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PTO is issued between 1-5 BD after the project passes the final inspection.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41964" y="1665234"/>
            <a:ext cx="2660072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Commissioning requests take about 5 BD to schedule.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Commissioning is typically scheduled for the following week.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It can sometimes take between 1-15 business days for PTO issuance as the project may be sent back to have a final review prior to PTO issuance. 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1" y="1665234"/>
            <a:ext cx="2660072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SDG&amp;E’s final inspections are initiated when the AHJ automatically uploads the final building permit (about 5BD).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PTO is issued on the same day as the inspection is cleared by the on-site inspector.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0"/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882458" y="1037118"/>
            <a:ext cx="1087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/>
              <a:t>SDG&amp;E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1676400" cy="47625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12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84439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05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9000" t="32325" r="38250" b="17907"/>
          <a:stretch/>
        </p:blipFill>
        <p:spPr>
          <a:xfrm>
            <a:off x="1523456" y="254726"/>
            <a:ext cx="5326380" cy="6262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24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5085203"/>
              </p:ext>
            </p:extLst>
          </p:nvPr>
        </p:nvGraphicFramePr>
        <p:xfrm>
          <a:off x="457200" y="2057400"/>
          <a:ext cx="82296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6193">
                  <a:extLst>
                    <a:ext uri="{9D8B030D-6E8A-4147-A177-3AD203B41FA5}">
                      <a16:colId xmlns:a16="http://schemas.microsoft.com/office/drawing/2014/main" xmlns="" val="2551715604"/>
                    </a:ext>
                  </a:extLst>
                </a:gridCol>
                <a:gridCol w="6743407">
                  <a:extLst>
                    <a:ext uri="{9D8B030D-6E8A-4147-A177-3AD203B41FA5}">
                      <a16:colId xmlns:a16="http://schemas.microsoft.com/office/drawing/2014/main" xmlns="" val="11746317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 marL="95416" marR="95416"/>
                </a:tc>
                <a:extLst>
                  <a:ext uri="{0D108BD9-81ED-4DB2-BD59-A6C34878D82A}">
                    <a16:rowId xmlns:a16="http://schemas.microsoft.com/office/drawing/2014/main" xmlns="" val="1672937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1:00 – 1:10 </a:t>
                      </a:r>
                      <a:endParaRPr lang="en-US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Safety, Meeting objectives, Timeline objectives,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 Meeting approach </a:t>
                      </a:r>
                    </a:p>
                    <a:p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416" marR="95416"/>
                </a:tc>
                <a:extLst>
                  <a:ext uri="{0D108BD9-81ED-4DB2-BD59-A6C34878D82A}">
                    <a16:rowId xmlns:a16="http://schemas.microsoft.com/office/drawing/2014/main" xmlns="" val="1712065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1:10 – 2:45</a:t>
                      </a:r>
                      <a:endParaRPr lang="en-US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Timeline presentation</a:t>
                      </a:r>
                    </a:p>
                    <a:p>
                      <a:endParaRPr lang="en-US" dirty="0" smtClean="0"/>
                    </a:p>
                  </a:txBody>
                  <a:tcPr marL="95416" marR="95416"/>
                </a:tc>
                <a:extLst>
                  <a:ext uri="{0D108BD9-81ED-4DB2-BD59-A6C34878D82A}">
                    <a16:rowId xmlns:a16="http://schemas.microsoft.com/office/drawing/2014/main" xmlns="" val="139720525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lvl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1:10 – 1:25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Submit Application &amp; Land Review</a:t>
                      </a:r>
                    </a:p>
                    <a:p>
                      <a:pPr lvl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1:25 – 1:35   Interconnection Agreement Administered</a:t>
                      </a:r>
                    </a:p>
                    <a:p>
                      <a:pPr lvl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1:35 – 2:05   Engineering Review Issued</a:t>
                      </a:r>
                    </a:p>
                    <a:p>
                      <a:pPr lvl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2:05 – 2:20  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2:20 – 2:35  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Utilities Construction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2:35 – 2:45   Commissioning</a:t>
                      </a:r>
                    </a:p>
                    <a:p>
                      <a:pPr lvl="1"/>
                      <a:endParaRPr lang="en-US" dirty="0"/>
                    </a:p>
                  </a:txBody>
                  <a:tcPr marL="95416" marR="95416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9425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2:45 – 3:00</a:t>
                      </a:r>
                      <a:endParaRPr lang="en-US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Recap &amp; next steps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416" marR="95416"/>
                </a:tc>
                <a:extLst>
                  <a:ext uri="{0D108BD9-81ED-4DB2-BD59-A6C34878D82A}">
                    <a16:rowId xmlns:a16="http://schemas.microsoft.com/office/drawing/2014/main" xmlns="" val="3276155180"/>
                  </a:ext>
                </a:extLst>
              </a:tr>
            </a:tbl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1676400" cy="47625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873639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 idx="4294967295"/>
          </p:nvPr>
        </p:nvSpPr>
        <p:spPr>
          <a:xfrm>
            <a:off x="1304365" y="-44229"/>
            <a:ext cx="7543800" cy="797391"/>
          </a:xfrm>
        </p:spPr>
        <p:txBody>
          <a:bodyPr>
            <a:noAutofit/>
          </a:bodyPr>
          <a:lstStyle/>
          <a:p>
            <a:r>
              <a:rPr lang="en-US" altLang="en-US" sz="3200" b="1" dirty="0">
                <a:solidFill>
                  <a:srgbClr val="0070C0"/>
                </a:solidFill>
                <a:ea typeface="ヒラギノ角ゴ Pro W3"/>
                <a:cs typeface="Arial" panose="020B0604020202020204" pitchFamily="34" charset="0"/>
              </a:rPr>
              <a:t>Safety – Emergency, </a:t>
            </a:r>
            <a:r>
              <a:rPr lang="en-US" altLang="en-US" sz="3200" b="1" dirty="0" smtClean="0">
                <a:solidFill>
                  <a:srgbClr val="0070C0"/>
                </a:solidFill>
                <a:ea typeface="ヒラギノ角ゴ Pro W3"/>
                <a:cs typeface="Arial" panose="020B0604020202020204" pitchFamily="34" charset="0"/>
              </a:rPr>
              <a:t>Earthquake &amp; Evacuation</a:t>
            </a:r>
            <a:endParaRPr lang="en-US" altLang="en-US" sz="3200" b="1" dirty="0">
              <a:solidFill>
                <a:srgbClr val="0070C0"/>
              </a:solidFill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24581" name="TextBox 6"/>
          <p:cNvSpPr txBox="1">
            <a:spLocks noChangeArrowheads="1"/>
          </p:cNvSpPr>
          <p:nvPr/>
        </p:nvSpPr>
        <p:spPr bwMode="auto">
          <a:xfrm>
            <a:off x="343641" y="868798"/>
            <a:ext cx="53917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lnSpc>
                <a:spcPct val="90000"/>
              </a:lnSpc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lnSpc>
                <a:spcPct val="90000"/>
              </a:lnSpc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lnSpc>
                <a:spcPct val="90000"/>
              </a:lnSpc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lnSpc>
                <a:spcPct val="90000"/>
              </a:lnSpc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en-US" sz="2400" dirty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In the event of an emergency in the room:</a:t>
            </a:r>
          </a:p>
        </p:txBody>
      </p:sp>
      <p:sp>
        <p:nvSpPr>
          <p:cNvPr id="24582" name="TextBox 8"/>
          <p:cNvSpPr txBox="1">
            <a:spLocks noChangeArrowheads="1"/>
          </p:cNvSpPr>
          <p:nvPr/>
        </p:nvSpPr>
        <p:spPr bwMode="auto">
          <a:xfrm>
            <a:off x="430537" y="1324808"/>
            <a:ext cx="390260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lnSpc>
                <a:spcPct val="90000"/>
              </a:lnSpc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lnSpc>
                <a:spcPct val="90000"/>
              </a:lnSpc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lnSpc>
                <a:spcPct val="90000"/>
              </a:lnSpc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lnSpc>
                <a:spcPct val="90000"/>
              </a:lnSpc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marL="457200" indent="-457200" eaLnBrk="1" hangingPunct="1">
              <a:lnSpc>
                <a:spcPct val="100000"/>
              </a:lnSpc>
              <a:buFontTx/>
              <a:buAutoNum type="arabicParenR"/>
            </a:pPr>
            <a:r>
              <a:rPr lang="en-US" altLang="en-US" sz="2400" dirty="0">
                <a:latin typeface="+mj-lt"/>
                <a:cs typeface="Calibri" panose="020F0502020204030204" pitchFamily="34" charset="0"/>
              </a:rPr>
              <a:t>Who will dial 3-3622?</a:t>
            </a:r>
          </a:p>
          <a:p>
            <a:pPr marL="457200" indent="-457200" eaLnBrk="1" hangingPunct="1">
              <a:lnSpc>
                <a:spcPct val="100000"/>
              </a:lnSpc>
              <a:buFontTx/>
              <a:buAutoNum type="arabicParenR"/>
            </a:pPr>
            <a:r>
              <a:rPr lang="en-US" altLang="en-US" sz="2400" dirty="0">
                <a:latin typeface="+mj-lt"/>
                <a:cs typeface="Calibri" panose="020F0502020204030204" pitchFamily="34" charset="0"/>
              </a:rPr>
              <a:t>Who is CPR/AED certified?</a:t>
            </a:r>
          </a:p>
        </p:txBody>
      </p:sp>
      <p:sp>
        <p:nvSpPr>
          <p:cNvPr id="24588" name="TextBox 15"/>
          <p:cNvSpPr txBox="1">
            <a:spLocks noChangeArrowheads="1"/>
          </p:cNvSpPr>
          <p:nvPr/>
        </p:nvSpPr>
        <p:spPr bwMode="auto">
          <a:xfrm>
            <a:off x="458527" y="3759070"/>
            <a:ext cx="868547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lnSpc>
                <a:spcPct val="90000"/>
              </a:lnSpc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800100" indent="-342900" eaLnBrk="0" hangingPunct="0">
              <a:lnSpc>
                <a:spcPct val="90000"/>
              </a:lnSpc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lnSpc>
                <a:spcPct val="90000"/>
              </a:lnSpc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lnSpc>
                <a:spcPct val="90000"/>
              </a:lnSpc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lnSpc>
                <a:spcPct val="90000"/>
              </a:lnSpc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AutoNum type="arabicParenR"/>
            </a:pPr>
            <a:r>
              <a:rPr lang="en-US" altLang="en-US" sz="2400" dirty="0">
                <a:latin typeface="+mj-lt"/>
                <a:cs typeface="Calibri" panose="020F0502020204030204" pitchFamily="34" charset="0"/>
              </a:rPr>
              <a:t>Exit the room through doors and turn </a:t>
            </a:r>
            <a:r>
              <a:rPr lang="en-US" altLang="en-US" sz="2400" dirty="0">
                <a:solidFill>
                  <a:srgbClr val="00A7C2">
                    <a:lumMod val="50000"/>
                  </a:srgbClr>
                </a:solidFill>
                <a:latin typeface="+mj-lt"/>
                <a:cs typeface="Calibri" panose="020F0502020204030204" pitchFamily="34" charset="0"/>
              </a:rPr>
              <a:t>right</a:t>
            </a:r>
            <a:r>
              <a:rPr lang="en-US" altLang="en-US" sz="2400" dirty="0">
                <a:solidFill>
                  <a:srgbClr val="00B050"/>
                </a:solidFill>
                <a:latin typeface="+mj-lt"/>
                <a:cs typeface="Calibri" panose="020F0502020204030204" pitchFamily="34" charset="0"/>
              </a:rPr>
              <a:t> </a:t>
            </a:r>
            <a:r>
              <a:rPr lang="en-US" altLang="en-US" sz="2400" dirty="0">
                <a:latin typeface="+mj-lt"/>
                <a:cs typeface="Calibri" panose="020F0502020204030204" pitchFamily="34" charset="0"/>
              </a:rPr>
              <a:t>to the 245 Market main lobby. </a:t>
            </a:r>
          </a:p>
          <a:p>
            <a:pPr eaLnBrk="1" hangingPunct="1">
              <a:lnSpc>
                <a:spcPct val="100000"/>
              </a:lnSpc>
              <a:buFontTx/>
              <a:buAutoNum type="arabicParenR"/>
            </a:pPr>
            <a:r>
              <a:rPr lang="en-US" altLang="en-US" sz="2400" dirty="0">
                <a:latin typeface="+mj-lt"/>
                <a:cs typeface="Calibri" panose="020F0502020204030204" pitchFamily="34" charset="0"/>
              </a:rPr>
              <a:t>Evacuation location:</a:t>
            </a:r>
          </a:p>
          <a:p>
            <a:pPr lvl="1" eaLnBrk="1" hangingPunct="1">
              <a:lnSpc>
                <a:spcPct val="100000"/>
              </a:lnSpc>
              <a:buFont typeface="Franklin Gothic Medium" pitchFamily="34" charset="0"/>
              <a:buAutoNum type="alphaLcParenR"/>
            </a:pPr>
            <a:r>
              <a:rPr lang="en-US" altLang="en-US" sz="2400" dirty="0">
                <a:latin typeface="+mj-lt"/>
                <a:cs typeface="Calibri" panose="020F0502020204030204" pitchFamily="34" charset="0"/>
              </a:rPr>
              <a:t>Primary meeting location is across the street in Bechtel Plaza</a:t>
            </a:r>
          </a:p>
          <a:p>
            <a:pPr lvl="1" eaLnBrk="1" hangingPunct="1">
              <a:lnSpc>
                <a:spcPct val="100000"/>
              </a:lnSpc>
              <a:buFont typeface="Franklin Gothic Medium" pitchFamily="34" charset="0"/>
              <a:buAutoNum type="alphaLcParenR"/>
            </a:pPr>
            <a:r>
              <a:rPr lang="en-US" altLang="en-US" sz="2400" dirty="0">
                <a:latin typeface="+mj-lt"/>
                <a:cs typeface="Calibri" panose="020F0502020204030204" pitchFamily="34" charset="0"/>
              </a:rPr>
              <a:t>Backup meeting location is Justin Hermann Plaza </a:t>
            </a:r>
          </a:p>
        </p:txBody>
      </p:sp>
      <p:pic>
        <p:nvPicPr>
          <p:cNvPr id="24589" name="Picture 20" descr="Green exit emergency sig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646" y="3229177"/>
            <a:ext cx="56197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90" name="TextBox 17"/>
          <p:cNvSpPr txBox="1">
            <a:spLocks noChangeArrowheads="1"/>
          </p:cNvSpPr>
          <p:nvPr/>
        </p:nvSpPr>
        <p:spPr bwMode="auto">
          <a:xfrm>
            <a:off x="343641" y="3291985"/>
            <a:ext cx="36644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lnSpc>
                <a:spcPct val="90000"/>
              </a:lnSpc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lnSpc>
                <a:spcPct val="90000"/>
              </a:lnSpc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lnSpc>
                <a:spcPct val="90000"/>
              </a:lnSpc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lnSpc>
                <a:spcPct val="90000"/>
              </a:lnSpc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en-US" sz="2400" dirty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Should we need to evacuate</a:t>
            </a:r>
          </a:p>
        </p:txBody>
      </p:sp>
      <p:sp>
        <p:nvSpPr>
          <p:cNvPr id="24592" name="TextBox 19"/>
          <p:cNvSpPr txBox="1">
            <a:spLocks noChangeArrowheads="1"/>
          </p:cNvSpPr>
          <p:nvPr/>
        </p:nvSpPr>
        <p:spPr bwMode="auto">
          <a:xfrm>
            <a:off x="343641" y="2758320"/>
            <a:ext cx="76680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lnSpc>
                <a:spcPct val="90000"/>
              </a:lnSpc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lnSpc>
                <a:spcPct val="90000"/>
              </a:lnSpc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lnSpc>
                <a:spcPct val="90000"/>
              </a:lnSpc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lnSpc>
                <a:spcPct val="90000"/>
              </a:lnSpc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en-US" sz="2400" dirty="0">
                <a:latin typeface="+mj-lt"/>
                <a:cs typeface="Calibri" panose="020F0502020204030204" pitchFamily="34" charset="0"/>
              </a:rPr>
              <a:t>If you hear an alarm wait for announcement and instructions</a:t>
            </a:r>
          </a:p>
        </p:txBody>
      </p:sp>
      <p:sp>
        <p:nvSpPr>
          <p:cNvPr id="24595" name="TextBox 22"/>
          <p:cNvSpPr txBox="1">
            <a:spLocks noChangeArrowheads="1"/>
          </p:cNvSpPr>
          <p:nvPr/>
        </p:nvSpPr>
        <p:spPr bwMode="auto">
          <a:xfrm>
            <a:off x="343641" y="2155805"/>
            <a:ext cx="39833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lnSpc>
                <a:spcPct val="90000"/>
              </a:lnSpc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lnSpc>
                <a:spcPct val="90000"/>
              </a:lnSpc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lnSpc>
                <a:spcPct val="90000"/>
              </a:lnSpc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lnSpc>
                <a:spcPct val="90000"/>
              </a:lnSpc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en-US" sz="2400" dirty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In the event of an earthquake: </a:t>
            </a:r>
          </a:p>
        </p:txBody>
      </p:sp>
      <p:pic>
        <p:nvPicPr>
          <p:cNvPr id="24596" name="Picture 3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61199"/>
            <a:ext cx="1906588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7"/>
          <p:cNvSpPr txBox="1">
            <a:spLocks noChangeArrowheads="1"/>
          </p:cNvSpPr>
          <p:nvPr/>
        </p:nvSpPr>
        <p:spPr bwMode="auto">
          <a:xfrm>
            <a:off x="343641" y="5762089"/>
            <a:ext cx="42603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lnSpc>
                <a:spcPct val="90000"/>
              </a:lnSpc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lnSpc>
                <a:spcPct val="90000"/>
              </a:lnSpc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lnSpc>
                <a:spcPct val="90000"/>
              </a:lnSpc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lnSpc>
                <a:spcPct val="90000"/>
              </a:lnSpc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en-US" sz="2400" dirty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In the event of an active shooter:</a:t>
            </a:r>
          </a:p>
        </p:txBody>
      </p:sp>
      <p:sp>
        <p:nvSpPr>
          <p:cNvPr id="15" name="TextBox 8"/>
          <p:cNvSpPr txBox="1">
            <a:spLocks noChangeArrowheads="1"/>
          </p:cNvSpPr>
          <p:nvPr/>
        </p:nvSpPr>
        <p:spPr bwMode="auto">
          <a:xfrm>
            <a:off x="4420633" y="5775482"/>
            <a:ext cx="36319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lnSpc>
                <a:spcPct val="90000"/>
              </a:lnSpc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lnSpc>
                <a:spcPct val="90000"/>
              </a:lnSpc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lnSpc>
                <a:spcPct val="90000"/>
              </a:lnSpc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lnSpc>
                <a:spcPct val="90000"/>
              </a:lnSpc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en-US" sz="2400" dirty="0">
                <a:latin typeface="+mj-lt"/>
                <a:cs typeface="Calibri" panose="020F0502020204030204" pitchFamily="34" charset="0"/>
              </a:rPr>
              <a:t>Get Out, Hide Out, Take Out</a:t>
            </a:r>
          </a:p>
        </p:txBody>
      </p:sp>
      <p:pic>
        <p:nvPicPr>
          <p:cNvPr id="1028" name="Picture 4" descr="Image result for pg&amp;E logo">
            <a:extLst>
              <a:ext uri="{FF2B5EF4-FFF2-40B4-BE49-F238E27FC236}">
                <a16:creationId xmlns:a16="http://schemas.microsoft.com/office/drawing/2014/main" xmlns="" id="{830F0927-5E3D-4AC4-B518-D50C73ECA0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41" y="114320"/>
            <a:ext cx="749881" cy="749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1676400" cy="47625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3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76195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Meeting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Understand the steps from Interconnection application to PTO for Rule 21 projects from both the utility and developer perspectives</a:t>
            </a:r>
          </a:p>
          <a:p>
            <a:r>
              <a:rPr lang="en-US" sz="2800" smtClean="0"/>
              <a:t>Identify steps and practices that create the biggest challenges for project interconnection related to timelines</a:t>
            </a:r>
          </a:p>
          <a:p>
            <a:r>
              <a:rPr lang="en-US" sz="2800" smtClean="0"/>
              <a:t>Identify inconsistencies across utilities and reasons</a:t>
            </a:r>
          </a:p>
          <a:p>
            <a:r>
              <a:rPr lang="en-US" sz="2800" smtClean="0"/>
              <a:t>Agree on next steps to address identified issues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1676400" cy="47625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9097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Shorten timeline in each step as much as possible</a:t>
            </a:r>
          </a:p>
          <a:p>
            <a:r>
              <a:rPr lang="en-US" dirty="0" smtClean="0"/>
              <a:t>Understand the context timelines are provided and what specific things can affect them</a:t>
            </a:r>
          </a:p>
          <a:p>
            <a:r>
              <a:rPr lang="en-US" dirty="0" smtClean="0"/>
              <a:t>Discuss how utilities can better set expectations for timing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446E0C-35B6-484D-A280-FD5ED3BA6642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4082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E986C7-058F-42B7-95D7-A100955E3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795338"/>
            <a:ext cx="7886700" cy="2852737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Interconnection</a:t>
            </a:r>
            <a:br>
              <a:rPr lang="en-US" sz="7200" b="1" dirty="0" smtClean="0"/>
            </a:br>
            <a:r>
              <a:rPr lang="en-US" sz="7200" b="1" dirty="0" smtClean="0"/>
              <a:t>Timelines</a:t>
            </a:r>
            <a:endParaRPr lang="en-US" sz="72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ABF11AD-B7BB-42A8-A8B7-A38766924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8454" y="4562476"/>
            <a:ext cx="2597294" cy="730681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+mn-lt"/>
              </a:rPr>
              <a:t>SARAH Cummings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+mn-lt"/>
              </a:rPr>
              <a:t>JKB Energy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CABF11AD-B7BB-42A8-A8B7-A38766924701}"/>
              </a:ext>
            </a:extLst>
          </p:cNvPr>
          <p:cNvSpPr txBox="1">
            <a:spLocks/>
          </p:cNvSpPr>
          <p:nvPr/>
        </p:nvSpPr>
        <p:spPr>
          <a:xfrm>
            <a:off x="778454" y="5630283"/>
            <a:ext cx="2597294" cy="73068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 smtClean="0"/>
              <a:t>ROBERT Chan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PG&amp;E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CABF11AD-B7BB-42A8-A8B7-A38766924701}"/>
              </a:ext>
            </a:extLst>
          </p:cNvPr>
          <p:cNvSpPr txBox="1">
            <a:spLocks/>
          </p:cNvSpPr>
          <p:nvPr/>
        </p:nvSpPr>
        <p:spPr>
          <a:xfrm>
            <a:off x="6241690" y="4562476"/>
            <a:ext cx="2597294" cy="73068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 smtClean="0"/>
              <a:t>EDUYNG </a:t>
            </a:r>
            <a:r>
              <a:rPr lang="en-US" dirty="0" err="1" smtClean="0"/>
              <a:t>Castano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SCE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xmlns="" id="{CABF11AD-B7BB-42A8-A8B7-A38766924701}"/>
              </a:ext>
            </a:extLst>
          </p:cNvPr>
          <p:cNvSpPr txBox="1">
            <a:spLocks/>
          </p:cNvSpPr>
          <p:nvPr/>
        </p:nvSpPr>
        <p:spPr>
          <a:xfrm>
            <a:off x="6241690" y="5630283"/>
            <a:ext cx="2597294" cy="73068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 smtClean="0"/>
              <a:t>JAMES Spurgeon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SDG&amp;E</a:t>
            </a:r>
          </a:p>
        </p:txBody>
      </p:sp>
    </p:spTree>
    <p:extLst>
      <p:ext uri="{BB962C8B-B14F-4D97-AF65-F5344CB8AC3E}">
        <p14:creationId xmlns:p14="http://schemas.microsoft.com/office/powerpoint/2010/main" val="998929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" y="276880"/>
            <a:ext cx="45120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INTERCONNECTION TIMELINE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426" y="1106310"/>
            <a:ext cx="73270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Timeline Assumptions: Rule 21 ≤ 1MW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Timelines given are based on average installer experiences. These are not guaranteed timelines given by any of the IOU’s.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Differing Procedures Between IOU’s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3245" y="3970376"/>
            <a:ext cx="74610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Application Submittal Process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Engineering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Design and Construction (projects with mitigations</a:t>
            </a:r>
            <a:r>
              <a:rPr lang="en-US" sz="24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Special Facilities Agreements and Mitigation Payments</a:t>
            </a: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Commissioning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426" y="3301928"/>
            <a:ext cx="4206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/>
              <a:t>Interconnection Process Stages: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57175" y="800100"/>
            <a:ext cx="86487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1676400" cy="47625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7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4755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" y="276880"/>
            <a:ext cx="68259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APPLICATION SUBMITTAL AND LAND REVIEW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57175" y="800100"/>
            <a:ext cx="86487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87927" y="1795837"/>
            <a:ext cx="2660072" cy="341632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Application Fee: &gt;30kW processed manually by EGI.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Application is deemed Complete after both the document review and fee receipt.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Land review is a separate process after the application is deemed complete.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62549" y="1184178"/>
            <a:ext cx="910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/>
              <a:t>PG&amp;E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41964" y="1795837"/>
            <a:ext cx="2660072" cy="341632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Application Fee: processed automatically through  </a:t>
            </a:r>
            <a:r>
              <a:rPr lang="en-US" dirty="0" err="1"/>
              <a:t>Powerclerk</a:t>
            </a:r>
            <a:r>
              <a:rPr lang="en-US" dirty="0"/>
              <a:t> (app portal).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Land Review and document review is combined to be included as part of the initial deficiency process. 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9636" y="1184178"/>
            <a:ext cx="644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/>
              <a:t>SCE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1" y="1795837"/>
            <a:ext cx="2660072" cy="341632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Application Fee: &gt;30kW processed manually.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However, SDG&amp;E will deem the application complete before fee processing.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lieu of Land review SDG&amp;E requests a signed letter from the customer verifying contiguity.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82458" y="1184177"/>
            <a:ext cx="1087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/>
              <a:t>SDG&amp;E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1676400" cy="47625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9885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" y="276880"/>
            <a:ext cx="3472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ENGINEERING REVIEW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57175" y="800100"/>
            <a:ext cx="86487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20736" y="1846523"/>
            <a:ext cx="745288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u="sng" dirty="0"/>
              <a:t>Engineering Timeline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/>
              <a:t>Initial Review: 15 Business days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/>
              <a:t>Supplemental Review: 20 Business Days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/>
              <a:t>Supplemental Results Meeting: 10 Business Days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/>
              <a:t>Electrical Independence Test: 20 Business Days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/>
              <a:t>*System Impact Study: 60 Business Days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/>
              <a:t>SIS Results Meeting: 10 Business Days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0736" y="969377"/>
            <a:ext cx="7452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Engineering Timelines are all Rule 21 Tariff mandated and should be consistent between all IOU’s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83615" y="5906163"/>
            <a:ext cx="7452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*Assumes project passes Screen Q and R in the EIT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1676400" cy="47625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9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682248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935</Words>
  <Application>Microsoft Office PowerPoint</Application>
  <PresentationFormat>On-screen Show (4:3)</PresentationFormat>
  <Paragraphs>138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Franklin Gothic Medium</vt:lpstr>
      <vt:lpstr>Wingdings</vt:lpstr>
      <vt:lpstr>ヒラギノ角ゴ Pro W3</vt:lpstr>
      <vt:lpstr>Default Design</vt:lpstr>
      <vt:lpstr>Office Theme</vt:lpstr>
      <vt:lpstr>Retrospect</vt:lpstr>
      <vt:lpstr>Interconnection Discussion Forum</vt:lpstr>
      <vt:lpstr>Agenda</vt:lpstr>
      <vt:lpstr>Safety – Emergency, Earthquake &amp; Evacuation</vt:lpstr>
      <vt:lpstr>Meeting Objectives</vt:lpstr>
      <vt:lpstr>Timeline objectives</vt:lpstr>
      <vt:lpstr>Interconnection Timelines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Appendix</vt:lpstr>
      <vt:lpstr>PowerPoint Presentation</vt:lpstr>
    </vt:vector>
  </TitlesOfParts>
  <Company>CPUC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Sanders, Heather</dc:creator>
  <cp:lastModifiedBy>Sarah</cp:lastModifiedBy>
  <cp:revision>11</cp:revision>
  <dcterms:created xsi:type="dcterms:W3CDTF">2018-01-16T22:17:31Z</dcterms:created>
  <dcterms:modified xsi:type="dcterms:W3CDTF">2018-01-17T15:51:26Z</dcterms:modified>
</cp:coreProperties>
</file>