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Lst>
  <p:notesMasterIdLst>
    <p:notesMasterId r:id="rId50"/>
  </p:notesMasterIdLst>
  <p:handoutMasterIdLst>
    <p:handoutMasterId r:id="rId51"/>
  </p:handoutMasterIdLst>
  <p:sldIdLst>
    <p:sldId id="289" r:id="rId4"/>
    <p:sldId id="364" r:id="rId5"/>
    <p:sldId id="304" r:id="rId6"/>
    <p:sldId id="367" r:id="rId7"/>
    <p:sldId id="308" r:id="rId8"/>
    <p:sldId id="316" r:id="rId9"/>
    <p:sldId id="310" r:id="rId10"/>
    <p:sldId id="315" r:id="rId11"/>
    <p:sldId id="317" r:id="rId12"/>
    <p:sldId id="329" r:id="rId13"/>
    <p:sldId id="334" r:id="rId14"/>
    <p:sldId id="299" r:id="rId15"/>
    <p:sldId id="302" r:id="rId16"/>
    <p:sldId id="347" r:id="rId17"/>
    <p:sldId id="349" r:id="rId18"/>
    <p:sldId id="348" r:id="rId19"/>
    <p:sldId id="350" r:id="rId20"/>
    <p:sldId id="346" r:id="rId21"/>
    <p:sldId id="365" r:id="rId22"/>
    <p:sldId id="370" r:id="rId23"/>
    <p:sldId id="366" r:id="rId24"/>
    <p:sldId id="338" r:id="rId25"/>
    <p:sldId id="297" r:id="rId26"/>
    <p:sldId id="298" r:id="rId27"/>
    <p:sldId id="306" r:id="rId28"/>
    <p:sldId id="335" r:id="rId29"/>
    <p:sldId id="295" r:id="rId30"/>
    <p:sldId id="368" r:id="rId31"/>
    <p:sldId id="340" r:id="rId32"/>
    <p:sldId id="339" r:id="rId33"/>
    <p:sldId id="341" r:id="rId34"/>
    <p:sldId id="342" r:id="rId35"/>
    <p:sldId id="351" r:id="rId36"/>
    <p:sldId id="352" r:id="rId37"/>
    <p:sldId id="353" r:id="rId38"/>
    <p:sldId id="354" r:id="rId39"/>
    <p:sldId id="355" r:id="rId40"/>
    <p:sldId id="356" r:id="rId41"/>
    <p:sldId id="357" r:id="rId42"/>
    <p:sldId id="358" r:id="rId43"/>
    <p:sldId id="359" r:id="rId44"/>
    <p:sldId id="360" r:id="rId45"/>
    <p:sldId id="369" r:id="rId46"/>
    <p:sldId id="361" r:id="rId47"/>
    <p:sldId id="362" r:id="rId48"/>
    <p:sldId id="363" r:id="rId49"/>
  </p:sldIdLst>
  <p:sldSz cx="9144000" cy="6858000" type="screen4x3"/>
  <p:notesSz cx="9296400" cy="7010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208">
          <p15:clr>
            <a:srgbClr val="A4A3A4"/>
          </p15:clr>
        </p15:guide>
        <p15:guide id="4"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vidge, Dylan" initials="S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0089C4"/>
    <a:srgbClr val="00A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6" autoAdjust="0"/>
    <p:restoredTop sz="94677" autoAdjust="0"/>
  </p:normalViewPr>
  <p:slideViewPr>
    <p:cSldViewPr>
      <p:cViewPr>
        <p:scale>
          <a:sx n="81" d="100"/>
          <a:sy n="81" d="100"/>
        </p:scale>
        <p:origin x="-55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3" d="100"/>
          <a:sy n="83" d="100"/>
        </p:scale>
        <p:origin x="-2040" y="-72"/>
      </p:cViewPr>
      <p:guideLst>
        <p:guide orient="horz" pos="2880"/>
        <p:guide orient="horz" pos="2208"/>
        <p:guide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5-10T11:35:00.697" idx="4">
    <p:pos x="4362" y="4530"/>
    <p:text>Harold, whose comments were these?</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E1C213C-8C10-4471-98DB-16711D796556}" type="datetimeFigureOut">
              <a:rPr lang="en-US" smtClean="0"/>
              <a:t>5/15/2018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2B8B2679-F23F-4763-8E13-07874FE6260D}" type="slidenum">
              <a:rPr lang="en-US" smtClean="0"/>
              <a:t>‹#›</a:t>
            </a:fld>
            <a:endParaRPr lang="en-US"/>
          </a:p>
        </p:txBody>
      </p:sp>
    </p:spTree>
    <p:extLst>
      <p:ext uri="{BB962C8B-B14F-4D97-AF65-F5344CB8AC3E}">
        <p14:creationId xmlns:p14="http://schemas.microsoft.com/office/powerpoint/2010/main" val="1365032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ECD9340-0336-4D28-812C-000428BCFA3A}" type="datetimeFigureOut">
              <a:rPr lang="en-US" smtClean="0"/>
              <a:t>5/15/2018</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D90554E6-D259-4FCF-B40A-DCDC4430BD1E}" type="slidenum">
              <a:rPr lang="en-US" smtClean="0"/>
              <a:t>‹#›</a:t>
            </a:fld>
            <a:endParaRPr lang="en-US"/>
          </a:p>
        </p:txBody>
      </p:sp>
    </p:spTree>
    <p:extLst>
      <p:ext uri="{BB962C8B-B14F-4D97-AF65-F5344CB8AC3E}">
        <p14:creationId xmlns:p14="http://schemas.microsoft.com/office/powerpoint/2010/main" val="306723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10</a:t>
            </a:fld>
            <a:endParaRPr lang="en-US"/>
          </a:p>
        </p:txBody>
      </p:sp>
    </p:spTree>
    <p:extLst>
      <p:ext uri="{BB962C8B-B14F-4D97-AF65-F5344CB8AC3E}">
        <p14:creationId xmlns:p14="http://schemas.microsoft.com/office/powerpoint/2010/main" val="385935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 xmlns:a16="http://schemas.microsoft.com/office/drawing/2014/main" id="{851E4B36-B2C3-49E4-96D6-D1D8D979788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60DB74-AE83-40F8-BF0C-973349354F3B}"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34819" name="Rectangle 2">
            <a:extLst>
              <a:ext uri="{FF2B5EF4-FFF2-40B4-BE49-F238E27FC236}">
                <a16:creationId xmlns="" xmlns:a16="http://schemas.microsoft.com/office/drawing/2014/main" id="{46775ACB-EE94-4B2A-B098-AC88942BB280}"/>
              </a:ext>
            </a:extLst>
          </p:cNvPr>
          <p:cNvSpPr>
            <a:spLocks noGrp="1" noRot="1" noChangeAspect="1" noChangeArrowheads="1" noTextEdit="1"/>
          </p:cNvSpPr>
          <p:nvPr>
            <p:ph type="sldImg"/>
          </p:nvPr>
        </p:nvSpPr>
        <p:spPr>
          <a:xfrm>
            <a:off x="2895600" y="525463"/>
            <a:ext cx="3505200" cy="2628900"/>
          </a:xfrm>
          <a:ln/>
        </p:spPr>
      </p:sp>
      <p:sp>
        <p:nvSpPr>
          <p:cNvPr id="34820" name="Rectangle 3">
            <a:extLst>
              <a:ext uri="{FF2B5EF4-FFF2-40B4-BE49-F238E27FC236}">
                <a16:creationId xmlns="" xmlns:a16="http://schemas.microsoft.com/office/drawing/2014/main" id="{B2D4BA59-4359-4E1B-90E9-C4954E4D3D7F}"/>
              </a:ext>
            </a:extLst>
          </p:cNvPr>
          <p:cNvSpPr>
            <a:spLocks noGrp="1" noChangeArrowheads="1"/>
          </p:cNvSpPr>
          <p:nvPr>
            <p:ph type="body" idx="1"/>
          </p:nvPr>
        </p:nvSpPr>
        <p:spPr>
          <a:noFill/>
        </p:spPr>
        <p:txBody>
          <a:bodyPr/>
          <a:lstStyle/>
          <a:p>
            <a:endParaRPr lang="en-US" altLang="en-US" sz="1000" dirty="0">
              <a:latin typeface="Arial" panose="020B0604020202020204" pitchFamily="34" charset="0"/>
            </a:endParaRPr>
          </a:p>
        </p:txBody>
      </p:sp>
    </p:spTree>
    <p:extLst>
      <p:ext uri="{BB962C8B-B14F-4D97-AF65-F5344CB8AC3E}">
        <p14:creationId xmlns:p14="http://schemas.microsoft.com/office/powerpoint/2010/main" val="30511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13</a:t>
            </a:fld>
            <a:endParaRPr lang="en-US"/>
          </a:p>
        </p:txBody>
      </p:sp>
    </p:spTree>
    <p:extLst>
      <p:ext uri="{BB962C8B-B14F-4D97-AF65-F5344CB8AC3E}">
        <p14:creationId xmlns:p14="http://schemas.microsoft.com/office/powerpoint/2010/main" val="66429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18</a:t>
            </a:fld>
            <a:endParaRPr lang="en-US"/>
          </a:p>
        </p:txBody>
      </p:sp>
    </p:spTree>
    <p:extLst>
      <p:ext uri="{BB962C8B-B14F-4D97-AF65-F5344CB8AC3E}">
        <p14:creationId xmlns:p14="http://schemas.microsoft.com/office/powerpoint/2010/main" val="60332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19</a:t>
            </a:fld>
            <a:endParaRPr lang="en-US"/>
          </a:p>
        </p:txBody>
      </p:sp>
    </p:spTree>
    <p:extLst>
      <p:ext uri="{BB962C8B-B14F-4D97-AF65-F5344CB8AC3E}">
        <p14:creationId xmlns:p14="http://schemas.microsoft.com/office/powerpoint/2010/main" val="396294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21</a:t>
            </a:fld>
            <a:endParaRPr lang="en-US"/>
          </a:p>
        </p:txBody>
      </p:sp>
    </p:spTree>
    <p:extLst>
      <p:ext uri="{BB962C8B-B14F-4D97-AF65-F5344CB8AC3E}">
        <p14:creationId xmlns:p14="http://schemas.microsoft.com/office/powerpoint/2010/main" val="227208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 xmlns:a16="http://schemas.microsoft.com/office/drawing/2014/main" id="{7C875CC6-1481-4945-9503-7E06498DAF4B}"/>
              </a:ext>
            </a:extLst>
          </p:cNvPr>
          <p:cNvSpPr>
            <a:spLocks noGrp="1" noChangeArrowheads="1"/>
          </p:cNvSpPr>
          <p:nvPr>
            <p:ph type="dt" sz="quarter" idx="1"/>
          </p:nvPr>
        </p:nvSpPr>
        <p:spPr/>
        <p:txBody>
          <a:bodyPr/>
          <a:lstStyle>
            <a:lvl1pPr eaLnBrk="0" hangingPunct="0">
              <a:spcBef>
                <a:spcPct val="45000"/>
              </a:spcBef>
              <a:spcAft>
                <a:spcPct val="45000"/>
              </a:spcAft>
              <a:buClr>
                <a:schemeClr val="tx2"/>
              </a:buClr>
              <a:buChar char="•"/>
              <a:defRPr kumimoji="1" sz="1400" b="1">
                <a:solidFill>
                  <a:srgbClr val="000000"/>
                </a:solidFill>
                <a:latin typeface="Arial" charset="0"/>
              </a:defRPr>
            </a:lvl1pPr>
            <a:lvl2pPr marL="742950" indent="-285750" eaLnBrk="0" hangingPunct="0">
              <a:spcBef>
                <a:spcPct val="45000"/>
              </a:spcBef>
              <a:spcAft>
                <a:spcPct val="45000"/>
              </a:spcAft>
              <a:buClr>
                <a:schemeClr val="tx2"/>
              </a:buClr>
              <a:buChar char="•"/>
              <a:defRPr kumimoji="1" sz="1400" b="1">
                <a:solidFill>
                  <a:srgbClr val="000000"/>
                </a:solidFill>
                <a:latin typeface="Arial" charset="0"/>
              </a:defRPr>
            </a:lvl2pPr>
            <a:lvl3pPr marL="1143000" indent="-228600" eaLnBrk="0" hangingPunct="0">
              <a:spcBef>
                <a:spcPct val="45000"/>
              </a:spcBef>
              <a:spcAft>
                <a:spcPct val="45000"/>
              </a:spcAft>
              <a:buClr>
                <a:schemeClr val="tx2"/>
              </a:buClr>
              <a:buChar char="•"/>
              <a:defRPr kumimoji="1" sz="1400" b="1">
                <a:solidFill>
                  <a:srgbClr val="000000"/>
                </a:solidFill>
                <a:latin typeface="Arial" charset="0"/>
              </a:defRPr>
            </a:lvl3pPr>
            <a:lvl4pPr marL="1600200" indent="-228600" eaLnBrk="0" hangingPunct="0">
              <a:spcBef>
                <a:spcPct val="45000"/>
              </a:spcBef>
              <a:spcAft>
                <a:spcPct val="45000"/>
              </a:spcAft>
              <a:buClr>
                <a:schemeClr val="tx2"/>
              </a:buClr>
              <a:buChar char="•"/>
              <a:defRPr kumimoji="1" sz="1400" b="1">
                <a:solidFill>
                  <a:srgbClr val="000000"/>
                </a:solidFill>
                <a:latin typeface="Arial" charset="0"/>
              </a:defRPr>
            </a:lvl4pPr>
            <a:lvl5pPr marL="2057400" indent="-228600" eaLnBrk="0" hangingPunct="0">
              <a:spcBef>
                <a:spcPct val="45000"/>
              </a:spcBef>
              <a:spcAft>
                <a:spcPct val="45000"/>
              </a:spcAft>
              <a:buClr>
                <a:schemeClr val="tx2"/>
              </a:buClr>
              <a:buChar char="•"/>
              <a:defRPr kumimoji="1" sz="1400" b="1">
                <a:solidFill>
                  <a:srgbClr val="000000"/>
                </a:solidFill>
                <a:latin typeface="Arial" charset="0"/>
              </a:defRPr>
            </a:lvl5pPr>
            <a:lvl6pPr marL="2514600" indent="-228600" eaLnBrk="0" fontAlgn="base" hangingPunct="0">
              <a:spcBef>
                <a:spcPct val="45000"/>
              </a:spcBef>
              <a:spcAft>
                <a:spcPct val="45000"/>
              </a:spcAft>
              <a:buClr>
                <a:schemeClr val="tx2"/>
              </a:buClr>
              <a:buChar char="•"/>
              <a:defRPr kumimoji="1" sz="1400" b="1">
                <a:solidFill>
                  <a:srgbClr val="000000"/>
                </a:solidFill>
                <a:latin typeface="Arial" charset="0"/>
              </a:defRPr>
            </a:lvl6pPr>
            <a:lvl7pPr marL="2971800" indent="-228600" eaLnBrk="0" fontAlgn="base" hangingPunct="0">
              <a:spcBef>
                <a:spcPct val="45000"/>
              </a:spcBef>
              <a:spcAft>
                <a:spcPct val="45000"/>
              </a:spcAft>
              <a:buClr>
                <a:schemeClr val="tx2"/>
              </a:buClr>
              <a:buChar char="•"/>
              <a:defRPr kumimoji="1" sz="1400" b="1">
                <a:solidFill>
                  <a:srgbClr val="000000"/>
                </a:solidFill>
                <a:latin typeface="Arial" charset="0"/>
              </a:defRPr>
            </a:lvl7pPr>
            <a:lvl8pPr marL="3429000" indent="-228600" eaLnBrk="0" fontAlgn="base" hangingPunct="0">
              <a:spcBef>
                <a:spcPct val="45000"/>
              </a:spcBef>
              <a:spcAft>
                <a:spcPct val="45000"/>
              </a:spcAft>
              <a:buClr>
                <a:schemeClr val="tx2"/>
              </a:buClr>
              <a:buChar char="•"/>
              <a:defRPr kumimoji="1" sz="1400" b="1">
                <a:solidFill>
                  <a:srgbClr val="000000"/>
                </a:solidFill>
                <a:latin typeface="Arial" charset="0"/>
              </a:defRPr>
            </a:lvl8pPr>
            <a:lvl9pPr marL="3886200" indent="-228600" eaLnBrk="0" fontAlgn="base" hangingPunct="0">
              <a:spcBef>
                <a:spcPct val="45000"/>
              </a:spcBef>
              <a:spcAft>
                <a:spcPct val="45000"/>
              </a:spcAft>
              <a:buClr>
                <a:schemeClr val="tx2"/>
              </a:buClr>
              <a:buChar char="•"/>
              <a:defRPr kumimoji="1" sz="1400" b="1">
                <a:solidFill>
                  <a:srgbClr val="000000"/>
                </a:solidFill>
                <a:latin typeface="Arial" charset="0"/>
              </a:defRPr>
            </a:lvl9pPr>
          </a:lstStyle>
          <a:p>
            <a:pPr>
              <a:spcBef>
                <a:spcPct val="0"/>
              </a:spcBef>
              <a:spcAft>
                <a:spcPct val="0"/>
              </a:spcAft>
              <a:buClrTx/>
              <a:buFontTx/>
              <a:buNone/>
              <a:defRPr/>
            </a:pPr>
            <a:fld id="{2A4F1B3B-071C-44E8-BC10-1D9B8506C63B}" type="datetime8">
              <a:rPr kumimoji="0" lang="en-US" altLang="en-US" sz="1200" b="0" smtClean="0">
                <a:solidFill>
                  <a:schemeClr val="tx1"/>
                </a:solidFill>
              </a:rPr>
              <a:pPr>
                <a:spcBef>
                  <a:spcPct val="0"/>
                </a:spcBef>
                <a:spcAft>
                  <a:spcPct val="0"/>
                </a:spcAft>
                <a:buClrTx/>
                <a:buFontTx/>
                <a:buNone/>
                <a:defRPr/>
              </a:pPr>
              <a:t>5/15/2018 10:03 AM</a:t>
            </a:fld>
            <a:endParaRPr kumimoji="0" lang="en-US" altLang="en-US" sz="1200" b="0" dirty="0">
              <a:solidFill>
                <a:schemeClr val="tx1"/>
              </a:solidFill>
            </a:endParaRPr>
          </a:p>
        </p:txBody>
      </p:sp>
      <p:sp>
        <p:nvSpPr>
          <p:cNvPr id="23555"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D1E4D2DD-68B9-4337-BD5F-725E1DDBEAE0}" type="slidenum">
              <a:rPr kumimoji="0" lang="en-US" altLang="en-US"/>
              <a:pPr>
                <a:spcBef>
                  <a:spcPct val="0"/>
                </a:spcBef>
              </a:pPr>
              <a:t>25</a:t>
            </a:fld>
            <a:endParaRPr kumimoji="0" lang="en-US" altLang="en-US"/>
          </a:p>
        </p:txBody>
      </p:sp>
      <p:sp>
        <p:nvSpPr>
          <p:cNvPr id="23556" name="Rectangle 2"/>
          <p:cNvSpPr>
            <a:spLocks noGrp="1" noRot="1" noChangeAspect="1" noChangeArrowheads="1" noTextEdit="1"/>
          </p:cNvSpPr>
          <p:nvPr>
            <p:ph type="sldImg"/>
          </p:nvPr>
        </p:nvSpPr>
        <p:spPr>
          <a:xfrm>
            <a:off x="2936875" y="574675"/>
            <a:ext cx="3476625" cy="2608263"/>
          </a:xfrm>
          <a:ln/>
        </p:spPr>
      </p:sp>
      <p:sp>
        <p:nvSpPr>
          <p:cNvPr id="23557"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 xmlns:a16="http://schemas.microsoft.com/office/drawing/2014/main" id="{7C875CC6-1481-4945-9503-7E06498DAF4B}"/>
              </a:ext>
            </a:extLst>
          </p:cNvPr>
          <p:cNvSpPr>
            <a:spLocks noGrp="1" noChangeArrowheads="1"/>
          </p:cNvSpPr>
          <p:nvPr>
            <p:ph type="dt" sz="quarter" idx="1"/>
          </p:nvPr>
        </p:nvSpPr>
        <p:spPr/>
        <p:txBody>
          <a:bodyPr/>
          <a:lstStyle>
            <a:lvl1pPr eaLnBrk="0" hangingPunct="0">
              <a:spcBef>
                <a:spcPct val="45000"/>
              </a:spcBef>
              <a:spcAft>
                <a:spcPct val="45000"/>
              </a:spcAft>
              <a:buClr>
                <a:schemeClr val="tx2"/>
              </a:buClr>
              <a:buChar char="•"/>
              <a:defRPr kumimoji="1" sz="1400" b="1">
                <a:solidFill>
                  <a:srgbClr val="000000"/>
                </a:solidFill>
                <a:latin typeface="Arial" charset="0"/>
              </a:defRPr>
            </a:lvl1pPr>
            <a:lvl2pPr marL="742950" indent="-285750" eaLnBrk="0" hangingPunct="0">
              <a:spcBef>
                <a:spcPct val="45000"/>
              </a:spcBef>
              <a:spcAft>
                <a:spcPct val="45000"/>
              </a:spcAft>
              <a:buClr>
                <a:schemeClr val="tx2"/>
              </a:buClr>
              <a:buChar char="•"/>
              <a:defRPr kumimoji="1" sz="1400" b="1">
                <a:solidFill>
                  <a:srgbClr val="000000"/>
                </a:solidFill>
                <a:latin typeface="Arial" charset="0"/>
              </a:defRPr>
            </a:lvl2pPr>
            <a:lvl3pPr marL="1143000" indent="-228600" eaLnBrk="0" hangingPunct="0">
              <a:spcBef>
                <a:spcPct val="45000"/>
              </a:spcBef>
              <a:spcAft>
                <a:spcPct val="45000"/>
              </a:spcAft>
              <a:buClr>
                <a:schemeClr val="tx2"/>
              </a:buClr>
              <a:buChar char="•"/>
              <a:defRPr kumimoji="1" sz="1400" b="1">
                <a:solidFill>
                  <a:srgbClr val="000000"/>
                </a:solidFill>
                <a:latin typeface="Arial" charset="0"/>
              </a:defRPr>
            </a:lvl3pPr>
            <a:lvl4pPr marL="1600200" indent="-228600" eaLnBrk="0" hangingPunct="0">
              <a:spcBef>
                <a:spcPct val="45000"/>
              </a:spcBef>
              <a:spcAft>
                <a:spcPct val="45000"/>
              </a:spcAft>
              <a:buClr>
                <a:schemeClr val="tx2"/>
              </a:buClr>
              <a:buChar char="•"/>
              <a:defRPr kumimoji="1" sz="1400" b="1">
                <a:solidFill>
                  <a:srgbClr val="000000"/>
                </a:solidFill>
                <a:latin typeface="Arial" charset="0"/>
              </a:defRPr>
            </a:lvl4pPr>
            <a:lvl5pPr marL="2057400" indent="-228600" eaLnBrk="0" hangingPunct="0">
              <a:spcBef>
                <a:spcPct val="45000"/>
              </a:spcBef>
              <a:spcAft>
                <a:spcPct val="45000"/>
              </a:spcAft>
              <a:buClr>
                <a:schemeClr val="tx2"/>
              </a:buClr>
              <a:buChar char="•"/>
              <a:defRPr kumimoji="1" sz="1400" b="1">
                <a:solidFill>
                  <a:srgbClr val="000000"/>
                </a:solidFill>
                <a:latin typeface="Arial" charset="0"/>
              </a:defRPr>
            </a:lvl5pPr>
            <a:lvl6pPr marL="2514600" indent="-228600" eaLnBrk="0" fontAlgn="base" hangingPunct="0">
              <a:spcBef>
                <a:spcPct val="45000"/>
              </a:spcBef>
              <a:spcAft>
                <a:spcPct val="45000"/>
              </a:spcAft>
              <a:buClr>
                <a:schemeClr val="tx2"/>
              </a:buClr>
              <a:buChar char="•"/>
              <a:defRPr kumimoji="1" sz="1400" b="1">
                <a:solidFill>
                  <a:srgbClr val="000000"/>
                </a:solidFill>
                <a:latin typeface="Arial" charset="0"/>
              </a:defRPr>
            </a:lvl6pPr>
            <a:lvl7pPr marL="2971800" indent="-228600" eaLnBrk="0" fontAlgn="base" hangingPunct="0">
              <a:spcBef>
                <a:spcPct val="45000"/>
              </a:spcBef>
              <a:spcAft>
                <a:spcPct val="45000"/>
              </a:spcAft>
              <a:buClr>
                <a:schemeClr val="tx2"/>
              </a:buClr>
              <a:buChar char="•"/>
              <a:defRPr kumimoji="1" sz="1400" b="1">
                <a:solidFill>
                  <a:srgbClr val="000000"/>
                </a:solidFill>
                <a:latin typeface="Arial" charset="0"/>
              </a:defRPr>
            </a:lvl7pPr>
            <a:lvl8pPr marL="3429000" indent="-228600" eaLnBrk="0" fontAlgn="base" hangingPunct="0">
              <a:spcBef>
                <a:spcPct val="45000"/>
              </a:spcBef>
              <a:spcAft>
                <a:spcPct val="45000"/>
              </a:spcAft>
              <a:buClr>
                <a:schemeClr val="tx2"/>
              </a:buClr>
              <a:buChar char="•"/>
              <a:defRPr kumimoji="1" sz="1400" b="1">
                <a:solidFill>
                  <a:srgbClr val="000000"/>
                </a:solidFill>
                <a:latin typeface="Arial" charset="0"/>
              </a:defRPr>
            </a:lvl8pPr>
            <a:lvl9pPr marL="3886200" indent="-228600" eaLnBrk="0" fontAlgn="base" hangingPunct="0">
              <a:spcBef>
                <a:spcPct val="45000"/>
              </a:spcBef>
              <a:spcAft>
                <a:spcPct val="45000"/>
              </a:spcAft>
              <a:buClr>
                <a:schemeClr val="tx2"/>
              </a:buClr>
              <a:buChar char="•"/>
              <a:defRPr kumimoji="1" sz="1400" b="1">
                <a:solidFill>
                  <a:srgbClr val="000000"/>
                </a:solidFill>
                <a:latin typeface="Arial" charset="0"/>
              </a:defRPr>
            </a:lvl9pPr>
          </a:lstStyle>
          <a:p>
            <a:pPr>
              <a:spcBef>
                <a:spcPct val="0"/>
              </a:spcBef>
              <a:spcAft>
                <a:spcPct val="0"/>
              </a:spcAft>
              <a:buClrTx/>
              <a:buFontTx/>
              <a:buNone/>
              <a:defRPr/>
            </a:pPr>
            <a:fld id="{2A4F1B3B-071C-44E8-BC10-1D9B8506C63B}" type="datetime8">
              <a:rPr kumimoji="0" lang="en-US" altLang="en-US" sz="1200" b="0" smtClean="0">
                <a:solidFill>
                  <a:schemeClr val="tx1"/>
                </a:solidFill>
              </a:rPr>
              <a:pPr>
                <a:spcBef>
                  <a:spcPct val="0"/>
                </a:spcBef>
                <a:spcAft>
                  <a:spcPct val="0"/>
                </a:spcAft>
                <a:buClrTx/>
                <a:buFontTx/>
                <a:buNone/>
                <a:defRPr/>
              </a:pPr>
              <a:t>5/15/2018 10:03 AM</a:t>
            </a:fld>
            <a:endParaRPr kumimoji="0" lang="en-US" altLang="en-US" sz="1200" b="0" dirty="0">
              <a:solidFill>
                <a:schemeClr val="tx1"/>
              </a:solidFill>
            </a:endParaRPr>
          </a:p>
        </p:txBody>
      </p:sp>
      <p:sp>
        <p:nvSpPr>
          <p:cNvPr id="23555"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D1E4D2DD-68B9-4337-BD5F-725E1DDBEAE0}" type="slidenum">
              <a:rPr kumimoji="0" lang="en-US" altLang="en-US"/>
              <a:pPr>
                <a:spcBef>
                  <a:spcPct val="0"/>
                </a:spcBef>
              </a:pPr>
              <a:t>26</a:t>
            </a:fld>
            <a:endParaRPr kumimoji="0" lang="en-US" altLang="en-US"/>
          </a:p>
        </p:txBody>
      </p:sp>
      <p:sp>
        <p:nvSpPr>
          <p:cNvPr id="23556" name="Rectangle 2"/>
          <p:cNvSpPr>
            <a:spLocks noGrp="1" noRot="1" noChangeAspect="1" noChangeArrowheads="1" noTextEdit="1"/>
          </p:cNvSpPr>
          <p:nvPr>
            <p:ph type="sldImg"/>
          </p:nvPr>
        </p:nvSpPr>
        <p:spPr>
          <a:xfrm>
            <a:off x="2936875" y="574675"/>
            <a:ext cx="3476625" cy="2608263"/>
          </a:xfrm>
          <a:ln/>
        </p:spPr>
      </p:sp>
      <p:sp>
        <p:nvSpPr>
          <p:cNvPr id="23557"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06F3F-3D6E-46F3-B917-631CDD253E1B}" type="slidenum">
              <a:rPr lang="en-US" smtClean="0"/>
              <a:pPr/>
              <a:t>27</a:t>
            </a:fld>
            <a:endParaRPr lang="en-US" dirty="0"/>
          </a:p>
        </p:txBody>
      </p:sp>
    </p:spTree>
    <p:extLst>
      <p:ext uri="{BB962C8B-B14F-4D97-AF65-F5344CB8AC3E}">
        <p14:creationId xmlns:p14="http://schemas.microsoft.com/office/powerpoint/2010/main" val="3933414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 xmlns:a16="http://schemas.microsoft.com/office/drawing/2014/main" id="{899FDBDA-F6F1-4ADF-A0D7-B50B2742D8AE}"/>
              </a:ext>
            </a:extLst>
          </p:cNvPr>
          <p:cNvSpPr>
            <a:spLocks noGrp="1" noChangeArrowheads="1"/>
          </p:cNvSpPr>
          <p:nvPr>
            <p:ph type="dt" sz="quarter" idx="1"/>
          </p:nvPr>
        </p:nvSpPr>
        <p:spPr/>
        <p:txBody>
          <a:bodyPr/>
          <a:lstStyle>
            <a:lvl1pPr eaLnBrk="0" hangingPunct="0">
              <a:spcBef>
                <a:spcPct val="45000"/>
              </a:spcBef>
              <a:spcAft>
                <a:spcPct val="45000"/>
              </a:spcAft>
              <a:buClr>
                <a:schemeClr val="tx2"/>
              </a:buClr>
              <a:buChar char="•"/>
              <a:defRPr kumimoji="1" sz="1400" b="1">
                <a:solidFill>
                  <a:srgbClr val="000000"/>
                </a:solidFill>
                <a:latin typeface="Arial" charset="0"/>
              </a:defRPr>
            </a:lvl1pPr>
            <a:lvl2pPr marL="742950" indent="-285750" eaLnBrk="0" hangingPunct="0">
              <a:spcBef>
                <a:spcPct val="45000"/>
              </a:spcBef>
              <a:spcAft>
                <a:spcPct val="45000"/>
              </a:spcAft>
              <a:buClr>
                <a:schemeClr val="tx2"/>
              </a:buClr>
              <a:buChar char="•"/>
              <a:defRPr kumimoji="1" sz="1400" b="1">
                <a:solidFill>
                  <a:srgbClr val="000000"/>
                </a:solidFill>
                <a:latin typeface="Arial" charset="0"/>
              </a:defRPr>
            </a:lvl2pPr>
            <a:lvl3pPr marL="1143000" indent="-228600" eaLnBrk="0" hangingPunct="0">
              <a:spcBef>
                <a:spcPct val="45000"/>
              </a:spcBef>
              <a:spcAft>
                <a:spcPct val="45000"/>
              </a:spcAft>
              <a:buClr>
                <a:schemeClr val="tx2"/>
              </a:buClr>
              <a:buChar char="•"/>
              <a:defRPr kumimoji="1" sz="1400" b="1">
                <a:solidFill>
                  <a:srgbClr val="000000"/>
                </a:solidFill>
                <a:latin typeface="Arial" charset="0"/>
              </a:defRPr>
            </a:lvl3pPr>
            <a:lvl4pPr marL="1600200" indent="-228600" eaLnBrk="0" hangingPunct="0">
              <a:spcBef>
                <a:spcPct val="45000"/>
              </a:spcBef>
              <a:spcAft>
                <a:spcPct val="45000"/>
              </a:spcAft>
              <a:buClr>
                <a:schemeClr val="tx2"/>
              </a:buClr>
              <a:buChar char="•"/>
              <a:defRPr kumimoji="1" sz="1400" b="1">
                <a:solidFill>
                  <a:srgbClr val="000000"/>
                </a:solidFill>
                <a:latin typeface="Arial" charset="0"/>
              </a:defRPr>
            </a:lvl4pPr>
            <a:lvl5pPr marL="2057400" indent="-228600" eaLnBrk="0" hangingPunct="0">
              <a:spcBef>
                <a:spcPct val="45000"/>
              </a:spcBef>
              <a:spcAft>
                <a:spcPct val="45000"/>
              </a:spcAft>
              <a:buClr>
                <a:schemeClr val="tx2"/>
              </a:buClr>
              <a:buChar char="•"/>
              <a:defRPr kumimoji="1" sz="1400" b="1">
                <a:solidFill>
                  <a:srgbClr val="000000"/>
                </a:solidFill>
                <a:latin typeface="Arial" charset="0"/>
              </a:defRPr>
            </a:lvl5pPr>
            <a:lvl6pPr marL="2514600" indent="-228600" eaLnBrk="0" fontAlgn="base" hangingPunct="0">
              <a:spcBef>
                <a:spcPct val="45000"/>
              </a:spcBef>
              <a:spcAft>
                <a:spcPct val="45000"/>
              </a:spcAft>
              <a:buClr>
                <a:schemeClr val="tx2"/>
              </a:buClr>
              <a:buChar char="•"/>
              <a:defRPr kumimoji="1" sz="1400" b="1">
                <a:solidFill>
                  <a:srgbClr val="000000"/>
                </a:solidFill>
                <a:latin typeface="Arial" charset="0"/>
              </a:defRPr>
            </a:lvl6pPr>
            <a:lvl7pPr marL="2971800" indent="-228600" eaLnBrk="0" fontAlgn="base" hangingPunct="0">
              <a:spcBef>
                <a:spcPct val="45000"/>
              </a:spcBef>
              <a:spcAft>
                <a:spcPct val="45000"/>
              </a:spcAft>
              <a:buClr>
                <a:schemeClr val="tx2"/>
              </a:buClr>
              <a:buChar char="•"/>
              <a:defRPr kumimoji="1" sz="1400" b="1">
                <a:solidFill>
                  <a:srgbClr val="000000"/>
                </a:solidFill>
                <a:latin typeface="Arial" charset="0"/>
              </a:defRPr>
            </a:lvl7pPr>
            <a:lvl8pPr marL="3429000" indent="-228600" eaLnBrk="0" fontAlgn="base" hangingPunct="0">
              <a:spcBef>
                <a:spcPct val="45000"/>
              </a:spcBef>
              <a:spcAft>
                <a:spcPct val="45000"/>
              </a:spcAft>
              <a:buClr>
                <a:schemeClr val="tx2"/>
              </a:buClr>
              <a:buChar char="•"/>
              <a:defRPr kumimoji="1" sz="1400" b="1">
                <a:solidFill>
                  <a:srgbClr val="000000"/>
                </a:solidFill>
                <a:latin typeface="Arial" charset="0"/>
              </a:defRPr>
            </a:lvl8pPr>
            <a:lvl9pPr marL="3886200" indent="-228600" eaLnBrk="0" fontAlgn="base" hangingPunct="0">
              <a:spcBef>
                <a:spcPct val="45000"/>
              </a:spcBef>
              <a:spcAft>
                <a:spcPct val="45000"/>
              </a:spcAft>
              <a:buClr>
                <a:schemeClr val="tx2"/>
              </a:buClr>
              <a:buChar char="•"/>
              <a:defRPr kumimoji="1" sz="1400" b="1">
                <a:solidFill>
                  <a:srgbClr val="000000"/>
                </a:solidFill>
                <a:latin typeface="Arial" charset="0"/>
              </a:defRPr>
            </a:lvl9pPr>
          </a:lstStyle>
          <a:p>
            <a:pPr>
              <a:spcBef>
                <a:spcPct val="0"/>
              </a:spcBef>
              <a:spcAft>
                <a:spcPct val="0"/>
              </a:spcAft>
              <a:buClrTx/>
              <a:buFontTx/>
              <a:buNone/>
              <a:defRPr/>
            </a:pPr>
            <a:fld id="{62697400-09F3-412C-8CAB-5367B656F7F5}" type="datetime8">
              <a:rPr kumimoji="0" lang="en-US" altLang="en-US" sz="1200" b="0" smtClean="0">
                <a:solidFill>
                  <a:schemeClr val="tx1"/>
                </a:solidFill>
              </a:rPr>
              <a:pPr>
                <a:spcBef>
                  <a:spcPct val="0"/>
                </a:spcBef>
                <a:spcAft>
                  <a:spcPct val="0"/>
                </a:spcAft>
                <a:buClrTx/>
                <a:buFontTx/>
                <a:buNone/>
                <a:defRPr/>
              </a:pPr>
              <a:t>5/15/2018 10:03 AM</a:t>
            </a:fld>
            <a:endParaRPr kumimoji="0" lang="en-US" altLang="en-US" sz="1200" b="0" dirty="0">
              <a:solidFill>
                <a:schemeClr val="tx1"/>
              </a:solidFill>
            </a:endParaRPr>
          </a:p>
        </p:txBody>
      </p:sp>
      <p:sp>
        <p:nvSpPr>
          <p:cNvPr id="25603"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itchFamily="34" charset="0"/>
              </a:defRPr>
            </a:lvl1pPr>
            <a:lvl2pPr marL="742950" indent="-285750">
              <a:spcBef>
                <a:spcPct val="30000"/>
              </a:spcBef>
              <a:defRPr kumimoji="1" sz="1200">
                <a:solidFill>
                  <a:schemeClr val="tx1"/>
                </a:solidFill>
                <a:latin typeface="Arial" pitchFamily="34" charset="0"/>
              </a:defRPr>
            </a:lvl2pPr>
            <a:lvl3pPr marL="1143000" indent="-228600">
              <a:spcBef>
                <a:spcPct val="30000"/>
              </a:spcBef>
              <a:defRPr kumimoji="1" sz="1200">
                <a:solidFill>
                  <a:schemeClr val="tx1"/>
                </a:solidFill>
                <a:latin typeface="Arial" pitchFamily="34" charset="0"/>
              </a:defRPr>
            </a:lvl3pPr>
            <a:lvl4pPr marL="1600200" indent="-228600">
              <a:spcBef>
                <a:spcPct val="30000"/>
              </a:spcBef>
              <a:defRPr kumimoji="1" sz="1200">
                <a:solidFill>
                  <a:schemeClr val="tx1"/>
                </a:solidFill>
                <a:latin typeface="Arial" pitchFamily="34" charset="0"/>
              </a:defRPr>
            </a:lvl4pPr>
            <a:lvl5pPr marL="2057400" indent="-22860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a:spcBef>
                <a:spcPct val="0"/>
              </a:spcBef>
            </a:pPr>
            <a:fld id="{BCED852C-BCAF-4ABC-8A08-845A5DAA2EF6}" type="slidenum">
              <a:rPr kumimoji="0" lang="en-US" altLang="en-US"/>
              <a:pPr>
                <a:spcBef>
                  <a:spcPct val="0"/>
                </a:spcBef>
              </a:pPr>
              <a:t>28</a:t>
            </a:fld>
            <a:endParaRPr kumimoji="0" lang="en-US" altLang="en-US"/>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2</a:t>
            </a:fld>
            <a:endParaRPr lang="en-US"/>
          </a:p>
        </p:txBody>
      </p:sp>
    </p:spTree>
    <p:extLst>
      <p:ext uri="{BB962C8B-B14F-4D97-AF65-F5344CB8AC3E}">
        <p14:creationId xmlns:p14="http://schemas.microsoft.com/office/powerpoint/2010/main" val="210167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554E6-D259-4FCF-B40A-DCDC4430B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178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554E6-D259-4FCF-B40A-DCDC4430B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7859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0554E6-D259-4FCF-B40A-DCDC4430B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22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46</a:t>
            </a:fld>
            <a:endParaRPr lang="en-US"/>
          </a:p>
        </p:txBody>
      </p:sp>
    </p:spTree>
    <p:extLst>
      <p:ext uri="{BB962C8B-B14F-4D97-AF65-F5344CB8AC3E}">
        <p14:creationId xmlns:p14="http://schemas.microsoft.com/office/powerpoint/2010/main" val="243029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554E6-D259-4FCF-B40A-DCDC4430BD1E}" type="slidenum">
              <a:rPr lang="en-US" smtClean="0"/>
              <a:t>3</a:t>
            </a:fld>
            <a:endParaRPr lang="en-US"/>
          </a:p>
        </p:txBody>
      </p:sp>
    </p:spTree>
    <p:extLst>
      <p:ext uri="{BB962C8B-B14F-4D97-AF65-F5344CB8AC3E}">
        <p14:creationId xmlns:p14="http://schemas.microsoft.com/office/powerpoint/2010/main" val="410009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06F3F-3D6E-46F3-B917-631CDD253E1B}" type="slidenum">
              <a:rPr lang="en-US" smtClean="0"/>
              <a:pPr/>
              <a:t>4</a:t>
            </a:fld>
            <a:endParaRPr lang="en-US" dirty="0"/>
          </a:p>
        </p:txBody>
      </p:sp>
    </p:spTree>
    <p:extLst>
      <p:ext uri="{BB962C8B-B14F-4D97-AF65-F5344CB8AC3E}">
        <p14:creationId xmlns:p14="http://schemas.microsoft.com/office/powerpoint/2010/main" val="393341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06F3F-3D6E-46F3-B917-631CDD253E1B}" type="slidenum">
              <a:rPr lang="en-US" smtClean="0"/>
              <a:pPr/>
              <a:t>5</a:t>
            </a:fld>
            <a:endParaRPr lang="en-US" dirty="0"/>
          </a:p>
        </p:txBody>
      </p:sp>
    </p:spTree>
    <p:extLst>
      <p:ext uri="{BB962C8B-B14F-4D97-AF65-F5344CB8AC3E}">
        <p14:creationId xmlns:p14="http://schemas.microsoft.com/office/powerpoint/2010/main" val="393341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 xmlns:a16="http://schemas.microsoft.com/office/drawing/2014/main" id="{851E4B36-B2C3-49E4-96D6-D1D8D9797884}"/>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560DB74-AE83-40F8-BF0C-973349354F3B}"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34819" name="Rectangle 2">
            <a:extLst>
              <a:ext uri="{FF2B5EF4-FFF2-40B4-BE49-F238E27FC236}">
                <a16:creationId xmlns="" xmlns:a16="http://schemas.microsoft.com/office/drawing/2014/main" id="{46775ACB-EE94-4B2A-B098-AC88942BB280}"/>
              </a:ext>
            </a:extLst>
          </p:cNvPr>
          <p:cNvSpPr>
            <a:spLocks noGrp="1" noRot="1" noChangeAspect="1" noChangeArrowheads="1" noTextEdit="1"/>
          </p:cNvSpPr>
          <p:nvPr>
            <p:ph type="sldImg"/>
          </p:nvPr>
        </p:nvSpPr>
        <p:spPr>
          <a:xfrm>
            <a:off x="2895600" y="525463"/>
            <a:ext cx="3505200" cy="2628900"/>
          </a:xfrm>
          <a:ln/>
        </p:spPr>
      </p:sp>
      <p:sp>
        <p:nvSpPr>
          <p:cNvPr id="34820" name="Rectangle 3">
            <a:extLst>
              <a:ext uri="{FF2B5EF4-FFF2-40B4-BE49-F238E27FC236}">
                <a16:creationId xmlns="" xmlns:a16="http://schemas.microsoft.com/office/drawing/2014/main" id="{B2D4BA59-4359-4E1B-90E9-C4954E4D3D7F}"/>
              </a:ext>
            </a:extLst>
          </p:cNvPr>
          <p:cNvSpPr>
            <a:spLocks noGrp="1" noChangeArrowheads="1"/>
          </p:cNvSpPr>
          <p:nvPr>
            <p:ph type="body" idx="1"/>
          </p:nvPr>
        </p:nvSpPr>
        <p:spPr>
          <a:noFill/>
        </p:spPr>
        <p:txBody>
          <a:bodyPr/>
          <a:lstStyle/>
          <a:p>
            <a:endParaRPr lang="en-US" altLang="en-US" sz="1000" dirty="0">
              <a:latin typeface="Arial" panose="020B0604020202020204" pitchFamily="34" charset="0"/>
            </a:endParaRPr>
          </a:p>
        </p:txBody>
      </p:sp>
    </p:spTree>
    <p:extLst>
      <p:ext uri="{BB962C8B-B14F-4D97-AF65-F5344CB8AC3E}">
        <p14:creationId xmlns:p14="http://schemas.microsoft.com/office/powerpoint/2010/main" val="30511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06F3F-3D6E-46F3-B917-631CDD253E1B}" type="slidenum">
              <a:rPr lang="en-US" smtClean="0"/>
              <a:pPr/>
              <a:t>7</a:t>
            </a:fld>
            <a:endParaRPr lang="en-US" dirty="0"/>
          </a:p>
        </p:txBody>
      </p:sp>
    </p:spTree>
    <p:extLst>
      <p:ext uri="{BB962C8B-B14F-4D97-AF65-F5344CB8AC3E}">
        <p14:creationId xmlns:p14="http://schemas.microsoft.com/office/powerpoint/2010/main" val="393341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7E336E4F-65A1-4B94-B566-F91499ED9540}"/>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896ADDF-2EF3-4ACB-9180-58ECB38182E5}"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33795" name="Rectangle 2">
            <a:extLst>
              <a:ext uri="{FF2B5EF4-FFF2-40B4-BE49-F238E27FC236}">
                <a16:creationId xmlns="" xmlns:a16="http://schemas.microsoft.com/office/drawing/2014/main" id="{2CB4587E-A035-42A8-A9FB-20948C06B73C}"/>
              </a:ext>
            </a:extLst>
          </p:cNvPr>
          <p:cNvSpPr>
            <a:spLocks noGrp="1" noRot="1" noChangeAspect="1" noChangeArrowheads="1" noTextEdit="1"/>
          </p:cNvSpPr>
          <p:nvPr>
            <p:ph type="sldImg"/>
          </p:nvPr>
        </p:nvSpPr>
        <p:spPr>
          <a:xfrm>
            <a:off x="2895600" y="525463"/>
            <a:ext cx="3505200" cy="2628900"/>
          </a:xfrm>
          <a:ln/>
        </p:spPr>
      </p:sp>
      <p:sp>
        <p:nvSpPr>
          <p:cNvPr id="33796" name="Rectangle 3">
            <a:extLst>
              <a:ext uri="{FF2B5EF4-FFF2-40B4-BE49-F238E27FC236}">
                <a16:creationId xmlns="" xmlns:a16="http://schemas.microsoft.com/office/drawing/2014/main" id="{8EC2E20F-EDA4-4732-8D49-B93210C9E3F9}"/>
              </a:ext>
            </a:extLst>
          </p:cNvPr>
          <p:cNvSpPr>
            <a:spLocks noGrp="1" noChangeArrowheads="1"/>
          </p:cNvSpPr>
          <p:nvPr>
            <p:ph type="body" idx="1"/>
          </p:nvPr>
        </p:nvSpPr>
        <p:spPr>
          <a:noFill/>
        </p:spPr>
        <p:txBody>
          <a:bodyPr/>
          <a:lstStyle/>
          <a:p>
            <a:endParaRPr lang="en-US" altLang="en-US" sz="1000">
              <a:latin typeface="Arial" panose="020B0604020202020204" pitchFamily="34" charset="0"/>
            </a:endParaRPr>
          </a:p>
        </p:txBody>
      </p:sp>
    </p:spTree>
    <p:extLst>
      <p:ext uri="{BB962C8B-B14F-4D97-AF65-F5344CB8AC3E}">
        <p14:creationId xmlns:p14="http://schemas.microsoft.com/office/powerpoint/2010/main" val="87982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 xmlns:a16="http://schemas.microsoft.com/office/drawing/2014/main" id="{1CC21504-B22A-463D-98FB-11C17732743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48E7E41-A534-43EF-AEF8-A224A43014D2}"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35843" name="Rectangle 2">
            <a:extLst>
              <a:ext uri="{FF2B5EF4-FFF2-40B4-BE49-F238E27FC236}">
                <a16:creationId xmlns="" xmlns:a16="http://schemas.microsoft.com/office/drawing/2014/main" id="{73746D69-91DD-4403-A379-A36C6463B979}"/>
              </a:ext>
            </a:extLst>
          </p:cNvPr>
          <p:cNvSpPr>
            <a:spLocks noGrp="1" noRot="1" noChangeAspect="1" noChangeArrowheads="1" noTextEdit="1"/>
          </p:cNvSpPr>
          <p:nvPr>
            <p:ph type="sldImg"/>
          </p:nvPr>
        </p:nvSpPr>
        <p:spPr>
          <a:xfrm>
            <a:off x="2895600" y="525463"/>
            <a:ext cx="3505200" cy="2628900"/>
          </a:xfrm>
          <a:ln/>
        </p:spPr>
      </p:sp>
      <p:sp>
        <p:nvSpPr>
          <p:cNvPr id="35844" name="Rectangle 3">
            <a:extLst>
              <a:ext uri="{FF2B5EF4-FFF2-40B4-BE49-F238E27FC236}">
                <a16:creationId xmlns="" xmlns:a16="http://schemas.microsoft.com/office/drawing/2014/main" id="{73A78A4A-38AC-4317-B5E5-6E40BD7223E6}"/>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562810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lor_PPT_template-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600200"/>
            <a:ext cx="7772400" cy="1470025"/>
          </a:xfrm>
        </p:spPr>
        <p:txBody>
          <a:bodyPr/>
          <a:lstStyle>
            <a:lvl1pPr algn="l">
              <a:defRPr lang="en-US" sz="5400" b="1" kern="1200" smtClean="0">
                <a:solidFill>
                  <a:schemeClr val="bg1"/>
                </a:solidFill>
                <a:latin typeface="Arial" pitchFamily="34" charset="0"/>
                <a:ea typeface="MS PGothic" pitchFamily="34" charset="-128"/>
                <a:cs typeface="+mn-cs"/>
              </a:defRPr>
            </a:lvl1pPr>
          </a:lstStyle>
          <a:p>
            <a:r>
              <a:rPr lang="en-US" dirty="0"/>
              <a:t>Click to edit Master title style</a:t>
            </a:r>
          </a:p>
        </p:txBody>
      </p:sp>
      <p:sp>
        <p:nvSpPr>
          <p:cNvPr id="3" name="Subtitle 2"/>
          <p:cNvSpPr>
            <a:spLocks noGrp="1"/>
          </p:cNvSpPr>
          <p:nvPr>
            <p:ph type="subTitle" idx="1" hasCustomPrompt="1"/>
          </p:nvPr>
        </p:nvSpPr>
        <p:spPr>
          <a:xfrm>
            <a:off x="1371600" y="3505200"/>
            <a:ext cx="6400800"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altLang="en-US" sz="2600" dirty="0">
                <a:latin typeface="Arial" pitchFamily="34" charset="0"/>
                <a:ea typeface="MS PGothic" pitchFamily="34" charset="-128"/>
              </a:defRPr>
            </a:lvl1pPr>
          </a:lstStyle>
          <a:p>
            <a:pPr lvl="0" defTabSz="457200" fontAlgn="base">
              <a:spcAft>
                <a:spcPct val="0"/>
              </a:spcAft>
              <a:buNone/>
            </a:pPr>
            <a:r>
              <a:rPr lang="en-US" altLang="en-US" sz="2600" dirty="0">
                <a:latin typeface="Arial" pitchFamily="34" charset="0"/>
              </a:rPr>
              <a:t>Date or subhead can go here</a:t>
            </a:r>
          </a:p>
        </p:txBody>
      </p:sp>
      <p:sp>
        <p:nvSpPr>
          <p:cNvPr id="4" name="Date Placeholder 3"/>
          <p:cNvSpPr>
            <a:spLocks noGrp="1"/>
          </p:cNvSpPr>
          <p:nvPr>
            <p:ph type="dt" sz="half" idx="10"/>
          </p:nvPr>
        </p:nvSpPr>
        <p:spPr/>
        <p:txBody>
          <a:bodyPr/>
          <a:lstStyle/>
          <a:p>
            <a:fld id="{002BCA1B-009B-4015-9BDC-4E0523AD1010}" type="datetime1">
              <a:rPr lang="en-US" smtClean="0"/>
              <a:t>5/15/2018</a:t>
            </a:fld>
            <a:endParaRPr lang="en-US"/>
          </a:p>
        </p:txBody>
      </p:sp>
      <p:sp>
        <p:nvSpPr>
          <p:cNvPr id="5" name="Footer Placeholder 4"/>
          <p:cNvSpPr>
            <a:spLocks noGrp="1"/>
          </p:cNvSpPr>
          <p:nvPr>
            <p:ph type="ftr" sz="quarter" idx="11"/>
          </p:nvPr>
        </p:nvSpPr>
        <p:spPr/>
        <p:txBody>
          <a:bodyPr/>
          <a:lstStyle/>
          <a:p>
            <a:r>
              <a:rPr lang="en-US" dirty="0"/>
              <a:t>DRAFT 5/11/2018</a:t>
            </a:r>
          </a:p>
        </p:txBody>
      </p:sp>
      <p:sp>
        <p:nvSpPr>
          <p:cNvPr id="6" name="Slide Number Placeholder 5"/>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887806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7B512-3AE2-455C-B148-9DFED0135C74}" type="datetime1">
              <a:rPr lang="en-US" smtClean="0"/>
              <a:t>5/15/2018</a:t>
            </a:fld>
            <a:endParaRPr lang="en-US"/>
          </a:p>
        </p:txBody>
      </p:sp>
      <p:sp>
        <p:nvSpPr>
          <p:cNvPr id="5" name="Footer Placeholder 4"/>
          <p:cNvSpPr>
            <a:spLocks noGrp="1"/>
          </p:cNvSpPr>
          <p:nvPr>
            <p:ph type="ftr" sz="quarter" idx="11"/>
          </p:nvPr>
        </p:nvSpPr>
        <p:spPr/>
        <p:txBody>
          <a:bodyPr/>
          <a:lstStyle/>
          <a:p>
            <a:r>
              <a:rPr lang="en-US"/>
              <a:t>DRAFT 5/11/2018</a:t>
            </a:r>
          </a:p>
        </p:txBody>
      </p:sp>
      <p:sp>
        <p:nvSpPr>
          <p:cNvPr id="6" name="Slide Number Placeholder 5"/>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334982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D80593-99B9-4BA4-BCBE-8FD927A70EEA}" type="datetime1">
              <a:rPr lang="en-US" smtClean="0"/>
              <a:t>5/15/2018</a:t>
            </a:fld>
            <a:endParaRPr lang="en-US"/>
          </a:p>
        </p:txBody>
      </p:sp>
      <p:sp>
        <p:nvSpPr>
          <p:cNvPr id="5" name="Footer Placeholder 4"/>
          <p:cNvSpPr>
            <a:spLocks noGrp="1"/>
          </p:cNvSpPr>
          <p:nvPr>
            <p:ph type="ftr" sz="quarter" idx="11"/>
          </p:nvPr>
        </p:nvSpPr>
        <p:spPr/>
        <p:txBody>
          <a:bodyPr/>
          <a:lstStyle/>
          <a:p>
            <a:r>
              <a:rPr lang="en-US"/>
              <a:t>DRAFT 5/11/2018</a:t>
            </a:r>
          </a:p>
        </p:txBody>
      </p:sp>
      <p:sp>
        <p:nvSpPr>
          <p:cNvPr id="6" name="Slide Number Placeholder 5"/>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4205529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FEA540C4-7324-452C-91D7-284B0085DAE5}" type="datetime1">
              <a:rPr lang="en-US" smtClean="0"/>
              <a:t>5/15/2018</a:t>
            </a:fld>
            <a:endParaRPr lang="en-US"/>
          </a:p>
        </p:txBody>
      </p:sp>
      <p:sp>
        <p:nvSpPr>
          <p:cNvPr id="4" name="Footer Placeholder 3"/>
          <p:cNvSpPr>
            <a:spLocks noGrp="1"/>
          </p:cNvSpPr>
          <p:nvPr>
            <p:ph type="ftr" sz="quarter" idx="11"/>
          </p:nvPr>
        </p:nvSpPr>
        <p:spPr/>
        <p:txBody>
          <a:bodyPr/>
          <a:lstStyle/>
          <a:p>
            <a:r>
              <a:rPr lang="en-US"/>
              <a:t>DRAFT 5/11/2018</a:t>
            </a:r>
          </a:p>
        </p:txBody>
      </p:sp>
      <p:sp>
        <p:nvSpPr>
          <p:cNvPr id="5" name="Slide Number Placeholder 4"/>
          <p:cNvSpPr>
            <a:spLocks noGrp="1"/>
          </p:cNvSpPr>
          <p:nvPr>
            <p:ph type="sldNum" sz="quarter" idx="12"/>
          </p:nvPr>
        </p:nvSpPr>
        <p:spPr/>
        <p:txBody>
          <a:bodyPr/>
          <a:lstStyle/>
          <a:p>
            <a:fld id="{366E71AF-4F7F-458D-830F-F06382F28CEA}" type="slidenum">
              <a:rPr lang="en-US" smtClean="0"/>
              <a:t>‹#›</a:t>
            </a:fld>
            <a:endParaRPr lang="en-US"/>
          </a:p>
        </p:txBody>
      </p:sp>
      <p:sp>
        <p:nvSpPr>
          <p:cNvPr id="7" name="Text Placeholder 6"/>
          <p:cNvSpPr>
            <a:spLocks noGrp="1"/>
          </p:cNvSpPr>
          <p:nvPr>
            <p:ph type="body" sz="quarter" idx="13"/>
          </p:nvPr>
        </p:nvSpPr>
        <p:spPr>
          <a:xfrm>
            <a:off x="0" y="1600200"/>
            <a:ext cx="2590800" cy="4648200"/>
          </a:xfrm>
        </p:spPr>
        <p:txBody>
          <a:bodyPr/>
          <a:lstStyle>
            <a:lvl1pPr marL="0" indent="0">
              <a:buNone/>
              <a:defRPr/>
            </a:lvl1pPr>
          </a:lstStyle>
          <a:p>
            <a:pPr lvl="0"/>
            <a:r>
              <a:rPr lang="en-US" dirty="0"/>
              <a:t>Click to edit Master text styles</a:t>
            </a:r>
          </a:p>
        </p:txBody>
      </p:sp>
      <p:sp>
        <p:nvSpPr>
          <p:cNvPr id="23" name="Media Placeholder 22"/>
          <p:cNvSpPr>
            <a:spLocks noGrp="1"/>
          </p:cNvSpPr>
          <p:nvPr>
            <p:ph type="media" sz="quarter" idx="14" hasCustomPrompt="1"/>
          </p:nvPr>
        </p:nvSpPr>
        <p:spPr>
          <a:xfrm>
            <a:off x="2743200" y="1600200"/>
            <a:ext cx="6172200" cy="4648200"/>
          </a:xfrm>
        </p:spPr>
        <p:txBody>
          <a:bodyPr/>
          <a:lstStyle>
            <a:lvl1pPr>
              <a:defRPr/>
            </a:lvl1pPr>
          </a:lstStyle>
          <a:p>
            <a:r>
              <a:rPr lang="en-US" dirty="0"/>
              <a:t>Media</a:t>
            </a:r>
          </a:p>
        </p:txBody>
      </p:sp>
    </p:spTree>
    <p:extLst>
      <p:ext uri="{BB962C8B-B14F-4D97-AF65-F5344CB8AC3E}">
        <p14:creationId xmlns:p14="http://schemas.microsoft.com/office/powerpoint/2010/main" val="144591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D23BCD0-31BC-4F13-A51E-F82716453E9B}"/>
              </a:ext>
            </a:extLst>
          </p:cNvPr>
          <p:cNvSpPr>
            <a:spLocks noGrp="1"/>
          </p:cNvSpPr>
          <p:nvPr>
            <p:ph type="dt" sz="half" idx="10"/>
          </p:nvPr>
        </p:nvSpPr>
        <p:spPr>
          <a:xfrm>
            <a:off x="457200" y="6245225"/>
            <a:ext cx="2133600" cy="476250"/>
          </a:xfrm>
        </p:spPr>
        <p:txBody>
          <a:bodyPr/>
          <a:lstStyle>
            <a:lvl1pPr>
              <a:defRPr/>
            </a:lvl1pPr>
          </a:lstStyle>
          <a:p>
            <a:pPr>
              <a:defRPr/>
            </a:pPr>
            <a:fld id="{B0E12F44-66EE-4EC4-A50C-36E6F1722236}" type="datetime1">
              <a:rPr lang="en-US" smtClean="0"/>
              <a:t>5/15/2018</a:t>
            </a:fld>
            <a:endParaRPr lang="en-US"/>
          </a:p>
        </p:txBody>
      </p:sp>
      <p:sp>
        <p:nvSpPr>
          <p:cNvPr id="6" name="Footer Placeholder 5">
            <a:extLst>
              <a:ext uri="{FF2B5EF4-FFF2-40B4-BE49-F238E27FC236}">
                <a16:creationId xmlns="" xmlns:a16="http://schemas.microsoft.com/office/drawing/2014/main" id="{5A59DD1F-5B9C-42D4-8055-A3AE44D868C3}"/>
              </a:ext>
            </a:extLst>
          </p:cNvPr>
          <p:cNvSpPr>
            <a:spLocks noGrp="1"/>
          </p:cNvSpPr>
          <p:nvPr>
            <p:ph type="ftr" sz="quarter" idx="11"/>
          </p:nvPr>
        </p:nvSpPr>
        <p:spPr/>
        <p:txBody>
          <a:bodyPr/>
          <a:lstStyle>
            <a:lvl1pPr>
              <a:defRPr/>
            </a:lvl1pPr>
          </a:lstStyle>
          <a:p>
            <a:pPr>
              <a:defRPr/>
            </a:pPr>
            <a:r>
              <a:rPr lang="en-US"/>
              <a:t>DRAFT 5/11/2018</a:t>
            </a:r>
          </a:p>
        </p:txBody>
      </p:sp>
      <p:sp>
        <p:nvSpPr>
          <p:cNvPr id="7" name="Slide Number Placeholder 6">
            <a:extLst>
              <a:ext uri="{FF2B5EF4-FFF2-40B4-BE49-F238E27FC236}">
                <a16:creationId xmlns="" xmlns:a16="http://schemas.microsoft.com/office/drawing/2014/main" id="{026C6E98-B215-489A-ACF8-0E3820E80270}"/>
              </a:ext>
            </a:extLst>
          </p:cNvPr>
          <p:cNvSpPr>
            <a:spLocks noGrp="1"/>
          </p:cNvSpPr>
          <p:nvPr>
            <p:ph type="sldNum" sz="quarter" idx="12"/>
          </p:nvPr>
        </p:nvSpPr>
        <p:spPr>
          <a:xfrm>
            <a:off x="6553200" y="6245225"/>
            <a:ext cx="2133600" cy="476250"/>
          </a:xfrm>
        </p:spPr>
        <p:txBody>
          <a:bodyPr/>
          <a:lstStyle>
            <a:lvl1pPr>
              <a:defRPr/>
            </a:lvl1pPr>
          </a:lstStyle>
          <a:p>
            <a:fld id="{56FD0FAC-2D95-4033-A838-01804AB549E4}" type="slidenum">
              <a:rPr lang="en-US" altLang="en-US"/>
              <a:pPr/>
              <a:t>‹#›</a:t>
            </a:fld>
            <a:endParaRPr lang="en-US" altLang="en-US"/>
          </a:p>
        </p:txBody>
      </p:sp>
    </p:spTree>
    <p:extLst>
      <p:ext uri="{BB962C8B-B14F-4D97-AF65-F5344CB8AC3E}">
        <p14:creationId xmlns:p14="http://schemas.microsoft.com/office/powerpoint/2010/main" val="189218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a:t>Click to edit Master subtitle style</a:t>
            </a:r>
          </a:p>
        </p:txBody>
      </p:sp>
      <p:sp>
        <p:nvSpPr>
          <p:cNvPr id="63497" name="Text Box 8"/>
          <p:cNvSpPr txBox="1">
            <a:spLocks noChangeArrowheads="1"/>
          </p:cNvSpPr>
          <p:nvPr/>
        </p:nvSpPr>
        <p:spPr bwMode="white">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charset="0"/>
                <a:ea typeface="Arial Unicode MS" pitchFamily="34" charset="-128"/>
                <a:cs typeface="Arial Unicode MS" pitchFamily="34" charset="-128"/>
              </a:defRPr>
            </a:lvl2pPr>
            <a:lvl3pPr eaLnBrk="0" hangingPunct="0">
              <a:spcBef>
                <a:spcPct val="50000"/>
              </a:spcBef>
              <a:defRPr>
                <a:solidFill>
                  <a:schemeClr val="tx1"/>
                </a:solidFill>
                <a:latin typeface="Arial"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fontAlgn="base" hangingPunct="1">
              <a:lnSpc>
                <a:spcPct val="90000"/>
              </a:lnSpc>
              <a:spcBef>
                <a:spcPct val="0"/>
              </a:spcBef>
              <a:spcAft>
                <a:spcPct val="0"/>
              </a:spcAft>
            </a:pPr>
            <a:fld id="{2253CFEB-1610-4D58-9EE1-54F01C8B726C}" type="slidenum">
              <a:rPr lang="en-US" sz="900" b="1">
                <a:solidFill>
                  <a:srgbClr val="FFFFFF"/>
                </a:solidFill>
              </a:rPr>
              <a:pPr algn="r" eaLnBrk="1" fontAlgn="base" hangingPunct="1">
                <a:lnSpc>
                  <a:spcPct val="90000"/>
                </a:lnSpc>
                <a:spcBef>
                  <a:spcPct val="0"/>
                </a:spcBef>
                <a:spcAft>
                  <a:spcPct val="0"/>
                </a:spcAft>
              </a:pPr>
              <a:t>‹#›</a:t>
            </a:fld>
            <a:endParaRPr lang="en-US" sz="900" b="1" dirty="0">
              <a:solidFill>
                <a:srgbClr val="FFFFFF"/>
              </a:solidFill>
            </a:endParaRPr>
          </a:p>
        </p:txBody>
      </p:sp>
    </p:spTree>
    <p:extLst>
      <p:ext uri="{BB962C8B-B14F-4D97-AF65-F5344CB8AC3E}">
        <p14:creationId xmlns:p14="http://schemas.microsoft.com/office/powerpoint/2010/main" val="289228080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2083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1674108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86747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782870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758057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53E9F-8B0F-4DC6-A83E-E9CDC8B2836A}" type="datetime1">
              <a:rPr lang="en-US" smtClean="0"/>
              <a:t>5/15/2018</a:t>
            </a:fld>
            <a:endParaRPr lang="en-US"/>
          </a:p>
        </p:txBody>
      </p:sp>
      <p:sp>
        <p:nvSpPr>
          <p:cNvPr id="5" name="Footer Placeholder 4"/>
          <p:cNvSpPr>
            <a:spLocks noGrp="1"/>
          </p:cNvSpPr>
          <p:nvPr>
            <p:ph type="ftr" sz="quarter" idx="11"/>
          </p:nvPr>
        </p:nvSpPr>
        <p:spPr/>
        <p:txBody>
          <a:bodyPr/>
          <a:lstStyle/>
          <a:p>
            <a:r>
              <a:rPr lang="en-US" dirty="0"/>
              <a:t>DRAFT 5/11/2018</a:t>
            </a:r>
          </a:p>
        </p:txBody>
      </p:sp>
      <p:sp>
        <p:nvSpPr>
          <p:cNvPr id="6" name="Slide Number Placeholder 5"/>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172146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32346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742257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090357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05905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809750" cy="219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336675"/>
            <a:ext cx="5276850" cy="219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12583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4438" y="925513"/>
            <a:ext cx="7239000" cy="363537"/>
          </a:xfrm>
        </p:spPr>
        <p:txBody>
          <a:bodyPr/>
          <a:lstStyle/>
          <a:p>
            <a:r>
              <a:rPr lang="en-US"/>
              <a:t>Click to edit Master title style</a:t>
            </a:r>
          </a:p>
        </p:txBody>
      </p:sp>
      <p:sp>
        <p:nvSpPr>
          <p:cNvPr id="3" name="Text Placeholder 2"/>
          <p:cNvSpPr>
            <a:spLocks noGrp="1"/>
          </p:cNvSpPr>
          <p:nvPr>
            <p:ph type="body" sz="half" idx="1"/>
          </p:nvPr>
        </p:nvSpPr>
        <p:spPr>
          <a:xfrm>
            <a:off x="1214438" y="1643063"/>
            <a:ext cx="3543300" cy="150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10138" y="1643063"/>
            <a:ext cx="3543300" cy="1504950"/>
          </a:xfrm>
        </p:spPr>
        <p:txBody>
          <a:bodyPr/>
          <a:lstStyle/>
          <a:p>
            <a:pPr lvl="0"/>
            <a:endParaRPr lang="en-US" noProof="0" dirty="0"/>
          </a:p>
        </p:txBody>
      </p:sp>
    </p:spTree>
    <p:extLst>
      <p:ext uri="{BB962C8B-B14F-4D97-AF65-F5344CB8AC3E}">
        <p14:creationId xmlns:p14="http://schemas.microsoft.com/office/powerpoint/2010/main" val="385411704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0" y="685800"/>
            <a:ext cx="66230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82AA"/>
              </a:solidFill>
            </a:endParaRPr>
          </a:p>
        </p:txBody>
      </p:sp>
      <p:sp>
        <p:nvSpPr>
          <p:cNvPr id="936963"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4208465838"/>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0" y="685800"/>
            <a:ext cx="66230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82AA"/>
              </a:solidFill>
            </a:endParaRPr>
          </a:p>
        </p:txBody>
      </p:sp>
      <p:sp>
        <p:nvSpPr>
          <p:cNvPr id="936963"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1218453729"/>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C06702-A9DE-4E73-9D70-CC3A73BFD559}"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168961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06702-A9DE-4E73-9D70-CC3A73BFD559}"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167091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2F80F-F71A-467F-9A64-A724FC008B87}" type="datetime1">
              <a:rPr lang="en-US" smtClean="0"/>
              <a:t>5/15/2018</a:t>
            </a:fld>
            <a:endParaRPr lang="en-US"/>
          </a:p>
        </p:txBody>
      </p:sp>
      <p:sp>
        <p:nvSpPr>
          <p:cNvPr id="5" name="Footer Placeholder 4"/>
          <p:cNvSpPr>
            <a:spLocks noGrp="1"/>
          </p:cNvSpPr>
          <p:nvPr>
            <p:ph type="ftr" sz="quarter" idx="11"/>
          </p:nvPr>
        </p:nvSpPr>
        <p:spPr/>
        <p:txBody>
          <a:bodyPr/>
          <a:lstStyle/>
          <a:p>
            <a:r>
              <a:rPr lang="en-US"/>
              <a:t>DRAFT 5/11/2018</a:t>
            </a:r>
          </a:p>
        </p:txBody>
      </p:sp>
      <p:sp>
        <p:nvSpPr>
          <p:cNvPr id="6" name="Slide Number Placeholder 5"/>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59665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C06702-A9DE-4E73-9D70-CC3A73BFD559}"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1869431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C06702-A9DE-4E73-9D70-CC3A73BFD559}"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3735086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C06702-A9DE-4E73-9D70-CC3A73BFD559}"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36709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C06702-A9DE-4E73-9D70-CC3A73BFD559}"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3713086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06702-A9DE-4E73-9D70-CC3A73BFD559}"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2047820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C06702-A9DE-4E73-9D70-CC3A73BFD559}"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2490969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C06702-A9DE-4E73-9D70-CC3A73BFD559}"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3873939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06702-A9DE-4E73-9D70-CC3A73BFD559}"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1416339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C06702-A9DE-4E73-9D70-CC3A73BFD559}"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8D2AF-645C-45EB-9775-0C5E5F997138}" type="slidenum">
              <a:rPr lang="en-US" smtClean="0"/>
              <a:t>‹#›</a:t>
            </a:fld>
            <a:endParaRPr lang="en-US"/>
          </a:p>
        </p:txBody>
      </p:sp>
    </p:spTree>
    <p:extLst>
      <p:ext uri="{BB962C8B-B14F-4D97-AF65-F5344CB8AC3E}">
        <p14:creationId xmlns:p14="http://schemas.microsoft.com/office/powerpoint/2010/main" val="344113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D67D50-06A8-48E6-9B3C-1C99C5153316}" type="datetime1">
              <a:rPr lang="en-US" smtClean="0"/>
              <a:t>5/15/2018</a:t>
            </a:fld>
            <a:endParaRPr lang="en-US"/>
          </a:p>
        </p:txBody>
      </p:sp>
      <p:sp>
        <p:nvSpPr>
          <p:cNvPr id="6" name="Footer Placeholder 5"/>
          <p:cNvSpPr>
            <a:spLocks noGrp="1"/>
          </p:cNvSpPr>
          <p:nvPr>
            <p:ph type="ftr" sz="quarter" idx="11"/>
          </p:nvPr>
        </p:nvSpPr>
        <p:spPr/>
        <p:txBody>
          <a:bodyPr/>
          <a:lstStyle/>
          <a:p>
            <a:r>
              <a:rPr lang="en-US"/>
              <a:t>DRAFT 5/11/2018</a:t>
            </a:r>
          </a:p>
        </p:txBody>
      </p:sp>
      <p:sp>
        <p:nvSpPr>
          <p:cNvPr id="7" name="Slide Number Placeholder 6"/>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32636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AE4324-B6FC-4651-80D0-77870451CE25}" type="datetime1">
              <a:rPr lang="en-US" smtClean="0"/>
              <a:t>5/15/2018</a:t>
            </a:fld>
            <a:endParaRPr lang="en-US"/>
          </a:p>
        </p:txBody>
      </p:sp>
      <p:sp>
        <p:nvSpPr>
          <p:cNvPr id="8" name="Footer Placeholder 7"/>
          <p:cNvSpPr>
            <a:spLocks noGrp="1"/>
          </p:cNvSpPr>
          <p:nvPr>
            <p:ph type="ftr" sz="quarter" idx="11"/>
          </p:nvPr>
        </p:nvSpPr>
        <p:spPr/>
        <p:txBody>
          <a:bodyPr/>
          <a:lstStyle/>
          <a:p>
            <a:r>
              <a:rPr lang="en-US"/>
              <a:t>DRAFT 5/11/2018</a:t>
            </a:r>
          </a:p>
        </p:txBody>
      </p:sp>
      <p:sp>
        <p:nvSpPr>
          <p:cNvPr id="9" name="Slide Number Placeholder 8"/>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276963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E207D9-4F2F-43E0-9442-652A01BDBBC6}" type="datetime1">
              <a:rPr lang="en-US" smtClean="0"/>
              <a:t>5/15/2018</a:t>
            </a:fld>
            <a:endParaRPr lang="en-US"/>
          </a:p>
        </p:txBody>
      </p:sp>
      <p:sp>
        <p:nvSpPr>
          <p:cNvPr id="4" name="Footer Placeholder 3"/>
          <p:cNvSpPr>
            <a:spLocks noGrp="1"/>
          </p:cNvSpPr>
          <p:nvPr>
            <p:ph type="ftr" sz="quarter" idx="11"/>
          </p:nvPr>
        </p:nvSpPr>
        <p:spPr/>
        <p:txBody>
          <a:bodyPr/>
          <a:lstStyle/>
          <a:p>
            <a:r>
              <a:rPr lang="en-US"/>
              <a:t>DRAFT 5/11/2018</a:t>
            </a:r>
          </a:p>
        </p:txBody>
      </p:sp>
      <p:sp>
        <p:nvSpPr>
          <p:cNvPr id="5" name="Slide Number Placeholder 4"/>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366141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98E0E-059E-40FB-B233-C5F1B43A6CD9}" type="datetime1">
              <a:rPr lang="en-US" smtClean="0"/>
              <a:t>5/15/2018</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4" name="Slide Number Placeholder 3"/>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124795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3DC933-5271-4BDE-8589-2EDF38791AD3}" type="datetime1">
              <a:rPr lang="en-US" smtClean="0"/>
              <a:t>5/15/2018</a:t>
            </a:fld>
            <a:endParaRPr lang="en-US"/>
          </a:p>
        </p:txBody>
      </p:sp>
      <p:sp>
        <p:nvSpPr>
          <p:cNvPr id="6" name="Footer Placeholder 5"/>
          <p:cNvSpPr>
            <a:spLocks noGrp="1"/>
          </p:cNvSpPr>
          <p:nvPr>
            <p:ph type="ftr" sz="quarter" idx="11"/>
          </p:nvPr>
        </p:nvSpPr>
        <p:spPr/>
        <p:txBody>
          <a:bodyPr/>
          <a:lstStyle/>
          <a:p>
            <a:r>
              <a:rPr lang="en-US"/>
              <a:t>DRAFT 5/11/2018</a:t>
            </a:r>
          </a:p>
        </p:txBody>
      </p:sp>
      <p:sp>
        <p:nvSpPr>
          <p:cNvPr id="7" name="Slide Number Placeholder 6"/>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328422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D527F-08ED-42A1-80EA-BD0E9B7B7905}" type="datetime1">
              <a:rPr lang="en-US" smtClean="0"/>
              <a:t>5/15/2018</a:t>
            </a:fld>
            <a:endParaRPr lang="en-US"/>
          </a:p>
        </p:txBody>
      </p:sp>
      <p:sp>
        <p:nvSpPr>
          <p:cNvPr id="6" name="Footer Placeholder 5"/>
          <p:cNvSpPr>
            <a:spLocks noGrp="1"/>
          </p:cNvSpPr>
          <p:nvPr>
            <p:ph type="ftr" sz="quarter" idx="11"/>
          </p:nvPr>
        </p:nvSpPr>
        <p:spPr/>
        <p:txBody>
          <a:bodyPr/>
          <a:lstStyle/>
          <a:p>
            <a:r>
              <a:rPr lang="en-US"/>
              <a:t>DRAFT 5/11/2018</a:t>
            </a:r>
          </a:p>
        </p:txBody>
      </p:sp>
      <p:sp>
        <p:nvSpPr>
          <p:cNvPr id="7" name="Slide Number Placeholder 6"/>
          <p:cNvSpPr>
            <a:spLocks noGrp="1"/>
          </p:cNvSpPr>
          <p:nvPr>
            <p:ph type="sldNum" sz="quarter" idx="12"/>
          </p:nvPr>
        </p:nvSpPr>
        <p:spPr/>
        <p:txBody>
          <a:bodyPr/>
          <a:lstStyle/>
          <a:p>
            <a:fld id="{366E71AF-4F7F-458D-830F-F06382F28CEA}" type="slidenum">
              <a:rPr lang="en-US" smtClean="0"/>
              <a:t>‹#›</a:t>
            </a:fld>
            <a:endParaRPr lang="en-US"/>
          </a:p>
        </p:txBody>
      </p:sp>
    </p:spTree>
    <p:extLst>
      <p:ext uri="{BB962C8B-B14F-4D97-AF65-F5344CB8AC3E}">
        <p14:creationId xmlns:p14="http://schemas.microsoft.com/office/powerpoint/2010/main" val="29125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Bar_DoubleLine-02.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90600" y="1600200"/>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D9104-280D-410D-A3AE-CE8A6B5C527E}" type="datetime1">
              <a:rPr lang="en-US" smtClean="0"/>
              <a:t>5/15/2018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dirty="0"/>
              <a:t>DRAFT 5/11/2018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71AF-4F7F-458D-830F-F06382F28CEA}" type="slidenum">
              <a:rPr lang="en-US" smtClean="0"/>
              <a:t>‹#›</a:t>
            </a:fld>
            <a:endParaRPr lang="en-US"/>
          </a:p>
        </p:txBody>
      </p:sp>
    </p:spTree>
    <p:custDataLst>
      <p:tags r:id="rId15"/>
    </p:custDataLst>
    <p:extLst>
      <p:ext uri="{BB962C8B-B14F-4D97-AF65-F5344CB8AC3E}">
        <p14:creationId xmlns:p14="http://schemas.microsoft.com/office/powerpoint/2010/main" val="3138386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A5D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6675"/>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3" name="Rectangle 3"/>
          <p:cNvSpPr>
            <a:spLocks noGrp="1" noChangeArrowheads="1"/>
          </p:cNvSpPr>
          <p:nvPr>
            <p:ph type="body" idx="1"/>
          </p:nvPr>
        </p:nvSpPr>
        <p:spPr bwMode="black">
          <a:xfrm>
            <a:off x="1524000" y="2133600"/>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125" name="Text Box 5"/>
          <p:cNvSpPr txBox="1">
            <a:spLocks noChangeArrowheads="1"/>
          </p:cNvSpPr>
          <p:nvPr/>
        </p:nvSpPr>
        <p:spPr bwMode="black">
          <a:xfrm>
            <a:off x="1524000" y="381000"/>
            <a:ext cx="4419600"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eaLnBrk="1" fontAlgn="base" hangingPunct="1">
              <a:lnSpc>
                <a:spcPct val="90000"/>
              </a:lnSpc>
              <a:spcBef>
                <a:spcPct val="0"/>
              </a:spcBef>
              <a:spcAft>
                <a:spcPct val="0"/>
              </a:spcAft>
            </a:pPr>
            <a:r>
              <a:rPr lang="en-US" sz="900" b="1" dirty="0">
                <a:solidFill>
                  <a:srgbClr val="0082AA"/>
                </a:solidFill>
              </a:rPr>
              <a:t>MTC Billing Operations Exception</a:t>
            </a:r>
          </a:p>
          <a:p>
            <a:pPr eaLnBrk="1" fontAlgn="base" hangingPunct="1">
              <a:lnSpc>
                <a:spcPct val="90000"/>
              </a:lnSpc>
              <a:spcBef>
                <a:spcPct val="0"/>
              </a:spcBef>
              <a:spcAft>
                <a:spcPct val="0"/>
              </a:spcAft>
            </a:pPr>
            <a:r>
              <a:rPr lang="en-US" sz="900" b="1" dirty="0">
                <a:solidFill>
                  <a:srgbClr val="0082AA"/>
                </a:solidFill>
              </a:rPr>
              <a:t>New Employee Training</a:t>
            </a:r>
          </a:p>
        </p:txBody>
      </p:sp>
      <p:sp>
        <p:nvSpPr>
          <p:cNvPr id="5126" name="Text Box 12"/>
          <p:cNvSpPr txBox="1">
            <a:spLocks noChangeArrowheads="1"/>
          </p:cNvSpPr>
          <p:nvPr/>
        </p:nvSpPr>
        <p:spPr bwMode="black">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Arial Unicode MS" pitchFamily="34" charset="-128"/>
                <a:cs typeface="Arial Unicode MS" pitchFamily="34" charset="-128"/>
              </a:defRPr>
            </a:lvl1pPr>
            <a:lvl2pPr marL="742950" indent="-285750" eaLnBrk="0" hangingPunct="0">
              <a:spcBef>
                <a:spcPct val="50000"/>
              </a:spcBef>
              <a:defRPr>
                <a:solidFill>
                  <a:schemeClr val="tx1"/>
                </a:solidFill>
                <a:latin typeface="Arial" charset="0"/>
                <a:ea typeface="Arial Unicode MS" pitchFamily="34" charset="-128"/>
                <a:cs typeface="Arial Unicode MS" pitchFamily="34" charset="-128"/>
              </a:defRPr>
            </a:lvl2pPr>
            <a:lvl3pPr marL="1143000" indent="-228600" eaLnBrk="0" hangingPunct="0">
              <a:spcBef>
                <a:spcPct val="50000"/>
              </a:spcBef>
              <a:defRPr>
                <a:solidFill>
                  <a:schemeClr val="tx1"/>
                </a:solidFill>
                <a:latin typeface="Arial" charset="0"/>
                <a:ea typeface="Arial Unicode MS" pitchFamily="34" charset="-128"/>
                <a:cs typeface="Arial Unicode MS" pitchFamily="34" charset="-128"/>
              </a:defRPr>
            </a:lvl3pPr>
            <a:lvl4pPr marL="1600200" indent="-228600" eaLnBrk="0" hangingPunct="0">
              <a:spcBef>
                <a:spcPct val="50000"/>
              </a:spcBef>
              <a:defRPr>
                <a:solidFill>
                  <a:schemeClr val="tx1"/>
                </a:solidFill>
                <a:latin typeface="Arial" charset="0"/>
                <a:ea typeface="Arial Unicode MS" pitchFamily="34" charset="-128"/>
                <a:cs typeface="Arial Unicode MS" pitchFamily="34" charset="-128"/>
              </a:defRPr>
            </a:lvl4pPr>
            <a:lvl5pPr marL="2057400" indent="-228600" eaLnBrk="0" hangingPunct="0">
              <a:spcBef>
                <a:spcPct val="50000"/>
              </a:spcBef>
              <a:defRPr>
                <a:solidFill>
                  <a:schemeClr val="tx1"/>
                </a:solidFill>
                <a:latin typeface="Arial" charset="0"/>
                <a:ea typeface="Arial Unicode MS" pitchFamily="34" charset="-128"/>
                <a:cs typeface="Arial Unicode MS" pitchFamily="34" charset="-128"/>
              </a:defRPr>
            </a:lvl5pPr>
            <a:lvl6pPr marL="25146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6pPr>
            <a:lvl7pPr marL="29718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7pPr>
            <a:lvl8pPr marL="34290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8pPr>
            <a:lvl9pPr marL="3886200" indent="-228600" algn="ctr" eaLnBrk="0" fontAlgn="base" hangingPunct="0">
              <a:lnSpc>
                <a:spcPct val="90000"/>
              </a:lnSpc>
              <a:spcBef>
                <a:spcPct val="50000"/>
              </a:spcBef>
              <a:spcAft>
                <a:spcPct val="0"/>
              </a:spcAft>
              <a:defRPr>
                <a:solidFill>
                  <a:schemeClr val="tx1"/>
                </a:solidFill>
                <a:latin typeface="Arial" charset="0"/>
                <a:ea typeface="Arial Unicode MS" pitchFamily="34" charset="-128"/>
                <a:cs typeface="Arial Unicode MS" pitchFamily="34" charset="-128"/>
              </a:defRPr>
            </a:lvl9pPr>
          </a:lstStyle>
          <a:p>
            <a:pPr algn="r" eaLnBrk="1" fontAlgn="base" hangingPunct="1">
              <a:lnSpc>
                <a:spcPct val="90000"/>
              </a:lnSpc>
              <a:spcBef>
                <a:spcPct val="0"/>
              </a:spcBef>
              <a:spcAft>
                <a:spcPct val="0"/>
              </a:spcAft>
            </a:pPr>
            <a:fld id="{71625887-ADE1-4AC2-ADF1-4E16B43B550F}" type="slidenum">
              <a:rPr lang="en-US" sz="900" b="1">
                <a:solidFill>
                  <a:srgbClr val="0082AA"/>
                </a:solidFill>
              </a:rPr>
              <a:pPr algn="r" eaLnBrk="1" fontAlgn="base" hangingPunct="1">
                <a:lnSpc>
                  <a:spcPct val="90000"/>
                </a:lnSpc>
                <a:spcBef>
                  <a:spcPct val="0"/>
                </a:spcBef>
                <a:spcAft>
                  <a:spcPct val="0"/>
                </a:spcAft>
              </a:pPr>
              <a:t>‹#›</a:t>
            </a:fld>
            <a:endParaRPr lang="en-US" sz="900" b="1" dirty="0">
              <a:solidFill>
                <a:srgbClr val="0082AA"/>
              </a:solidFill>
            </a:endParaRPr>
          </a:p>
        </p:txBody>
      </p:sp>
      <p:sp>
        <p:nvSpPr>
          <p:cNvPr id="2" name="Footer Placeholder 1"/>
          <p:cNvSpPr>
            <a:spLocks noGrp="1"/>
          </p:cNvSpPr>
          <p:nvPr>
            <p:ph type="ftr" sz="quarter" idx="3"/>
          </p:nvPr>
        </p:nvSpPr>
        <p:spPr>
          <a:xfrm>
            <a:off x="2514600" y="6356350"/>
            <a:ext cx="42672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82AA">
                    <a:tint val="75000"/>
                  </a:srgbClr>
                </a:solidFill>
              </a:rPr>
              <a:t>DRAFT 5/11/2018</a:t>
            </a:r>
            <a:endParaRPr lang="en-US" dirty="0">
              <a:solidFill>
                <a:srgbClr val="0082AA">
                  <a:tint val="75000"/>
                </a:srgbClr>
              </a:solidFill>
            </a:endParaRPr>
          </a:p>
        </p:txBody>
      </p:sp>
    </p:spTree>
    <p:extLst>
      <p:ext uri="{BB962C8B-B14F-4D97-AF65-F5344CB8AC3E}">
        <p14:creationId xmlns:p14="http://schemas.microsoft.com/office/powerpoint/2010/main" val="427391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wipe dir="r"/>
  </p:transition>
  <p:hf hd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06702-A9DE-4E73-9D70-CC3A73BFD559}" type="datetimeFigureOut">
              <a:rPr lang="en-US" smtClean="0"/>
              <a:t>5/15/2018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8D2AF-645C-45EB-9775-0C5E5F997138}" type="slidenum">
              <a:rPr lang="en-US" smtClean="0"/>
              <a:t>‹#›</a:t>
            </a:fld>
            <a:endParaRPr lang="en-US"/>
          </a:p>
        </p:txBody>
      </p:sp>
    </p:spTree>
    <p:extLst>
      <p:ext uri="{BB962C8B-B14F-4D97-AF65-F5344CB8AC3E}">
        <p14:creationId xmlns:p14="http://schemas.microsoft.com/office/powerpoint/2010/main" val="35309114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ge.com/tariffs/assets/pdf/adviceletter/GAS_3905-G.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pge.com/tariffs/assets/pdf/adviceletter/GAS_3896-G.pdf" TargetMode="External"/><Relationship Id="rId4" Type="http://schemas.openxmlformats.org/officeDocument/2006/relationships/hyperlink" Target="https://www.pge.com/nots/rates/tariffs/tm2/pdf/GAS_3669-G.pdfhttps:/www.pge.com/nots/rates/tariffs/tm2/pdf/GAS_3669-G.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ge.com/tariffs/tm2/pdf/ELEC_FORMS_79-28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ge.com/tariffs/tm2/pdf/ELEC_FORMS_79-702.pdfhttps:/www.pge.com/tariffs/tm2/pdf/ELEC_FORMS_79-702.pdf"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hemeOverride" Target="../theme/themeOverride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81125"/>
            <a:ext cx="9140825" cy="0"/>
          </a:xfrm>
          <a:custGeom>
            <a:avLst/>
            <a:gdLst/>
            <a:ahLst/>
            <a:cxnLst/>
            <a:rect l="l" t="t" r="r" b="b"/>
            <a:pathLst>
              <a:path w="9140825">
                <a:moveTo>
                  <a:pt x="0" y="0"/>
                </a:moveTo>
                <a:lnTo>
                  <a:pt x="9140825" y="0"/>
                </a:lnTo>
              </a:path>
            </a:pathLst>
          </a:custGeom>
          <a:ln w="25400">
            <a:solidFill>
              <a:srgbClr val="F9A434"/>
            </a:solidFill>
          </a:ln>
        </p:spPr>
        <p:txBody>
          <a:bodyPr wrap="square" lIns="0" tIns="0" rIns="0" bIns="0" rtlCol="0"/>
          <a:lstStyle/>
          <a:p>
            <a:endParaRPr/>
          </a:p>
        </p:txBody>
      </p:sp>
      <p:sp>
        <p:nvSpPr>
          <p:cNvPr id="5" name="object 5"/>
          <p:cNvSpPr/>
          <p:nvPr/>
        </p:nvSpPr>
        <p:spPr>
          <a:xfrm>
            <a:off x="304800" y="1143000"/>
            <a:ext cx="8534400" cy="3200400"/>
          </a:xfrm>
          <a:prstGeom prst="rect">
            <a:avLst/>
          </a:prstGeom>
          <a:blipFill>
            <a:blip r:embed="rId3" cstate="print"/>
            <a:stretch>
              <a:fillRect/>
            </a:stretch>
          </a:blipFill>
        </p:spPr>
        <p:txBody>
          <a:bodyPr wrap="square" lIns="0" tIns="0" rIns="0" bIns="0" rtlCol="0"/>
          <a:lstStyle/>
          <a:p>
            <a:endParaRPr/>
          </a:p>
        </p:txBody>
      </p:sp>
      <p:sp>
        <p:nvSpPr>
          <p:cNvPr id="6" name="object 4"/>
          <p:cNvSpPr txBox="1"/>
          <p:nvPr/>
        </p:nvSpPr>
        <p:spPr>
          <a:xfrm>
            <a:off x="801116" y="4622035"/>
            <a:ext cx="7199884" cy="553998"/>
          </a:xfrm>
          <a:prstGeom prst="rect">
            <a:avLst/>
          </a:prstGeom>
        </p:spPr>
        <p:txBody>
          <a:bodyPr vert="horz" wrap="square" lIns="0" tIns="0" rIns="0" bIns="0" rtlCol="0">
            <a:spAutoFit/>
          </a:bodyPr>
          <a:lstStyle/>
          <a:p>
            <a:pPr marL="12700">
              <a:lnSpc>
                <a:spcPct val="100000"/>
              </a:lnSpc>
            </a:pPr>
            <a:r>
              <a:rPr lang="en-US" altLang="en-US" sz="3600" b="1" dirty="0"/>
              <a:t>Overview of Rules 2, 15, 16 and 21</a:t>
            </a:r>
            <a:endParaRPr sz="2000" dirty="0">
              <a:latin typeface="Arial"/>
              <a:cs typeface="Arial"/>
            </a:endParaRPr>
          </a:p>
        </p:txBody>
      </p:sp>
      <p:sp>
        <p:nvSpPr>
          <p:cNvPr id="3" name="Slide Number Placeholder 2"/>
          <p:cNvSpPr>
            <a:spLocks noGrp="1"/>
          </p:cNvSpPr>
          <p:nvPr>
            <p:ph type="sldNum" sz="quarter" idx="12"/>
          </p:nvPr>
        </p:nvSpPr>
        <p:spPr/>
        <p:txBody>
          <a:bodyPr/>
          <a:lstStyle/>
          <a:p>
            <a:fld id="{366E71AF-4F7F-458D-830F-F06382F28CEA}" type="slidenum">
              <a:rPr lang="en-US" smtClean="0"/>
              <a:t>1</a:t>
            </a:fld>
            <a:endParaRPr lang="en-US"/>
          </a:p>
        </p:txBody>
      </p:sp>
      <p:sp>
        <p:nvSpPr>
          <p:cNvPr id="4" name="Footer Placeholder 3"/>
          <p:cNvSpPr>
            <a:spLocks noGrp="1"/>
          </p:cNvSpPr>
          <p:nvPr>
            <p:ph type="ftr" sz="quarter" idx="11"/>
          </p:nvPr>
        </p:nvSpPr>
        <p:spPr/>
        <p:txBody>
          <a:bodyPr/>
          <a:lstStyle/>
          <a:p>
            <a:r>
              <a:rPr lang="en-US"/>
              <a:t>DRAFT 5/11/2018</a:t>
            </a:r>
            <a:endParaRPr lang="en-US" dirty="0"/>
          </a:p>
        </p:txBody>
      </p:sp>
    </p:spTree>
    <p:extLst>
      <p:ext uri="{BB962C8B-B14F-4D97-AF65-F5344CB8AC3E}">
        <p14:creationId xmlns:p14="http://schemas.microsoft.com/office/powerpoint/2010/main" val="1365137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9C0CA-A60D-4B91-A9A8-805240C18D53}"/>
              </a:ext>
            </a:extLst>
          </p:cNvPr>
          <p:cNvSpPr>
            <a:spLocks noGrp="1"/>
          </p:cNvSpPr>
          <p:nvPr>
            <p:ph type="title"/>
          </p:nvPr>
        </p:nvSpPr>
        <p:spPr>
          <a:xfrm>
            <a:off x="457200" y="152400"/>
            <a:ext cx="8229600" cy="1143000"/>
          </a:xfrm>
        </p:spPr>
        <p:txBody>
          <a:bodyPr/>
          <a:lstStyle/>
          <a:p>
            <a:r>
              <a:rPr lang="en-US" altLang="en-US" sz="2800" dirty="0">
                <a:solidFill>
                  <a:prstClr val="black"/>
                </a:solidFill>
              </a:rPr>
              <a:t>Examples of Special Facilities for </a:t>
            </a:r>
            <a:br>
              <a:rPr lang="en-US" altLang="en-US" sz="2800" dirty="0">
                <a:solidFill>
                  <a:prstClr val="black"/>
                </a:solidFill>
              </a:rPr>
            </a:br>
            <a:r>
              <a:rPr lang="en-US" altLang="en-US" sz="2800" b="1" dirty="0"/>
              <a:t>Generation</a:t>
            </a:r>
            <a:r>
              <a:rPr lang="en-US" altLang="en-US" sz="2800" dirty="0">
                <a:solidFill>
                  <a:prstClr val="black"/>
                </a:solidFill>
              </a:rPr>
              <a:t> Applications</a:t>
            </a:r>
            <a:endParaRPr lang="en-US" dirty="0"/>
          </a:p>
        </p:txBody>
      </p:sp>
      <p:sp>
        <p:nvSpPr>
          <p:cNvPr id="3" name="Content Placeholder 2">
            <a:extLst>
              <a:ext uri="{FF2B5EF4-FFF2-40B4-BE49-F238E27FC236}">
                <a16:creationId xmlns="" xmlns:a16="http://schemas.microsoft.com/office/drawing/2014/main" id="{A8850312-E9C8-40BA-8A3D-2477B8C6046A}"/>
              </a:ext>
            </a:extLst>
          </p:cNvPr>
          <p:cNvSpPr>
            <a:spLocks noGrp="1"/>
          </p:cNvSpPr>
          <p:nvPr>
            <p:ph idx="1"/>
          </p:nvPr>
        </p:nvSpPr>
        <p:spPr>
          <a:xfrm>
            <a:off x="990600" y="1676400"/>
            <a:ext cx="7696200" cy="3886200"/>
          </a:xfrm>
        </p:spPr>
        <p:txBody>
          <a:bodyPr>
            <a:normAutofit fontScale="92500" lnSpcReduction="10000"/>
          </a:bodyPr>
          <a:lstStyle/>
          <a:p>
            <a:pPr marL="171450" indent="-171450"/>
            <a:r>
              <a:rPr lang="en-US" sz="2600" b="1" dirty="0"/>
              <a:t>Net Generator Output Meters </a:t>
            </a:r>
            <a:r>
              <a:rPr lang="en-US" sz="2600" dirty="0"/>
              <a:t>(as required by applicable tariffs – e.g. NEMMT, NEMV, etc.)</a:t>
            </a:r>
          </a:p>
          <a:p>
            <a:pPr marL="171450" indent="-171450"/>
            <a:endParaRPr lang="en-US" sz="2600" dirty="0"/>
          </a:p>
          <a:p>
            <a:pPr marL="171450" indent="-171450"/>
            <a:r>
              <a:rPr lang="en-US" sz="2600" b="1" dirty="0"/>
              <a:t>Telemetry</a:t>
            </a:r>
            <a:r>
              <a:rPr lang="en-US" sz="2600" dirty="0"/>
              <a:t> (may be required under Rule 21)</a:t>
            </a:r>
          </a:p>
          <a:p>
            <a:pPr marL="171450" indent="-171450"/>
            <a:endParaRPr lang="en-US" sz="2600" dirty="0"/>
          </a:p>
          <a:p>
            <a:pPr marL="171450" indent="-171450"/>
            <a:r>
              <a:rPr lang="en-US" sz="2600" b="1" dirty="0"/>
              <a:t>Direct Transfer Trip* </a:t>
            </a:r>
            <a:r>
              <a:rPr lang="en-US" sz="2600" dirty="0"/>
              <a:t>(as determined by PG&amp;E system protection)</a:t>
            </a:r>
          </a:p>
          <a:p>
            <a:pPr marL="171450" indent="-171450"/>
            <a:endParaRPr lang="en-US" sz="2600" dirty="0"/>
          </a:p>
          <a:p>
            <a:pPr marL="171450" indent="-171450"/>
            <a:r>
              <a:rPr lang="en-US" sz="2600" b="1" dirty="0"/>
              <a:t>Transformer Upgrade</a:t>
            </a:r>
            <a:r>
              <a:rPr lang="en-US" sz="2600" dirty="0"/>
              <a:t>** (incremental cost above loading requirement due to generator)</a:t>
            </a:r>
          </a:p>
          <a:p>
            <a:pPr marL="171450" indent="-171450"/>
            <a:endParaRPr lang="en-US" sz="2800" dirty="0"/>
          </a:p>
          <a:p>
            <a:pPr marL="171450" indent="-171450"/>
            <a:endParaRPr lang="en-US" sz="2800" dirty="0"/>
          </a:p>
        </p:txBody>
      </p:sp>
      <p:sp>
        <p:nvSpPr>
          <p:cNvPr id="4" name="Slide Number Placeholder 3"/>
          <p:cNvSpPr>
            <a:spLocks noGrp="1"/>
          </p:cNvSpPr>
          <p:nvPr>
            <p:ph type="sldNum" sz="quarter" idx="12"/>
          </p:nvPr>
        </p:nvSpPr>
        <p:spPr/>
        <p:txBody>
          <a:bodyPr/>
          <a:lstStyle/>
          <a:p>
            <a:fld id="{366E71AF-4F7F-458D-830F-F06382F28CEA}" type="slidenum">
              <a:rPr lang="en-US" smtClean="0"/>
              <a:t>10</a:t>
            </a:fld>
            <a:endParaRPr lang="en-US"/>
          </a:p>
        </p:txBody>
      </p:sp>
      <p:sp>
        <p:nvSpPr>
          <p:cNvPr id="5" name="Footer Placeholder 4"/>
          <p:cNvSpPr>
            <a:spLocks noGrp="1"/>
          </p:cNvSpPr>
          <p:nvPr>
            <p:ph type="ftr" sz="quarter" idx="11"/>
          </p:nvPr>
        </p:nvSpPr>
        <p:spPr/>
        <p:txBody>
          <a:bodyPr/>
          <a:lstStyle/>
          <a:p>
            <a:r>
              <a:rPr lang="en-US" dirty="0"/>
              <a:t>DRAFT 5/11/2018</a:t>
            </a:r>
          </a:p>
        </p:txBody>
      </p:sp>
      <p:sp>
        <p:nvSpPr>
          <p:cNvPr id="6" name="TextBox 5">
            <a:extLst>
              <a:ext uri="{FF2B5EF4-FFF2-40B4-BE49-F238E27FC236}">
                <a16:creationId xmlns="" xmlns:a16="http://schemas.microsoft.com/office/drawing/2014/main" id="{B1C58591-729C-44D4-8C90-77BF2230C530}"/>
              </a:ext>
            </a:extLst>
          </p:cNvPr>
          <p:cNvSpPr txBox="1"/>
          <p:nvPr/>
        </p:nvSpPr>
        <p:spPr>
          <a:xfrm>
            <a:off x="685800" y="5638879"/>
            <a:ext cx="8458200" cy="1015663"/>
          </a:xfrm>
          <a:prstGeom prst="rect">
            <a:avLst/>
          </a:prstGeom>
          <a:noFill/>
        </p:spPr>
        <p:txBody>
          <a:bodyPr wrap="square" rtlCol="0">
            <a:spAutoFit/>
          </a:bodyPr>
          <a:lstStyle/>
          <a:p>
            <a:r>
              <a:rPr lang="en-US" sz="1400" dirty="0">
                <a:solidFill>
                  <a:schemeClr val="tx2">
                    <a:lumMod val="50000"/>
                  </a:schemeClr>
                </a:solidFill>
              </a:rPr>
              <a:t>* Two components of Direct Transfer Trip.  Connection at PG&amp;E’s substation at transmission voltage is a network upgrade</a:t>
            </a:r>
          </a:p>
          <a:p>
            <a:r>
              <a:rPr lang="en-US" sz="1400" dirty="0">
                <a:solidFill>
                  <a:schemeClr val="tx2">
                    <a:lumMod val="50000"/>
                  </a:schemeClr>
                </a:solidFill>
              </a:rPr>
              <a:t>** Net Energy Metering 1 MW or less has different treatment</a:t>
            </a:r>
          </a:p>
          <a:p>
            <a:endParaRPr lang="en-US" dirty="0"/>
          </a:p>
        </p:txBody>
      </p:sp>
    </p:spTree>
    <p:extLst>
      <p:ext uri="{BB962C8B-B14F-4D97-AF65-F5344CB8AC3E}">
        <p14:creationId xmlns:p14="http://schemas.microsoft.com/office/powerpoint/2010/main" val="651846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 xmlns:a16="http://schemas.microsoft.com/office/drawing/2014/main" id="{576D488B-FD24-490A-90DA-0D5CC87D85C9}"/>
              </a:ext>
            </a:extLst>
          </p:cNvPr>
          <p:cNvSpPr>
            <a:spLocks noGrp="1" noChangeArrowheads="1"/>
          </p:cNvSpPr>
          <p:nvPr>
            <p:ph type="body" idx="1"/>
          </p:nvPr>
        </p:nvSpPr>
        <p:spPr/>
        <p:txBody>
          <a:bodyPr>
            <a:normAutofit fontScale="85000" lnSpcReduction="20000"/>
          </a:bodyPr>
          <a:lstStyle/>
          <a:p>
            <a:pPr marL="65088" indent="-65088" algn="just">
              <a:buNone/>
            </a:pPr>
            <a:r>
              <a:rPr lang="en-US" altLang="en-US" sz="2800" b="1" dirty="0">
                <a:solidFill>
                  <a:srgbClr val="FFA100"/>
                </a:solidFill>
              </a:rPr>
              <a:t>	For PG&amp;E, if customer requests, and PG&amp;E agrees to the installation of non-standard or Special facilities, the customer pays the </a:t>
            </a:r>
            <a:r>
              <a:rPr lang="en-US" altLang="en-US" sz="2800" b="1" u="sng" dirty="0">
                <a:solidFill>
                  <a:srgbClr val="FFA100"/>
                </a:solidFill>
              </a:rPr>
              <a:t>additional</a:t>
            </a:r>
            <a:r>
              <a:rPr lang="en-US" altLang="en-US" sz="2800" b="1" dirty="0">
                <a:solidFill>
                  <a:srgbClr val="FFA100"/>
                </a:solidFill>
              </a:rPr>
              <a:t> cost of these facilities.</a:t>
            </a:r>
          </a:p>
          <a:p>
            <a:pPr marL="65088" indent="-65088">
              <a:buNone/>
            </a:pPr>
            <a:endParaRPr lang="en-US" altLang="en-US" sz="1200" dirty="0">
              <a:solidFill>
                <a:srgbClr val="0089C4"/>
              </a:solidFill>
            </a:endParaRPr>
          </a:p>
          <a:p>
            <a:pPr marL="65088" indent="-65088">
              <a:buNone/>
            </a:pPr>
            <a:r>
              <a:rPr lang="en-US" altLang="en-US" sz="2800" dirty="0">
                <a:solidFill>
                  <a:srgbClr val="0089C4"/>
                </a:solidFill>
              </a:rPr>
              <a:t>The costs are based on the:</a:t>
            </a:r>
          </a:p>
          <a:p>
            <a:pPr marL="958850" lvl="1"/>
            <a:r>
              <a:rPr lang="en-US" altLang="en-US" b="1" u="sng" dirty="0">
                <a:solidFill>
                  <a:srgbClr val="0089C4"/>
                </a:solidFill>
              </a:rPr>
              <a:t>Cost difference </a:t>
            </a:r>
            <a:r>
              <a:rPr lang="en-US" altLang="en-US" dirty="0">
                <a:solidFill>
                  <a:srgbClr val="0089C4"/>
                </a:solidFill>
              </a:rPr>
              <a:t>between standard and special/added facilities.</a:t>
            </a:r>
          </a:p>
          <a:p>
            <a:pPr marL="0" lvl="1" indent="0">
              <a:buNone/>
            </a:pPr>
            <a:endParaRPr lang="en-US" altLang="en-US" dirty="0">
              <a:solidFill>
                <a:srgbClr val="0089C4"/>
              </a:solidFill>
            </a:endParaRPr>
          </a:p>
          <a:p>
            <a:pPr marL="0" lvl="1" indent="0">
              <a:buNone/>
            </a:pPr>
            <a:r>
              <a:rPr lang="en-US" altLang="en-US" dirty="0">
                <a:solidFill>
                  <a:srgbClr val="0089C4"/>
                </a:solidFill>
              </a:rPr>
              <a:t>And also includes:</a:t>
            </a:r>
          </a:p>
          <a:p>
            <a:pPr marL="958850" lvl="1"/>
            <a:r>
              <a:rPr lang="en-US" altLang="en-US" b="1" u="sng" dirty="0">
                <a:solidFill>
                  <a:srgbClr val="0089C4"/>
                </a:solidFill>
              </a:rPr>
              <a:t>Cost of ownership </a:t>
            </a:r>
            <a:r>
              <a:rPr lang="en-US" altLang="en-US" dirty="0">
                <a:solidFill>
                  <a:srgbClr val="0089C4"/>
                </a:solidFill>
              </a:rPr>
              <a:t>to cover PG&amp;E’s cost to own and maintain the special facilities.</a:t>
            </a:r>
          </a:p>
          <a:p>
            <a:pPr marL="958850" lvl="1"/>
            <a:r>
              <a:rPr lang="en-US" altLang="en-US" b="1" u="sng" dirty="0">
                <a:solidFill>
                  <a:srgbClr val="0089C4"/>
                </a:solidFill>
              </a:rPr>
              <a:t>ITCC*</a:t>
            </a:r>
            <a:r>
              <a:rPr lang="en-US" altLang="en-US" dirty="0">
                <a:solidFill>
                  <a:srgbClr val="0089C4"/>
                </a:solidFill>
              </a:rPr>
              <a:t> per IRS Notices</a:t>
            </a:r>
          </a:p>
          <a:p>
            <a:pPr marL="958850" lvl="1"/>
            <a:endParaRPr lang="en-US" altLang="en-US" sz="1900" dirty="0">
              <a:solidFill>
                <a:srgbClr val="0089C4"/>
              </a:solidFill>
            </a:endParaRPr>
          </a:p>
          <a:p>
            <a:pPr marL="273050" indent="0">
              <a:buNone/>
            </a:pPr>
            <a:r>
              <a:rPr lang="en-US" altLang="en-US" sz="2300" dirty="0">
                <a:solidFill>
                  <a:srgbClr val="0089C4"/>
                </a:solidFill>
              </a:rPr>
              <a:t>*Income Tax Component of Contribution </a:t>
            </a:r>
          </a:p>
        </p:txBody>
      </p:sp>
      <p:pic>
        <p:nvPicPr>
          <p:cNvPr id="8197" name="Picture 11" descr="MCj03000210000[1]">
            <a:extLst>
              <a:ext uri="{FF2B5EF4-FFF2-40B4-BE49-F238E27FC236}">
                <a16:creationId xmlns="" xmlns:a16="http://schemas.microsoft.com/office/drawing/2014/main" id="{88538262-A891-4E5F-B4DA-3AB4B6BAE0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27013"/>
            <a:ext cx="5845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66E71AF-4F7F-458D-830F-F06382F28CEA}" type="slidenum">
              <a:rPr lang="en-US" smtClean="0"/>
              <a:t>11</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9" name="Title 1">
            <a:extLst>
              <a:ext uri="{FF2B5EF4-FFF2-40B4-BE49-F238E27FC236}">
                <a16:creationId xmlns="" xmlns:a16="http://schemas.microsoft.com/office/drawing/2014/main" id="{C21E1446-2CFD-483D-920B-7A4DC8AB0239}"/>
              </a:ext>
            </a:extLst>
          </p:cNvPr>
          <p:cNvSpPr txBox="1">
            <a:spLocks/>
          </p:cNvSpPr>
          <p:nvPr/>
        </p:nvSpPr>
        <p:spPr>
          <a:xfrm>
            <a:off x="1198565" y="457200"/>
            <a:ext cx="7239000" cy="4431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Special Facilities: Components</a:t>
            </a:r>
            <a:endParaRPr lang="en-US" sz="2800" dirty="0"/>
          </a:p>
        </p:txBody>
      </p:sp>
    </p:spTree>
    <p:custDataLst>
      <p:tags r:id="rId1"/>
    </p:custDataLst>
    <p:extLst>
      <p:ext uri="{BB962C8B-B14F-4D97-AF65-F5344CB8AC3E}">
        <p14:creationId xmlns:p14="http://schemas.microsoft.com/office/powerpoint/2010/main" val="4182295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457200" y="274638"/>
            <a:ext cx="8229600" cy="792162"/>
          </a:xfrm>
        </p:spPr>
        <p:txBody>
          <a:bodyPr>
            <a:noAutofit/>
          </a:bodyPr>
          <a:lstStyle/>
          <a:p>
            <a:r>
              <a:rPr lang="en-US" altLang="en-US" sz="2800" dirty="0" smtClean="0"/>
              <a:t>Generation (Rule 21/WDAT) </a:t>
            </a:r>
            <a:r>
              <a:rPr lang="en-US" altLang="en-US" sz="2800" dirty="0"/>
              <a:t>Related Upgrades and </a:t>
            </a:r>
            <a:r>
              <a:rPr lang="en-US" altLang="en-US" sz="2800" dirty="0" smtClean="0"/>
              <a:t>Facilities</a:t>
            </a:r>
            <a:endParaRPr lang="en-US" altLang="en-US" sz="2800" dirty="0"/>
          </a:p>
        </p:txBody>
      </p:sp>
      <p:sp>
        <p:nvSpPr>
          <p:cNvPr id="15363" name="Content Placeholder 2"/>
          <p:cNvSpPr>
            <a:spLocks noGrp="1" noChangeArrowheads="1"/>
          </p:cNvSpPr>
          <p:nvPr>
            <p:ph idx="1"/>
          </p:nvPr>
        </p:nvSpPr>
        <p:spPr>
          <a:xfrm>
            <a:off x="914400" y="1371600"/>
            <a:ext cx="8001000" cy="4984750"/>
          </a:xfrm>
        </p:spPr>
        <p:txBody>
          <a:bodyPr>
            <a:normAutofit fontScale="92500" lnSpcReduction="20000"/>
          </a:bodyPr>
          <a:lstStyle/>
          <a:p>
            <a:pPr marL="0" indent="0">
              <a:buNone/>
            </a:pPr>
            <a:r>
              <a:rPr lang="en-US" altLang="en-US" sz="2200" b="1" dirty="0">
                <a:solidFill>
                  <a:srgbClr val="FFA100"/>
                </a:solidFill>
              </a:rPr>
              <a:t>Generation Projects can require upgrades and additional facilities to accommodate interconnection:</a:t>
            </a:r>
            <a:endParaRPr lang="en-US" altLang="en-US" sz="2200" dirty="0">
              <a:solidFill>
                <a:srgbClr val="FFA100"/>
              </a:solidFill>
            </a:endParaRPr>
          </a:p>
          <a:p>
            <a:pPr marL="0" indent="0">
              <a:buNone/>
            </a:pPr>
            <a:endParaRPr lang="en-US" altLang="en-US" sz="1600" dirty="0"/>
          </a:p>
          <a:p>
            <a:pPr marL="0" indent="0">
              <a:buNone/>
            </a:pPr>
            <a:r>
              <a:rPr lang="en-US" altLang="en-US" sz="1700" dirty="0">
                <a:solidFill>
                  <a:srgbClr val="0070C0"/>
                </a:solidFill>
              </a:rPr>
              <a:t>These are defined as:</a:t>
            </a:r>
          </a:p>
          <a:p>
            <a:pPr lvl="1"/>
            <a:r>
              <a:rPr lang="en-US" altLang="en-US" sz="1500" b="1" u="sng" dirty="0">
                <a:solidFill>
                  <a:srgbClr val="0070C0"/>
                </a:solidFill>
              </a:rPr>
              <a:t>Interconnection Facilities:</a:t>
            </a:r>
            <a:br>
              <a:rPr lang="en-US" altLang="en-US" sz="1500" b="1" u="sng" dirty="0">
                <a:solidFill>
                  <a:srgbClr val="0070C0"/>
                </a:solidFill>
              </a:rPr>
            </a:br>
            <a:r>
              <a:rPr lang="en-US" altLang="en-US" sz="1500" b="0" dirty="0">
                <a:solidFill>
                  <a:srgbClr val="0070C0"/>
                </a:solidFill>
              </a:rPr>
              <a:t>sole use facilities that are required for a single generation interconnection</a:t>
            </a:r>
          </a:p>
          <a:p>
            <a:pPr lvl="2"/>
            <a:r>
              <a:rPr lang="en-US" altLang="en-US" sz="1500" b="0" dirty="0">
                <a:solidFill>
                  <a:srgbClr val="0070C0"/>
                </a:solidFill>
              </a:rPr>
              <a:t>Examples include an Net Generation Output Meter, dedicated transformer, etc.</a:t>
            </a:r>
          </a:p>
          <a:p>
            <a:pPr lvl="1"/>
            <a:endParaRPr lang="en-US" altLang="en-US" sz="1500" b="1" u="sng" dirty="0">
              <a:solidFill>
                <a:srgbClr val="0070C0"/>
              </a:solidFill>
            </a:endParaRPr>
          </a:p>
          <a:p>
            <a:pPr lvl="1"/>
            <a:r>
              <a:rPr lang="en-US" altLang="en-US" sz="1500" b="1" u="sng" dirty="0">
                <a:solidFill>
                  <a:srgbClr val="0070C0"/>
                </a:solidFill>
              </a:rPr>
              <a:t>Distribution Upgrades:</a:t>
            </a:r>
            <a:br>
              <a:rPr lang="en-US" altLang="en-US" sz="1500" b="1" u="sng" dirty="0">
                <a:solidFill>
                  <a:srgbClr val="0070C0"/>
                </a:solidFill>
              </a:rPr>
            </a:br>
            <a:r>
              <a:rPr lang="en-US" altLang="en-US" sz="1500" b="0" dirty="0">
                <a:solidFill>
                  <a:srgbClr val="0070C0"/>
                </a:solidFill>
              </a:rPr>
              <a:t>modifications to the Distribution System (&lt;60KV) required for a single or cluster of generator interconnections</a:t>
            </a:r>
          </a:p>
          <a:p>
            <a:pPr lvl="2"/>
            <a:r>
              <a:rPr lang="en-US" altLang="en-US" sz="1500" b="0" dirty="0">
                <a:solidFill>
                  <a:srgbClr val="0070C0"/>
                </a:solidFill>
              </a:rPr>
              <a:t>Examples include reconductoring, a new substation bank, </a:t>
            </a:r>
            <a:r>
              <a:rPr lang="en-US" altLang="en-US" sz="1500" dirty="0">
                <a:solidFill>
                  <a:srgbClr val="0070C0"/>
                </a:solidFill>
              </a:rPr>
              <a:t>shared transformer, </a:t>
            </a:r>
            <a:r>
              <a:rPr lang="en-US" altLang="en-US" sz="1500" b="0" dirty="0">
                <a:solidFill>
                  <a:srgbClr val="0070C0"/>
                </a:solidFill>
              </a:rPr>
              <a:t>etc.</a:t>
            </a:r>
          </a:p>
          <a:p>
            <a:pPr lvl="1"/>
            <a:endParaRPr lang="en-US" altLang="en-US" sz="1500" b="1" u="sng" dirty="0">
              <a:solidFill>
                <a:srgbClr val="0070C0"/>
              </a:solidFill>
            </a:endParaRPr>
          </a:p>
          <a:p>
            <a:pPr lvl="1"/>
            <a:r>
              <a:rPr lang="en-US" altLang="en-US" sz="1500" b="1" u="sng" dirty="0">
                <a:solidFill>
                  <a:srgbClr val="0070C0"/>
                </a:solidFill>
              </a:rPr>
              <a:t>Network Upgrades:</a:t>
            </a:r>
            <a:br>
              <a:rPr lang="en-US" altLang="en-US" sz="1500" b="1" u="sng" dirty="0">
                <a:solidFill>
                  <a:srgbClr val="0070C0"/>
                </a:solidFill>
              </a:rPr>
            </a:br>
            <a:r>
              <a:rPr lang="en-US" altLang="en-US" sz="1500" b="0" dirty="0">
                <a:solidFill>
                  <a:srgbClr val="0070C0"/>
                </a:solidFill>
              </a:rPr>
              <a:t>modifications to the Transmission System (&gt;60KV) required for a single or cluster of generator interconnections</a:t>
            </a:r>
          </a:p>
          <a:p>
            <a:pPr lvl="2"/>
            <a:r>
              <a:rPr lang="en-US" altLang="en-US" sz="1500" b="0" dirty="0">
                <a:solidFill>
                  <a:srgbClr val="0070C0"/>
                </a:solidFill>
              </a:rPr>
              <a:t>Examples include transmission protection equipment, transmission substation modification</a:t>
            </a:r>
          </a:p>
          <a:p>
            <a:pPr lvl="2"/>
            <a:endParaRPr lang="en-US" altLang="en-US" sz="1200" b="1" dirty="0"/>
          </a:p>
          <a:p>
            <a:pPr marL="0" indent="0">
              <a:buNone/>
            </a:pPr>
            <a:r>
              <a:rPr lang="en-US" altLang="en-US" sz="1700" b="1" dirty="0">
                <a:solidFill>
                  <a:srgbClr val="FFA100"/>
                </a:solidFill>
              </a:rPr>
              <a:t>These upgrades are identified and included in the:</a:t>
            </a:r>
            <a:br>
              <a:rPr lang="en-US" altLang="en-US" sz="1700" b="1" dirty="0">
                <a:solidFill>
                  <a:srgbClr val="FFA100"/>
                </a:solidFill>
              </a:rPr>
            </a:br>
            <a:r>
              <a:rPr lang="en-US" altLang="en-US" sz="1700" b="1" dirty="0">
                <a:solidFill>
                  <a:srgbClr val="FFA100"/>
                </a:solidFill>
              </a:rPr>
              <a:t>- Interconnection Study Report</a:t>
            </a:r>
          </a:p>
          <a:p>
            <a:pPr marL="0" indent="0">
              <a:buNone/>
            </a:pPr>
            <a:r>
              <a:rPr lang="en-US" altLang="en-US" sz="1700" b="1" dirty="0">
                <a:solidFill>
                  <a:srgbClr val="FFA100"/>
                </a:solidFill>
              </a:rPr>
              <a:t>- Generator Interconnection Agreement (GIA)  or </a:t>
            </a:r>
            <a:br>
              <a:rPr lang="en-US" altLang="en-US" sz="1700" b="1" dirty="0">
                <a:solidFill>
                  <a:srgbClr val="FFA100"/>
                </a:solidFill>
              </a:rPr>
            </a:br>
            <a:r>
              <a:rPr lang="en-US" altLang="en-US" sz="1700" b="1" dirty="0">
                <a:solidFill>
                  <a:srgbClr val="FFA100"/>
                </a:solidFill>
              </a:rPr>
              <a:t>- Special Facilities Agreement (SFA), typically for Interconnection Facilities</a:t>
            </a:r>
          </a:p>
        </p:txBody>
      </p:sp>
      <p:sp>
        <p:nvSpPr>
          <p:cNvPr id="2" name="Slide Number Placeholder 1"/>
          <p:cNvSpPr>
            <a:spLocks noGrp="1"/>
          </p:cNvSpPr>
          <p:nvPr>
            <p:ph type="sldNum" sz="quarter" idx="12"/>
          </p:nvPr>
        </p:nvSpPr>
        <p:spPr/>
        <p:txBody>
          <a:bodyPr/>
          <a:lstStyle/>
          <a:p>
            <a:fld id="{366E71AF-4F7F-458D-830F-F06382F28CEA}" type="slidenum">
              <a:rPr lang="en-US" smtClean="0"/>
              <a:t>12</a:t>
            </a:fld>
            <a:endParaRPr lang="en-US"/>
          </a:p>
        </p:txBody>
      </p:sp>
    </p:spTree>
    <p:extLst>
      <p:ext uri="{BB962C8B-B14F-4D97-AF65-F5344CB8AC3E}">
        <p14:creationId xmlns:p14="http://schemas.microsoft.com/office/powerpoint/2010/main" val="272529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2FE75A2-35DF-4250-B1D6-F2454816A42D}"/>
              </a:ext>
            </a:extLst>
          </p:cNvPr>
          <p:cNvSpPr>
            <a:spLocks noGrp="1"/>
          </p:cNvSpPr>
          <p:nvPr>
            <p:ph idx="1"/>
          </p:nvPr>
        </p:nvSpPr>
        <p:spPr>
          <a:xfrm>
            <a:off x="914400" y="1371600"/>
            <a:ext cx="7772400" cy="5181600"/>
          </a:xfrm>
        </p:spPr>
        <p:txBody>
          <a:bodyPr>
            <a:normAutofit fontScale="55000" lnSpcReduction="20000"/>
          </a:bodyPr>
          <a:lstStyle/>
          <a:p>
            <a:pPr marL="0" indent="0" algn="just">
              <a:buNone/>
              <a:defRPr/>
            </a:pPr>
            <a:r>
              <a:rPr lang="en-US" sz="3600" b="1" dirty="0">
                <a:solidFill>
                  <a:srgbClr val="FFA100"/>
                </a:solidFill>
              </a:rPr>
              <a:t>For PG&amp;E, </a:t>
            </a:r>
            <a:r>
              <a:rPr lang="en-US" sz="3600" b="1" dirty="0" smtClean="0">
                <a:solidFill>
                  <a:srgbClr val="FFA100"/>
                </a:solidFill>
              </a:rPr>
              <a:t>when projects </a:t>
            </a:r>
            <a:r>
              <a:rPr lang="en-US" sz="3600" b="1" dirty="0">
                <a:solidFill>
                  <a:srgbClr val="FFA100"/>
                </a:solidFill>
              </a:rPr>
              <a:t>require Interconnection Facilities or Distribution/Network Upgrades to interconnect, these projects follow a process to </a:t>
            </a:r>
            <a:r>
              <a:rPr lang="en-US" sz="3600" b="1" u="sng" dirty="0">
                <a:solidFill>
                  <a:srgbClr val="FFA100"/>
                </a:solidFill>
              </a:rPr>
              <a:t>Engineer/Design, Procure, and Construct </a:t>
            </a:r>
            <a:r>
              <a:rPr lang="en-US" sz="3600" b="1" dirty="0">
                <a:solidFill>
                  <a:srgbClr val="FFA100"/>
                </a:solidFill>
              </a:rPr>
              <a:t>(EPC) the required work</a:t>
            </a:r>
          </a:p>
          <a:p>
            <a:pPr marL="0" indent="0" algn="just">
              <a:buNone/>
              <a:defRPr/>
            </a:pPr>
            <a:endParaRPr lang="en-US" sz="3600" b="0" dirty="0"/>
          </a:p>
          <a:p>
            <a:pPr>
              <a:defRPr/>
            </a:pPr>
            <a:r>
              <a:rPr lang="en-US" sz="3600" b="0" dirty="0"/>
              <a:t>The EPC process applies to various types of work:</a:t>
            </a:r>
          </a:p>
          <a:p>
            <a:pPr lvl="1">
              <a:spcBef>
                <a:spcPts val="0"/>
              </a:spcBef>
              <a:defRPr/>
            </a:pPr>
            <a:r>
              <a:rPr lang="en-US" sz="3600" b="0" dirty="0"/>
              <a:t>PG&amp;E internally generated projects</a:t>
            </a:r>
          </a:p>
          <a:p>
            <a:pPr lvl="1">
              <a:spcBef>
                <a:spcPts val="0"/>
              </a:spcBef>
              <a:defRPr/>
            </a:pPr>
            <a:r>
              <a:rPr lang="en-US" sz="3600" b="0" dirty="0"/>
              <a:t>customer building and renovation projects (e.g. New Business)</a:t>
            </a:r>
          </a:p>
          <a:p>
            <a:pPr lvl="1">
              <a:spcBef>
                <a:spcPts val="0"/>
              </a:spcBef>
              <a:defRPr/>
            </a:pPr>
            <a:r>
              <a:rPr lang="en-US" sz="3600" b="0" dirty="0"/>
              <a:t>emergency projects</a:t>
            </a:r>
          </a:p>
          <a:p>
            <a:pPr lvl="1">
              <a:spcBef>
                <a:spcPts val="0"/>
              </a:spcBef>
              <a:defRPr/>
            </a:pPr>
            <a:r>
              <a:rPr lang="en-US" sz="3600" b="0" dirty="0"/>
              <a:t>electric grid interconnection projects</a:t>
            </a:r>
          </a:p>
          <a:p>
            <a:pPr>
              <a:defRPr/>
            </a:pPr>
            <a:endParaRPr lang="en-US" sz="3600" b="0" dirty="0"/>
          </a:p>
          <a:p>
            <a:pPr>
              <a:defRPr/>
            </a:pPr>
            <a:r>
              <a:rPr lang="en-US" sz="3600" b="0" dirty="0"/>
              <a:t>This EPC process has sometimes been referred to as the </a:t>
            </a:r>
            <a:r>
              <a:rPr lang="en-US" sz="3600" b="1" u="sng" dirty="0"/>
              <a:t>Service Planning or Rule 15/16 process</a:t>
            </a:r>
            <a:r>
              <a:rPr lang="en-US" sz="3600" b="0" dirty="0"/>
              <a:t>.  This is because historically, majority of customer driven work performed on PG&amp;E’s distribution system was for projects under Rule 15/16</a:t>
            </a:r>
          </a:p>
          <a:p>
            <a:pPr marL="0" indent="0">
              <a:buNone/>
              <a:defRPr/>
            </a:pPr>
            <a:endParaRPr lang="en-US" sz="3600" b="1" dirty="0">
              <a:solidFill>
                <a:srgbClr val="FFA100"/>
              </a:solidFill>
            </a:endParaRPr>
          </a:p>
          <a:p>
            <a:pPr marL="0" indent="0">
              <a:buNone/>
              <a:defRPr/>
            </a:pPr>
            <a:r>
              <a:rPr lang="en-US" sz="3600" b="1" dirty="0">
                <a:solidFill>
                  <a:srgbClr val="FFA100"/>
                </a:solidFill>
              </a:rPr>
              <a:t>More recently, this work relates to upgrades for Distributed Energy Resources interconnections</a:t>
            </a:r>
          </a:p>
          <a:p>
            <a:pPr marL="407987" lvl="1" indent="0">
              <a:buFontTx/>
              <a:buNone/>
              <a:defRPr/>
            </a:pPr>
            <a:endParaRPr lang="en-US" b="0" dirty="0"/>
          </a:p>
          <a:p>
            <a:pPr>
              <a:defRPr/>
            </a:pPr>
            <a:endParaRPr lang="en-US" dirty="0"/>
          </a:p>
        </p:txBody>
      </p:sp>
      <p:sp>
        <p:nvSpPr>
          <p:cNvPr id="2" name="Slide Number Placeholder 1"/>
          <p:cNvSpPr>
            <a:spLocks noGrp="1"/>
          </p:cNvSpPr>
          <p:nvPr>
            <p:ph type="sldNum" sz="quarter" idx="12"/>
          </p:nvPr>
        </p:nvSpPr>
        <p:spPr/>
        <p:txBody>
          <a:bodyPr/>
          <a:lstStyle/>
          <a:p>
            <a:fld id="{366E71AF-4F7F-458D-830F-F06382F28CEA}" type="slidenum">
              <a:rPr lang="en-US" smtClean="0"/>
              <a:t>13</a:t>
            </a:fld>
            <a:endParaRPr lang="en-US"/>
          </a:p>
        </p:txBody>
      </p:sp>
      <p:sp>
        <p:nvSpPr>
          <p:cNvPr id="8" name="Title 1">
            <a:extLst>
              <a:ext uri="{FF2B5EF4-FFF2-40B4-BE49-F238E27FC236}">
                <a16:creationId xmlns="" xmlns:a16="http://schemas.microsoft.com/office/drawing/2014/main" id="{9D314CB9-1600-4A1A-B18F-24026438594B}"/>
              </a:ext>
            </a:extLst>
          </p:cNvPr>
          <p:cNvSpPr>
            <a:spLocks noGrp="1" noChangeArrowheads="1"/>
          </p:cNvSpPr>
          <p:nvPr>
            <p:ph type="title"/>
          </p:nvPr>
        </p:nvSpPr>
        <p:spPr>
          <a:xfrm>
            <a:off x="457200" y="274638"/>
            <a:ext cx="8229600" cy="792162"/>
          </a:xfrm>
        </p:spPr>
        <p:txBody>
          <a:bodyPr>
            <a:noAutofit/>
          </a:bodyPr>
          <a:lstStyle/>
          <a:p>
            <a:r>
              <a:rPr lang="en-US" altLang="en-US" sz="2800" dirty="0"/>
              <a:t>Engineering, Procurement, and Construction of Facilities/Upgrades</a:t>
            </a:r>
          </a:p>
        </p:txBody>
      </p:sp>
    </p:spTree>
    <p:extLst>
      <p:ext uri="{BB962C8B-B14F-4D97-AF65-F5344CB8AC3E}">
        <p14:creationId xmlns:p14="http://schemas.microsoft.com/office/powerpoint/2010/main" val="2582033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noChangeArrowheads="1"/>
          </p:cNvSpPr>
          <p:nvPr>
            <p:ph idx="1"/>
          </p:nvPr>
        </p:nvSpPr>
        <p:spPr>
          <a:xfrm>
            <a:off x="890718" y="1170588"/>
            <a:ext cx="7772400" cy="1587067"/>
          </a:xfrm>
        </p:spPr>
        <p:txBody>
          <a:bodyPr>
            <a:normAutofit/>
          </a:bodyPr>
          <a:lstStyle/>
          <a:p>
            <a:pPr marL="0" indent="0">
              <a:buNone/>
            </a:pPr>
            <a:r>
              <a:rPr lang="en-US" altLang="en-US" sz="2400" dirty="0"/>
              <a:t>1.  New Generation Only (“Greenfield”) with No Load </a:t>
            </a:r>
            <a:br>
              <a:rPr lang="en-US" altLang="en-US" sz="2400" dirty="0"/>
            </a:br>
            <a:r>
              <a:rPr lang="en-US" altLang="en-US" sz="2400" dirty="0"/>
              <a:t>(e.g., NEMA, NEMV, NEMVMASH, RES-BCT, Wholesale)</a:t>
            </a:r>
            <a:br>
              <a:rPr lang="en-US" altLang="en-US" sz="2400" dirty="0"/>
            </a:br>
            <a:r>
              <a:rPr lang="en-US" altLang="en-US" sz="2400" dirty="0"/>
              <a:t>       </a:t>
            </a:r>
            <a:r>
              <a:rPr lang="en-US" altLang="en-US" sz="2400" dirty="0">
                <a:solidFill>
                  <a:schemeClr val="tx1"/>
                </a:solidFill>
              </a:rPr>
              <a:t>–  </a:t>
            </a:r>
            <a:r>
              <a:rPr lang="en-US" altLang="en-US" sz="2000" dirty="0">
                <a:solidFill>
                  <a:schemeClr val="tx1"/>
                </a:solidFill>
              </a:rPr>
              <a:t>no Rule 15/16 contract</a:t>
            </a:r>
          </a:p>
          <a:p>
            <a:pPr lvl="1"/>
            <a:r>
              <a:rPr lang="en-US" altLang="en-US" sz="2000" dirty="0">
                <a:solidFill>
                  <a:schemeClr val="tx1"/>
                </a:solidFill>
              </a:rPr>
              <a:t>Rule 21 Special Facility Contract</a:t>
            </a:r>
          </a:p>
          <a:p>
            <a:pPr marL="857250" lvl="1" indent="-457200">
              <a:buAutoNum type="arabicPeriod"/>
            </a:pPr>
            <a:endParaRPr lang="en-US" altLang="en-US" sz="2000" dirty="0">
              <a:solidFill>
                <a:schemeClr val="tx1"/>
              </a:solidFill>
            </a:endParaRPr>
          </a:p>
          <a:p>
            <a:pPr marL="457200" indent="-457200">
              <a:buAutoNum type="arabicPeriod"/>
            </a:pPr>
            <a:endParaRPr lang="en-US" altLang="en-US" sz="2400" dirty="0">
              <a:solidFill>
                <a:schemeClr val="tx1"/>
              </a:solidFill>
            </a:endParaRPr>
          </a:p>
          <a:p>
            <a:pPr marL="0" indent="0">
              <a:buNone/>
            </a:pPr>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fld id="{366E71AF-4F7F-458D-830F-F06382F28CEA}" type="slidenum">
              <a:rPr lang="en-US" smtClean="0"/>
              <a:t>14</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8" name="Title 1">
            <a:extLst>
              <a:ext uri="{FF2B5EF4-FFF2-40B4-BE49-F238E27FC236}">
                <a16:creationId xmlns="" xmlns:a16="http://schemas.microsoft.com/office/drawing/2014/main" id="{EA567ACA-FE6D-44D3-8E79-07C7922931AB}"/>
              </a:ext>
            </a:extLst>
          </p:cNvPr>
          <p:cNvSpPr>
            <a:spLocks noGrp="1" noChangeArrowheads="1"/>
          </p:cNvSpPr>
          <p:nvPr>
            <p:ph type="title"/>
          </p:nvPr>
        </p:nvSpPr>
        <p:spPr>
          <a:xfrm>
            <a:off x="457618" y="260333"/>
            <a:ext cx="8229600" cy="792162"/>
          </a:xfrm>
        </p:spPr>
        <p:txBody>
          <a:bodyPr>
            <a:noAutofit/>
          </a:bodyPr>
          <a:lstStyle/>
          <a:p>
            <a:r>
              <a:rPr lang="en-US" altLang="en-US" sz="2800" dirty="0"/>
              <a:t>Possible Scenarios</a:t>
            </a:r>
          </a:p>
        </p:txBody>
      </p:sp>
      <p:sp>
        <p:nvSpPr>
          <p:cNvPr id="4" name="Trapezoid 3"/>
          <p:cNvSpPr/>
          <p:nvPr/>
        </p:nvSpPr>
        <p:spPr>
          <a:xfrm>
            <a:off x="5430919" y="3200400"/>
            <a:ext cx="3581400" cy="2362200"/>
          </a:xfrm>
          <a:prstGeom prst="trapezoid">
            <a:avLst/>
          </a:prstGeom>
          <a:solidFill>
            <a:srgbClr val="00B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852420" y="4560570"/>
            <a:ext cx="2738399" cy="251460"/>
            <a:chOff x="1295400" y="2743200"/>
            <a:chExt cx="2057400" cy="228600"/>
          </a:xfrm>
        </p:grpSpPr>
        <p:sp>
          <p:nvSpPr>
            <p:cNvPr id="5" name="Trapezoid 4"/>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5989465" y="4163291"/>
            <a:ext cx="2489454" cy="207818"/>
            <a:chOff x="1295400" y="2743200"/>
            <a:chExt cx="2057400" cy="228600"/>
          </a:xfrm>
        </p:grpSpPr>
        <p:sp>
          <p:nvSpPr>
            <p:cNvPr id="18" name="Trapezoid 17"/>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068765" y="3733800"/>
            <a:ext cx="2263140" cy="228600"/>
            <a:chOff x="1295400" y="2743200"/>
            <a:chExt cx="2057400" cy="228600"/>
          </a:xfrm>
        </p:grpSpPr>
        <p:sp>
          <p:nvSpPr>
            <p:cNvPr id="25" name="Trapezoid 24"/>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192919" y="3352800"/>
            <a:ext cx="2057400" cy="228600"/>
            <a:chOff x="1295400" y="2743200"/>
            <a:chExt cx="2057400" cy="228600"/>
          </a:xfrm>
        </p:grpSpPr>
        <p:sp>
          <p:nvSpPr>
            <p:cNvPr id="32" name="Trapezoid 31"/>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743256" y="4989388"/>
            <a:ext cx="3012239" cy="276606"/>
            <a:chOff x="1295400" y="2743200"/>
            <a:chExt cx="2057400" cy="228600"/>
          </a:xfrm>
        </p:grpSpPr>
        <p:sp>
          <p:nvSpPr>
            <p:cNvPr id="39" name="Trapezoid 38"/>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5" name="Can 44"/>
          <p:cNvSpPr/>
          <p:nvPr/>
        </p:nvSpPr>
        <p:spPr>
          <a:xfrm>
            <a:off x="5484875" y="2964243"/>
            <a:ext cx="76200" cy="2141157"/>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6" name="Rectangle 45"/>
          <p:cNvSpPr/>
          <p:nvPr/>
        </p:nvSpPr>
        <p:spPr>
          <a:xfrm rot="10800000">
            <a:off x="5222559" y="3188577"/>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744609" y="3075699"/>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224535" y="3094518"/>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665302">
            <a:off x="3503468" y="2385294"/>
            <a:ext cx="3065066" cy="805824"/>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8946137">
            <a:off x="3047059" y="1759257"/>
            <a:ext cx="4726293" cy="1450865"/>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9316359">
            <a:off x="5214784" y="2811330"/>
            <a:ext cx="167778" cy="59589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10800000" flipH="1">
            <a:off x="5441617" y="2861464"/>
            <a:ext cx="370302" cy="53617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a:cxnSpLocks/>
            <a:stCxn id="54" idx="2"/>
          </p:cNvCxnSpPr>
          <p:nvPr/>
        </p:nvCxnSpPr>
        <p:spPr>
          <a:xfrm flipH="1">
            <a:off x="5467438" y="3706009"/>
            <a:ext cx="25944" cy="12054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 xmlns:a16="http://schemas.microsoft.com/office/drawing/2014/main" id="{04D475C3-F9BA-4306-AE5A-DAB6FE92C25F}"/>
              </a:ext>
            </a:extLst>
          </p:cNvPr>
          <p:cNvSpPr/>
          <p:nvPr/>
        </p:nvSpPr>
        <p:spPr>
          <a:xfrm>
            <a:off x="5385234" y="3443179"/>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7989C866-373F-4DE3-81A0-10959D89804C}"/>
              </a:ext>
            </a:extLst>
          </p:cNvPr>
          <p:cNvSpPr/>
          <p:nvPr/>
        </p:nvSpPr>
        <p:spPr>
          <a:xfrm>
            <a:off x="5389036" y="340045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6C1505C5-A8DD-4D35-BA4E-F8FBBB760D18}"/>
              </a:ext>
            </a:extLst>
          </p:cNvPr>
          <p:cNvSpPr/>
          <p:nvPr/>
        </p:nvSpPr>
        <p:spPr>
          <a:xfrm>
            <a:off x="5569512" y="3397643"/>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37707" y="4210341"/>
            <a:ext cx="762952" cy="72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1524119">
            <a:off x="8172159" y="3364731"/>
            <a:ext cx="126781" cy="23970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1169590">
            <a:off x="8262840" y="3741627"/>
            <a:ext cx="158887" cy="24191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1127998">
            <a:off x="8370826" y="4170477"/>
            <a:ext cx="173815" cy="22826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1524119">
            <a:off x="8501927" y="4571175"/>
            <a:ext cx="185621" cy="23970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11524119">
            <a:off x="8665290" y="4988008"/>
            <a:ext cx="185621" cy="263676"/>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354719" y="4904524"/>
            <a:ext cx="303848"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57" name="Straight Connector 19456"/>
          <p:cNvCxnSpPr>
            <a:cxnSpLocks/>
          </p:cNvCxnSpPr>
          <p:nvPr/>
        </p:nvCxnSpPr>
        <p:spPr>
          <a:xfrm>
            <a:off x="5429967" y="5323624"/>
            <a:ext cx="0" cy="162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5582367" y="5323624"/>
            <a:ext cx="0" cy="1627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458" name="Rectangle 19457"/>
          <p:cNvSpPr/>
          <p:nvPr/>
        </p:nvSpPr>
        <p:spPr>
          <a:xfrm>
            <a:off x="5658567" y="4904524"/>
            <a:ext cx="45719" cy="419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Oval 19459"/>
          <p:cNvSpPr/>
          <p:nvPr/>
        </p:nvSpPr>
        <p:spPr>
          <a:xfrm>
            <a:off x="5422701" y="5029200"/>
            <a:ext cx="160618" cy="1619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an 2">
            <a:extLst>
              <a:ext uri="{FF2B5EF4-FFF2-40B4-BE49-F238E27FC236}">
                <a16:creationId xmlns="" xmlns:a16="http://schemas.microsoft.com/office/drawing/2014/main" id="{431E45A2-FC47-4C13-9033-443DFD2E51A6}"/>
              </a:ext>
            </a:extLst>
          </p:cNvPr>
          <p:cNvSpPr/>
          <p:nvPr/>
        </p:nvSpPr>
        <p:spPr>
          <a:xfrm>
            <a:off x="1731273" y="3503302"/>
            <a:ext cx="76200" cy="2590800"/>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101" name="Rectangle 100">
            <a:extLst>
              <a:ext uri="{FF2B5EF4-FFF2-40B4-BE49-F238E27FC236}">
                <a16:creationId xmlns="" xmlns:a16="http://schemas.microsoft.com/office/drawing/2014/main" id="{B65E6746-AE12-4B0D-AA4B-80B4EEC9F479}"/>
              </a:ext>
            </a:extLst>
          </p:cNvPr>
          <p:cNvSpPr/>
          <p:nvPr/>
        </p:nvSpPr>
        <p:spPr>
          <a:xfrm rot="10800000">
            <a:off x="1503458" y="3752934"/>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D1131B5E-4C4E-4DCE-8181-D85B6ED25645}"/>
              </a:ext>
            </a:extLst>
          </p:cNvPr>
          <p:cNvSpPr/>
          <p:nvPr/>
        </p:nvSpPr>
        <p:spPr>
          <a:xfrm>
            <a:off x="1990354" y="3655702"/>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F0B1C735-0C32-461D-AC36-4AAC6BE080D8}"/>
              </a:ext>
            </a:extLst>
          </p:cNvPr>
          <p:cNvSpPr/>
          <p:nvPr/>
        </p:nvSpPr>
        <p:spPr>
          <a:xfrm>
            <a:off x="1508028" y="3655702"/>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an 43">
            <a:extLst>
              <a:ext uri="{FF2B5EF4-FFF2-40B4-BE49-F238E27FC236}">
                <a16:creationId xmlns="" xmlns:a16="http://schemas.microsoft.com/office/drawing/2014/main" id="{D7935A2C-7C7D-49AA-8A80-3F71B75C8FBB}"/>
              </a:ext>
            </a:extLst>
          </p:cNvPr>
          <p:cNvSpPr/>
          <p:nvPr/>
        </p:nvSpPr>
        <p:spPr>
          <a:xfrm>
            <a:off x="3556969" y="3564863"/>
            <a:ext cx="47314" cy="1462439"/>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105" name="Rectangle 104">
            <a:extLst>
              <a:ext uri="{FF2B5EF4-FFF2-40B4-BE49-F238E27FC236}">
                <a16:creationId xmlns="" xmlns:a16="http://schemas.microsoft.com/office/drawing/2014/main" id="{0E0CD121-D715-4A7E-A5E0-FC9734BFF6E1}"/>
              </a:ext>
            </a:extLst>
          </p:cNvPr>
          <p:cNvSpPr/>
          <p:nvPr/>
        </p:nvSpPr>
        <p:spPr>
          <a:xfrm rot="10800000">
            <a:off x="3314711" y="3741716"/>
            <a:ext cx="562236" cy="2580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7BD1CBC7-FAC7-48CD-A2E2-E884D74E58D5}"/>
              </a:ext>
            </a:extLst>
          </p:cNvPr>
          <p:cNvSpPr/>
          <p:nvPr/>
        </p:nvSpPr>
        <p:spPr>
          <a:xfrm>
            <a:off x="3801607" y="3655702"/>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 xmlns:a16="http://schemas.microsoft.com/office/drawing/2014/main" id="{73BCE850-4D94-4F36-94F2-0F4FAE6658E0}"/>
              </a:ext>
            </a:extLst>
          </p:cNvPr>
          <p:cNvSpPr/>
          <p:nvPr/>
        </p:nvSpPr>
        <p:spPr>
          <a:xfrm>
            <a:off x="3319281" y="3655702"/>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E3C0589C-5B46-4722-B201-E755902C5305}"/>
              </a:ext>
            </a:extLst>
          </p:cNvPr>
          <p:cNvSpPr txBox="1"/>
          <p:nvPr/>
        </p:nvSpPr>
        <p:spPr>
          <a:xfrm>
            <a:off x="462299" y="3149999"/>
            <a:ext cx="2664335" cy="276999"/>
          </a:xfrm>
          <a:prstGeom prst="rect">
            <a:avLst/>
          </a:prstGeom>
          <a:noFill/>
          <a:ln>
            <a:solidFill>
              <a:schemeClr val="accent2">
                <a:lumMod val="50000"/>
              </a:schemeClr>
            </a:solidFill>
          </a:ln>
        </p:spPr>
        <p:txBody>
          <a:bodyPr wrap="square" rtlCol="0">
            <a:spAutoFit/>
          </a:bodyPr>
          <a:lstStyle/>
          <a:p>
            <a:pPr algn="r"/>
            <a:r>
              <a:rPr lang="en-US" sz="1200" b="1" dirty="0"/>
              <a:t>Existing permanent distribution line</a:t>
            </a:r>
          </a:p>
        </p:txBody>
      </p:sp>
      <p:sp>
        <p:nvSpPr>
          <p:cNvPr id="109" name="Can 61">
            <a:extLst>
              <a:ext uri="{FF2B5EF4-FFF2-40B4-BE49-F238E27FC236}">
                <a16:creationId xmlns="" xmlns:a16="http://schemas.microsoft.com/office/drawing/2014/main" id="{90135235-1198-43A4-9BFC-337CED87337D}"/>
              </a:ext>
            </a:extLst>
          </p:cNvPr>
          <p:cNvSpPr/>
          <p:nvPr/>
        </p:nvSpPr>
        <p:spPr>
          <a:xfrm>
            <a:off x="4250268" y="3706890"/>
            <a:ext cx="32316" cy="750462"/>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110" name="Rectangle 109">
            <a:extLst>
              <a:ext uri="{FF2B5EF4-FFF2-40B4-BE49-F238E27FC236}">
                <a16:creationId xmlns="" xmlns:a16="http://schemas.microsoft.com/office/drawing/2014/main" id="{79F8573E-C5ED-45C4-B724-6C3113D46F33}"/>
              </a:ext>
            </a:extLst>
          </p:cNvPr>
          <p:cNvSpPr/>
          <p:nvPr/>
        </p:nvSpPr>
        <p:spPr>
          <a:xfrm rot="10800000">
            <a:off x="4122945" y="3794858"/>
            <a:ext cx="317368" cy="13243"/>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65390CC9-62CA-4961-B18B-781D611C33EA}"/>
              </a:ext>
            </a:extLst>
          </p:cNvPr>
          <p:cNvSpPr/>
          <p:nvPr/>
        </p:nvSpPr>
        <p:spPr>
          <a:xfrm>
            <a:off x="4431904" y="3779938"/>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754C3639-4930-4441-97A7-25F0B735221F}"/>
              </a:ext>
            </a:extLst>
          </p:cNvPr>
          <p:cNvSpPr/>
          <p:nvPr/>
        </p:nvSpPr>
        <p:spPr>
          <a:xfrm>
            <a:off x="4152911" y="3779938"/>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a:extLst>
              <a:ext uri="{FF2B5EF4-FFF2-40B4-BE49-F238E27FC236}">
                <a16:creationId xmlns="" xmlns:a16="http://schemas.microsoft.com/office/drawing/2014/main" id="{765D9A84-B18D-46AC-893D-B1D0C1E027AD}"/>
              </a:ext>
            </a:extLst>
          </p:cNvPr>
          <p:cNvSpPr/>
          <p:nvPr/>
        </p:nvSpPr>
        <p:spPr>
          <a:xfrm rot="8323448">
            <a:off x="3254245" y="2795533"/>
            <a:ext cx="1027918" cy="11279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Line Callout 1 17">
            <a:extLst>
              <a:ext uri="{FF2B5EF4-FFF2-40B4-BE49-F238E27FC236}">
                <a16:creationId xmlns="" xmlns:a16="http://schemas.microsoft.com/office/drawing/2014/main" id="{AAFA2884-2E94-4A5C-BDE1-41BABA1C7ACC}"/>
              </a:ext>
            </a:extLst>
          </p:cNvPr>
          <p:cNvSpPr/>
          <p:nvPr/>
        </p:nvSpPr>
        <p:spPr>
          <a:xfrm>
            <a:off x="3971491" y="4564720"/>
            <a:ext cx="1199694" cy="865580"/>
          </a:xfrm>
          <a:prstGeom prst="borderCallout1">
            <a:avLst>
              <a:gd name="adj1" fmla="val 839"/>
              <a:gd name="adj2" fmla="val 48667"/>
              <a:gd name="adj3" fmla="val -131793"/>
              <a:gd name="adj4" fmla="val 76853"/>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Special Facility Interconnection Facilities</a:t>
            </a:r>
          </a:p>
        </p:txBody>
      </p:sp>
      <p:sp>
        <p:nvSpPr>
          <p:cNvPr id="115" name="Arc 114">
            <a:extLst>
              <a:ext uri="{FF2B5EF4-FFF2-40B4-BE49-F238E27FC236}">
                <a16:creationId xmlns="" xmlns:a16="http://schemas.microsoft.com/office/drawing/2014/main" id="{045720CB-21AC-412C-9801-4EE536CD9163}"/>
              </a:ext>
            </a:extLst>
          </p:cNvPr>
          <p:cNvSpPr/>
          <p:nvPr/>
        </p:nvSpPr>
        <p:spPr>
          <a:xfrm rot="8323448">
            <a:off x="3713338" y="2847123"/>
            <a:ext cx="838987" cy="106710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Arc 115">
            <a:extLst>
              <a:ext uri="{FF2B5EF4-FFF2-40B4-BE49-F238E27FC236}">
                <a16:creationId xmlns="" xmlns:a16="http://schemas.microsoft.com/office/drawing/2014/main" id="{741E920D-B5D3-4434-AEAA-44678438C2E1}"/>
              </a:ext>
            </a:extLst>
          </p:cNvPr>
          <p:cNvSpPr/>
          <p:nvPr/>
        </p:nvSpPr>
        <p:spPr>
          <a:xfrm rot="8323448">
            <a:off x="1141671" y="1590777"/>
            <a:ext cx="2763306" cy="242556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Arc 116">
            <a:extLst>
              <a:ext uri="{FF2B5EF4-FFF2-40B4-BE49-F238E27FC236}">
                <a16:creationId xmlns="" xmlns:a16="http://schemas.microsoft.com/office/drawing/2014/main" id="{CF0D11B8-27A5-4B20-AB4D-E29129949571}"/>
              </a:ext>
            </a:extLst>
          </p:cNvPr>
          <p:cNvSpPr/>
          <p:nvPr/>
        </p:nvSpPr>
        <p:spPr>
          <a:xfrm rot="8323448">
            <a:off x="1690716" y="1641662"/>
            <a:ext cx="2504742" cy="245355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4" name="Straight Connector 63">
            <a:extLst>
              <a:ext uri="{FF2B5EF4-FFF2-40B4-BE49-F238E27FC236}">
                <a16:creationId xmlns="" xmlns:a16="http://schemas.microsoft.com/office/drawing/2014/main" id="{9A243308-402F-4FBF-8CA0-D834CCD87A08}"/>
              </a:ext>
            </a:extLst>
          </p:cNvPr>
          <p:cNvCxnSpPr>
            <a:cxnSpLocks/>
            <a:stCxn id="114" idx="3"/>
            <a:endCxn id="54" idx="1"/>
          </p:cNvCxnSpPr>
          <p:nvPr/>
        </p:nvCxnSpPr>
        <p:spPr>
          <a:xfrm flipV="1">
            <a:off x="4571338" y="3574594"/>
            <a:ext cx="813896" cy="9901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Arc 120">
            <a:extLst>
              <a:ext uri="{FF2B5EF4-FFF2-40B4-BE49-F238E27FC236}">
                <a16:creationId xmlns="" xmlns:a16="http://schemas.microsoft.com/office/drawing/2014/main" id="{93E152E1-F146-4641-A430-8ACB6B0DE5B4}"/>
              </a:ext>
            </a:extLst>
          </p:cNvPr>
          <p:cNvSpPr/>
          <p:nvPr/>
        </p:nvSpPr>
        <p:spPr>
          <a:xfrm rot="8323448">
            <a:off x="111691" y="2001772"/>
            <a:ext cx="2534985" cy="19575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 xmlns:a16="http://schemas.microsoft.com/office/drawing/2014/main" id="{D068238F-FD96-45D1-9FAE-F95BF807E09C}"/>
              </a:ext>
            </a:extLst>
          </p:cNvPr>
          <p:cNvSpPr/>
          <p:nvPr/>
        </p:nvSpPr>
        <p:spPr>
          <a:xfrm rot="8323448">
            <a:off x="-390480" y="2005571"/>
            <a:ext cx="2534985" cy="19575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 name="Straight Connector 122">
            <a:extLst>
              <a:ext uri="{FF2B5EF4-FFF2-40B4-BE49-F238E27FC236}">
                <a16:creationId xmlns="" xmlns:a16="http://schemas.microsoft.com/office/drawing/2014/main" id="{97851596-4F0C-4E1B-8687-82A3F531A372}"/>
              </a:ext>
            </a:extLst>
          </p:cNvPr>
          <p:cNvCxnSpPr>
            <a:cxnSpLocks/>
          </p:cNvCxnSpPr>
          <p:nvPr/>
        </p:nvCxnSpPr>
        <p:spPr>
          <a:xfrm flipV="1">
            <a:off x="4504768" y="4217996"/>
            <a:ext cx="980107" cy="3423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183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noChangeArrowheads="1"/>
          </p:cNvSpPr>
          <p:nvPr>
            <p:ph idx="1"/>
          </p:nvPr>
        </p:nvSpPr>
        <p:spPr>
          <a:xfrm>
            <a:off x="989614" y="1355282"/>
            <a:ext cx="7772400" cy="1508109"/>
          </a:xfrm>
        </p:spPr>
        <p:txBody>
          <a:bodyPr>
            <a:normAutofit fontScale="92500" lnSpcReduction="20000"/>
          </a:bodyPr>
          <a:lstStyle/>
          <a:p>
            <a:pPr marL="0" indent="0">
              <a:buNone/>
            </a:pPr>
            <a:r>
              <a:rPr lang="en-US" altLang="en-US" dirty="0"/>
              <a:t>2. New Load Service with New Generation</a:t>
            </a:r>
            <a:endParaRPr lang="en-US" altLang="en-US" sz="2400" dirty="0"/>
          </a:p>
          <a:p>
            <a:pPr lvl="1"/>
            <a:r>
              <a:rPr lang="en-US" altLang="en-US" sz="2000" dirty="0"/>
              <a:t>Rule 15/16 contract and allowance eligibility reviewed for new load</a:t>
            </a:r>
          </a:p>
          <a:p>
            <a:pPr lvl="1"/>
            <a:r>
              <a:rPr lang="en-US" altLang="en-US" sz="2000" dirty="0"/>
              <a:t>Rule 21 contracts cover facilities to accommodate generator interconnection (special facilities applies to all facilities required above Rule 16 service requirements)</a:t>
            </a:r>
            <a:endParaRPr lang="en-US" altLang="en-US" sz="2000" dirty="0">
              <a:solidFill>
                <a:schemeClr val="tx1"/>
              </a:solidFill>
            </a:endParaRPr>
          </a:p>
        </p:txBody>
      </p:sp>
      <p:sp>
        <p:nvSpPr>
          <p:cNvPr id="2" name="Slide Number Placeholder 1"/>
          <p:cNvSpPr>
            <a:spLocks noGrp="1"/>
          </p:cNvSpPr>
          <p:nvPr>
            <p:ph type="sldNum" sz="quarter" idx="12"/>
          </p:nvPr>
        </p:nvSpPr>
        <p:spPr>
          <a:xfrm>
            <a:off x="6517334" y="6356350"/>
            <a:ext cx="2133600" cy="320675"/>
          </a:xfrm>
        </p:spPr>
        <p:txBody>
          <a:bodyPr/>
          <a:lstStyle/>
          <a:p>
            <a:fld id="{366E71AF-4F7F-458D-830F-F06382F28CEA}" type="slidenum">
              <a:rPr lang="en-US" smtClean="0"/>
              <a:t>15</a:t>
            </a:fld>
            <a:endParaRPr lang="en-US" dirty="0"/>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8" name="Title 1">
            <a:extLst>
              <a:ext uri="{FF2B5EF4-FFF2-40B4-BE49-F238E27FC236}">
                <a16:creationId xmlns="" xmlns:a16="http://schemas.microsoft.com/office/drawing/2014/main" id="{EA567ACA-FE6D-44D3-8E79-07C7922931AB}"/>
              </a:ext>
            </a:extLst>
          </p:cNvPr>
          <p:cNvSpPr>
            <a:spLocks noGrp="1" noChangeArrowheads="1"/>
          </p:cNvSpPr>
          <p:nvPr>
            <p:ph type="title"/>
          </p:nvPr>
        </p:nvSpPr>
        <p:spPr>
          <a:xfrm>
            <a:off x="457200" y="274638"/>
            <a:ext cx="8229600" cy="792162"/>
          </a:xfrm>
        </p:spPr>
        <p:txBody>
          <a:bodyPr>
            <a:noAutofit/>
          </a:bodyPr>
          <a:lstStyle/>
          <a:p>
            <a:r>
              <a:rPr lang="en-US" altLang="en-US" sz="2800" dirty="0"/>
              <a:t>Possible Scenarios</a:t>
            </a:r>
          </a:p>
        </p:txBody>
      </p:sp>
      <p:sp>
        <p:nvSpPr>
          <p:cNvPr id="4" name="Trapezoid 3"/>
          <p:cNvSpPr/>
          <p:nvPr/>
        </p:nvSpPr>
        <p:spPr>
          <a:xfrm>
            <a:off x="4726634" y="5435565"/>
            <a:ext cx="3581400" cy="304800"/>
          </a:xfrm>
          <a:prstGeom prst="trapezoid">
            <a:avLst/>
          </a:prstGeom>
          <a:solidFill>
            <a:srgbClr val="00B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p:cNvSpPr/>
          <p:nvPr/>
        </p:nvSpPr>
        <p:spPr>
          <a:xfrm>
            <a:off x="4799614" y="3523008"/>
            <a:ext cx="76200" cy="2141157"/>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6" name="Rectangle 45"/>
          <p:cNvSpPr/>
          <p:nvPr/>
        </p:nvSpPr>
        <p:spPr>
          <a:xfrm rot="10800000">
            <a:off x="4537298" y="3747342"/>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9348" y="3634464"/>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39274" y="3653283"/>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665302">
            <a:off x="3107763" y="2420345"/>
            <a:ext cx="2168463" cy="1400638"/>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8946137">
            <a:off x="3704467" y="2790499"/>
            <a:ext cx="2263563" cy="98145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9316359">
            <a:off x="4532190" y="3418216"/>
            <a:ext cx="167778" cy="59589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10800000" flipH="1">
            <a:off x="4689046" y="3426441"/>
            <a:ext cx="370302" cy="53617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a:cxnSpLocks/>
            <a:stCxn id="54" idx="2"/>
          </p:cNvCxnSpPr>
          <p:nvPr/>
        </p:nvCxnSpPr>
        <p:spPr>
          <a:xfrm flipH="1">
            <a:off x="4783138" y="4251419"/>
            <a:ext cx="26056" cy="14127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 xmlns:a16="http://schemas.microsoft.com/office/drawing/2014/main" id="{04D475C3-F9BA-4306-AE5A-DAB6FE92C25F}"/>
              </a:ext>
            </a:extLst>
          </p:cNvPr>
          <p:cNvSpPr/>
          <p:nvPr/>
        </p:nvSpPr>
        <p:spPr>
          <a:xfrm>
            <a:off x="4701046" y="3988589"/>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7989C866-373F-4DE3-81A0-10959D89804C}"/>
              </a:ext>
            </a:extLst>
          </p:cNvPr>
          <p:cNvSpPr/>
          <p:nvPr/>
        </p:nvSpPr>
        <p:spPr>
          <a:xfrm>
            <a:off x="4703775" y="395922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6C1505C5-A8DD-4D35-BA4E-F8FBBB760D18}"/>
              </a:ext>
            </a:extLst>
          </p:cNvPr>
          <p:cNvSpPr/>
          <p:nvPr/>
        </p:nvSpPr>
        <p:spPr>
          <a:xfrm>
            <a:off x="4884251" y="3956408"/>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73208" y="4314242"/>
            <a:ext cx="762952" cy="72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5812458" y="4521165"/>
            <a:ext cx="457200" cy="5334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12458" y="5054565"/>
            <a:ext cx="457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p:cNvSpPr/>
          <p:nvPr/>
        </p:nvSpPr>
        <p:spPr>
          <a:xfrm flipH="1">
            <a:off x="6041058" y="4521165"/>
            <a:ext cx="1066800" cy="533400"/>
          </a:xfrm>
          <a:prstGeom prst="parallelogram">
            <a:avLst>
              <a:gd name="adj" fmla="val 4385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269658" y="5054565"/>
            <a:ext cx="838200" cy="533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839451" y="5206965"/>
            <a:ext cx="76200" cy="228600"/>
          </a:xfrm>
          <a:prstGeom prst="rect">
            <a:avLst/>
          </a:prstGeom>
          <a:solidFill>
            <a:srgbClr val="FFA1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ata 5"/>
          <p:cNvSpPr/>
          <p:nvPr/>
        </p:nvSpPr>
        <p:spPr>
          <a:xfrm flipV="1">
            <a:off x="6117258" y="4597365"/>
            <a:ext cx="859046" cy="359494"/>
          </a:xfrm>
          <a:prstGeom prst="flowChartInputOutpu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p:cNvCxnSpPr>
          <p:nvPr/>
        </p:nvCxnSpPr>
        <p:spPr>
          <a:xfrm>
            <a:off x="6345858" y="4597365"/>
            <a:ext cx="171476" cy="31625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nvCxnSpPr>
        <p:spPr>
          <a:xfrm>
            <a:off x="6574458" y="4597365"/>
            <a:ext cx="187679" cy="35949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458" name="Rectangle 19457"/>
          <p:cNvSpPr/>
          <p:nvPr/>
        </p:nvSpPr>
        <p:spPr>
          <a:xfrm>
            <a:off x="5854691" y="5435565"/>
            <a:ext cx="45719" cy="1468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 xmlns:a16="http://schemas.microsoft.com/office/drawing/2014/main" id="{EA80D556-5CBE-4024-AE78-4A8876EC3DFC}"/>
              </a:ext>
            </a:extLst>
          </p:cNvPr>
          <p:cNvSpPr/>
          <p:nvPr/>
        </p:nvSpPr>
        <p:spPr>
          <a:xfrm>
            <a:off x="1110491" y="4299686"/>
            <a:ext cx="762952" cy="72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n 2">
            <a:extLst>
              <a:ext uri="{FF2B5EF4-FFF2-40B4-BE49-F238E27FC236}">
                <a16:creationId xmlns="" xmlns:a16="http://schemas.microsoft.com/office/drawing/2014/main" id="{96E156C2-A6E1-4A2D-A501-AD92EEBA5400}"/>
              </a:ext>
            </a:extLst>
          </p:cNvPr>
          <p:cNvSpPr/>
          <p:nvPr/>
        </p:nvSpPr>
        <p:spPr>
          <a:xfrm>
            <a:off x="1704057" y="3592647"/>
            <a:ext cx="76200" cy="2590800"/>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73" name="Rectangle 72">
            <a:extLst>
              <a:ext uri="{FF2B5EF4-FFF2-40B4-BE49-F238E27FC236}">
                <a16:creationId xmlns="" xmlns:a16="http://schemas.microsoft.com/office/drawing/2014/main" id="{661A94EA-A553-493D-80A3-1CBFA47D90D3}"/>
              </a:ext>
            </a:extLst>
          </p:cNvPr>
          <p:cNvSpPr/>
          <p:nvPr/>
        </p:nvSpPr>
        <p:spPr>
          <a:xfrm rot="10800000">
            <a:off x="1476242" y="3842279"/>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27F984C4-9DE4-457D-9ECC-CE6770607513}"/>
              </a:ext>
            </a:extLst>
          </p:cNvPr>
          <p:cNvSpPr/>
          <p:nvPr/>
        </p:nvSpPr>
        <p:spPr>
          <a:xfrm>
            <a:off x="1963138" y="3745047"/>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78968597-7BE0-4EEB-A307-F86554BC4AD9}"/>
              </a:ext>
            </a:extLst>
          </p:cNvPr>
          <p:cNvSpPr/>
          <p:nvPr/>
        </p:nvSpPr>
        <p:spPr>
          <a:xfrm>
            <a:off x="1480812" y="3745047"/>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an 43">
            <a:extLst>
              <a:ext uri="{FF2B5EF4-FFF2-40B4-BE49-F238E27FC236}">
                <a16:creationId xmlns="" xmlns:a16="http://schemas.microsoft.com/office/drawing/2014/main" id="{656FDD9A-3E78-4181-9C6F-495E2E34D663}"/>
              </a:ext>
            </a:extLst>
          </p:cNvPr>
          <p:cNvSpPr/>
          <p:nvPr/>
        </p:nvSpPr>
        <p:spPr>
          <a:xfrm>
            <a:off x="3529753" y="3654208"/>
            <a:ext cx="47314" cy="1462439"/>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77" name="Rectangle 76">
            <a:extLst>
              <a:ext uri="{FF2B5EF4-FFF2-40B4-BE49-F238E27FC236}">
                <a16:creationId xmlns="" xmlns:a16="http://schemas.microsoft.com/office/drawing/2014/main" id="{2BA2917C-0B22-42F0-8D7E-583468F5BC80}"/>
              </a:ext>
            </a:extLst>
          </p:cNvPr>
          <p:cNvSpPr/>
          <p:nvPr/>
        </p:nvSpPr>
        <p:spPr>
          <a:xfrm rot="10800000">
            <a:off x="3287495" y="3831061"/>
            <a:ext cx="562236" cy="2580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 xmlns:a16="http://schemas.microsoft.com/office/drawing/2014/main" id="{B83C3576-EC07-49DF-A6EE-80687F4407FB}"/>
              </a:ext>
            </a:extLst>
          </p:cNvPr>
          <p:cNvSpPr/>
          <p:nvPr/>
        </p:nvSpPr>
        <p:spPr>
          <a:xfrm>
            <a:off x="3774391" y="3745047"/>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 xmlns:a16="http://schemas.microsoft.com/office/drawing/2014/main" id="{B173488B-C602-4A4B-824C-C2BBBF6233A9}"/>
              </a:ext>
            </a:extLst>
          </p:cNvPr>
          <p:cNvSpPr/>
          <p:nvPr/>
        </p:nvSpPr>
        <p:spPr>
          <a:xfrm>
            <a:off x="3292065" y="3745047"/>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an 61">
            <a:extLst>
              <a:ext uri="{FF2B5EF4-FFF2-40B4-BE49-F238E27FC236}">
                <a16:creationId xmlns="" xmlns:a16="http://schemas.microsoft.com/office/drawing/2014/main" id="{1C54D1F4-5589-4BE7-8882-298CA417FBA3}"/>
              </a:ext>
            </a:extLst>
          </p:cNvPr>
          <p:cNvSpPr/>
          <p:nvPr/>
        </p:nvSpPr>
        <p:spPr>
          <a:xfrm>
            <a:off x="4223052" y="3796235"/>
            <a:ext cx="32316" cy="750462"/>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81" name="Rectangle 80">
            <a:extLst>
              <a:ext uri="{FF2B5EF4-FFF2-40B4-BE49-F238E27FC236}">
                <a16:creationId xmlns="" xmlns:a16="http://schemas.microsoft.com/office/drawing/2014/main" id="{6C13830F-74BD-4699-A307-D20ED2FBB406}"/>
              </a:ext>
            </a:extLst>
          </p:cNvPr>
          <p:cNvSpPr/>
          <p:nvPr/>
        </p:nvSpPr>
        <p:spPr>
          <a:xfrm rot="10800000">
            <a:off x="4095729" y="3884203"/>
            <a:ext cx="317368" cy="13243"/>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 xmlns:a16="http://schemas.microsoft.com/office/drawing/2014/main" id="{0BA4B0AC-8526-4C99-A778-EA76D247ACE1}"/>
              </a:ext>
            </a:extLst>
          </p:cNvPr>
          <p:cNvSpPr/>
          <p:nvPr/>
        </p:nvSpPr>
        <p:spPr>
          <a:xfrm>
            <a:off x="4404688" y="3869283"/>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 xmlns:a16="http://schemas.microsoft.com/office/drawing/2014/main" id="{1550E446-D1A4-4B01-97AA-CA8C814A48B1}"/>
              </a:ext>
            </a:extLst>
          </p:cNvPr>
          <p:cNvSpPr/>
          <p:nvPr/>
        </p:nvSpPr>
        <p:spPr>
          <a:xfrm>
            <a:off x="4125695" y="3869283"/>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Arc 84">
            <a:extLst>
              <a:ext uri="{FF2B5EF4-FFF2-40B4-BE49-F238E27FC236}">
                <a16:creationId xmlns="" xmlns:a16="http://schemas.microsoft.com/office/drawing/2014/main" id="{13858C33-D961-44F8-963E-621A98FFC078}"/>
              </a:ext>
            </a:extLst>
          </p:cNvPr>
          <p:cNvSpPr/>
          <p:nvPr/>
        </p:nvSpPr>
        <p:spPr>
          <a:xfrm rot="8323448">
            <a:off x="3227029" y="2884878"/>
            <a:ext cx="1027918" cy="11279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a:extLst>
              <a:ext uri="{FF2B5EF4-FFF2-40B4-BE49-F238E27FC236}">
                <a16:creationId xmlns="" xmlns:a16="http://schemas.microsoft.com/office/drawing/2014/main" id="{09CED646-EF5C-4D0B-B6E5-8B1E2DA16F33}"/>
              </a:ext>
            </a:extLst>
          </p:cNvPr>
          <p:cNvSpPr/>
          <p:nvPr/>
        </p:nvSpPr>
        <p:spPr>
          <a:xfrm rot="8323448">
            <a:off x="3686122" y="2936468"/>
            <a:ext cx="838987" cy="106710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a:extLst>
              <a:ext uri="{FF2B5EF4-FFF2-40B4-BE49-F238E27FC236}">
                <a16:creationId xmlns="" xmlns:a16="http://schemas.microsoft.com/office/drawing/2014/main" id="{9E451002-E343-4AAF-AFB9-EFDB939634F0}"/>
              </a:ext>
            </a:extLst>
          </p:cNvPr>
          <p:cNvSpPr/>
          <p:nvPr/>
        </p:nvSpPr>
        <p:spPr>
          <a:xfrm rot="8323448">
            <a:off x="1141671" y="1590777"/>
            <a:ext cx="2763306" cy="242556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a:extLst>
              <a:ext uri="{FF2B5EF4-FFF2-40B4-BE49-F238E27FC236}">
                <a16:creationId xmlns="" xmlns:a16="http://schemas.microsoft.com/office/drawing/2014/main" id="{71CA8E18-D972-4623-8750-FBC696A381BB}"/>
              </a:ext>
            </a:extLst>
          </p:cNvPr>
          <p:cNvSpPr/>
          <p:nvPr/>
        </p:nvSpPr>
        <p:spPr>
          <a:xfrm rot="8323448">
            <a:off x="1663500" y="1731007"/>
            <a:ext cx="2504742" cy="245355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a:extLst>
              <a:ext uri="{FF2B5EF4-FFF2-40B4-BE49-F238E27FC236}">
                <a16:creationId xmlns="" xmlns:a16="http://schemas.microsoft.com/office/drawing/2014/main" id="{DBDA3F2D-C5B2-4EDE-8A8D-6BAFB40D3076}"/>
              </a:ext>
            </a:extLst>
          </p:cNvPr>
          <p:cNvSpPr/>
          <p:nvPr/>
        </p:nvSpPr>
        <p:spPr>
          <a:xfrm rot="8323448">
            <a:off x="-199536" y="1956941"/>
            <a:ext cx="2785498" cy="21598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Arc 106">
            <a:extLst>
              <a:ext uri="{FF2B5EF4-FFF2-40B4-BE49-F238E27FC236}">
                <a16:creationId xmlns="" xmlns:a16="http://schemas.microsoft.com/office/drawing/2014/main" id="{0B43C54C-133D-4C60-A10C-AC37C1AF52C9}"/>
              </a:ext>
            </a:extLst>
          </p:cNvPr>
          <p:cNvSpPr/>
          <p:nvPr/>
        </p:nvSpPr>
        <p:spPr>
          <a:xfrm rot="8323448">
            <a:off x="-231980" y="2480607"/>
            <a:ext cx="2621649" cy="143017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 xmlns:a16="http://schemas.microsoft.com/office/drawing/2014/main" id="{2223F879-0C67-49AB-B73C-8B09C3F7A0B7}"/>
              </a:ext>
            </a:extLst>
          </p:cNvPr>
          <p:cNvSpPr txBox="1"/>
          <p:nvPr/>
        </p:nvSpPr>
        <p:spPr>
          <a:xfrm>
            <a:off x="459865" y="3149442"/>
            <a:ext cx="2664335" cy="276999"/>
          </a:xfrm>
          <a:prstGeom prst="rect">
            <a:avLst/>
          </a:prstGeom>
          <a:noFill/>
          <a:ln>
            <a:solidFill>
              <a:schemeClr val="tx1">
                <a:lumMod val="75000"/>
                <a:lumOff val="25000"/>
              </a:schemeClr>
            </a:solidFill>
          </a:ln>
        </p:spPr>
        <p:txBody>
          <a:bodyPr wrap="square" rtlCol="0">
            <a:spAutoFit/>
          </a:bodyPr>
          <a:lstStyle/>
          <a:p>
            <a:pPr algn="r"/>
            <a:r>
              <a:rPr lang="en-US" sz="1200" b="1" dirty="0"/>
              <a:t>Existing permanent distribution line</a:t>
            </a:r>
          </a:p>
        </p:txBody>
      </p:sp>
    </p:spTree>
    <p:extLst>
      <p:ext uri="{BB962C8B-B14F-4D97-AF65-F5344CB8AC3E}">
        <p14:creationId xmlns:p14="http://schemas.microsoft.com/office/powerpoint/2010/main" val="3691336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noChangeArrowheads="1"/>
          </p:cNvSpPr>
          <p:nvPr>
            <p:ph idx="1"/>
          </p:nvPr>
        </p:nvSpPr>
        <p:spPr>
          <a:xfrm>
            <a:off x="886968" y="1245363"/>
            <a:ext cx="7799832" cy="1623268"/>
          </a:xfrm>
        </p:spPr>
        <p:txBody>
          <a:bodyPr>
            <a:normAutofit fontScale="92500" lnSpcReduction="20000"/>
          </a:bodyPr>
          <a:lstStyle/>
          <a:p>
            <a:pPr marL="0" indent="0">
              <a:buNone/>
            </a:pPr>
            <a:r>
              <a:rPr lang="en-US" altLang="en-US" sz="2400" dirty="0"/>
              <a:t>3.  Existing Load Service,  Adding New Generation</a:t>
            </a:r>
          </a:p>
          <a:p>
            <a:pPr lvl="1"/>
            <a:r>
              <a:rPr lang="en-US" altLang="en-US" sz="1800" dirty="0"/>
              <a:t>Service Panel Upgrade:</a:t>
            </a:r>
          </a:p>
          <a:p>
            <a:pPr lvl="2"/>
            <a:r>
              <a:rPr lang="en-US" altLang="en-US" sz="1600" dirty="0"/>
              <a:t>Rule 15/16 contract and allowance eligibility review</a:t>
            </a:r>
          </a:p>
          <a:p>
            <a:pPr lvl="2"/>
            <a:r>
              <a:rPr lang="en-US" altLang="en-US" sz="1600" dirty="0"/>
              <a:t>Rule 21 special facilities beyond what is required to serve Load</a:t>
            </a:r>
          </a:p>
          <a:p>
            <a:pPr lvl="1"/>
            <a:r>
              <a:rPr lang="en-US" altLang="en-US" sz="1800" dirty="0"/>
              <a:t>No Service Panel Upgrade: Rule 21 only –upgrades/additional facilities for generator as a special facility.</a:t>
            </a:r>
          </a:p>
          <a:p>
            <a:pPr marL="0" indent="0">
              <a:buNone/>
            </a:pPr>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fld id="{366E71AF-4F7F-458D-830F-F06382F28CEA}" type="slidenum">
              <a:rPr lang="en-US" smtClean="0"/>
              <a:t>16</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8" name="Title 1">
            <a:extLst>
              <a:ext uri="{FF2B5EF4-FFF2-40B4-BE49-F238E27FC236}">
                <a16:creationId xmlns="" xmlns:a16="http://schemas.microsoft.com/office/drawing/2014/main" id="{EA567ACA-FE6D-44D3-8E79-07C7922931AB}"/>
              </a:ext>
            </a:extLst>
          </p:cNvPr>
          <p:cNvSpPr>
            <a:spLocks noGrp="1" noChangeArrowheads="1"/>
          </p:cNvSpPr>
          <p:nvPr>
            <p:ph type="title"/>
          </p:nvPr>
        </p:nvSpPr>
        <p:spPr>
          <a:xfrm>
            <a:off x="457200" y="274638"/>
            <a:ext cx="8229600" cy="792162"/>
          </a:xfrm>
        </p:spPr>
        <p:txBody>
          <a:bodyPr>
            <a:noAutofit/>
          </a:bodyPr>
          <a:lstStyle/>
          <a:p>
            <a:r>
              <a:rPr lang="en-US" altLang="en-US" sz="2800" dirty="0"/>
              <a:t>Possible Scenarios</a:t>
            </a:r>
          </a:p>
        </p:txBody>
      </p:sp>
      <p:sp>
        <p:nvSpPr>
          <p:cNvPr id="4" name="Trapezoid 3"/>
          <p:cNvSpPr/>
          <p:nvPr/>
        </p:nvSpPr>
        <p:spPr>
          <a:xfrm>
            <a:off x="4889139" y="3802553"/>
            <a:ext cx="3581400" cy="2362200"/>
          </a:xfrm>
          <a:prstGeom prst="trapezoid">
            <a:avLst/>
          </a:prstGeom>
          <a:solidFill>
            <a:srgbClr val="00B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447685" y="4765444"/>
            <a:ext cx="2489454" cy="207818"/>
            <a:chOff x="1295400" y="2743200"/>
            <a:chExt cx="2057400" cy="228600"/>
          </a:xfrm>
        </p:grpSpPr>
        <p:sp>
          <p:nvSpPr>
            <p:cNvPr id="18" name="Trapezoid 17"/>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526985" y="4335953"/>
            <a:ext cx="2263140" cy="228600"/>
            <a:chOff x="1295400" y="2743200"/>
            <a:chExt cx="2057400" cy="228600"/>
          </a:xfrm>
        </p:grpSpPr>
        <p:sp>
          <p:nvSpPr>
            <p:cNvPr id="25" name="Trapezoid 24"/>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651139" y="3954953"/>
            <a:ext cx="2057400" cy="228600"/>
            <a:chOff x="1295400" y="2743200"/>
            <a:chExt cx="2057400" cy="228600"/>
          </a:xfrm>
        </p:grpSpPr>
        <p:sp>
          <p:nvSpPr>
            <p:cNvPr id="32" name="Trapezoid 31"/>
            <p:cNvSpPr/>
            <p:nvPr/>
          </p:nvSpPr>
          <p:spPr>
            <a:xfrm>
              <a:off x="1295400" y="2743200"/>
              <a:ext cx="2057400"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1473935" y="2743200"/>
              <a:ext cx="1700331"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664074" y="2743200"/>
              <a:ext cx="1277484"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1887830" y="2743200"/>
              <a:ext cx="872539" cy="228600"/>
            </a:xfrm>
            <a:prstGeom prst="trapezoid">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133600" y="2743200"/>
              <a:ext cx="422708" cy="228600"/>
            </a:xfrm>
            <a:prstGeom prst="trapezoid">
              <a:avLst>
                <a:gd name="adj" fmla="val 8026"/>
              </a:avLst>
            </a:prstGeom>
            <a:gradFill flip="none" rotWithShape="1">
              <a:gsLst>
                <a:gs pos="0">
                  <a:schemeClr val="accent1">
                    <a:tint val="66000"/>
                    <a:satMod val="160000"/>
                  </a:schemeClr>
                </a:gs>
                <a:gs pos="72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a:off x="2362200" y="27432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5" name="Can 44"/>
          <p:cNvSpPr/>
          <p:nvPr/>
        </p:nvSpPr>
        <p:spPr>
          <a:xfrm>
            <a:off x="4943095" y="3566396"/>
            <a:ext cx="76200" cy="2141157"/>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6" name="Rectangle 45"/>
          <p:cNvSpPr/>
          <p:nvPr/>
        </p:nvSpPr>
        <p:spPr>
          <a:xfrm rot="10800000">
            <a:off x="4680779" y="3790730"/>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202829" y="3677852"/>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682755" y="3696671"/>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665302">
            <a:off x="3275006" y="2708179"/>
            <a:ext cx="2172268" cy="1131049"/>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8946137">
            <a:off x="2714683" y="1876952"/>
            <a:ext cx="4026303" cy="2017862"/>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9316359">
            <a:off x="4673004" y="3413483"/>
            <a:ext cx="167778" cy="59589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10800000" flipH="1">
            <a:off x="4899837" y="3463617"/>
            <a:ext cx="370302" cy="53617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a:cxnSpLocks/>
            <a:stCxn id="54" idx="2"/>
          </p:cNvCxnSpPr>
          <p:nvPr/>
        </p:nvCxnSpPr>
        <p:spPr>
          <a:xfrm flipH="1">
            <a:off x="4926619" y="4345037"/>
            <a:ext cx="25944" cy="12054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 xmlns:a16="http://schemas.microsoft.com/office/drawing/2014/main" id="{04D475C3-F9BA-4306-AE5A-DAB6FE92C25F}"/>
              </a:ext>
            </a:extLst>
          </p:cNvPr>
          <p:cNvSpPr/>
          <p:nvPr/>
        </p:nvSpPr>
        <p:spPr>
          <a:xfrm>
            <a:off x="4844415" y="4082207"/>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7989C866-373F-4DE3-81A0-10959D89804C}"/>
              </a:ext>
            </a:extLst>
          </p:cNvPr>
          <p:cNvSpPr/>
          <p:nvPr/>
        </p:nvSpPr>
        <p:spPr>
          <a:xfrm>
            <a:off x="4847256" y="400261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6C1505C5-A8DD-4D35-BA4E-F8FBBB760D18}"/>
              </a:ext>
            </a:extLst>
          </p:cNvPr>
          <p:cNvSpPr/>
          <p:nvPr/>
        </p:nvSpPr>
        <p:spPr>
          <a:xfrm>
            <a:off x="5027732" y="3999796"/>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66800" y="4224897"/>
            <a:ext cx="762952" cy="72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1524119">
            <a:off x="7630379" y="3966884"/>
            <a:ext cx="126781" cy="239705"/>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1169590">
            <a:off x="7721060" y="4343780"/>
            <a:ext cx="158887" cy="24191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1127998">
            <a:off x="7829046" y="4772630"/>
            <a:ext cx="173815" cy="228262"/>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812939" y="5506677"/>
            <a:ext cx="303848"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57" name="Straight Connector 19456"/>
          <p:cNvCxnSpPr/>
          <p:nvPr/>
        </p:nvCxnSpPr>
        <p:spPr>
          <a:xfrm>
            <a:off x="4888187" y="5925777"/>
            <a:ext cx="0" cy="162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040587" y="5925777"/>
            <a:ext cx="0" cy="1627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458" name="Rectangle 19457"/>
          <p:cNvSpPr/>
          <p:nvPr/>
        </p:nvSpPr>
        <p:spPr>
          <a:xfrm>
            <a:off x="5116787" y="5506677"/>
            <a:ext cx="45719" cy="419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Oval 19459"/>
          <p:cNvSpPr/>
          <p:nvPr/>
        </p:nvSpPr>
        <p:spPr>
          <a:xfrm>
            <a:off x="4880921" y="5631353"/>
            <a:ext cx="160618" cy="1619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6051587" y="5402753"/>
            <a:ext cx="209152" cy="419100"/>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470539" y="4335953"/>
            <a:ext cx="433580" cy="369332"/>
          </a:xfrm>
          <a:prstGeom prst="rect">
            <a:avLst/>
          </a:prstGeom>
          <a:noFill/>
        </p:spPr>
        <p:txBody>
          <a:bodyPr wrap="none" rtlCol="0">
            <a:spAutoFit/>
          </a:bodyPr>
          <a:lstStyle/>
          <a:p>
            <a:r>
              <a:rPr lang="en-US" dirty="0"/>
              <a:t>PV</a:t>
            </a:r>
          </a:p>
        </p:txBody>
      </p:sp>
      <p:sp>
        <p:nvSpPr>
          <p:cNvPr id="69" name="TextBox 68"/>
          <p:cNvSpPr txBox="1"/>
          <p:nvPr/>
        </p:nvSpPr>
        <p:spPr>
          <a:xfrm>
            <a:off x="7142856" y="5558058"/>
            <a:ext cx="1150058" cy="369332"/>
          </a:xfrm>
          <a:prstGeom prst="rect">
            <a:avLst/>
          </a:prstGeom>
          <a:noFill/>
        </p:spPr>
        <p:txBody>
          <a:bodyPr wrap="none" rtlCol="0">
            <a:spAutoFit/>
          </a:bodyPr>
          <a:lstStyle/>
          <a:p>
            <a:r>
              <a:rPr lang="en-US" dirty="0"/>
              <a:t>AG Pumps</a:t>
            </a:r>
          </a:p>
        </p:txBody>
      </p:sp>
      <p:sp>
        <p:nvSpPr>
          <p:cNvPr id="70" name="Flowchart: Magnetic Disk 69"/>
          <p:cNvSpPr/>
          <p:nvPr/>
        </p:nvSpPr>
        <p:spPr>
          <a:xfrm>
            <a:off x="6889787" y="5402753"/>
            <a:ext cx="209152" cy="419100"/>
          </a:xfrm>
          <a:prstGeom prst="flowChartMagneticDisk">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88F75B40-A791-4CAB-A4B4-F441BEB30A5C}"/>
              </a:ext>
            </a:extLst>
          </p:cNvPr>
          <p:cNvSpPr/>
          <p:nvPr/>
        </p:nvSpPr>
        <p:spPr>
          <a:xfrm>
            <a:off x="806639" y="4457203"/>
            <a:ext cx="762952" cy="72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an 2">
            <a:extLst>
              <a:ext uri="{FF2B5EF4-FFF2-40B4-BE49-F238E27FC236}">
                <a16:creationId xmlns="" xmlns:a16="http://schemas.microsoft.com/office/drawing/2014/main" id="{6AE915EE-8FE0-4CCD-A9C2-69BA0681DAFB}"/>
              </a:ext>
            </a:extLst>
          </p:cNvPr>
          <p:cNvSpPr/>
          <p:nvPr/>
        </p:nvSpPr>
        <p:spPr>
          <a:xfrm>
            <a:off x="1400205" y="3750164"/>
            <a:ext cx="76200" cy="2590800"/>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82" name="Rectangle 81">
            <a:extLst>
              <a:ext uri="{FF2B5EF4-FFF2-40B4-BE49-F238E27FC236}">
                <a16:creationId xmlns="" xmlns:a16="http://schemas.microsoft.com/office/drawing/2014/main" id="{7AF707D4-6299-4091-A2A3-BD9E8ECF6ED9}"/>
              </a:ext>
            </a:extLst>
          </p:cNvPr>
          <p:cNvSpPr/>
          <p:nvPr/>
        </p:nvSpPr>
        <p:spPr>
          <a:xfrm rot="10800000">
            <a:off x="1172390" y="3999796"/>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 xmlns:a16="http://schemas.microsoft.com/office/drawing/2014/main" id="{B0EC5061-099E-4AD6-82BA-956E6F5C0DC6}"/>
              </a:ext>
            </a:extLst>
          </p:cNvPr>
          <p:cNvSpPr/>
          <p:nvPr/>
        </p:nvSpPr>
        <p:spPr>
          <a:xfrm>
            <a:off x="1659286" y="3902564"/>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 xmlns:a16="http://schemas.microsoft.com/office/drawing/2014/main" id="{E8840FC3-F285-4CFD-A24A-43172B602E83}"/>
              </a:ext>
            </a:extLst>
          </p:cNvPr>
          <p:cNvSpPr/>
          <p:nvPr/>
        </p:nvSpPr>
        <p:spPr>
          <a:xfrm>
            <a:off x="1176960" y="3902564"/>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an 43">
            <a:extLst>
              <a:ext uri="{FF2B5EF4-FFF2-40B4-BE49-F238E27FC236}">
                <a16:creationId xmlns="" xmlns:a16="http://schemas.microsoft.com/office/drawing/2014/main" id="{D01B1DF7-61EF-445A-BFC5-2DA9A5E1D3A5}"/>
              </a:ext>
            </a:extLst>
          </p:cNvPr>
          <p:cNvSpPr/>
          <p:nvPr/>
        </p:nvSpPr>
        <p:spPr>
          <a:xfrm>
            <a:off x="3225901" y="3811725"/>
            <a:ext cx="47314" cy="1462439"/>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86" name="Rectangle 85">
            <a:extLst>
              <a:ext uri="{FF2B5EF4-FFF2-40B4-BE49-F238E27FC236}">
                <a16:creationId xmlns="" xmlns:a16="http://schemas.microsoft.com/office/drawing/2014/main" id="{34793BC2-670D-426A-8D76-7521A03CD9EC}"/>
              </a:ext>
            </a:extLst>
          </p:cNvPr>
          <p:cNvSpPr/>
          <p:nvPr/>
        </p:nvSpPr>
        <p:spPr>
          <a:xfrm rot="10800000">
            <a:off x="2983643" y="3988578"/>
            <a:ext cx="562236" cy="2580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 xmlns:a16="http://schemas.microsoft.com/office/drawing/2014/main" id="{09636089-9F86-42CF-AA41-18D133859440}"/>
              </a:ext>
            </a:extLst>
          </p:cNvPr>
          <p:cNvSpPr/>
          <p:nvPr/>
        </p:nvSpPr>
        <p:spPr>
          <a:xfrm>
            <a:off x="3470539" y="3902564"/>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 xmlns:a16="http://schemas.microsoft.com/office/drawing/2014/main" id="{3916CA5D-BA13-4D08-B52F-9AA1CEDF9481}"/>
              </a:ext>
            </a:extLst>
          </p:cNvPr>
          <p:cNvSpPr/>
          <p:nvPr/>
        </p:nvSpPr>
        <p:spPr>
          <a:xfrm>
            <a:off x="2988213" y="3902564"/>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an 61">
            <a:extLst>
              <a:ext uri="{FF2B5EF4-FFF2-40B4-BE49-F238E27FC236}">
                <a16:creationId xmlns="" xmlns:a16="http://schemas.microsoft.com/office/drawing/2014/main" id="{F7C5816D-89BC-431A-8D50-DE2B604335F0}"/>
              </a:ext>
            </a:extLst>
          </p:cNvPr>
          <p:cNvSpPr/>
          <p:nvPr/>
        </p:nvSpPr>
        <p:spPr>
          <a:xfrm>
            <a:off x="3919200" y="3953752"/>
            <a:ext cx="32316" cy="750462"/>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0" name="Rectangle 89">
            <a:extLst>
              <a:ext uri="{FF2B5EF4-FFF2-40B4-BE49-F238E27FC236}">
                <a16:creationId xmlns="" xmlns:a16="http://schemas.microsoft.com/office/drawing/2014/main" id="{850C5106-1F7B-49A7-96F5-9C77F28B41F7}"/>
              </a:ext>
            </a:extLst>
          </p:cNvPr>
          <p:cNvSpPr/>
          <p:nvPr/>
        </p:nvSpPr>
        <p:spPr>
          <a:xfrm rot="10800000">
            <a:off x="3791877" y="4041720"/>
            <a:ext cx="317368" cy="13243"/>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 xmlns:a16="http://schemas.microsoft.com/office/drawing/2014/main" id="{8C980AA7-06AB-4AAF-B153-C56E4D3D2B19}"/>
              </a:ext>
            </a:extLst>
          </p:cNvPr>
          <p:cNvSpPr/>
          <p:nvPr/>
        </p:nvSpPr>
        <p:spPr>
          <a:xfrm>
            <a:off x="4100836" y="4026800"/>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 xmlns:a16="http://schemas.microsoft.com/office/drawing/2014/main" id="{393AD8BE-7C8C-4FBC-9DBB-BF0598FCD76A}"/>
              </a:ext>
            </a:extLst>
          </p:cNvPr>
          <p:cNvSpPr/>
          <p:nvPr/>
        </p:nvSpPr>
        <p:spPr>
          <a:xfrm>
            <a:off x="3821843" y="4026800"/>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a:extLst>
              <a:ext uri="{FF2B5EF4-FFF2-40B4-BE49-F238E27FC236}">
                <a16:creationId xmlns="" xmlns:a16="http://schemas.microsoft.com/office/drawing/2014/main" id="{9F86BE34-F3AF-43D8-924F-B7A0C2F5888D}"/>
              </a:ext>
            </a:extLst>
          </p:cNvPr>
          <p:cNvSpPr/>
          <p:nvPr/>
        </p:nvSpPr>
        <p:spPr>
          <a:xfrm rot="8323448">
            <a:off x="2923177" y="3042395"/>
            <a:ext cx="1027918" cy="11279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a:extLst>
              <a:ext uri="{FF2B5EF4-FFF2-40B4-BE49-F238E27FC236}">
                <a16:creationId xmlns="" xmlns:a16="http://schemas.microsoft.com/office/drawing/2014/main" id="{E4941C04-9C4F-471C-958E-69F79B963454}"/>
              </a:ext>
            </a:extLst>
          </p:cNvPr>
          <p:cNvSpPr/>
          <p:nvPr/>
        </p:nvSpPr>
        <p:spPr>
          <a:xfrm rot="8323448">
            <a:off x="3382270" y="3093985"/>
            <a:ext cx="838987" cy="106710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a:extLst>
              <a:ext uri="{FF2B5EF4-FFF2-40B4-BE49-F238E27FC236}">
                <a16:creationId xmlns="" xmlns:a16="http://schemas.microsoft.com/office/drawing/2014/main" id="{1704EB4A-4E1D-41F9-B1ED-B129EFA43672}"/>
              </a:ext>
            </a:extLst>
          </p:cNvPr>
          <p:cNvSpPr/>
          <p:nvPr/>
        </p:nvSpPr>
        <p:spPr>
          <a:xfrm rot="8323448">
            <a:off x="810603" y="1837639"/>
            <a:ext cx="2763306" cy="242556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 xmlns:a16="http://schemas.microsoft.com/office/drawing/2014/main" id="{D27D8129-CCEB-4761-9C00-939B912D2667}"/>
              </a:ext>
            </a:extLst>
          </p:cNvPr>
          <p:cNvSpPr/>
          <p:nvPr/>
        </p:nvSpPr>
        <p:spPr>
          <a:xfrm rot="8323448">
            <a:off x="1359648" y="1888524"/>
            <a:ext cx="2504742" cy="245355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a:extLst>
              <a:ext uri="{FF2B5EF4-FFF2-40B4-BE49-F238E27FC236}">
                <a16:creationId xmlns="" xmlns:a16="http://schemas.microsoft.com/office/drawing/2014/main" id="{F1EC733D-1C9E-4513-AC07-FFC23EC205F2}"/>
              </a:ext>
            </a:extLst>
          </p:cNvPr>
          <p:cNvSpPr/>
          <p:nvPr/>
        </p:nvSpPr>
        <p:spPr>
          <a:xfrm rot="8323448">
            <a:off x="-175043" y="2748451"/>
            <a:ext cx="1813864" cy="143033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a:extLst>
              <a:ext uri="{FF2B5EF4-FFF2-40B4-BE49-F238E27FC236}">
                <a16:creationId xmlns="" xmlns:a16="http://schemas.microsoft.com/office/drawing/2014/main" id="{46F346E0-3BCA-487B-A565-9FFD18FBAC5B}"/>
              </a:ext>
            </a:extLst>
          </p:cNvPr>
          <p:cNvSpPr/>
          <p:nvPr/>
        </p:nvSpPr>
        <p:spPr>
          <a:xfrm rot="8323448">
            <a:off x="313355" y="2677360"/>
            <a:ext cx="1813864" cy="143033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a:extLst>
              <a:ext uri="{FF2B5EF4-FFF2-40B4-BE49-F238E27FC236}">
                <a16:creationId xmlns="" xmlns:a16="http://schemas.microsoft.com/office/drawing/2014/main" id="{08277C82-81B2-43A6-A3D0-7B05CFE39FFB}"/>
              </a:ext>
            </a:extLst>
          </p:cNvPr>
          <p:cNvSpPr txBox="1"/>
          <p:nvPr/>
        </p:nvSpPr>
        <p:spPr>
          <a:xfrm>
            <a:off x="320571" y="3370913"/>
            <a:ext cx="2664335" cy="276999"/>
          </a:xfrm>
          <a:prstGeom prst="rect">
            <a:avLst/>
          </a:prstGeom>
          <a:noFill/>
          <a:ln>
            <a:solidFill>
              <a:schemeClr val="accent2">
                <a:lumMod val="50000"/>
              </a:schemeClr>
            </a:solidFill>
          </a:ln>
        </p:spPr>
        <p:txBody>
          <a:bodyPr wrap="square" rtlCol="0">
            <a:spAutoFit/>
          </a:bodyPr>
          <a:lstStyle/>
          <a:p>
            <a:pPr algn="r"/>
            <a:r>
              <a:rPr lang="en-US" sz="1200" b="1" dirty="0"/>
              <a:t>Existing permanent distribution line</a:t>
            </a:r>
          </a:p>
        </p:txBody>
      </p:sp>
    </p:spTree>
    <p:extLst>
      <p:ext uri="{BB962C8B-B14F-4D97-AF65-F5344CB8AC3E}">
        <p14:creationId xmlns:p14="http://schemas.microsoft.com/office/powerpoint/2010/main" val="249103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noChangeArrowheads="1"/>
          </p:cNvSpPr>
          <p:nvPr>
            <p:ph idx="1"/>
          </p:nvPr>
        </p:nvSpPr>
        <p:spPr>
          <a:xfrm>
            <a:off x="1125526" y="1629166"/>
            <a:ext cx="7772400" cy="4619234"/>
          </a:xfrm>
        </p:spPr>
        <p:txBody>
          <a:bodyPr>
            <a:normAutofit/>
          </a:bodyPr>
          <a:lstStyle/>
          <a:p>
            <a:pPr marL="0" indent="0">
              <a:buNone/>
            </a:pPr>
            <a:r>
              <a:rPr lang="en-US" altLang="en-US" sz="2400" dirty="0"/>
              <a:t>4. Recent New Load Service, Adding New Generation Only</a:t>
            </a:r>
          </a:p>
          <a:p>
            <a:pPr lvl="1"/>
            <a:r>
              <a:rPr lang="en-US" altLang="en-US" sz="2000" dirty="0"/>
              <a:t>Rule 21 contracts</a:t>
            </a:r>
          </a:p>
          <a:p>
            <a:pPr lvl="1"/>
            <a:r>
              <a:rPr lang="en-US" altLang="en-US" sz="2000" dirty="0"/>
              <a:t>May be subject to deficiency bill per Rule 15/16 contract due to modified load demand</a:t>
            </a:r>
          </a:p>
        </p:txBody>
      </p:sp>
      <p:sp>
        <p:nvSpPr>
          <p:cNvPr id="2" name="Slide Number Placeholder 1"/>
          <p:cNvSpPr>
            <a:spLocks noGrp="1"/>
          </p:cNvSpPr>
          <p:nvPr>
            <p:ph type="sldNum" sz="quarter" idx="12"/>
          </p:nvPr>
        </p:nvSpPr>
        <p:spPr/>
        <p:txBody>
          <a:bodyPr/>
          <a:lstStyle/>
          <a:p>
            <a:fld id="{366E71AF-4F7F-458D-830F-F06382F28CEA}" type="slidenum">
              <a:rPr lang="en-US" smtClean="0"/>
              <a:t>17</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8" name="Title 1">
            <a:extLst>
              <a:ext uri="{FF2B5EF4-FFF2-40B4-BE49-F238E27FC236}">
                <a16:creationId xmlns="" xmlns:a16="http://schemas.microsoft.com/office/drawing/2014/main" id="{EA567ACA-FE6D-44D3-8E79-07C7922931AB}"/>
              </a:ext>
            </a:extLst>
          </p:cNvPr>
          <p:cNvSpPr>
            <a:spLocks noGrp="1" noChangeArrowheads="1"/>
          </p:cNvSpPr>
          <p:nvPr>
            <p:ph type="title"/>
          </p:nvPr>
        </p:nvSpPr>
        <p:spPr>
          <a:xfrm>
            <a:off x="457200" y="274638"/>
            <a:ext cx="8229600" cy="792162"/>
          </a:xfrm>
        </p:spPr>
        <p:txBody>
          <a:bodyPr>
            <a:noAutofit/>
          </a:bodyPr>
          <a:lstStyle/>
          <a:p>
            <a:r>
              <a:rPr lang="en-US" altLang="en-US" sz="2800" dirty="0"/>
              <a:t>Possible Scenarios</a:t>
            </a:r>
          </a:p>
        </p:txBody>
      </p:sp>
      <p:sp>
        <p:nvSpPr>
          <p:cNvPr id="4" name="Trapezoid 3"/>
          <p:cNvSpPr/>
          <p:nvPr/>
        </p:nvSpPr>
        <p:spPr>
          <a:xfrm>
            <a:off x="3181376" y="5715000"/>
            <a:ext cx="3581400" cy="304800"/>
          </a:xfrm>
          <a:prstGeom prst="trapezoid">
            <a:avLst/>
          </a:prstGeom>
          <a:solidFill>
            <a:srgbClr val="00B05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n 44"/>
          <p:cNvSpPr/>
          <p:nvPr/>
        </p:nvSpPr>
        <p:spPr>
          <a:xfrm>
            <a:off x="3254356" y="3802443"/>
            <a:ext cx="76200" cy="2141157"/>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6" name="Rectangle 45"/>
          <p:cNvSpPr/>
          <p:nvPr/>
        </p:nvSpPr>
        <p:spPr>
          <a:xfrm rot="10800000">
            <a:off x="2992040" y="4026777"/>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514090" y="3913899"/>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4016" y="3932718"/>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665302">
            <a:off x="1245885" y="3176458"/>
            <a:ext cx="3083064" cy="851786"/>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8946137">
            <a:off x="822051" y="2808883"/>
            <a:ext cx="4756696" cy="1251688"/>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a:cxnSpLocks/>
          </p:cNvCxnSpPr>
          <p:nvPr/>
        </p:nvCxnSpPr>
        <p:spPr>
          <a:xfrm flipH="1">
            <a:off x="3237880" y="4617595"/>
            <a:ext cx="25944" cy="13260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 xmlns:a16="http://schemas.microsoft.com/office/drawing/2014/main" id="{04D475C3-F9BA-4306-AE5A-DAB6FE92C25F}"/>
              </a:ext>
            </a:extLst>
          </p:cNvPr>
          <p:cNvSpPr/>
          <p:nvPr/>
        </p:nvSpPr>
        <p:spPr>
          <a:xfrm>
            <a:off x="3155676" y="4318254"/>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 xmlns:a16="http://schemas.microsoft.com/office/drawing/2014/main" id="{7989C866-373F-4DE3-81A0-10959D89804C}"/>
              </a:ext>
            </a:extLst>
          </p:cNvPr>
          <p:cNvSpPr/>
          <p:nvPr/>
        </p:nvSpPr>
        <p:spPr>
          <a:xfrm>
            <a:off x="3158517" y="423865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 xmlns:a16="http://schemas.microsoft.com/office/drawing/2014/main" id="{6C1505C5-A8DD-4D35-BA4E-F8FBBB760D18}"/>
              </a:ext>
            </a:extLst>
          </p:cNvPr>
          <p:cNvSpPr/>
          <p:nvPr/>
        </p:nvSpPr>
        <p:spPr>
          <a:xfrm>
            <a:off x="3338993" y="4235843"/>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66800" y="4072497"/>
            <a:ext cx="762952" cy="728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4267200" y="4800600"/>
            <a:ext cx="457200" cy="5334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267200" y="5334000"/>
            <a:ext cx="457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p:cNvSpPr/>
          <p:nvPr/>
        </p:nvSpPr>
        <p:spPr>
          <a:xfrm flipH="1">
            <a:off x="4495800" y="4800600"/>
            <a:ext cx="1066800" cy="533400"/>
          </a:xfrm>
          <a:prstGeom prst="parallelogram">
            <a:avLst>
              <a:gd name="adj" fmla="val 4385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724400" y="5334000"/>
            <a:ext cx="838200" cy="533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94193" y="5486400"/>
            <a:ext cx="76200" cy="228600"/>
          </a:xfrm>
          <a:prstGeom prst="rect">
            <a:avLst/>
          </a:prstGeom>
          <a:solidFill>
            <a:srgbClr val="FFA1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ata 5"/>
          <p:cNvSpPr/>
          <p:nvPr/>
        </p:nvSpPr>
        <p:spPr>
          <a:xfrm flipV="1">
            <a:off x="4572000" y="4876800"/>
            <a:ext cx="859046" cy="359494"/>
          </a:xfrm>
          <a:prstGeom prst="flowChartInputOutput">
            <a:avLst/>
          </a:prstGeom>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800600" y="4876800"/>
            <a:ext cx="187679" cy="35949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029200" y="4876800"/>
            <a:ext cx="187679" cy="359494"/>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458" name="Rectangle 19457"/>
          <p:cNvSpPr/>
          <p:nvPr/>
        </p:nvSpPr>
        <p:spPr>
          <a:xfrm>
            <a:off x="4309433" y="5715000"/>
            <a:ext cx="45719" cy="1468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26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457200" y="274638"/>
            <a:ext cx="8229600" cy="639762"/>
          </a:xfrm>
        </p:spPr>
        <p:txBody>
          <a:bodyPr>
            <a:normAutofit/>
          </a:bodyPr>
          <a:lstStyle/>
          <a:p>
            <a:r>
              <a:rPr lang="en-US" altLang="en-US" sz="2800" dirty="0"/>
              <a:t>Questions</a:t>
            </a:r>
          </a:p>
        </p:txBody>
      </p:sp>
      <p:sp>
        <p:nvSpPr>
          <p:cNvPr id="2" name="Rectangle 1"/>
          <p:cNvSpPr/>
          <p:nvPr/>
        </p:nvSpPr>
        <p:spPr>
          <a:xfrm>
            <a:off x="609600" y="1219200"/>
            <a:ext cx="7848600" cy="646331"/>
          </a:xfrm>
          <a:prstGeom prst="rect">
            <a:avLst/>
          </a:prstGeom>
        </p:spPr>
        <p:txBody>
          <a:bodyPr wrap="square">
            <a:spAutoFit/>
          </a:bodyPr>
          <a:lstStyle/>
          <a:p>
            <a:pPr marL="285750" indent="-285750">
              <a:buFont typeface="Arial" panose="020B0604020202020204" pitchFamily="34" charset="0"/>
              <a:buChar char="•"/>
              <a:defRPr/>
            </a:pPr>
            <a:endParaRPr lang="en-US" dirty="0"/>
          </a:p>
          <a:p>
            <a:pPr>
              <a:spcBef>
                <a:spcPts val="0"/>
              </a:spcBef>
              <a:defRPr/>
            </a:pPr>
            <a:endParaRPr lang="en-US" dirty="0"/>
          </a:p>
        </p:txBody>
      </p:sp>
      <p:sp>
        <p:nvSpPr>
          <p:cNvPr id="3" name="Slide Number Placeholder 2"/>
          <p:cNvSpPr>
            <a:spLocks noGrp="1"/>
          </p:cNvSpPr>
          <p:nvPr>
            <p:ph type="sldNum" sz="quarter" idx="12"/>
          </p:nvPr>
        </p:nvSpPr>
        <p:spPr/>
        <p:txBody>
          <a:bodyPr/>
          <a:lstStyle/>
          <a:p>
            <a:fld id="{366E71AF-4F7F-458D-830F-F06382F28CEA}" type="slidenum">
              <a:rPr lang="en-US" smtClean="0"/>
              <a:t>18</a:t>
            </a:fld>
            <a:endParaRPr lang="en-US"/>
          </a:p>
        </p:txBody>
      </p:sp>
      <p:sp>
        <p:nvSpPr>
          <p:cNvPr id="4" name="Rectangle 3"/>
          <p:cNvSpPr/>
          <p:nvPr/>
        </p:nvSpPr>
        <p:spPr>
          <a:xfrm>
            <a:off x="2873331" y="2967335"/>
            <a:ext cx="3397341"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Questions?</a:t>
            </a:r>
          </a:p>
        </p:txBody>
      </p:sp>
      <p:sp>
        <p:nvSpPr>
          <p:cNvPr id="5" name="Footer Placeholder 4"/>
          <p:cNvSpPr>
            <a:spLocks noGrp="1"/>
          </p:cNvSpPr>
          <p:nvPr>
            <p:ph type="ftr" sz="quarter" idx="11"/>
          </p:nvPr>
        </p:nvSpPr>
        <p:spPr/>
        <p:txBody>
          <a:bodyPr/>
          <a:lstStyle/>
          <a:p>
            <a:r>
              <a:rPr lang="en-US"/>
              <a:t>DRAFT 5/11/2018</a:t>
            </a:r>
            <a:endParaRPr lang="en-US" dirty="0"/>
          </a:p>
        </p:txBody>
      </p:sp>
    </p:spTree>
    <p:extLst>
      <p:ext uri="{BB962C8B-B14F-4D97-AF65-F5344CB8AC3E}">
        <p14:creationId xmlns:p14="http://schemas.microsoft.com/office/powerpoint/2010/main" val="3810564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altLang="en-US" smtClean="0"/>
              <a:t>Key policy questions</a:t>
            </a:r>
            <a:endParaRPr lang="en-US" altLang="en-US" dirty="0"/>
          </a:p>
        </p:txBody>
      </p:sp>
      <p:sp>
        <p:nvSpPr>
          <p:cNvPr id="3" name="Content Placeholder 2">
            <a:extLst>
              <a:ext uri="{FF2B5EF4-FFF2-40B4-BE49-F238E27FC236}">
                <a16:creationId xmlns="" xmlns:a16="http://schemas.microsoft.com/office/drawing/2014/main" id="{7BE2FE11-69FE-4C52-A060-5BB8AC4AD4DF}"/>
              </a:ext>
            </a:extLst>
          </p:cNvPr>
          <p:cNvSpPr>
            <a:spLocks noGrp="1"/>
          </p:cNvSpPr>
          <p:nvPr>
            <p:ph idx="1"/>
          </p:nvPr>
        </p:nvSpPr>
        <p:spPr/>
        <p:txBody>
          <a:bodyPr>
            <a:normAutofit fontScale="62500" lnSpcReduction="20000"/>
          </a:bodyPr>
          <a:lstStyle/>
          <a:p>
            <a:r>
              <a:rPr lang="en-US" dirty="0" smtClean="0"/>
              <a:t>Should load and generation be considered together in how we calculate load </a:t>
            </a:r>
          </a:p>
          <a:p>
            <a:pPr lvl="1"/>
            <a:r>
              <a:rPr lang="en-US" dirty="0" smtClean="0"/>
              <a:t>Planning question – look at this proliferation of solar differently in secondary (lots of solar in neighborhood) and primary distribution (one shopping center)?  </a:t>
            </a:r>
          </a:p>
          <a:p>
            <a:pPr lvl="1"/>
            <a:r>
              <a:rPr lang="en-US" dirty="0" smtClean="0"/>
              <a:t>Should we be reviewing interconnection at a larger system level rather than individual services </a:t>
            </a:r>
          </a:p>
          <a:p>
            <a:pPr lvl="1"/>
            <a:r>
              <a:rPr lang="en-US" dirty="0" smtClean="0"/>
              <a:t> (IOUs have obligation to serve load – in code) </a:t>
            </a:r>
          </a:p>
          <a:p>
            <a:pPr lvl="1"/>
            <a:r>
              <a:rPr lang="en-US" dirty="0" smtClean="0"/>
              <a:t>Cost responsibility assignment - ensure distribution allocation is accurate </a:t>
            </a:r>
          </a:p>
          <a:p>
            <a:pPr lvl="1"/>
            <a:r>
              <a:rPr lang="en-US" dirty="0" smtClean="0"/>
              <a:t>should there be an option for the customer to release the utility from the liability of obligation to serve. (note </a:t>
            </a:r>
            <a:r>
              <a:rPr lang="en-US" dirty="0" err="1" smtClean="0"/>
              <a:t>microgrid</a:t>
            </a:r>
            <a:r>
              <a:rPr lang="en-US" dirty="0" smtClean="0"/>
              <a:t> use case, large resource)</a:t>
            </a:r>
          </a:p>
          <a:p>
            <a:r>
              <a:rPr lang="en-US" dirty="0" smtClean="0"/>
              <a:t>NEM paired storage does not have a charging restriction and therefore max charging load is considered in studies the load side; should NEM paired storage follow the same rules as Rule 21 non-export</a:t>
            </a:r>
          </a:p>
          <a:p>
            <a:r>
              <a:rPr lang="en-US" dirty="0" smtClean="0"/>
              <a:t>Cost responsibility pertaining to design changes over time – special facilities vs. standard facilities for upgrades; </a:t>
            </a:r>
            <a:r>
              <a:rPr lang="en-US" dirty="0" smtClean="0"/>
              <a:t>Is the service conductor a special facility if it is undersized as compared to service panel – IOUs do not determine service panel size – rather size to the load evaluation and size economically – especially when undergrounding)</a:t>
            </a:r>
          </a:p>
          <a:p>
            <a:r>
              <a:rPr lang="en-US" dirty="0" smtClean="0"/>
              <a:t>Should there be consideration for old, unsafe service panel upgrades next to gas meters while the National Electrical Code requires it.</a:t>
            </a:r>
            <a:endParaRPr lang="en-US" dirty="0" smtClean="0"/>
          </a:p>
        </p:txBody>
      </p:sp>
      <p:sp>
        <p:nvSpPr>
          <p:cNvPr id="2" name="Slide Number Placeholder 1"/>
          <p:cNvSpPr>
            <a:spLocks noGrp="1"/>
          </p:cNvSpPr>
          <p:nvPr>
            <p:ph type="sldNum" sz="quarter" idx="12"/>
          </p:nvPr>
        </p:nvSpPr>
        <p:spPr/>
        <p:txBody>
          <a:bodyPr/>
          <a:lstStyle/>
          <a:p>
            <a:fld id="{366E71AF-4F7F-458D-830F-F06382F28CEA}" type="slidenum">
              <a:rPr lang="en-US" smtClean="0"/>
              <a:pPr/>
              <a:t>19</a:t>
            </a:fld>
            <a:endParaRPr lang="en-US"/>
          </a:p>
        </p:txBody>
      </p:sp>
      <p:sp>
        <p:nvSpPr>
          <p:cNvPr id="6" name="5-Point Star 5"/>
          <p:cNvSpPr/>
          <p:nvPr/>
        </p:nvSpPr>
        <p:spPr>
          <a:xfrm>
            <a:off x="7620000" y="302510"/>
            <a:ext cx="1219200" cy="975318"/>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371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altLang="en-US" smtClean="0"/>
              <a:t>Meeting Objectives</a:t>
            </a:r>
            <a:endParaRPr lang="en-US" altLang="en-US" dirty="0"/>
          </a:p>
        </p:txBody>
      </p:sp>
      <p:sp>
        <p:nvSpPr>
          <p:cNvPr id="3" name="Content Placeholder 2">
            <a:extLst>
              <a:ext uri="{FF2B5EF4-FFF2-40B4-BE49-F238E27FC236}">
                <a16:creationId xmlns="" xmlns:a16="http://schemas.microsoft.com/office/drawing/2014/main" id="{7BE2FE11-69FE-4C52-A060-5BB8AC4AD4DF}"/>
              </a:ext>
            </a:extLst>
          </p:cNvPr>
          <p:cNvSpPr>
            <a:spLocks noGrp="1"/>
          </p:cNvSpPr>
          <p:nvPr>
            <p:ph idx="1"/>
          </p:nvPr>
        </p:nvSpPr>
        <p:spPr/>
        <p:txBody>
          <a:bodyPr>
            <a:normAutofit/>
          </a:bodyPr>
          <a:lstStyle/>
          <a:p>
            <a:r>
              <a:rPr lang="en-US" dirty="0" smtClean="0"/>
              <a:t>Provide education as precursor to discussing the scope item in OIR</a:t>
            </a:r>
          </a:p>
          <a:p>
            <a:r>
              <a:rPr lang="en-US" dirty="0" smtClean="0"/>
              <a:t>Capture key policy questions that may be considered in the OIR (not discuss solutions, but gain understanding of current gaps and challenges)</a:t>
            </a:r>
          </a:p>
          <a:p>
            <a:r>
              <a:rPr lang="en-US" dirty="0" smtClean="0"/>
              <a:t>Others</a:t>
            </a:r>
            <a:r>
              <a:rPr lang="en-US" dirty="0" smtClean="0"/>
              <a:t>?</a:t>
            </a:r>
          </a:p>
        </p:txBody>
      </p:sp>
      <p:sp>
        <p:nvSpPr>
          <p:cNvPr id="4" name="Footer Placeholder 3"/>
          <p:cNvSpPr>
            <a:spLocks noGrp="1"/>
          </p:cNvSpPr>
          <p:nvPr>
            <p:ph type="ftr" sz="quarter" idx="11"/>
          </p:nvPr>
        </p:nvSpPr>
        <p:spPr/>
        <p:txBody>
          <a:bodyPr/>
          <a:lstStyle/>
          <a:p>
            <a:r>
              <a:rPr lang="en-US" smtClean="0"/>
              <a:t>DRAFT 5/11/2018</a:t>
            </a:r>
            <a:endParaRPr lang="en-US" dirty="0"/>
          </a:p>
        </p:txBody>
      </p:sp>
      <p:sp>
        <p:nvSpPr>
          <p:cNvPr id="2" name="Slide Number Placeholder 1"/>
          <p:cNvSpPr>
            <a:spLocks noGrp="1"/>
          </p:cNvSpPr>
          <p:nvPr>
            <p:ph type="sldNum" sz="quarter" idx="12"/>
          </p:nvPr>
        </p:nvSpPr>
        <p:spPr/>
        <p:txBody>
          <a:bodyPr/>
          <a:lstStyle/>
          <a:p>
            <a:fld id="{366E71AF-4F7F-458D-830F-F06382F28CEA}" type="slidenum">
              <a:rPr lang="en-US" smtClean="0"/>
              <a:pPr/>
              <a:t>2</a:t>
            </a:fld>
            <a:endParaRPr lang="en-US"/>
          </a:p>
        </p:txBody>
      </p:sp>
    </p:spTree>
    <p:extLst>
      <p:ext uri="{BB962C8B-B14F-4D97-AF65-F5344CB8AC3E}">
        <p14:creationId xmlns:p14="http://schemas.microsoft.com/office/powerpoint/2010/main" val="299685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Key policy </a:t>
            </a:r>
            <a:r>
              <a:rPr lang="en-US" altLang="en-US" dirty="0" smtClean="0"/>
              <a:t>questions (</a:t>
            </a:r>
            <a:r>
              <a:rPr lang="en-US" altLang="en-US" dirty="0" err="1" smtClean="0"/>
              <a:t>cont</a:t>
            </a:r>
            <a:r>
              <a:rPr lang="en-US" altLang="en-US" dirty="0" smtClean="0"/>
              <a:t>)</a:t>
            </a:r>
            <a:endParaRPr lang="en-US" dirty="0"/>
          </a:p>
        </p:txBody>
      </p:sp>
      <p:sp>
        <p:nvSpPr>
          <p:cNvPr id="3" name="Content Placeholder 2"/>
          <p:cNvSpPr>
            <a:spLocks noGrp="1"/>
          </p:cNvSpPr>
          <p:nvPr>
            <p:ph idx="1"/>
          </p:nvPr>
        </p:nvSpPr>
        <p:spPr/>
        <p:txBody>
          <a:bodyPr/>
          <a:lstStyle/>
          <a:p>
            <a:r>
              <a:rPr lang="en-US" sz="1600" dirty="0"/>
              <a:t>Should there be / what should the metric be for </a:t>
            </a:r>
          </a:p>
          <a:p>
            <a:pPr marL="514350" lvl="1" indent="0">
              <a:buNone/>
            </a:pPr>
            <a:r>
              <a:rPr lang="en-US" sz="1400" dirty="0"/>
              <a:t>1) assigning a project to an estimator/service planning</a:t>
            </a:r>
          </a:p>
          <a:p>
            <a:pPr marL="514350" lvl="1" indent="0">
              <a:buNone/>
            </a:pPr>
            <a:r>
              <a:rPr lang="en-US" sz="1400" dirty="0"/>
              <a:t>2) receiving an estimate</a:t>
            </a:r>
          </a:p>
          <a:p>
            <a:pPr marL="514350" lvl="1" indent="0">
              <a:buNone/>
            </a:pPr>
            <a:r>
              <a:rPr lang="en-US" sz="1400" dirty="0"/>
              <a:t>3) comparing the SIS timelines and cost (does the cost envelop option already handle this?)  to actual and for:</a:t>
            </a:r>
          </a:p>
          <a:p>
            <a:pPr marL="971550" lvl="1" indent="-457200"/>
            <a:r>
              <a:rPr lang="en-US" sz="1400" dirty="0"/>
              <a:t>what types of upgrades (interconnection facility level, distribution level, and network level) </a:t>
            </a:r>
          </a:p>
          <a:p>
            <a:pPr marL="971550" lvl="1" indent="-457200"/>
            <a:r>
              <a:rPr lang="en-US" sz="1400" dirty="0"/>
              <a:t>for different parts of the process (design, estimating, construction)</a:t>
            </a:r>
          </a:p>
          <a:p>
            <a:pPr marL="971550" lvl="1" indent="-457200"/>
            <a:r>
              <a:rPr lang="en-US" sz="1400" dirty="0"/>
              <a:t>should it also contain a customer timeframe (there are already some of these in place), other factors (environmental permits, outage coordination with ISO)</a:t>
            </a:r>
          </a:p>
          <a:p>
            <a:pPr marL="514350" lvl="1" indent="0">
              <a:buNone/>
            </a:pPr>
            <a:r>
              <a:rPr lang="en-US" sz="1400" dirty="0"/>
              <a:t>4</a:t>
            </a:r>
            <a:r>
              <a:rPr lang="en-US" sz="1400" dirty="0" smtClean="0"/>
              <a:t>) How </a:t>
            </a:r>
            <a:r>
              <a:rPr lang="en-US" sz="1400" dirty="0"/>
              <a:t>long voltage rise calculations should take?</a:t>
            </a:r>
            <a:endParaRPr lang="en-US" sz="1400" dirty="0"/>
          </a:p>
        </p:txBody>
      </p:sp>
      <p:sp>
        <p:nvSpPr>
          <p:cNvPr id="4" name="5-Point Star 3"/>
          <p:cNvSpPr/>
          <p:nvPr/>
        </p:nvSpPr>
        <p:spPr>
          <a:xfrm>
            <a:off x="7620000" y="302510"/>
            <a:ext cx="1219200" cy="975318"/>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16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altLang="en-US" smtClean="0"/>
              <a:t>Learning Objectives</a:t>
            </a:r>
            <a:endParaRPr lang="en-US" altLang="en-US" dirty="0"/>
          </a:p>
        </p:txBody>
      </p:sp>
      <p:sp>
        <p:nvSpPr>
          <p:cNvPr id="3" name="Content Placeholder 2">
            <a:extLst>
              <a:ext uri="{FF2B5EF4-FFF2-40B4-BE49-F238E27FC236}">
                <a16:creationId xmlns="" xmlns:a16="http://schemas.microsoft.com/office/drawing/2014/main" id="{7BE2FE11-69FE-4C52-A060-5BB8AC4AD4DF}"/>
              </a:ext>
            </a:extLst>
          </p:cNvPr>
          <p:cNvSpPr>
            <a:spLocks noGrp="1"/>
          </p:cNvSpPr>
          <p:nvPr>
            <p:ph idx="1"/>
          </p:nvPr>
        </p:nvSpPr>
        <p:spPr/>
        <p:txBody>
          <a:bodyPr>
            <a:normAutofit fontScale="85000" lnSpcReduction="10000"/>
          </a:bodyPr>
          <a:lstStyle/>
          <a:p>
            <a:r>
              <a:rPr lang="en-US" dirty="0" smtClean="0"/>
              <a:t>Understand when Rule 2, Rule 15/16, come into play in Rule 21 interconnection</a:t>
            </a:r>
          </a:p>
          <a:p>
            <a:r>
              <a:rPr lang="en-US" dirty="0" smtClean="0"/>
              <a:t>Understand the allocation of mitigation costs between the different Rules</a:t>
            </a:r>
          </a:p>
          <a:p>
            <a:r>
              <a:rPr lang="en-US" dirty="0" smtClean="0"/>
              <a:t>Understand if and how the different allocation affects the interconnection timeline to PTO and final cost calculation for OTCC and ITCC</a:t>
            </a:r>
          </a:p>
          <a:p>
            <a:r>
              <a:rPr lang="en-US" dirty="0" smtClean="0"/>
              <a:t>Understand the non-tariff policies of each utility to communicate timeline ad cost expectations and manage to those expectations</a:t>
            </a:r>
          </a:p>
          <a:p>
            <a:r>
              <a:rPr lang="en-US" dirty="0" smtClean="0"/>
              <a:t>Others?</a:t>
            </a:r>
            <a:endParaRPr lang="en-US" dirty="0"/>
          </a:p>
        </p:txBody>
      </p:sp>
      <p:sp>
        <p:nvSpPr>
          <p:cNvPr id="2" name="Slide Number Placeholder 1"/>
          <p:cNvSpPr>
            <a:spLocks noGrp="1"/>
          </p:cNvSpPr>
          <p:nvPr>
            <p:ph type="sldNum" sz="quarter" idx="12"/>
          </p:nvPr>
        </p:nvSpPr>
        <p:spPr/>
        <p:txBody>
          <a:bodyPr/>
          <a:lstStyle/>
          <a:p>
            <a:fld id="{366E71AF-4F7F-458D-830F-F06382F28CEA}" type="slidenum">
              <a:rPr lang="en-US" smtClean="0"/>
              <a:pPr/>
              <a:t>21</a:t>
            </a:fld>
            <a:endParaRPr lang="en-US"/>
          </a:p>
        </p:txBody>
      </p:sp>
    </p:spTree>
    <p:extLst>
      <p:ext uri="{BB962C8B-B14F-4D97-AF65-F5344CB8AC3E}">
        <p14:creationId xmlns:p14="http://schemas.microsoft.com/office/powerpoint/2010/main" val="2273577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6E71AF-4F7F-458D-830F-F06382F28CEA}" type="slidenum">
              <a:rPr lang="en-US" smtClean="0"/>
              <a:t>22</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8" name="Title 1">
            <a:extLst>
              <a:ext uri="{FF2B5EF4-FFF2-40B4-BE49-F238E27FC236}">
                <a16:creationId xmlns="" xmlns:a16="http://schemas.microsoft.com/office/drawing/2014/main" id="{EA567ACA-FE6D-44D3-8E79-07C7922931AB}"/>
              </a:ext>
            </a:extLst>
          </p:cNvPr>
          <p:cNvSpPr>
            <a:spLocks noGrp="1" noChangeArrowheads="1"/>
          </p:cNvSpPr>
          <p:nvPr>
            <p:ph type="title"/>
          </p:nvPr>
        </p:nvSpPr>
        <p:spPr>
          <a:xfrm>
            <a:off x="457200" y="274638"/>
            <a:ext cx="8229600" cy="792162"/>
          </a:xfrm>
        </p:spPr>
        <p:txBody>
          <a:bodyPr>
            <a:noAutofit/>
          </a:bodyPr>
          <a:lstStyle/>
          <a:p>
            <a:r>
              <a:rPr lang="en-US" altLang="en-US" sz="2800" dirty="0"/>
              <a:t>Appendix</a:t>
            </a:r>
          </a:p>
        </p:txBody>
      </p:sp>
    </p:spTree>
    <p:extLst>
      <p:ext uri="{BB962C8B-B14F-4D97-AF65-F5344CB8AC3E}">
        <p14:creationId xmlns:p14="http://schemas.microsoft.com/office/powerpoint/2010/main" val="2625525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89C8160-B359-4DAD-B275-A46B8A021A36}"/>
              </a:ext>
            </a:extLst>
          </p:cNvPr>
          <p:cNvSpPr>
            <a:spLocks noGrp="1"/>
          </p:cNvSpPr>
          <p:nvPr>
            <p:ph idx="1"/>
          </p:nvPr>
        </p:nvSpPr>
        <p:spPr>
          <a:xfrm>
            <a:off x="914400" y="1447800"/>
            <a:ext cx="7543800" cy="4572000"/>
          </a:xfrm>
        </p:spPr>
        <p:txBody>
          <a:bodyPr>
            <a:noAutofit/>
          </a:bodyPr>
          <a:lstStyle/>
          <a:p>
            <a:pPr marL="0" indent="0">
              <a:buFontTx/>
              <a:buNone/>
              <a:defRPr/>
            </a:pPr>
            <a:r>
              <a:rPr lang="en-US" sz="2400" b="1" dirty="0">
                <a:solidFill>
                  <a:schemeClr val="accent6"/>
                </a:solidFill>
              </a:rPr>
              <a:t>Rule 15 </a:t>
            </a:r>
            <a:r>
              <a:rPr lang="en-US" sz="2400" dirty="0">
                <a:solidFill>
                  <a:schemeClr val="accent6"/>
                </a:solidFill>
              </a:rPr>
              <a:t>covers the </a:t>
            </a:r>
            <a:r>
              <a:rPr lang="en-US" sz="2400" b="1" u="sng" dirty="0">
                <a:solidFill>
                  <a:schemeClr val="accent6"/>
                </a:solidFill>
              </a:rPr>
              <a:t>extension of Distribution Lines </a:t>
            </a:r>
            <a:r>
              <a:rPr lang="en-US" sz="2400" b="1" dirty="0">
                <a:solidFill>
                  <a:schemeClr val="accent6"/>
                </a:solidFill>
              </a:rPr>
              <a:t/>
            </a:r>
            <a:br>
              <a:rPr lang="en-US" sz="2400" b="1" dirty="0">
                <a:solidFill>
                  <a:schemeClr val="accent6"/>
                </a:solidFill>
              </a:rPr>
            </a:br>
            <a:r>
              <a:rPr lang="en-US" sz="2400" dirty="0">
                <a:solidFill>
                  <a:schemeClr val="accent6"/>
                </a:solidFill>
              </a:rPr>
              <a:t>(less than 60kV) necessary to furnish Permanent electric service to Applicants</a:t>
            </a:r>
          </a:p>
          <a:p>
            <a:pPr marL="0" indent="0">
              <a:buFontTx/>
              <a:buNone/>
              <a:defRPr/>
            </a:pPr>
            <a:endParaRPr lang="en-US" sz="1000" dirty="0"/>
          </a:p>
          <a:p>
            <a:pPr marL="0" indent="0">
              <a:buFontTx/>
              <a:buNone/>
              <a:defRPr/>
            </a:pPr>
            <a:r>
              <a:rPr lang="en-US" sz="2000" dirty="0"/>
              <a:t>Rule 15 covers the following:</a:t>
            </a:r>
          </a:p>
          <a:p>
            <a:pPr>
              <a:defRPr/>
            </a:pPr>
            <a:r>
              <a:rPr lang="en-US" sz="1600" b="0" dirty="0"/>
              <a:t>General</a:t>
            </a:r>
          </a:p>
          <a:p>
            <a:pPr>
              <a:defRPr/>
            </a:pPr>
            <a:r>
              <a:rPr lang="en-US" sz="1600" b="0" dirty="0"/>
              <a:t>Installation Responsibilities</a:t>
            </a:r>
          </a:p>
          <a:p>
            <a:pPr>
              <a:defRPr/>
            </a:pPr>
            <a:r>
              <a:rPr lang="en-US" sz="1600" b="0" dirty="0"/>
              <a:t>Distribution Line Extension Allowances</a:t>
            </a:r>
          </a:p>
          <a:p>
            <a:pPr>
              <a:defRPr/>
            </a:pPr>
            <a:r>
              <a:rPr lang="en-US" sz="1600" b="0" dirty="0"/>
              <a:t>Contributions or Advances By Applicants</a:t>
            </a:r>
          </a:p>
          <a:p>
            <a:pPr>
              <a:defRPr/>
            </a:pPr>
            <a:r>
              <a:rPr lang="en-US" sz="1600" b="0" dirty="0"/>
              <a:t>Refunds</a:t>
            </a:r>
          </a:p>
          <a:p>
            <a:pPr>
              <a:defRPr/>
            </a:pPr>
            <a:r>
              <a:rPr lang="en-US" sz="1600" b="0" dirty="0"/>
              <a:t>Applicant Design Option</a:t>
            </a:r>
          </a:p>
          <a:p>
            <a:pPr>
              <a:defRPr/>
            </a:pPr>
            <a:r>
              <a:rPr lang="en-US" sz="1600" b="0" dirty="0"/>
              <a:t>Applicant Installation Options</a:t>
            </a:r>
          </a:p>
          <a:p>
            <a:pPr>
              <a:defRPr/>
            </a:pPr>
            <a:r>
              <a:rPr lang="en-US" sz="1600" b="0" dirty="0"/>
              <a:t>Overhead Distribution Line Extensions for Subdivisions or Developments</a:t>
            </a:r>
          </a:p>
          <a:p>
            <a:pPr>
              <a:defRPr/>
            </a:pPr>
            <a:r>
              <a:rPr lang="en-US" sz="1600" b="0" dirty="0"/>
              <a:t>Special Conditions</a:t>
            </a:r>
          </a:p>
          <a:p>
            <a:pPr>
              <a:defRPr/>
            </a:pPr>
            <a:r>
              <a:rPr lang="en-US" sz="1600" b="0" dirty="0"/>
              <a:t>Definitions</a:t>
            </a:r>
          </a:p>
        </p:txBody>
      </p:sp>
      <p:sp>
        <p:nvSpPr>
          <p:cNvPr id="13315" name="Rectangle 2"/>
          <p:cNvSpPr>
            <a:spLocks noGrp="1" noChangeArrowheads="1"/>
          </p:cNvSpPr>
          <p:nvPr>
            <p:ph type="title"/>
          </p:nvPr>
        </p:nvSpPr>
        <p:spPr>
          <a:xfrm>
            <a:off x="457200" y="274638"/>
            <a:ext cx="8229600" cy="715962"/>
          </a:xfrm>
        </p:spPr>
        <p:txBody>
          <a:bodyPr>
            <a:normAutofit/>
          </a:bodyPr>
          <a:lstStyle/>
          <a:p>
            <a:r>
              <a:rPr lang="en-US" altLang="en-US" sz="2800" dirty="0"/>
              <a:t>Rule 15 Overview</a:t>
            </a:r>
          </a:p>
        </p:txBody>
      </p:sp>
      <p:sp>
        <p:nvSpPr>
          <p:cNvPr id="2" name="Slide Number Placeholder 1"/>
          <p:cNvSpPr>
            <a:spLocks noGrp="1"/>
          </p:cNvSpPr>
          <p:nvPr>
            <p:ph type="sldNum" sz="quarter" idx="12"/>
          </p:nvPr>
        </p:nvSpPr>
        <p:spPr/>
        <p:txBody>
          <a:bodyPr/>
          <a:lstStyle/>
          <a:p>
            <a:fld id="{366E71AF-4F7F-458D-830F-F06382F28CEA}" type="slidenum">
              <a:rPr lang="en-US" smtClean="0"/>
              <a:t>23</a:t>
            </a:fld>
            <a:endParaRPr lang="en-US"/>
          </a:p>
        </p:txBody>
      </p:sp>
      <p:sp>
        <p:nvSpPr>
          <p:cNvPr id="4" name="Footer Placeholder 3"/>
          <p:cNvSpPr>
            <a:spLocks noGrp="1"/>
          </p:cNvSpPr>
          <p:nvPr>
            <p:ph type="ftr" sz="quarter" idx="11"/>
          </p:nvPr>
        </p:nvSpPr>
        <p:spPr/>
        <p:txBody>
          <a:bodyPr/>
          <a:lstStyle/>
          <a:p>
            <a:r>
              <a:rPr lang="en-US"/>
              <a:t>DRAFT 5/11/2018</a:t>
            </a:r>
            <a:endParaRPr lang="en-US" dirty="0"/>
          </a:p>
        </p:txBody>
      </p:sp>
    </p:spTree>
    <p:extLst>
      <p:ext uri="{BB962C8B-B14F-4D97-AF65-F5344CB8AC3E}">
        <p14:creationId xmlns:p14="http://schemas.microsoft.com/office/powerpoint/2010/main" val="1745800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89C8160-B359-4DAD-B275-A46B8A021A36}"/>
              </a:ext>
            </a:extLst>
          </p:cNvPr>
          <p:cNvSpPr>
            <a:spLocks noGrp="1"/>
          </p:cNvSpPr>
          <p:nvPr>
            <p:ph idx="1"/>
          </p:nvPr>
        </p:nvSpPr>
        <p:spPr>
          <a:xfrm>
            <a:off x="914400" y="1523999"/>
            <a:ext cx="7543800" cy="5197475"/>
          </a:xfrm>
        </p:spPr>
        <p:txBody>
          <a:bodyPr>
            <a:noAutofit/>
          </a:bodyPr>
          <a:lstStyle/>
          <a:p>
            <a:pPr marL="0" indent="0">
              <a:buFontTx/>
              <a:buNone/>
              <a:defRPr/>
            </a:pPr>
            <a:r>
              <a:rPr lang="en-US" sz="1800" b="1" u="sng" dirty="0">
                <a:solidFill>
                  <a:schemeClr val="accent6"/>
                </a:solidFill>
              </a:rPr>
              <a:t>Rule 16 </a:t>
            </a:r>
            <a:r>
              <a:rPr lang="en-US" sz="1800" dirty="0">
                <a:solidFill>
                  <a:schemeClr val="accent6"/>
                </a:solidFill>
              </a:rPr>
              <a:t>covers both </a:t>
            </a:r>
          </a:p>
          <a:p>
            <a:pPr>
              <a:buFontTx/>
              <a:buAutoNum type="arabicParenBoth"/>
              <a:defRPr/>
            </a:pPr>
            <a:r>
              <a:rPr lang="en-US" sz="1800" dirty="0">
                <a:solidFill>
                  <a:schemeClr val="accent6"/>
                </a:solidFill>
              </a:rPr>
              <a:t>PG&amp;E </a:t>
            </a:r>
            <a:r>
              <a:rPr lang="en-US" sz="1800" b="1" u="sng" dirty="0">
                <a:solidFill>
                  <a:schemeClr val="accent6"/>
                </a:solidFill>
              </a:rPr>
              <a:t>Service Facilities</a:t>
            </a:r>
            <a:r>
              <a:rPr lang="en-US" sz="1800" dirty="0">
                <a:solidFill>
                  <a:schemeClr val="accent6"/>
                </a:solidFill>
              </a:rPr>
              <a:t> that extend from PG&amp;E's Distribution Line facilities to the Service Delivery Point, and </a:t>
            </a:r>
          </a:p>
          <a:p>
            <a:pPr>
              <a:buFontTx/>
              <a:buAutoNum type="arabicParenBoth"/>
              <a:defRPr/>
            </a:pPr>
            <a:r>
              <a:rPr lang="en-US" sz="1800" dirty="0">
                <a:solidFill>
                  <a:schemeClr val="accent6"/>
                </a:solidFill>
              </a:rPr>
              <a:t>service related equipment required of Applicant on Applicant's Premises to receive electric service</a:t>
            </a:r>
          </a:p>
          <a:p>
            <a:pPr marL="0" indent="0">
              <a:buFontTx/>
              <a:buNone/>
              <a:defRPr/>
            </a:pPr>
            <a:endParaRPr lang="en-US" sz="1000" dirty="0"/>
          </a:p>
          <a:p>
            <a:pPr marL="0" indent="0">
              <a:buFontTx/>
              <a:buNone/>
              <a:defRPr/>
            </a:pPr>
            <a:r>
              <a:rPr lang="en-US" sz="1600" dirty="0"/>
              <a:t>Rule 16 covers the following:</a:t>
            </a:r>
          </a:p>
          <a:p>
            <a:pPr>
              <a:defRPr/>
            </a:pPr>
            <a:r>
              <a:rPr lang="en-US" sz="1200" b="0" dirty="0"/>
              <a:t>General</a:t>
            </a:r>
          </a:p>
          <a:p>
            <a:pPr>
              <a:defRPr/>
            </a:pPr>
            <a:r>
              <a:rPr lang="en-US" sz="1200" b="0" dirty="0"/>
              <a:t>Metering Facilities</a:t>
            </a:r>
          </a:p>
          <a:p>
            <a:pPr>
              <a:defRPr/>
            </a:pPr>
            <a:r>
              <a:rPr lang="en-US" sz="1200" b="0" dirty="0"/>
              <a:t>Service Extensions</a:t>
            </a:r>
          </a:p>
          <a:p>
            <a:pPr>
              <a:defRPr/>
            </a:pPr>
            <a:r>
              <a:rPr lang="en-US" sz="1200" b="0" dirty="0"/>
              <a:t>Responsibilities for New Service Extensions (Customer and PG&amp;E responsibilities)</a:t>
            </a:r>
          </a:p>
          <a:p>
            <a:pPr>
              <a:defRPr/>
            </a:pPr>
            <a:r>
              <a:rPr lang="en-US" sz="1200" b="0" dirty="0"/>
              <a:t>Allowances and Payments by Applicant</a:t>
            </a:r>
          </a:p>
          <a:p>
            <a:pPr>
              <a:defRPr/>
            </a:pPr>
            <a:r>
              <a:rPr lang="en-US" sz="1200" b="0" dirty="0"/>
              <a:t>Existing Service Facilities</a:t>
            </a:r>
          </a:p>
          <a:p>
            <a:pPr lvl="1">
              <a:defRPr/>
            </a:pPr>
            <a:r>
              <a:rPr lang="en-US" sz="1200" dirty="0">
                <a:solidFill>
                  <a:srgbClr val="00A5DF"/>
                </a:solidFill>
              </a:rPr>
              <a:t>Service Reinforcement</a:t>
            </a:r>
          </a:p>
          <a:p>
            <a:pPr lvl="1">
              <a:defRPr/>
            </a:pPr>
            <a:r>
              <a:rPr lang="en-US" sz="1200" dirty="0">
                <a:solidFill>
                  <a:srgbClr val="00A5DF"/>
                </a:solidFill>
              </a:rPr>
              <a:t>Service Relocation or Rearrangement</a:t>
            </a:r>
          </a:p>
          <a:p>
            <a:pPr lvl="1">
              <a:defRPr/>
            </a:pPr>
            <a:r>
              <a:rPr lang="en-US" sz="1200" dirty="0">
                <a:solidFill>
                  <a:srgbClr val="00A5DF"/>
                </a:solidFill>
              </a:rPr>
              <a:t>Impaired Access and Clearances</a:t>
            </a:r>
          </a:p>
          <a:p>
            <a:pPr lvl="1">
              <a:defRPr/>
            </a:pPr>
            <a:r>
              <a:rPr lang="en-US" sz="1200" dirty="0">
                <a:solidFill>
                  <a:srgbClr val="00A5DF"/>
                </a:solidFill>
              </a:rPr>
              <a:t>Overhead to Underground Service Conversions – (Rule 20 connection)</a:t>
            </a:r>
          </a:p>
          <a:p>
            <a:pPr lvl="1">
              <a:defRPr/>
            </a:pPr>
            <a:r>
              <a:rPr lang="en-US" sz="1200" dirty="0">
                <a:solidFill>
                  <a:srgbClr val="00A5DF"/>
                </a:solidFill>
              </a:rPr>
              <a:t>Damaged Facilities</a:t>
            </a:r>
          </a:p>
          <a:p>
            <a:pPr lvl="1">
              <a:defRPr/>
            </a:pPr>
            <a:r>
              <a:rPr lang="en-US" sz="1200" dirty="0">
                <a:solidFill>
                  <a:srgbClr val="00A5DF"/>
                </a:solidFill>
              </a:rPr>
              <a:t>Subdivision of Premises</a:t>
            </a:r>
          </a:p>
          <a:p>
            <a:pPr>
              <a:defRPr/>
            </a:pPr>
            <a:r>
              <a:rPr lang="en-US" sz="1200" b="0" dirty="0"/>
              <a:t>Exceptional Cases</a:t>
            </a:r>
          </a:p>
          <a:p>
            <a:pPr>
              <a:defRPr/>
            </a:pPr>
            <a:r>
              <a:rPr lang="en-US" sz="1200" b="0" dirty="0"/>
              <a:t>Definitions</a:t>
            </a:r>
          </a:p>
        </p:txBody>
      </p:sp>
      <p:sp>
        <p:nvSpPr>
          <p:cNvPr id="14339" name="Rectangle 2"/>
          <p:cNvSpPr>
            <a:spLocks noGrp="1" noChangeArrowheads="1"/>
          </p:cNvSpPr>
          <p:nvPr>
            <p:ph type="title"/>
          </p:nvPr>
        </p:nvSpPr>
        <p:spPr>
          <a:xfrm>
            <a:off x="457200" y="274638"/>
            <a:ext cx="8229600" cy="715962"/>
          </a:xfrm>
        </p:spPr>
        <p:txBody>
          <a:bodyPr>
            <a:normAutofit/>
          </a:bodyPr>
          <a:lstStyle/>
          <a:p>
            <a:r>
              <a:rPr lang="en-US" altLang="en-US" sz="2800" dirty="0"/>
              <a:t>Rule 16 Overview</a:t>
            </a:r>
          </a:p>
        </p:txBody>
      </p:sp>
      <p:sp>
        <p:nvSpPr>
          <p:cNvPr id="2" name="Slide Number Placeholder 1"/>
          <p:cNvSpPr>
            <a:spLocks noGrp="1"/>
          </p:cNvSpPr>
          <p:nvPr>
            <p:ph type="sldNum" sz="quarter" idx="12"/>
          </p:nvPr>
        </p:nvSpPr>
        <p:spPr/>
        <p:txBody>
          <a:bodyPr/>
          <a:lstStyle/>
          <a:p>
            <a:fld id="{366E71AF-4F7F-458D-830F-F06382F28CEA}" type="slidenum">
              <a:rPr lang="en-US" smtClean="0"/>
              <a:t>24</a:t>
            </a:fld>
            <a:endParaRPr lang="en-US"/>
          </a:p>
        </p:txBody>
      </p:sp>
      <p:sp>
        <p:nvSpPr>
          <p:cNvPr id="4" name="Footer Placeholder 3"/>
          <p:cNvSpPr>
            <a:spLocks noGrp="1"/>
          </p:cNvSpPr>
          <p:nvPr>
            <p:ph type="ftr" sz="quarter" idx="11"/>
          </p:nvPr>
        </p:nvSpPr>
        <p:spPr/>
        <p:txBody>
          <a:bodyPr/>
          <a:lstStyle/>
          <a:p>
            <a:r>
              <a:rPr lang="en-US"/>
              <a:t>DRAFT 5/11/2018</a:t>
            </a:r>
            <a:endParaRPr lang="en-US" dirty="0"/>
          </a:p>
        </p:txBody>
      </p:sp>
    </p:spTree>
    <p:extLst>
      <p:ext uri="{BB962C8B-B14F-4D97-AF65-F5344CB8AC3E}">
        <p14:creationId xmlns:p14="http://schemas.microsoft.com/office/powerpoint/2010/main" val="56145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 xmlns:a16="http://schemas.microsoft.com/office/drawing/2014/main" id="{5F62003C-2928-476B-9E57-3405278DF6CF}"/>
              </a:ext>
            </a:extLst>
          </p:cNvPr>
          <p:cNvSpPr>
            <a:spLocks noGrp="1" noChangeArrowheads="1"/>
          </p:cNvSpPr>
          <p:nvPr>
            <p:ph type="body" idx="1"/>
          </p:nvPr>
        </p:nvSpPr>
        <p:spPr>
          <a:xfrm>
            <a:off x="762000" y="1447800"/>
            <a:ext cx="8382000" cy="4800600"/>
          </a:xfrm>
        </p:spPr>
        <p:txBody>
          <a:bodyPr/>
          <a:lstStyle/>
          <a:p>
            <a:pPr>
              <a:lnSpc>
                <a:spcPct val="90000"/>
              </a:lnSpc>
              <a:spcBef>
                <a:spcPct val="15000"/>
              </a:spcBef>
              <a:spcAft>
                <a:spcPct val="15000"/>
              </a:spcAft>
              <a:defRPr/>
            </a:pPr>
            <a:r>
              <a:rPr lang="en-US" altLang="en-US" sz="2400" dirty="0">
                <a:solidFill>
                  <a:srgbClr val="FFA100"/>
                </a:solidFill>
              </a:rPr>
              <a:t>Line Extension Cost Allocation </a:t>
            </a:r>
          </a:p>
          <a:p>
            <a:pPr lvl="1">
              <a:lnSpc>
                <a:spcPct val="90000"/>
              </a:lnSpc>
              <a:spcBef>
                <a:spcPct val="15000"/>
              </a:spcBef>
              <a:spcAft>
                <a:spcPct val="15000"/>
              </a:spcAft>
              <a:defRPr/>
            </a:pPr>
            <a:r>
              <a:rPr lang="en-US" altLang="en-US" sz="2000" b="0" dirty="0">
                <a:solidFill>
                  <a:srgbClr val="0089C4"/>
                </a:solidFill>
              </a:rPr>
              <a:t>Costs estimates are site specific</a:t>
            </a:r>
          </a:p>
          <a:p>
            <a:pPr lvl="1">
              <a:lnSpc>
                <a:spcPct val="90000"/>
              </a:lnSpc>
              <a:spcBef>
                <a:spcPct val="15000"/>
              </a:spcBef>
              <a:spcAft>
                <a:spcPct val="15000"/>
              </a:spcAft>
              <a:defRPr/>
            </a:pPr>
            <a:r>
              <a:rPr lang="en-US" altLang="en-US" sz="2000" b="0" dirty="0">
                <a:solidFill>
                  <a:srgbClr val="0089C4"/>
                </a:solidFill>
              </a:rPr>
              <a:t>Refundable portions of the line extension cost is reduced by Applicant’s Allowances (load portion)</a:t>
            </a:r>
            <a:endParaRPr lang="en-US" altLang="en-US" sz="2000" dirty="0">
              <a:solidFill>
                <a:srgbClr val="0089C4"/>
              </a:solidFill>
            </a:endParaRPr>
          </a:p>
          <a:p>
            <a:pPr lvl="1">
              <a:lnSpc>
                <a:spcPct val="90000"/>
              </a:lnSpc>
              <a:spcBef>
                <a:spcPct val="15000"/>
              </a:spcBef>
              <a:spcAft>
                <a:spcPct val="15000"/>
              </a:spcAft>
              <a:defRPr/>
            </a:pPr>
            <a:r>
              <a:rPr lang="en-US" altLang="en-US" sz="2000" b="0" dirty="0">
                <a:solidFill>
                  <a:srgbClr val="0089C4"/>
                </a:solidFill>
              </a:rPr>
              <a:t>Applicant’s load  (future revenues) and Refundable payments support the Line Extension</a:t>
            </a:r>
          </a:p>
          <a:p>
            <a:pPr lvl="2">
              <a:lnSpc>
                <a:spcPct val="80000"/>
              </a:lnSpc>
              <a:buFontTx/>
              <a:buNone/>
              <a:defRPr/>
            </a:pPr>
            <a:r>
              <a:rPr lang="en-US" altLang="en-US" sz="2000" u="sng" dirty="0">
                <a:solidFill>
                  <a:srgbClr val="0089C4"/>
                </a:solidFill>
              </a:rPr>
              <a:t>Allowances</a:t>
            </a:r>
            <a:r>
              <a:rPr lang="en-US" altLang="en-US" sz="2000" b="0" dirty="0">
                <a:solidFill>
                  <a:srgbClr val="0089C4"/>
                </a:solidFill>
              </a:rPr>
              <a:t> </a:t>
            </a:r>
          </a:p>
          <a:p>
            <a:pPr lvl="2">
              <a:lnSpc>
                <a:spcPct val="80000"/>
              </a:lnSpc>
              <a:defRPr/>
            </a:pPr>
            <a:r>
              <a:rPr lang="en-US" altLang="en-US" sz="2000" b="0" dirty="0">
                <a:solidFill>
                  <a:srgbClr val="0089C4"/>
                </a:solidFill>
              </a:rPr>
              <a:t>Customer is granted a Customer/Meter Charge and Maximum Demand allowance</a:t>
            </a:r>
          </a:p>
          <a:p>
            <a:pPr lvl="2">
              <a:lnSpc>
                <a:spcPct val="80000"/>
              </a:lnSpc>
              <a:defRPr/>
            </a:pPr>
            <a:r>
              <a:rPr lang="en-US" altLang="en-US" sz="2000" b="0" dirty="0">
                <a:solidFill>
                  <a:srgbClr val="0089C4"/>
                </a:solidFill>
              </a:rPr>
              <a:t>Most all cases result in an allowance far less than the estimated cost to serve</a:t>
            </a:r>
          </a:p>
          <a:p>
            <a:pPr lvl="2">
              <a:lnSpc>
                <a:spcPct val="80000"/>
              </a:lnSpc>
              <a:defRPr/>
            </a:pPr>
            <a:r>
              <a:rPr lang="en-US" altLang="en-US" sz="2000" b="0" dirty="0">
                <a:solidFill>
                  <a:srgbClr val="0089C4"/>
                </a:solidFill>
              </a:rPr>
              <a:t>Allowances are not granted to off set  any Special Facility</a:t>
            </a:r>
          </a:p>
          <a:p>
            <a:pPr lvl="1">
              <a:defRPr/>
            </a:pPr>
            <a:endParaRPr lang="en-US" altLang="en-US" sz="1200" b="0" dirty="0"/>
          </a:p>
          <a:p>
            <a:pPr>
              <a:defRPr/>
            </a:pPr>
            <a:endParaRPr lang="en-US" altLang="en-US" sz="2000" dirty="0"/>
          </a:p>
        </p:txBody>
      </p:sp>
      <p:sp>
        <p:nvSpPr>
          <p:cNvPr id="2" name="Slide Number Placeholder 1"/>
          <p:cNvSpPr>
            <a:spLocks noGrp="1"/>
          </p:cNvSpPr>
          <p:nvPr>
            <p:ph type="sldNum" sz="quarter" idx="12"/>
          </p:nvPr>
        </p:nvSpPr>
        <p:spPr/>
        <p:txBody>
          <a:bodyPr/>
          <a:lstStyle/>
          <a:p>
            <a:fld id="{366E71AF-4F7F-458D-830F-F06382F28CEA}" type="slidenum">
              <a:rPr lang="en-US" smtClean="0"/>
              <a:t>25</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6" name="Title 1">
            <a:extLst>
              <a:ext uri="{FF2B5EF4-FFF2-40B4-BE49-F238E27FC236}">
                <a16:creationId xmlns="" xmlns:a16="http://schemas.microsoft.com/office/drawing/2014/main" id="{7C010D15-B027-4EB6-A251-AA500401718C}"/>
              </a:ext>
            </a:extLst>
          </p:cNvPr>
          <p:cNvSpPr txBox="1">
            <a:spLocks noChangeArrowheads="1"/>
          </p:cNvSpPr>
          <p:nvPr/>
        </p:nvSpPr>
        <p:spPr>
          <a:xfrm>
            <a:off x="457200" y="274638"/>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Major Rule 15 Tariff Provisions: Cost Allocations</a:t>
            </a:r>
          </a:p>
        </p:txBody>
      </p:sp>
    </p:spTree>
    <p:extLst>
      <p:ext uri="{BB962C8B-B14F-4D97-AF65-F5344CB8AC3E}">
        <p14:creationId xmlns:p14="http://schemas.microsoft.com/office/powerpoint/2010/main" val="270331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 xmlns:a16="http://schemas.microsoft.com/office/drawing/2014/main" id="{5F62003C-2928-476B-9E57-3405278DF6CF}"/>
              </a:ext>
            </a:extLst>
          </p:cNvPr>
          <p:cNvSpPr>
            <a:spLocks noGrp="1" noChangeArrowheads="1"/>
          </p:cNvSpPr>
          <p:nvPr>
            <p:ph type="body" idx="1"/>
          </p:nvPr>
        </p:nvSpPr>
        <p:spPr>
          <a:xfrm>
            <a:off x="762000" y="1447800"/>
            <a:ext cx="8382000" cy="4800600"/>
          </a:xfrm>
        </p:spPr>
        <p:txBody>
          <a:bodyPr/>
          <a:lstStyle/>
          <a:p>
            <a:pPr lvl="2">
              <a:lnSpc>
                <a:spcPct val="80000"/>
              </a:lnSpc>
              <a:defRPr/>
            </a:pPr>
            <a:endParaRPr lang="en-US" altLang="en-US" sz="1200" b="0" dirty="0"/>
          </a:p>
          <a:p>
            <a:pPr>
              <a:lnSpc>
                <a:spcPct val="90000"/>
              </a:lnSpc>
              <a:spcBef>
                <a:spcPct val="15000"/>
              </a:spcBef>
              <a:spcAft>
                <a:spcPct val="15000"/>
              </a:spcAft>
              <a:defRPr/>
            </a:pPr>
            <a:r>
              <a:rPr lang="en-US" altLang="en-US" sz="2000" dirty="0">
                <a:solidFill>
                  <a:srgbClr val="FFA100"/>
                </a:solidFill>
              </a:rPr>
              <a:t>Project-specific costs/charges covered in Rule 15.D.2</a:t>
            </a:r>
          </a:p>
          <a:p>
            <a:pPr lvl="1">
              <a:spcBef>
                <a:spcPct val="15000"/>
              </a:spcBef>
              <a:spcAft>
                <a:spcPct val="15000"/>
              </a:spcAft>
              <a:defRPr/>
            </a:pPr>
            <a:r>
              <a:rPr lang="en-US" altLang="en-US" sz="1800" b="0" dirty="0">
                <a:solidFill>
                  <a:srgbClr val="0089C4"/>
                </a:solidFill>
              </a:rPr>
              <a:t>Structured on cost causation principles</a:t>
            </a:r>
          </a:p>
          <a:p>
            <a:pPr lvl="1">
              <a:spcBef>
                <a:spcPct val="15000"/>
              </a:spcBef>
              <a:spcAft>
                <a:spcPct val="15000"/>
              </a:spcAft>
              <a:defRPr/>
            </a:pPr>
            <a:r>
              <a:rPr lang="en-US" altLang="en-US" sz="1800" b="0" dirty="0">
                <a:solidFill>
                  <a:srgbClr val="0089C4"/>
                </a:solidFill>
              </a:rPr>
              <a:t>Doesn’t fully account for customer distributed generation </a:t>
            </a:r>
          </a:p>
          <a:p>
            <a:pPr lvl="1">
              <a:spcBef>
                <a:spcPct val="15000"/>
              </a:spcBef>
              <a:spcAft>
                <a:spcPct val="15000"/>
              </a:spcAft>
              <a:defRPr/>
            </a:pPr>
            <a:r>
              <a:rPr lang="en-US" altLang="en-US" sz="1800" b="0" dirty="0">
                <a:solidFill>
                  <a:srgbClr val="0089C4"/>
                </a:solidFill>
              </a:rPr>
              <a:t>Nearby Distribution interferes with pricing for Transmission line costs</a:t>
            </a:r>
          </a:p>
          <a:p>
            <a:pPr>
              <a:spcBef>
                <a:spcPct val="15000"/>
              </a:spcBef>
              <a:spcAft>
                <a:spcPct val="15000"/>
              </a:spcAft>
              <a:defRPr/>
            </a:pPr>
            <a:endParaRPr lang="en-US" altLang="en-US" sz="1800" b="0" dirty="0"/>
          </a:p>
          <a:p>
            <a:pPr>
              <a:lnSpc>
                <a:spcPct val="90000"/>
              </a:lnSpc>
              <a:spcBef>
                <a:spcPct val="15000"/>
              </a:spcBef>
              <a:spcAft>
                <a:spcPct val="15000"/>
              </a:spcAft>
              <a:defRPr/>
            </a:pPr>
            <a:r>
              <a:rPr lang="en-US" altLang="en-US" sz="2000" dirty="0">
                <a:solidFill>
                  <a:srgbClr val="FFA100"/>
                </a:solidFill>
              </a:rPr>
              <a:t>Special Facilities</a:t>
            </a:r>
          </a:p>
          <a:p>
            <a:pPr lvl="1">
              <a:spcBef>
                <a:spcPct val="15000"/>
              </a:spcBef>
              <a:spcAft>
                <a:spcPct val="15000"/>
              </a:spcAft>
              <a:defRPr/>
            </a:pPr>
            <a:r>
              <a:rPr lang="en-US" altLang="en-US" sz="1800" b="0" dirty="0">
                <a:solidFill>
                  <a:srgbClr val="0089C4"/>
                </a:solidFill>
              </a:rPr>
              <a:t>“</a:t>
            </a:r>
            <a:r>
              <a:rPr lang="en-US" altLang="en-US" sz="1800" b="0" i="1" dirty="0">
                <a:solidFill>
                  <a:srgbClr val="0089C4"/>
                </a:solidFill>
              </a:rPr>
              <a:t>Facilities in an addition to or in substitution for standard facilities which PG&amp;E would normally provide for</a:t>
            </a:r>
            <a:r>
              <a:rPr lang="en-US" altLang="en-US" sz="1800" b="0" dirty="0">
                <a:solidFill>
                  <a:srgbClr val="0089C4"/>
                </a:solidFill>
              </a:rPr>
              <a:t>”</a:t>
            </a:r>
          </a:p>
          <a:p>
            <a:pPr lvl="1">
              <a:defRPr/>
            </a:pPr>
            <a:r>
              <a:rPr lang="en-US" altLang="en-US" sz="1800" b="0" dirty="0">
                <a:solidFill>
                  <a:srgbClr val="0089C4"/>
                </a:solidFill>
              </a:rPr>
              <a:t>Special Facilities are provided as an accommodation to the applicant only if acceptable for operation by PG&amp;E and the reliability of service to PG&amp;E’s other customers is not impaired</a:t>
            </a:r>
          </a:p>
          <a:p>
            <a:pPr lvl="1">
              <a:defRPr/>
            </a:pPr>
            <a:r>
              <a:rPr lang="en-US" altLang="en-US" sz="1800" b="0" dirty="0">
                <a:solidFill>
                  <a:srgbClr val="0089C4"/>
                </a:solidFill>
              </a:rPr>
              <a:t>Additional reliability feature such as redundant feeds, non-preferred service options where it is less economical to provide than PG&amp;E identified least-cost option</a:t>
            </a:r>
          </a:p>
          <a:p>
            <a:pPr lvl="1">
              <a:defRPr/>
            </a:pPr>
            <a:endParaRPr lang="en-US" altLang="en-US" sz="1200" b="0" dirty="0"/>
          </a:p>
          <a:p>
            <a:pPr>
              <a:defRPr/>
            </a:pPr>
            <a:endParaRPr lang="en-US" altLang="en-US" sz="2000" dirty="0"/>
          </a:p>
        </p:txBody>
      </p:sp>
      <p:sp>
        <p:nvSpPr>
          <p:cNvPr id="2" name="Slide Number Placeholder 1"/>
          <p:cNvSpPr>
            <a:spLocks noGrp="1"/>
          </p:cNvSpPr>
          <p:nvPr>
            <p:ph type="sldNum" sz="quarter" idx="12"/>
          </p:nvPr>
        </p:nvSpPr>
        <p:spPr/>
        <p:txBody>
          <a:bodyPr/>
          <a:lstStyle/>
          <a:p>
            <a:fld id="{366E71AF-4F7F-458D-830F-F06382F28CEA}" type="slidenum">
              <a:rPr lang="en-US" smtClean="0"/>
              <a:t>26</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8" name="Title 1">
            <a:extLst>
              <a:ext uri="{FF2B5EF4-FFF2-40B4-BE49-F238E27FC236}">
                <a16:creationId xmlns="" xmlns:a16="http://schemas.microsoft.com/office/drawing/2014/main" id="{D1E1493E-DA71-4C0C-BAFA-57FC12536301}"/>
              </a:ext>
            </a:extLst>
          </p:cNvPr>
          <p:cNvSpPr txBox="1">
            <a:spLocks noChangeArrowheads="1"/>
          </p:cNvSpPr>
          <p:nvPr/>
        </p:nvSpPr>
        <p:spPr>
          <a:xfrm>
            <a:off x="457200" y="274638"/>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Major Rule 15 Tariff Provisions: Additional Info</a:t>
            </a:r>
          </a:p>
        </p:txBody>
      </p:sp>
    </p:spTree>
    <p:extLst>
      <p:ext uri="{BB962C8B-B14F-4D97-AF65-F5344CB8AC3E}">
        <p14:creationId xmlns:p14="http://schemas.microsoft.com/office/powerpoint/2010/main" val="3540851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565" y="457200"/>
            <a:ext cx="7239000" cy="443198"/>
          </a:xfrm>
        </p:spPr>
        <p:txBody>
          <a:bodyPr>
            <a:noAutofit/>
          </a:bodyPr>
          <a:lstStyle/>
          <a:p>
            <a:r>
              <a:rPr lang="en-US" sz="2800" dirty="0"/>
              <a:t>Rule 2 Overview</a:t>
            </a:r>
          </a:p>
        </p:txBody>
      </p:sp>
      <p:sp>
        <p:nvSpPr>
          <p:cNvPr id="5" name="Content Placeholder 2">
            <a:extLst>
              <a:ext uri="{FF2B5EF4-FFF2-40B4-BE49-F238E27FC236}">
                <a16:creationId xmlns="" xmlns:a16="http://schemas.microsoft.com/office/drawing/2014/main" id="{E89C8160-B359-4DAD-B275-A46B8A021A36}"/>
              </a:ext>
            </a:extLst>
          </p:cNvPr>
          <p:cNvSpPr>
            <a:spLocks noGrp="1"/>
          </p:cNvSpPr>
          <p:nvPr>
            <p:ph idx="1"/>
          </p:nvPr>
        </p:nvSpPr>
        <p:spPr>
          <a:xfrm>
            <a:off x="990600" y="1566863"/>
            <a:ext cx="7445375" cy="4778375"/>
          </a:xfrm>
        </p:spPr>
        <p:txBody>
          <a:bodyPr>
            <a:normAutofit lnSpcReduction="10000"/>
          </a:bodyPr>
          <a:lstStyle/>
          <a:p>
            <a:pPr marL="0" indent="0">
              <a:buFontTx/>
              <a:buNone/>
              <a:defRPr/>
            </a:pPr>
            <a:r>
              <a:rPr lang="en-US" sz="2000" b="1" u="sng" dirty="0">
                <a:solidFill>
                  <a:srgbClr val="FFA100"/>
                </a:solidFill>
              </a:rPr>
              <a:t>Rule 2 </a:t>
            </a:r>
            <a:r>
              <a:rPr lang="en-US" sz="2000" dirty="0">
                <a:solidFill>
                  <a:srgbClr val="FFA100"/>
                </a:solidFill>
              </a:rPr>
              <a:t>is primarily on requirements for service connections with load.  Rule 2 includes Special Facilities and ANSI requirements that relate to load and generation</a:t>
            </a:r>
          </a:p>
          <a:p>
            <a:pPr marL="0" indent="0">
              <a:buFontTx/>
              <a:buNone/>
              <a:defRPr/>
            </a:pPr>
            <a:endParaRPr lang="en-US" sz="1600" dirty="0"/>
          </a:p>
          <a:p>
            <a:pPr marL="0" indent="0">
              <a:buFontTx/>
              <a:buNone/>
              <a:defRPr/>
            </a:pPr>
            <a:r>
              <a:rPr lang="en-US" sz="1800" dirty="0"/>
              <a:t>Rule 2 covers the following:</a:t>
            </a:r>
          </a:p>
          <a:p>
            <a:pPr>
              <a:defRPr/>
            </a:pPr>
            <a:r>
              <a:rPr lang="en-US" sz="1400" b="0" dirty="0"/>
              <a:t>General</a:t>
            </a:r>
          </a:p>
          <a:p>
            <a:pPr>
              <a:defRPr/>
            </a:pPr>
            <a:r>
              <a:rPr lang="en-US" sz="1400" b="0" dirty="0"/>
              <a:t>Service Delivery Voltages - includes description of distribution &amp; transmission, single to three phase, and primary vs. secondary)</a:t>
            </a:r>
          </a:p>
          <a:p>
            <a:pPr>
              <a:defRPr/>
            </a:pPr>
            <a:r>
              <a:rPr lang="en-US" sz="1400" b="0" dirty="0"/>
              <a:t>Voltage and Frequency Control - American National Standard Institute (ANSI) requirements +/- 5% of nominal voltage</a:t>
            </a:r>
          </a:p>
          <a:p>
            <a:pPr>
              <a:defRPr/>
            </a:pPr>
            <a:r>
              <a:rPr lang="en-US" sz="1400" b="0" dirty="0"/>
              <a:t>General Load Limitations - Max Demand Load Permitted for various service types</a:t>
            </a:r>
          </a:p>
          <a:p>
            <a:pPr>
              <a:defRPr/>
            </a:pPr>
            <a:r>
              <a:rPr lang="en-US" sz="1400" b="0" dirty="0"/>
              <a:t>Protective Devices – Applicant to protect its facility</a:t>
            </a:r>
          </a:p>
          <a:p>
            <a:pPr>
              <a:defRPr/>
            </a:pPr>
            <a:r>
              <a:rPr lang="en-US" sz="1400" b="0" dirty="0"/>
              <a:t>Interference with Service - Customer’s obligation to maintain its electrical service to avoid interruption e.g. motor start current limits</a:t>
            </a:r>
          </a:p>
          <a:p>
            <a:pPr>
              <a:defRPr/>
            </a:pPr>
            <a:r>
              <a:rPr lang="en-US" sz="1400" b="0" dirty="0"/>
              <a:t>Power Factor - must provide equipment to not impact Power Factor</a:t>
            </a:r>
          </a:p>
          <a:p>
            <a:pPr>
              <a:defRPr/>
            </a:pPr>
            <a:r>
              <a:rPr lang="en-US" sz="1400" b="0" dirty="0"/>
              <a:t>Connected Load Ratings - description of how load is calculated</a:t>
            </a:r>
          </a:p>
          <a:p>
            <a:pPr>
              <a:defRPr/>
            </a:pPr>
            <a:r>
              <a:rPr lang="en-US" sz="1800" b="1" u="sng" dirty="0"/>
              <a:t>Special Facilities</a:t>
            </a:r>
            <a:r>
              <a:rPr lang="en-US" sz="1800" dirty="0"/>
              <a:t> (see next slide)</a:t>
            </a:r>
            <a:endParaRPr lang="en-US" sz="1800" b="0" dirty="0"/>
          </a:p>
          <a:p>
            <a:pPr>
              <a:defRPr/>
            </a:pPr>
            <a:r>
              <a:rPr lang="en-US" sz="1400" b="0" dirty="0"/>
              <a:t>Welder Service – description of service for welding</a:t>
            </a:r>
          </a:p>
        </p:txBody>
      </p:sp>
      <p:sp>
        <p:nvSpPr>
          <p:cNvPr id="3" name="Slide Number Placeholder 2"/>
          <p:cNvSpPr>
            <a:spLocks noGrp="1"/>
          </p:cNvSpPr>
          <p:nvPr>
            <p:ph type="sldNum" sz="quarter" idx="12"/>
          </p:nvPr>
        </p:nvSpPr>
        <p:spPr/>
        <p:txBody>
          <a:bodyPr/>
          <a:lstStyle/>
          <a:p>
            <a:fld id="{366E71AF-4F7F-458D-830F-F06382F28CEA}" type="slidenum">
              <a:rPr lang="en-US" smtClean="0"/>
              <a:t>27</a:t>
            </a:fld>
            <a:endParaRPr lang="en-US"/>
          </a:p>
        </p:txBody>
      </p:sp>
      <p:sp>
        <p:nvSpPr>
          <p:cNvPr id="4" name="Footer Placeholder 3"/>
          <p:cNvSpPr>
            <a:spLocks noGrp="1"/>
          </p:cNvSpPr>
          <p:nvPr>
            <p:ph type="ftr" sz="quarter" idx="11"/>
          </p:nvPr>
        </p:nvSpPr>
        <p:spPr/>
        <p:txBody>
          <a:bodyPr/>
          <a:lstStyle/>
          <a:p>
            <a:r>
              <a:rPr lang="en-US"/>
              <a:t>DRAFT 5/11/2018</a:t>
            </a:r>
            <a:endParaRPr lang="en-US" dirty="0"/>
          </a:p>
        </p:txBody>
      </p:sp>
    </p:spTree>
    <p:extLst>
      <p:ext uri="{BB962C8B-B14F-4D97-AF65-F5344CB8AC3E}">
        <p14:creationId xmlns:p14="http://schemas.microsoft.com/office/powerpoint/2010/main" val="2685999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990600" y="1752600"/>
            <a:ext cx="7772400" cy="4130675"/>
          </a:xfrm>
        </p:spPr>
        <p:txBody>
          <a:bodyPr>
            <a:normAutofit lnSpcReduction="10000"/>
          </a:bodyPr>
          <a:lstStyle/>
          <a:p>
            <a:pPr lvl="1">
              <a:lnSpc>
                <a:spcPct val="80000"/>
              </a:lnSpc>
            </a:pPr>
            <a:endParaRPr lang="en-US" altLang="en-US" sz="1000" dirty="0"/>
          </a:p>
          <a:p>
            <a:pPr>
              <a:lnSpc>
                <a:spcPct val="80000"/>
              </a:lnSpc>
              <a:buFontTx/>
              <a:buNone/>
            </a:pPr>
            <a:r>
              <a:rPr lang="en-US" altLang="en-US" sz="2000" b="1" u="sng" dirty="0">
                <a:solidFill>
                  <a:srgbClr val="FFA100"/>
                </a:solidFill>
              </a:rPr>
              <a:t>Payment Options for Rules 15, 16</a:t>
            </a:r>
          </a:p>
          <a:p>
            <a:pPr>
              <a:lnSpc>
                <a:spcPct val="80000"/>
              </a:lnSpc>
            </a:pPr>
            <a:endParaRPr lang="en-US" altLang="en-US" sz="1800" dirty="0"/>
          </a:p>
          <a:p>
            <a:pPr>
              <a:lnSpc>
                <a:spcPct val="80000"/>
              </a:lnSpc>
            </a:pPr>
            <a:r>
              <a:rPr lang="en-US" altLang="en-US" sz="1800" dirty="0"/>
              <a:t>Ten-year Agreement </a:t>
            </a:r>
          </a:p>
          <a:p>
            <a:pPr lvl="1">
              <a:lnSpc>
                <a:spcPct val="80000"/>
              </a:lnSpc>
            </a:pPr>
            <a:r>
              <a:rPr lang="en-US" altLang="en-US" sz="1600" b="0" dirty="0"/>
              <a:t>Refundable costs subject to refund for ten years</a:t>
            </a:r>
          </a:p>
          <a:p>
            <a:pPr lvl="1">
              <a:lnSpc>
                <a:spcPct val="80000"/>
              </a:lnSpc>
            </a:pPr>
            <a:r>
              <a:rPr lang="en-US" altLang="en-US" sz="1600" b="0" dirty="0"/>
              <a:t>Transmission customer may get refund each year for first three years based on demand increases or other Customers being served from same line extension in accordance with Rule 15.</a:t>
            </a:r>
          </a:p>
          <a:p>
            <a:pPr lvl="1">
              <a:lnSpc>
                <a:spcPct val="80000"/>
              </a:lnSpc>
            </a:pPr>
            <a:r>
              <a:rPr lang="en-US" altLang="en-US" sz="1600" b="0" dirty="0"/>
              <a:t>Cost of ownership charges deducted annually from un-refunded balance</a:t>
            </a:r>
          </a:p>
          <a:p>
            <a:pPr lvl="1">
              <a:lnSpc>
                <a:spcPct val="80000"/>
              </a:lnSpc>
            </a:pPr>
            <a:r>
              <a:rPr lang="en-US" altLang="en-US" sz="1600" b="0" dirty="0"/>
              <a:t>Customer may get deficiency bill if actual revenue doesn’t meet the initial allowance granted</a:t>
            </a:r>
          </a:p>
          <a:p>
            <a:pPr lvl="1">
              <a:lnSpc>
                <a:spcPct val="80000"/>
              </a:lnSpc>
            </a:pPr>
            <a:endParaRPr lang="en-US" altLang="en-US" sz="1100" b="0" dirty="0"/>
          </a:p>
          <a:p>
            <a:pPr>
              <a:lnSpc>
                <a:spcPct val="80000"/>
              </a:lnSpc>
            </a:pPr>
            <a:r>
              <a:rPr lang="en-US" altLang="en-US" sz="1800" dirty="0"/>
              <a:t>50% Non-refundable Discount Option</a:t>
            </a:r>
          </a:p>
          <a:p>
            <a:pPr lvl="1">
              <a:lnSpc>
                <a:spcPct val="80000"/>
              </a:lnSpc>
            </a:pPr>
            <a:r>
              <a:rPr lang="en-US" altLang="en-US" sz="1600" b="0" dirty="0"/>
              <a:t>Customer pays ½ of the refundable costs above an allowance granted for </a:t>
            </a:r>
            <a:r>
              <a:rPr lang="en-US" altLang="en-US" sz="1600" b="0" dirty="0">
                <a:solidFill>
                  <a:srgbClr val="FF0000"/>
                </a:solidFill>
              </a:rPr>
              <a:t>Rule 15 extensions and Rule 16 Non-Residential extensions</a:t>
            </a:r>
          </a:p>
          <a:p>
            <a:pPr lvl="1">
              <a:lnSpc>
                <a:spcPct val="80000"/>
              </a:lnSpc>
            </a:pPr>
            <a:r>
              <a:rPr lang="en-US" altLang="en-US" sz="1600" b="0" dirty="0"/>
              <a:t>Customer not eligible for refunds</a:t>
            </a:r>
          </a:p>
          <a:p>
            <a:pPr lvl="1">
              <a:lnSpc>
                <a:spcPct val="80000"/>
              </a:lnSpc>
            </a:pPr>
            <a:r>
              <a:rPr lang="en-US" altLang="en-US" sz="1600" b="0" dirty="0"/>
              <a:t>Customer may get deficiency bill if actual revenue doesn’t meet the initial allowance granted</a:t>
            </a:r>
          </a:p>
        </p:txBody>
      </p:sp>
      <p:sp>
        <p:nvSpPr>
          <p:cNvPr id="2" name="Slide Number Placeholder 1"/>
          <p:cNvSpPr>
            <a:spLocks noGrp="1"/>
          </p:cNvSpPr>
          <p:nvPr>
            <p:ph type="sldNum" sz="quarter" idx="12"/>
          </p:nvPr>
        </p:nvSpPr>
        <p:spPr/>
        <p:txBody>
          <a:bodyPr/>
          <a:lstStyle/>
          <a:p>
            <a:fld id="{366E71AF-4F7F-458D-830F-F06382F28CEA}" type="slidenum">
              <a:rPr lang="en-US" smtClean="0"/>
              <a:t>28</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6" name="Title 1">
            <a:extLst>
              <a:ext uri="{FF2B5EF4-FFF2-40B4-BE49-F238E27FC236}">
                <a16:creationId xmlns="" xmlns:a16="http://schemas.microsoft.com/office/drawing/2014/main" id="{C7BEC9E9-D77D-42ED-8058-BE8E86A6DEB8}"/>
              </a:ext>
            </a:extLst>
          </p:cNvPr>
          <p:cNvSpPr txBox="1">
            <a:spLocks noChangeArrowheads="1"/>
          </p:cNvSpPr>
          <p:nvPr/>
        </p:nvSpPr>
        <p:spPr>
          <a:xfrm>
            <a:off x="457200" y="274638"/>
            <a:ext cx="8229600" cy="792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Major Rule 15/16 Tariff Provisions: </a:t>
            </a:r>
          </a:p>
          <a:p>
            <a:r>
              <a:rPr lang="en-US" altLang="en-US" sz="2800" dirty="0"/>
              <a:t>Customer Payments</a:t>
            </a:r>
          </a:p>
        </p:txBody>
      </p:sp>
    </p:spTree>
    <p:extLst>
      <p:ext uri="{BB962C8B-B14F-4D97-AF65-F5344CB8AC3E}">
        <p14:creationId xmlns:p14="http://schemas.microsoft.com/office/powerpoint/2010/main" val="1462196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838200" y="274638"/>
            <a:ext cx="7848600" cy="715962"/>
          </a:xfrm>
        </p:spPr>
        <p:txBody>
          <a:bodyPr>
            <a:noAutofit/>
          </a:bodyPr>
          <a:lstStyle/>
          <a:p>
            <a:r>
              <a:rPr lang="en-US" altLang="en-US" sz="2800" dirty="0"/>
              <a:t>Electric Forms related to Generation &amp; Rules 2/15/16</a:t>
            </a:r>
            <a:br>
              <a:rPr lang="en-US" altLang="en-US" sz="2800" dirty="0"/>
            </a:br>
            <a:r>
              <a:rPr lang="en-US" altLang="en-US" sz="2800" dirty="0"/>
              <a:t>Approved Rates for Cost of Ownership &amp; ITCC</a:t>
            </a:r>
          </a:p>
        </p:txBody>
      </p:sp>
      <p:sp>
        <p:nvSpPr>
          <p:cNvPr id="16387" name="Content Placeholder 2"/>
          <p:cNvSpPr>
            <a:spLocks noGrp="1" noChangeArrowheads="1"/>
          </p:cNvSpPr>
          <p:nvPr>
            <p:ph idx="1"/>
          </p:nvPr>
        </p:nvSpPr>
        <p:spPr>
          <a:xfrm>
            <a:off x="914400" y="1828800"/>
            <a:ext cx="7772400" cy="4114800"/>
          </a:xfrm>
        </p:spPr>
        <p:txBody>
          <a:bodyPr>
            <a:normAutofit/>
          </a:bodyPr>
          <a:lstStyle/>
          <a:p>
            <a:pPr marL="0" indent="0">
              <a:buNone/>
            </a:pPr>
            <a:r>
              <a:rPr lang="en-US" altLang="en-US" sz="2400" dirty="0">
                <a:solidFill>
                  <a:schemeClr val="accent6"/>
                </a:solidFill>
              </a:rPr>
              <a:t>Appendix A (Form 79-702), is utilizes specific </a:t>
            </a:r>
            <a:r>
              <a:rPr lang="en-US" altLang="en-US" sz="2400" u="sng" dirty="0">
                <a:solidFill>
                  <a:schemeClr val="accent6"/>
                </a:solidFill>
              </a:rPr>
              <a:t>Rates </a:t>
            </a:r>
            <a:r>
              <a:rPr lang="en-US" altLang="en-US" sz="2400" dirty="0">
                <a:solidFill>
                  <a:schemeClr val="accent6"/>
                </a:solidFill>
              </a:rPr>
              <a:t>to determine costs.  These are</a:t>
            </a:r>
            <a:r>
              <a:rPr lang="en-US" altLang="en-US" sz="1400" b="1" dirty="0">
                <a:solidFill>
                  <a:schemeClr val="accent6"/>
                </a:solidFill>
              </a:rPr>
              <a:t>:</a:t>
            </a:r>
          </a:p>
          <a:p>
            <a:pPr marL="0" indent="0">
              <a:buNone/>
            </a:pPr>
            <a:endParaRPr lang="en-US" altLang="en-US" sz="1400" b="0" dirty="0">
              <a:solidFill>
                <a:srgbClr val="0089C4"/>
              </a:solidFill>
            </a:endParaRPr>
          </a:p>
          <a:p>
            <a:pPr lvl="1">
              <a:buFont typeface="+mj-lt"/>
              <a:buAutoNum type="arabicPeriod"/>
            </a:pPr>
            <a:r>
              <a:rPr lang="en-US" altLang="en-US" sz="1600" b="1" dirty="0">
                <a:solidFill>
                  <a:srgbClr val="0089C4"/>
                </a:solidFill>
              </a:rPr>
              <a:t>Cost of Ownership (COO) Rate (from Rule 2, Section I):</a:t>
            </a:r>
            <a:r>
              <a:rPr lang="en-US" altLang="en-US" sz="1400" b="1" dirty="0">
                <a:solidFill>
                  <a:srgbClr val="0089C4"/>
                </a:solidFill>
              </a:rPr>
              <a:t> </a:t>
            </a:r>
            <a:r>
              <a:rPr lang="en-US" altLang="en-US" sz="1400" b="0" dirty="0">
                <a:solidFill>
                  <a:srgbClr val="0089C4"/>
                </a:solidFill>
              </a:rPr>
              <a:t> </a:t>
            </a:r>
            <a:endParaRPr lang="en-US" altLang="en-US" sz="1400" dirty="0">
              <a:solidFill>
                <a:srgbClr val="0089C4"/>
              </a:solidFill>
            </a:endParaRPr>
          </a:p>
          <a:p>
            <a:pPr marL="1089025" lvl="1"/>
            <a:r>
              <a:rPr lang="en-US" altLang="en-US" sz="1400" b="1" dirty="0">
                <a:solidFill>
                  <a:srgbClr val="0089C4"/>
                </a:solidFill>
              </a:rPr>
              <a:t>0.53% </a:t>
            </a:r>
            <a:r>
              <a:rPr lang="en-US" altLang="en-US" sz="1400" b="0" dirty="0">
                <a:solidFill>
                  <a:srgbClr val="0089C4"/>
                </a:solidFill>
              </a:rPr>
              <a:t>for Customer Financed and </a:t>
            </a:r>
          </a:p>
          <a:p>
            <a:pPr marL="804863" lvl="1" indent="-1588"/>
            <a:r>
              <a:rPr lang="en-US" altLang="en-US" sz="1400" b="1" dirty="0">
                <a:solidFill>
                  <a:srgbClr val="0089C4"/>
                </a:solidFill>
              </a:rPr>
              <a:t>     1.22% </a:t>
            </a:r>
            <a:r>
              <a:rPr lang="en-US" altLang="en-US" sz="1400" b="0" dirty="0">
                <a:solidFill>
                  <a:srgbClr val="0089C4"/>
                </a:solidFill>
              </a:rPr>
              <a:t>for Company Financed.  </a:t>
            </a:r>
            <a:r>
              <a:rPr lang="en-US" altLang="en-US" sz="1400" b="0" dirty="0"/>
              <a:t/>
            </a:r>
            <a:br>
              <a:rPr lang="en-US" altLang="en-US" sz="1400" b="0" dirty="0"/>
            </a:br>
            <a:r>
              <a:rPr lang="en-US" altLang="en-US" sz="1050" b="0" dirty="0"/>
              <a:t>PG&amp;E Advice Filing 3905-G approved by the CPUC 1/29/17 made effective 1/1/2018</a:t>
            </a:r>
            <a:r>
              <a:rPr lang="en-US" altLang="en-US" sz="900" b="0" dirty="0"/>
              <a:t>. </a:t>
            </a:r>
            <a:r>
              <a:rPr lang="en-US" altLang="en-US" sz="1000" u="sng" dirty="0">
                <a:hlinkClick r:id="rId3"/>
              </a:rPr>
              <a:t>Advice Filing 3905-G</a:t>
            </a:r>
            <a:r>
              <a:rPr lang="en-US" altLang="en-US" sz="1000" dirty="0"/>
              <a:t> </a:t>
            </a:r>
          </a:p>
          <a:p>
            <a:pPr lvl="1">
              <a:buFont typeface="+mj-lt"/>
              <a:buAutoNum type="arabicPeriod"/>
            </a:pPr>
            <a:endParaRPr lang="en-US" altLang="en-US" sz="1100" b="0" dirty="0"/>
          </a:p>
          <a:p>
            <a:pPr marL="741363" lvl="1" indent="-284163">
              <a:buNone/>
            </a:pPr>
            <a:r>
              <a:rPr lang="en-US" altLang="en-US" sz="1600" b="1" dirty="0">
                <a:solidFill>
                  <a:srgbClr val="0089C4"/>
                </a:solidFill>
              </a:rPr>
              <a:t>2. 	Income Tax Component of Contribution (ITCC) Rate:</a:t>
            </a:r>
            <a:r>
              <a:rPr lang="en-US" altLang="en-US" sz="1200" b="0" dirty="0">
                <a:solidFill>
                  <a:srgbClr val="0089C4"/>
                </a:solidFill>
              </a:rPr>
              <a:t>  </a:t>
            </a:r>
            <a:r>
              <a:rPr lang="en-US" altLang="en-US" sz="1100" b="0" dirty="0">
                <a:solidFill>
                  <a:srgbClr val="0089C4"/>
                </a:solidFill>
              </a:rPr>
              <a:t/>
            </a:r>
            <a:br>
              <a:rPr lang="en-US" altLang="en-US" sz="1100" b="0" dirty="0">
                <a:solidFill>
                  <a:srgbClr val="0089C4"/>
                </a:solidFill>
              </a:rPr>
            </a:br>
            <a:r>
              <a:rPr lang="en-US" altLang="en-US" sz="1400" b="0" dirty="0">
                <a:solidFill>
                  <a:srgbClr val="0089C4"/>
                </a:solidFill>
              </a:rPr>
              <a:t>The Current Rate is </a:t>
            </a:r>
            <a:r>
              <a:rPr lang="en-US" altLang="en-US" sz="1400" b="1" dirty="0">
                <a:solidFill>
                  <a:srgbClr val="0089C4"/>
                </a:solidFill>
              </a:rPr>
              <a:t>24%. </a:t>
            </a:r>
            <a:r>
              <a:rPr lang="en-US" altLang="en-US" sz="1100" b="0" dirty="0"/>
              <a:t/>
            </a:r>
            <a:br>
              <a:rPr lang="en-US" altLang="en-US" sz="1100" b="0" dirty="0"/>
            </a:br>
            <a:r>
              <a:rPr lang="en-US" altLang="en-US" sz="1100" b="0" dirty="0"/>
              <a:t>PG&amp;E Advice Filing 3669-G/4766-E approved 2/11/16 and made effective 1/1/2015.  </a:t>
            </a:r>
            <a:r>
              <a:rPr lang="en-US" altLang="en-US" sz="1100" b="0" dirty="0">
                <a:hlinkClick r:id="rId4"/>
              </a:rPr>
              <a:t>Link</a:t>
            </a:r>
            <a:endParaRPr lang="en-US" altLang="en-US" sz="1100" b="0" dirty="0"/>
          </a:p>
          <a:p>
            <a:pPr lvl="1">
              <a:buFont typeface="+mj-lt"/>
              <a:buAutoNum type="arabicPeriod"/>
            </a:pPr>
            <a:endParaRPr lang="en-US" altLang="en-US" sz="1100" b="0" dirty="0"/>
          </a:p>
          <a:p>
            <a:pPr marL="741363" lvl="1" indent="-284163">
              <a:buNone/>
            </a:pPr>
            <a:r>
              <a:rPr lang="en-US" altLang="en-US" sz="1600" b="1" dirty="0">
                <a:solidFill>
                  <a:srgbClr val="0089C4"/>
                </a:solidFill>
              </a:rPr>
              <a:t>3. 	Present Worth Factor (PWF) Rate:</a:t>
            </a:r>
            <a:r>
              <a:rPr lang="en-US" altLang="en-US" sz="1600" b="0" dirty="0">
                <a:solidFill>
                  <a:srgbClr val="0089C4"/>
                </a:solidFill>
              </a:rPr>
              <a:t>  </a:t>
            </a:r>
            <a:r>
              <a:rPr lang="en-US" altLang="en-US" sz="1100" b="0" dirty="0">
                <a:solidFill>
                  <a:srgbClr val="0089C4"/>
                </a:solidFill>
              </a:rPr>
              <a:t/>
            </a:r>
            <a:br>
              <a:rPr lang="en-US" altLang="en-US" sz="1100" b="0" dirty="0">
                <a:solidFill>
                  <a:srgbClr val="0089C4"/>
                </a:solidFill>
              </a:rPr>
            </a:br>
            <a:r>
              <a:rPr lang="en-US" altLang="en-US" sz="1400" b="0" dirty="0">
                <a:solidFill>
                  <a:srgbClr val="0089C4"/>
                </a:solidFill>
              </a:rPr>
              <a:t>Current Rate is </a:t>
            </a:r>
            <a:r>
              <a:rPr lang="en-US" altLang="en-US" sz="1400" b="1" dirty="0">
                <a:solidFill>
                  <a:srgbClr val="0089C4"/>
                </a:solidFill>
              </a:rPr>
              <a:t>14.2%</a:t>
            </a:r>
            <a:r>
              <a:rPr lang="en-US" altLang="en-US" sz="1400" b="0" dirty="0">
                <a:solidFill>
                  <a:srgbClr val="0089C4"/>
                </a:solidFill>
              </a:rPr>
              <a:t>.  </a:t>
            </a:r>
            <a:endParaRPr lang="en-US" altLang="en-US" sz="1100" b="0" dirty="0">
              <a:solidFill>
                <a:srgbClr val="0089C4"/>
              </a:solidFill>
            </a:endParaRPr>
          </a:p>
          <a:p>
            <a:pPr marL="741363" lvl="1" indent="0">
              <a:buNone/>
            </a:pPr>
            <a:r>
              <a:rPr lang="en-US" altLang="en-US" sz="1100" b="0" dirty="0"/>
              <a:t>PG&amp;E Advice Filing 3896-G/5162-E approved 12/22/17 and made effective 1/1/18.  </a:t>
            </a:r>
            <a:r>
              <a:rPr lang="en-US" altLang="en-US" sz="1100" b="0" dirty="0">
                <a:hlinkClick r:id="rId5"/>
              </a:rPr>
              <a:t>Link</a:t>
            </a:r>
            <a:endParaRPr lang="en-US" altLang="en-US" sz="11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E71AF-4F7F-458D-830F-F06382F28C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tint val="75000"/>
                  </a:prstClr>
                </a:solidFill>
                <a:effectLst/>
                <a:uLnTx/>
                <a:uFillTx/>
                <a:latin typeface="Calibri"/>
                <a:ea typeface="+mn-ea"/>
                <a:cs typeface="+mn-cs"/>
              </a:rPr>
              <a:t>DRAFT 5/11/2018</a:t>
            </a:r>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3080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altLang="en-US" smtClean="0"/>
              <a:t>Learning Objectives</a:t>
            </a:r>
            <a:endParaRPr lang="en-US" altLang="en-US" dirty="0"/>
          </a:p>
        </p:txBody>
      </p:sp>
      <p:sp>
        <p:nvSpPr>
          <p:cNvPr id="3" name="Content Placeholder 2">
            <a:extLst>
              <a:ext uri="{FF2B5EF4-FFF2-40B4-BE49-F238E27FC236}">
                <a16:creationId xmlns="" xmlns:a16="http://schemas.microsoft.com/office/drawing/2014/main" id="{7BE2FE11-69FE-4C52-A060-5BB8AC4AD4DF}"/>
              </a:ext>
            </a:extLst>
          </p:cNvPr>
          <p:cNvSpPr>
            <a:spLocks noGrp="1"/>
          </p:cNvSpPr>
          <p:nvPr>
            <p:ph idx="1"/>
          </p:nvPr>
        </p:nvSpPr>
        <p:spPr/>
        <p:txBody>
          <a:bodyPr>
            <a:normAutofit fontScale="85000" lnSpcReduction="10000"/>
          </a:bodyPr>
          <a:lstStyle/>
          <a:p>
            <a:r>
              <a:rPr lang="en-US" dirty="0" smtClean="0"/>
              <a:t>Understand when Rule 2, Rule 15/16, come into play in Rule 21 interconnection</a:t>
            </a:r>
          </a:p>
          <a:p>
            <a:r>
              <a:rPr lang="en-US" dirty="0" smtClean="0"/>
              <a:t>Understand the allocation of mitigation costs between the different Rules</a:t>
            </a:r>
          </a:p>
          <a:p>
            <a:r>
              <a:rPr lang="en-US" dirty="0" smtClean="0"/>
              <a:t>Understand if and how the different allocation affects the interconnection timeline to PTO and final cost calculation for OTCC and ITCC</a:t>
            </a:r>
          </a:p>
          <a:p>
            <a:r>
              <a:rPr lang="en-US" dirty="0" smtClean="0"/>
              <a:t>Understand the non-tariff policies of each utility to communicate timeline </a:t>
            </a:r>
            <a:r>
              <a:rPr lang="en-US" dirty="0" smtClean="0"/>
              <a:t>and </a:t>
            </a:r>
            <a:r>
              <a:rPr lang="en-US" dirty="0" smtClean="0"/>
              <a:t>cost expectations and manage to those expectations</a:t>
            </a:r>
          </a:p>
          <a:p>
            <a:r>
              <a:rPr lang="en-US" dirty="0" smtClean="0"/>
              <a:t>Others?</a:t>
            </a:r>
            <a:endParaRPr lang="en-US" dirty="0"/>
          </a:p>
        </p:txBody>
      </p:sp>
      <p:sp>
        <p:nvSpPr>
          <p:cNvPr id="4" name="Footer Placeholder 3"/>
          <p:cNvSpPr>
            <a:spLocks noGrp="1"/>
          </p:cNvSpPr>
          <p:nvPr>
            <p:ph type="ftr" sz="quarter" idx="11"/>
          </p:nvPr>
        </p:nvSpPr>
        <p:spPr/>
        <p:txBody>
          <a:bodyPr/>
          <a:lstStyle/>
          <a:p>
            <a:r>
              <a:rPr lang="en-US" smtClean="0"/>
              <a:t>DRAFT 5/11/2018</a:t>
            </a:r>
            <a:endParaRPr lang="en-US" dirty="0"/>
          </a:p>
        </p:txBody>
      </p:sp>
      <p:sp>
        <p:nvSpPr>
          <p:cNvPr id="2" name="Slide Number Placeholder 1"/>
          <p:cNvSpPr>
            <a:spLocks noGrp="1"/>
          </p:cNvSpPr>
          <p:nvPr>
            <p:ph type="sldNum" sz="quarter" idx="12"/>
          </p:nvPr>
        </p:nvSpPr>
        <p:spPr/>
        <p:txBody>
          <a:bodyPr/>
          <a:lstStyle/>
          <a:p>
            <a:fld id="{366E71AF-4F7F-458D-830F-F06382F28CEA}" type="slidenum">
              <a:rPr lang="en-US" smtClean="0"/>
              <a:pPr/>
              <a:t>3</a:t>
            </a:fld>
            <a:endParaRPr lang="en-US"/>
          </a:p>
        </p:txBody>
      </p:sp>
    </p:spTree>
    <p:extLst>
      <p:ext uri="{BB962C8B-B14F-4D97-AF65-F5344CB8AC3E}">
        <p14:creationId xmlns:p14="http://schemas.microsoft.com/office/powerpoint/2010/main" val="236829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838200" y="274638"/>
            <a:ext cx="7848600" cy="715962"/>
          </a:xfrm>
        </p:spPr>
        <p:txBody>
          <a:bodyPr>
            <a:noAutofit/>
          </a:bodyPr>
          <a:lstStyle/>
          <a:p>
            <a:r>
              <a:rPr lang="en-US" altLang="en-US" sz="2800" dirty="0"/>
              <a:t>Electric Forms related to Generation &amp; Rule 2/15/16</a:t>
            </a:r>
          </a:p>
        </p:txBody>
      </p:sp>
      <p:sp>
        <p:nvSpPr>
          <p:cNvPr id="16387" name="Content Placeholder 2"/>
          <p:cNvSpPr>
            <a:spLocks noGrp="1" noChangeArrowheads="1"/>
          </p:cNvSpPr>
          <p:nvPr>
            <p:ph idx="1"/>
          </p:nvPr>
        </p:nvSpPr>
        <p:spPr>
          <a:xfrm>
            <a:off x="914400" y="1828800"/>
            <a:ext cx="7772400" cy="4114800"/>
          </a:xfrm>
        </p:spPr>
        <p:txBody>
          <a:bodyPr>
            <a:normAutofit/>
          </a:bodyPr>
          <a:lstStyle/>
          <a:p>
            <a:pPr marL="0" indent="0">
              <a:buNone/>
            </a:pPr>
            <a:r>
              <a:rPr lang="en-US" altLang="en-US" sz="2000" dirty="0">
                <a:solidFill>
                  <a:schemeClr val="accent6"/>
                </a:solidFill>
              </a:rPr>
              <a:t>When Special Facilities are required for Generation,  a Special Facility Agreement and its accompanying Appendix are executed with the Generation Customer:</a:t>
            </a:r>
          </a:p>
          <a:p>
            <a:pPr marL="0" indent="0">
              <a:buNone/>
            </a:pPr>
            <a:endParaRPr lang="en-US" altLang="en-US" sz="2000" dirty="0">
              <a:solidFill>
                <a:schemeClr val="accent6"/>
              </a:solidFill>
            </a:endParaRPr>
          </a:p>
          <a:p>
            <a:pPr marL="688975">
              <a:buFont typeface="+mj-lt"/>
              <a:buAutoNum type="arabicPeriod"/>
            </a:pPr>
            <a:r>
              <a:rPr lang="en-US" altLang="en-US" sz="1800" b="1" u="sng" dirty="0"/>
              <a:t>Form 79-280 </a:t>
            </a:r>
            <a:r>
              <a:rPr lang="en-US" altLang="en-US" sz="1400" b="0" dirty="0"/>
              <a:t>- </a:t>
            </a:r>
            <a:r>
              <a:rPr lang="en-US" altLang="en-US" sz="1600" b="0" dirty="0"/>
              <a:t>Agreement For Installation or Allocation of Special Facilities for Parallel Operation of </a:t>
            </a:r>
            <a:r>
              <a:rPr lang="en-US" altLang="en-US" sz="1600" b="0" dirty="0" err="1"/>
              <a:t>NonUtility</a:t>
            </a:r>
            <a:r>
              <a:rPr lang="en-US" altLang="en-US" sz="1600" b="0" dirty="0"/>
              <a:t>-Owned Generation </a:t>
            </a:r>
            <a:r>
              <a:rPr lang="en-US" altLang="en-US" sz="1600" b="0" dirty="0" err="1"/>
              <a:t>And/Or</a:t>
            </a:r>
            <a:r>
              <a:rPr lang="en-US" altLang="en-US" sz="1600" b="0" dirty="0"/>
              <a:t> Electrical Standby Service (Electric Rules 2 and 21</a:t>
            </a:r>
            <a:r>
              <a:rPr lang="en-US" altLang="en-US" sz="1400" b="0" dirty="0"/>
              <a:t>) </a:t>
            </a:r>
            <a:r>
              <a:rPr lang="en-US" altLang="en-US" sz="1400" b="0" dirty="0">
                <a:hlinkClick r:id="rId3"/>
              </a:rPr>
              <a:t>Link</a:t>
            </a:r>
            <a:endParaRPr lang="en-US" altLang="en-US" sz="1400" b="0" dirty="0"/>
          </a:p>
          <a:p>
            <a:pPr marL="688975">
              <a:buFont typeface="+mj-lt"/>
              <a:buAutoNum type="arabicPeriod"/>
            </a:pPr>
            <a:endParaRPr lang="en-US" altLang="en-US" sz="1400" b="0" dirty="0"/>
          </a:p>
          <a:p>
            <a:pPr marL="688975">
              <a:buFont typeface="+mj-lt"/>
              <a:buAutoNum type="arabicPeriod"/>
            </a:pPr>
            <a:endParaRPr lang="en-US" altLang="en-US" sz="1400" b="0" dirty="0"/>
          </a:p>
          <a:p>
            <a:pPr marL="688975">
              <a:buFont typeface="+mj-lt"/>
              <a:buAutoNum type="arabicPeriod"/>
            </a:pPr>
            <a:r>
              <a:rPr lang="en-US" altLang="en-US" sz="1800" b="1" u="sng" dirty="0"/>
              <a:t>Form 79-702 </a:t>
            </a:r>
            <a:r>
              <a:rPr lang="en-US" altLang="en-US" sz="1400" b="0" dirty="0"/>
              <a:t>- </a:t>
            </a:r>
            <a:r>
              <a:rPr lang="en-US" altLang="en-US" sz="1600" b="0" dirty="0"/>
              <a:t>Agreement For Installation or Allocation of Special Facilities for Parallel Operation of </a:t>
            </a:r>
            <a:r>
              <a:rPr lang="en-US" altLang="en-US" sz="1600" b="0" dirty="0" err="1"/>
              <a:t>NonUtility</a:t>
            </a:r>
            <a:r>
              <a:rPr lang="en-US" altLang="en-US" sz="1600" b="0" dirty="0"/>
              <a:t>-Owned Generation </a:t>
            </a:r>
            <a:r>
              <a:rPr lang="en-US" altLang="en-US" sz="1600" b="0" dirty="0" err="1"/>
              <a:t>And/Or</a:t>
            </a:r>
            <a:r>
              <a:rPr lang="en-US" altLang="en-US" sz="1600" b="0" dirty="0"/>
              <a:t> Electrical Standby Service – </a:t>
            </a:r>
            <a:r>
              <a:rPr lang="en-US" altLang="en-US" sz="1600" b="1" dirty="0"/>
              <a:t>Appendix A – Detail of Special Facilities Charges</a:t>
            </a:r>
            <a:r>
              <a:rPr lang="en-US" altLang="en-US" sz="1800" b="0" dirty="0"/>
              <a:t> </a:t>
            </a:r>
            <a:r>
              <a:rPr lang="en-US" altLang="en-US" sz="1600" b="0" dirty="0">
                <a:hlinkClick r:id="rId4"/>
              </a:rPr>
              <a:t>Link</a:t>
            </a:r>
            <a:endParaRPr lang="en-US" altLang="en-US" sz="1600" b="0" dirty="0"/>
          </a:p>
          <a:p>
            <a:endParaRPr lang="en-US" altLang="en-US" sz="1400" b="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E71AF-4F7F-458D-830F-F06382F28C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tint val="75000"/>
                  </a:prstClr>
                </a:solidFill>
                <a:effectLst/>
                <a:uLnTx/>
                <a:uFillTx/>
                <a:latin typeface="Calibri"/>
                <a:ea typeface="+mn-ea"/>
                <a:cs typeface="+mn-cs"/>
              </a:rPr>
              <a:t>DRAFT 5/11/2018</a:t>
            </a:r>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9654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457200" y="274638"/>
            <a:ext cx="8229600" cy="639762"/>
          </a:xfrm>
        </p:spPr>
        <p:txBody>
          <a:bodyPr>
            <a:normAutofit/>
          </a:bodyPr>
          <a:lstStyle/>
          <a:p>
            <a:r>
              <a:rPr lang="en-US" altLang="en-US" sz="2800" dirty="0"/>
              <a:t>SFA Appendix A for Generation Project</a:t>
            </a:r>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6611938" cy="5657334"/>
          </a:xfrm>
          <a:prstGeom prst="rect">
            <a:avLst/>
          </a:prstGeom>
          <a:noFill/>
          <a:ln w="9525">
            <a:solidFill>
              <a:srgbClr val="000000"/>
            </a:solidFill>
            <a:miter lim="800000"/>
            <a:headEnd/>
            <a:tailEnd/>
          </a:ln>
          <a:effectLst>
            <a:outerShdw blurRad="508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415" name="TextBox 15"/>
          <p:cNvSpPr txBox="1">
            <a:spLocks noChangeArrowheads="1"/>
          </p:cNvSpPr>
          <p:nvPr/>
        </p:nvSpPr>
        <p:spPr bwMode="auto">
          <a:xfrm>
            <a:off x="457200" y="4819909"/>
            <a:ext cx="1011815" cy="523220"/>
          </a:xfrm>
          <a:prstGeom prst="rect">
            <a:avLst/>
          </a:prstGeom>
          <a:solidFill>
            <a:schemeClr val="bg1">
              <a:lumMod val="95000"/>
            </a:schemeClr>
          </a:solidFill>
          <a:ln w="9525">
            <a:solidFill>
              <a:schemeClr val="tx1"/>
            </a:solidFill>
            <a:miter lim="800000"/>
            <a:headEnd/>
            <a:tailEnd/>
          </a:ln>
        </p:spPr>
        <p:txBody>
          <a:bodyPr wrap="none">
            <a:spAutoFit/>
          </a:bodyPr>
          <a:lstStyle>
            <a:lvl1pPr>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0" dirty="0">
                <a:ln>
                  <a:noFill/>
                </a:ln>
                <a:solidFill>
                  <a:srgbClr val="1F497D"/>
                </a:solidFill>
                <a:effectLst/>
                <a:uLnTx/>
                <a:uFillTx/>
                <a:latin typeface="Arial" pitchFamily="34" charset="0"/>
                <a:ea typeface="+mn-ea"/>
                <a:cs typeface="Arial" pitchFamily="34" charset="0"/>
              </a:rPr>
              <a:t>24% ITCC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0" dirty="0">
                <a:ln>
                  <a:noFill/>
                </a:ln>
                <a:solidFill>
                  <a:srgbClr val="1F497D"/>
                </a:solidFill>
                <a:effectLst/>
                <a:uLnTx/>
                <a:uFillTx/>
                <a:latin typeface="Arial" pitchFamily="34" charset="0"/>
                <a:ea typeface="+mn-ea"/>
                <a:cs typeface="Arial" pitchFamily="34" charset="0"/>
              </a:rPr>
              <a:t>(CAIC)</a:t>
            </a:r>
          </a:p>
        </p:txBody>
      </p:sp>
      <p:sp>
        <p:nvSpPr>
          <p:cNvPr id="17416" name="Arrow: Right 16"/>
          <p:cNvSpPr>
            <a:spLocks noChangeArrowheads="1"/>
          </p:cNvSpPr>
          <p:nvPr/>
        </p:nvSpPr>
        <p:spPr bwMode="auto">
          <a:xfrm>
            <a:off x="1524000" y="4876800"/>
            <a:ext cx="756311" cy="228600"/>
          </a:xfrm>
          <a:prstGeom prst="rightArrow">
            <a:avLst>
              <a:gd name="adj1" fmla="val 50000"/>
              <a:gd name="adj2" fmla="val 49982"/>
            </a:avLst>
          </a:prstGeom>
          <a:solidFill>
            <a:srgbClr val="FFC000"/>
          </a:solidFill>
          <a:ln>
            <a:solidFill>
              <a:srgbClr val="00A5DF"/>
            </a:solidFill>
          </a:ln>
        </p:spPr>
        <p:txBody>
          <a:bodyPr/>
          <a:lstStyle>
            <a:lvl1pPr marL="293688" indent="-293688">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293688" marR="0" lvl="0" indent="-293688" algn="l" defTabSz="914400" rtl="0" eaLnBrk="1" fontAlgn="auto" latinLnBrk="0" hangingPunct="1">
              <a:lnSpc>
                <a:spcPct val="100000"/>
              </a:lnSpc>
              <a:spcBef>
                <a:spcPct val="45000"/>
              </a:spcBef>
              <a:spcAft>
                <a:spcPct val="45000"/>
              </a:spcAft>
              <a:buClr>
                <a:srgbClr val="1F497D"/>
              </a:buClr>
              <a:buSzTx/>
              <a:buFontTx/>
              <a:buChar char="•"/>
              <a:tabLst/>
              <a:defRPr/>
            </a:pPr>
            <a:endParaRPr kumimoji="1" lang="en-US" altLang="en-US" sz="1400" b="1" i="0" u="none" strike="noStrike" kern="1200" cap="none" spc="0" normalizeH="0" baseline="0" noProof="0">
              <a:ln>
                <a:noFill/>
              </a:ln>
              <a:solidFill>
                <a:srgbClr val="FFC000"/>
              </a:solidFill>
              <a:effectLst/>
              <a:uLnTx/>
              <a:uFillTx/>
              <a:latin typeface="Arial" pitchFamily="34" charset="0"/>
              <a:ea typeface="+mn-ea"/>
              <a:cs typeface="Arial"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E71AF-4F7F-458D-830F-F06382F28C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tint val="75000"/>
                  </a:prstClr>
                </a:solidFill>
                <a:effectLst/>
                <a:uLnTx/>
                <a:uFillTx/>
                <a:latin typeface="Calibri"/>
                <a:ea typeface="+mn-ea"/>
                <a:cs typeface="+mn-cs"/>
              </a:rPr>
              <a:t>DRAFT 5/11/2018</a:t>
            </a:r>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063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457200" y="274638"/>
            <a:ext cx="8229600" cy="639762"/>
          </a:xfrm>
        </p:spPr>
        <p:txBody>
          <a:bodyPr>
            <a:normAutofit/>
          </a:bodyPr>
          <a:lstStyle/>
          <a:p>
            <a:r>
              <a:rPr lang="en-US" altLang="en-US" sz="2800" dirty="0"/>
              <a:t>SFA Appendix A for Generation Project: </a:t>
            </a:r>
            <a:r>
              <a:rPr lang="en-US" altLang="en-US" sz="2800" dirty="0" err="1"/>
              <a:t>Pg</a:t>
            </a:r>
            <a:r>
              <a:rPr lang="en-US" altLang="en-US" sz="2800" dirty="0"/>
              <a:t> 2</a:t>
            </a: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6053917" cy="5334000"/>
          </a:xfrm>
          <a:prstGeom prst="rect">
            <a:avLst/>
          </a:prstGeom>
          <a:noFill/>
          <a:ln w="9525">
            <a:solidFill>
              <a:srgbClr val="000000"/>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413" name="TextBox 6"/>
          <p:cNvSpPr txBox="1">
            <a:spLocks noChangeArrowheads="1"/>
          </p:cNvSpPr>
          <p:nvPr/>
        </p:nvSpPr>
        <p:spPr bwMode="auto">
          <a:xfrm>
            <a:off x="8153400" y="1720457"/>
            <a:ext cx="914400" cy="1261884"/>
          </a:xfrm>
          <a:prstGeom prst="rect">
            <a:avLst/>
          </a:prstGeom>
          <a:solidFill>
            <a:schemeClr val="bg1">
              <a:lumMod val="95000"/>
            </a:schemeClr>
          </a:solidFill>
          <a:ln w="9525">
            <a:solidFill>
              <a:schemeClr val="tx1"/>
            </a:solidFill>
            <a:miter lim="800000"/>
            <a:headEnd/>
            <a:tailEnd/>
          </a:ln>
        </p:spPr>
        <p:txBody>
          <a:bodyPr wrap="square">
            <a:spAutoFit/>
          </a:bodyPr>
          <a:lstStyle>
            <a:lvl1pPr>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0" dirty="0">
                <a:ln>
                  <a:noFill/>
                </a:ln>
                <a:solidFill>
                  <a:srgbClr val="1F497D"/>
                </a:solidFill>
                <a:effectLst/>
                <a:uLnTx/>
                <a:uFillTx/>
                <a:latin typeface="Arial" pitchFamily="34" charset="0"/>
                <a:ea typeface="+mn-ea"/>
                <a:cs typeface="Arial" pitchFamily="34" charset="0"/>
              </a:rPr>
              <a:t>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0" dirty="0">
                <a:ln>
                  <a:noFill/>
                </a:ln>
                <a:solidFill>
                  <a:srgbClr val="1F497D"/>
                </a:solidFill>
                <a:effectLst/>
                <a:uLnTx/>
                <a:uFillTx/>
                <a:latin typeface="Arial" pitchFamily="34" charset="0"/>
                <a:ea typeface="+mn-ea"/>
                <a:cs typeface="Arial" pitchFamily="34" charset="0"/>
              </a:rPr>
              <a:t>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600" b="1" i="0" u="none" strike="noStrike" kern="1200" cap="none" spc="0" normalizeH="0" baseline="0" noProof="0" dirty="0">
                <a:ln>
                  <a:noFill/>
                </a:ln>
                <a:solidFill>
                  <a:srgbClr val="1F497D"/>
                </a:solidFill>
                <a:effectLst/>
                <a:uLnTx/>
                <a:uFillTx/>
                <a:latin typeface="Arial" pitchFamily="34" charset="0"/>
                <a:ea typeface="+mn-ea"/>
                <a:cs typeface="Arial" pitchFamily="34" charset="0"/>
              </a:rPr>
              <a:t>Owner-ship (COO)</a:t>
            </a:r>
            <a:endParaRPr kumimoji="1" lang="en-US" altLang="en-US" sz="1400" b="1" i="0" u="none" strike="noStrike" kern="1200" cap="none" spc="0" normalizeH="0" baseline="0" noProof="0" dirty="0">
              <a:ln>
                <a:noFill/>
              </a:ln>
              <a:solidFill>
                <a:srgbClr val="1F497D"/>
              </a:solidFill>
              <a:effectLst/>
              <a:uLnTx/>
              <a:uFillTx/>
              <a:latin typeface="Arial" pitchFamily="34" charset="0"/>
              <a:ea typeface="+mn-ea"/>
              <a:cs typeface="Arial" pitchFamily="34" charset="0"/>
            </a:endParaRPr>
          </a:p>
        </p:txBody>
      </p:sp>
      <p:sp>
        <p:nvSpPr>
          <p:cNvPr id="17414" name="Arrow: Right 14"/>
          <p:cNvSpPr>
            <a:spLocks noChangeArrowheads="1"/>
          </p:cNvSpPr>
          <p:nvPr/>
        </p:nvSpPr>
        <p:spPr bwMode="auto">
          <a:xfrm rot="9593381">
            <a:off x="6707974" y="2295290"/>
            <a:ext cx="1450338" cy="228600"/>
          </a:xfrm>
          <a:prstGeom prst="rightArrow">
            <a:avLst>
              <a:gd name="adj1" fmla="val 50000"/>
              <a:gd name="adj2" fmla="val 49994"/>
            </a:avLst>
          </a:prstGeom>
          <a:solidFill>
            <a:srgbClr val="FFA100"/>
          </a:solidFill>
          <a:ln>
            <a:solidFill>
              <a:srgbClr val="0089C4"/>
            </a:solidFill>
          </a:ln>
        </p:spPr>
        <p:txBody>
          <a:bodyPr/>
          <a:lstStyle>
            <a:lvl1pPr marL="293688" indent="-293688">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293688" marR="0" lvl="0" indent="-293688" algn="l" defTabSz="914400" rtl="0" eaLnBrk="1" fontAlgn="auto" latinLnBrk="0" hangingPunct="1">
              <a:lnSpc>
                <a:spcPct val="100000"/>
              </a:lnSpc>
              <a:spcBef>
                <a:spcPct val="45000"/>
              </a:spcBef>
              <a:spcAft>
                <a:spcPct val="45000"/>
              </a:spcAft>
              <a:buClr>
                <a:srgbClr val="1F497D"/>
              </a:buClr>
              <a:buSzTx/>
              <a:buFontTx/>
              <a:buChar char="•"/>
              <a:tabLst/>
              <a:defRPr/>
            </a:pPr>
            <a:endParaRPr kumimoji="1" lang="en-US" altLang="en-US" sz="1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7417" name="TextBox 17"/>
          <p:cNvSpPr txBox="1">
            <a:spLocks noChangeArrowheads="1"/>
          </p:cNvSpPr>
          <p:nvPr/>
        </p:nvSpPr>
        <p:spPr bwMode="auto">
          <a:xfrm>
            <a:off x="304800" y="5324063"/>
            <a:ext cx="1492184" cy="523220"/>
          </a:xfrm>
          <a:prstGeom prst="rect">
            <a:avLst/>
          </a:prstGeom>
          <a:solidFill>
            <a:schemeClr val="bg1">
              <a:lumMod val="95000"/>
            </a:schemeClr>
          </a:solidFill>
          <a:ln w="9525">
            <a:solidFill>
              <a:schemeClr val="tx1"/>
            </a:solidFill>
            <a:miter lim="800000"/>
            <a:headEnd/>
            <a:tailEnd/>
          </a:ln>
        </p:spPr>
        <p:txBody>
          <a:bodyPr wrap="square">
            <a:spAutoFit/>
          </a:bodyPr>
          <a:lstStyle>
            <a:lvl1pPr>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0" dirty="0">
                <a:ln>
                  <a:noFill/>
                </a:ln>
                <a:solidFill>
                  <a:srgbClr val="1F497D"/>
                </a:solidFill>
                <a:effectLst/>
                <a:uLnTx/>
                <a:uFillTx/>
                <a:latin typeface="Arial" pitchFamily="34" charset="0"/>
                <a:ea typeface="+mn-ea"/>
                <a:cs typeface="Arial" pitchFamily="34" charset="0"/>
              </a:rPr>
              <a:t>Present Worth Factor (PWF)</a:t>
            </a:r>
          </a:p>
        </p:txBody>
      </p:sp>
      <p:sp>
        <p:nvSpPr>
          <p:cNvPr id="17418" name="Arrow: Right 18"/>
          <p:cNvSpPr>
            <a:spLocks noChangeArrowheads="1"/>
          </p:cNvSpPr>
          <p:nvPr/>
        </p:nvSpPr>
        <p:spPr bwMode="auto">
          <a:xfrm>
            <a:off x="1815484" y="5411104"/>
            <a:ext cx="1068527" cy="174569"/>
          </a:xfrm>
          <a:prstGeom prst="rightArrow">
            <a:avLst>
              <a:gd name="adj1" fmla="val 50000"/>
              <a:gd name="adj2" fmla="val 50040"/>
            </a:avLst>
          </a:prstGeom>
          <a:solidFill>
            <a:srgbClr val="FFA100"/>
          </a:solidFill>
          <a:ln>
            <a:solidFill>
              <a:srgbClr val="0089C4"/>
            </a:solidFill>
          </a:ln>
        </p:spPr>
        <p:txBody>
          <a:bodyPr/>
          <a:lstStyle>
            <a:lvl1pPr marL="293688" indent="-293688">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293688" marR="0" lvl="0" indent="-293688" algn="l" defTabSz="914400" rtl="0" eaLnBrk="1" fontAlgn="auto" latinLnBrk="0" hangingPunct="1">
              <a:lnSpc>
                <a:spcPct val="100000"/>
              </a:lnSpc>
              <a:spcBef>
                <a:spcPct val="45000"/>
              </a:spcBef>
              <a:spcAft>
                <a:spcPct val="45000"/>
              </a:spcAft>
              <a:buClr>
                <a:srgbClr val="1F497D"/>
              </a:buClr>
              <a:buSzTx/>
              <a:buFontTx/>
              <a:buChar char="•"/>
              <a:tabLst/>
              <a:defRPr/>
            </a:pPr>
            <a:endParaRPr kumimoji="1" lang="en-US" altLang="en-US" sz="1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7420" name="Arrow: Right 21"/>
          <p:cNvSpPr>
            <a:spLocks noChangeArrowheads="1"/>
          </p:cNvSpPr>
          <p:nvPr/>
        </p:nvSpPr>
        <p:spPr bwMode="auto">
          <a:xfrm rot="1342468" flipV="1">
            <a:off x="1798389" y="2728500"/>
            <a:ext cx="1643648" cy="165287"/>
          </a:xfrm>
          <a:prstGeom prst="rightArrow">
            <a:avLst>
              <a:gd name="adj1" fmla="val 50000"/>
              <a:gd name="adj2" fmla="val 49784"/>
            </a:avLst>
          </a:prstGeom>
          <a:solidFill>
            <a:srgbClr val="FFA100"/>
          </a:solidFill>
          <a:ln>
            <a:solidFill>
              <a:srgbClr val="0089C4"/>
            </a:solidFill>
          </a:ln>
        </p:spPr>
        <p:txBody>
          <a:bodyPr/>
          <a:lstStyle>
            <a:lvl1pPr marL="293688" indent="-293688">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293688" marR="0" lvl="0" indent="-293688" algn="l" defTabSz="914400" rtl="0" eaLnBrk="1" fontAlgn="auto" latinLnBrk="0" hangingPunct="1">
              <a:lnSpc>
                <a:spcPct val="100000"/>
              </a:lnSpc>
              <a:spcBef>
                <a:spcPct val="45000"/>
              </a:spcBef>
              <a:spcAft>
                <a:spcPct val="45000"/>
              </a:spcAft>
              <a:buClr>
                <a:srgbClr val="1F497D"/>
              </a:buClr>
              <a:buSzTx/>
              <a:buFontTx/>
              <a:buChar char="•"/>
              <a:tabLst/>
              <a:defRPr/>
            </a:pPr>
            <a:endParaRPr kumimoji="1" lang="en-US" altLang="en-US" sz="1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7421" name="TextBox 19"/>
          <p:cNvSpPr txBox="1">
            <a:spLocks noChangeArrowheads="1"/>
          </p:cNvSpPr>
          <p:nvPr/>
        </p:nvSpPr>
        <p:spPr bwMode="auto">
          <a:xfrm>
            <a:off x="250792" y="2215063"/>
            <a:ext cx="1546192" cy="1169551"/>
          </a:xfrm>
          <a:prstGeom prst="rect">
            <a:avLst/>
          </a:prstGeom>
          <a:solidFill>
            <a:schemeClr val="bg1">
              <a:lumMod val="95000"/>
            </a:schemeClr>
          </a:solidFill>
          <a:ln w="9525">
            <a:solidFill>
              <a:schemeClr val="tx1"/>
            </a:solidFill>
            <a:miter lim="800000"/>
            <a:headEnd/>
            <a:tailEnd/>
          </a:ln>
        </p:spPr>
        <p:txBody>
          <a:bodyPr wrap="square">
            <a:spAutoFit/>
          </a:bodyPr>
          <a:lstStyle>
            <a:lvl1pPr>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en-US" sz="1400" b="1" i="0" u="none" strike="noStrike" kern="1200" cap="none" spc="0" normalizeH="0" baseline="0" noProof="0" dirty="0">
                <a:ln>
                  <a:noFill/>
                </a:ln>
                <a:solidFill>
                  <a:srgbClr val="1F497D"/>
                </a:solidFill>
                <a:effectLst/>
                <a:uLnTx/>
                <a:uFillTx/>
                <a:latin typeface="Arial" pitchFamily="34" charset="0"/>
                <a:ea typeface="+mn-ea"/>
                <a:cs typeface="Arial" pitchFamily="34" charset="0"/>
              </a:rPr>
              <a:t>Facilities required and costs based on Interconnection Study</a:t>
            </a:r>
          </a:p>
        </p:txBody>
      </p:sp>
      <p:sp>
        <p:nvSpPr>
          <p:cNvPr id="17419" name="Arrow: Right 20"/>
          <p:cNvSpPr>
            <a:spLocks noChangeArrowheads="1"/>
          </p:cNvSpPr>
          <p:nvPr/>
        </p:nvSpPr>
        <p:spPr bwMode="auto">
          <a:xfrm>
            <a:off x="1828800" y="2285809"/>
            <a:ext cx="1492250" cy="177800"/>
          </a:xfrm>
          <a:prstGeom prst="rightArrow">
            <a:avLst>
              <a:gd name="adj1" fmla="val 50000"/>
              <a:gd name="adj2" fmla="val 50163"/>
            </a:avLst>
          </a:prstGeom>
          <a:solidFill>
            <a:srgbClr val="FFA100"/>
          </a:solidFill>
          <a:ln>
            <a:solidFill>
              <a:srgbClr val="0089C4"/>
            </a:solidFill>
          </a:ln>
        </p:spPr>
        <p:txBody>
          <a:bodyPr/>
          <a:lstStyle>
            <a:lvl1pPr marL="293688" indent="-293688">
              <a:defRPr kumimoji="1" sz="1400" b="1">
                <a:solidFill>
                  <a:srgbClr val="000000"/>
                </a:solidFill>
                <a:latin typeface="Arial" pitchFamily="34" charset="0"/>
                <a:cs typeface="Arial" pitchFamily="34" charset="0"/>
              </a:defRPr>
            </a:lvl1pPr>
            <a:lvl2pPr marL="742950" indent="-285750">
              <a:defRPr kumimoji="1" sz="1400" b="1">
                <a:solidFill>
                  <a:srgbClr val="000000"/>
                </a:solidFill>
                <a:latin typeface="Arial" pitchFamily="34" charset="0"/>
                <a:cs typeface="Arial" pitchFamily="34" charset="0"/>
              </a:defRPr>
            </a:lvl2pPr>
            <a:lvl3pPr marL="1143000" indent="-228600">
              <a:defRPr kumimoji="1" sz="1400" b="1">
                <a:solidFill>
                  <a:srgbClr val="000000"/>
                </a:solidFill>
                <a:latin typeface="Arial" pitchFamily="34" charset="0"/>
                <a:cs typeface="Arial" pitchFamily="34" charset="0"/>
              </a:defRPr>
            </a:lvl3pPr>
            <a:lvl4pPr marL="1600200" indent="-228600">
              <a:defRPr kumimoji="1" sz="1400" b="1">
                <a:solidFill>
                  <a:srgbClr val="000000"/>
                </a:solidFill>
                <a:latin typeface="Arial" pitchFamily="34" charset="0"/>
                <a:cs typeface="Arial" pitchFamily="34" charset="0"/>
              </a:defRPr>
            </a:lvl4pPr>
            <a:lvl5pPr marL="2057400" indent="-228600">
              <a:defRPr kumimoji="1" sz="1400" b="1">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kumimoji="1" sz="1400" b="1">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kumimoji="1" sz="1400" b="1">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kumimoji="1" sz="1400" b="1">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kumimoji="1" sz="1400" b="1">
                <a:solidFill>
                  <a:srgbClr val="000000"/>
                </a:solidFill>
                <a:latin typeface="Arial" pitchFamily="34" charset="0"/>
                <a:cs typeface="Arial" pitchFamily="34" charset="0"/>
              </a:defRPr>
            </a:lvl9pPr>
          </a:lstStyle>
          <a:p>
            <a:pPr marL="293688" marR="0" lvl="0" indent="-293688" algn="l" defTabSz="914400" rtl="0" eaLnBrk="1" fontAlgn="auto" latinLnBrk="0" hangingPunct="1">
              <a:lnSpc>
                <a:spcPct val="100000"/>
              </a:lnSpc>
              <a:spcBef>
                <a:spcPct val="45000"/>
              </a:spcBef>
              <a:spcAft>
                <a:spcPct val="45000"/>
              </a:spcAft>
              <a:buClr>
                <a:srgbClr val="1F497D"/>
              </a:buClr>
              <a:buSzTx/>
              <a:buFontTx/>
              <a:buChar char="•"/>
              <a:tabLst/>
              <a:defRPr/>
            </a:pPr>
            <a:endParaRPr kumimoji="1" lang="en-US" altLang="en-US" sz="14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6E71AF-4F7F-458D-830F-F06382F28CE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tint val="75000"/>
                  </a:prstClr>
                </a:solidFill>
                <a:effectLst/>
                <a:uLnTx/>
                <a:uFillTx/>
                <a:latin typeface="Calibri"/>
                <a:ea typeface="+mn-ea"/>
                <a:cs typeface="+mn-cs"/>
              </a:rPr>
              <a:t>DRAFT 5/11/2018</a:t>
            </a:r>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4993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Appendix </a:t>
            </a:r>
            <a:br>
              <a:rPr lang="en-US" dirty="0" smtClean="0"/>
            </a:br>
            <a:r>
              <a:rPr lang="en-US" dirty="0" smtClean="0"/>
              <a:t>IDF – Timeline projects &lt; 1 MW</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DRAFT 5/11/2018</a:t>
            </a:r>
            <a:endParaRPr lang="en-US" dirty="0"/>
          </a:p>
        </p:txBody>
      </p:sp>
      <p:sp>
        <p:nvSpPr>
          <p:cNvPr id="5" name="Slide Number Placeholder 4"/>
          <p:cNvSpPr>
            <a:spLocks noGrp="1"/>
          </p:cNvSpPr>
          <p:nvPr>
            <p:ph type="sldNum" sz="quarter" idx="12"/>
          </p:nvPr>
        </p:nvSpPr>
        <p:spPr/>
        <p:txBody>
          <a:bodyPr/>
          <a:lstStyle/>
          <a:p>
            <a:fld id="{366E71AF-4F7F-458D-830F-F06382F28CEA}" type="slidenum">
              <a:rPr lang="en-US" smtClean="0"/>
              <a:t>33</a:t>
            </a:fld>
            <a:endParaRPr lang="en-US"/>
          </a:p>
        </p:txBody>
      </p:sp>
    </p:spTree>
    <p:extLst>
      <p:ext uri="{BB962C8B-B14F-4D97-AF65-F5344CB8AC3E}">
        <p14:creationId xmlns:p14="http://schemas.microsoft.com/office/powerpoint/2010/main" val="1249329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75" y="1064910"/>
            <a:ext cx="3429016" cy="415498"/>
          </a:xfrm>
          <a:prstGeom prst="rect">
            <a:avLst/>
          </a:prstGeom>
          <a:noFill/>
        </p:spPr>
        <p:txBody>
          <a:bodyPr wrap="none" rtlCol="0">
            <a:spAutoFit/>
          </a:bodyPr>
          <a:lstStyle/>
          <a:p>
            <a:r>
              <a:rPr lang="en-US" sz="2100" dirty="0"/>
              <a:t>INTERCONNECTION TIMELINE</a:t>
            </a:r>
          </a:p>
        </p:txBody>
      </p:sp>
      <p:sp>
        <p:nvSpPr>
          <p:cNvPr id="5" name="TextBox 4"/>
          <p:cNvSpPr txBox="1"/>
          <p:nvPr/>
        </p:nvSpPr>
        <p:spPr>
          <a:xfrm>
            <a:off x="1464319" y="1686983"/>
            <a:ext cx="5495282" cy="1477328"/>
          </a:xfrm>
          <a:prstGeom prst="rect">
            <a:avLst/>
          </a:prstGeom>
          <a:noFill/>
        </p:spPr>
        <p:txBody>
          <a:bodyPr wrap="square" rtlCol="0">
            <a:spAutoFit/>
          </a:bodyPr>
          <a:lstStyle/>
          <a:p>
            <a:pPr marL="214313" indent="-214313">
              <a:buFont typeface="Arial" panose="020B0604020202020204" pitchFamily="34" charset="0"/>
              <a:buChar char="•"/>
            </a:pPr>
            <a:r>
              <a:rPr lang="en-US" dirty="0"/>
              <a:t>Timeline Assumptions: Rule 21 ≤ 1MW</a:t>
            </a:r>
          </a:p>
          <a:p>
            <a:pPr marL="214313" indent="-214313">
              <a:buFont typeface="Arial" panose="020B0604020202020204" pitchFamily="34" charset="0"/>
              <a:buChar char="•"/>
            </a:pPr>
            <a:r>
              <a:rPr lang="en-US" dirty="0"/>
              <a:t>Timelines given are based on average installer experiences. These are not guaranteed timelines given by any of the IOU’s.</a:t>
            </a:r>
          </a:p>
          <a:p>
            <a:pPr marL="214313" indent="-214313">
              <a:buFont typeface="Arial" panose="020B0604020202020204" pitchFamily="34" charset="0"/>
              <a:buChar char="•"/>
            </a:pPr>
            <a:r>
              <a:rPr lang="en-US" dirty="0"/>
              <a:t>Differing Procedures Between IOU’s</a:t>
            </a:r>
          </a:p>
        </p:txBody>
      </p:sp>
      <p:sp>
        <p:nvSpPr>
          <p:cNvPr id="6" name="TextBox 5"/>
          <p:cNvSpPr txBox="1"/>
          <p:nvPr/>
        </p:nvSpPr>
        <p:spPr>
          <a:xfrm>
            <a:off x="1812934" y="3835032"/>
            <a:ext cx="5595785" cy="1477328"/>
          </a:xfrm>
          <a:prstGeom prst="rect">
            <a:avLst/>
          </a:prstGeom>
          <a:noFill/>
        </p:spPr>
        <p:txBody>
          <a:bodyPr wrap="square" rtlCol="0">
            <a:spAutoFit/>
          </a:bodyPr>
          <a:lstStyle/>
          <a:p>
            <a:pPr marL="257175" indent="-257175">
              <a:buFont typeface="+mj-lt"/>
              <a:buAutoNum type="arabicPeriod"/>
            </a:pPr>
            <a:r>
              <a:rPr lang="en-US" dirty="0"/>
              <a:t>Application Submittal Process</a:t>
            </a:r>
          </a:p>
          <a:p>
            <a:pPr marL="257175" indent="-257175">
              <a:buFont typeface="+mj-lt"/>
              <a:buAutoNum type="arabicPeriod"/>
            </a:pPr>
            <a:r>
              <a:rPr lang="en-US" dirty="0"/>
              <a:t>Engineering</a:t>
            </a:r>
          </a:p>
          <a:p>
            <a:pPr marL="257175" indent="-257175">
              <a:buFont typeface="+mj-lt"/>
              <a:buAutoNum type="arabicPeriod"/>
            </a:pPr>
            <a:r>
              <a:rPr lang="en-US" dirty="0"/>
              <a:t>Design and Construction (projects with mitigations)</a:t>
            </a:r>
          </a:p>
          <a:p>
            <a:pPr marL="257175" indent="-257175">
              <a:buFont typeface="+mj-lt"/>
              <a:buAutoNum type="arabicPeriod"/>
            </a:pPr>
            <a:r>
              <a:rPr lang="en-US" dirty="0"/>
              <a:t>Special Facilities Agreements and Mitigation Payments</a:t>
            </a:r>
          </a:p>
          <a:p>
            <a:pPr marL="257175" indent="-257175">
              <a:buFont typeface="+mj-lt"/>
              <a:buAutoNum type="arabicPeriod"/>
            </a:pPr>
            <a:r>
              <a:rPr lang="en-US" dirty="0"/>
              <a:t>Commissioning</a:t>
            </a:r>
          </a:p>
        </p:txBody>
      </p:sp>
      <p:sp>
        <p:nvSpPr>
          <p:cNvPr id="7" name="TextBox 6"/>
          <p:cNvSpPr txBox="1"/>
          <p:nvPr/>
        </p:nvSpPr>
        <p:spPr>
          <a:xfrm>
            <a:off x="1464320" y="3333697"/>
            <a:ext cx="3202223" cy="369332"/>
          </a:xfrm>
          <a:prstGeom prst="rect">
            <a:avLst/>
          </a:prstGeom>
          <a:noFill/>
        </p:spPr>
        <p:txBody>
          <a:bodyPr wrap="none" rtlCol="0">
            <a:spAutoFit/>
          </a:bodyPr>
          <a:lstStyle/>
          <a:p>
            <a:r>
              <a:rPr lang="en-US" b="1" u="sng" dirty="0"/>
              <a:t>Interconnection Process Stages:</a:t>
            </a:r>
          </a:p>
        </p:txBody>
      </p:sp>
      <p:cxnSp>
        <p:nvCxnSpPr>
          <p:cNvPr id="3" name="Straight Connector 2"/>
          <p:cNvCxnSpPr/>
          <p:nvPr/>
        </p:nvCxnSpPr>
        <p:spPr>
          <a:xfrm>
            <a:off x="1335881" y="1457325"/>
            <a:ext cx="6486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Slide Number Placeholder 3"/>
          <p:cNvSpPr>
            <a:spLocks noGrp="1"/>
          </p:cNvSpPr>
          <p:nvPr>
            <p:ph type="sldNum" sz="quarter" idx="12"/>
          </p:nvPr>
        </p:nvSpPr>
        <p:spPr>
          <a:prstGeom prst="rect">
            <a:avLst/>
          </a:prstGeom>
        </p:spPr>
        <p:txBody>
          <a:bodyPr/>
          <a:lstStyle/>
          <a:p>
            <a:pPr>
              <a:defRPr/>
            </a:pPr>
            <a:r>
              <a:rPr lang="en-US" altLang="en-US" smtClean="0"/>
              <a:t>7</a:t>
            </a:r>
            <a:endParaRPr lang="en-US" altLang="en-US" dirty="0"/>
          </a:p>
        </p:txBody>
      </p:sp>
    </p:spTree>
    <p:extLst>
      <p:ext uri="{BB962C8B-B14F-4D97-AF65-F5344CB8AC3E}">
        <p14:creationId xmlns:p14="http://schemas.microsoft.com/office/powerpoint/2010/main" val="266282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76" y="1064910"/>
            <a:ext cx="2646878" cy="415498"/>
          </a:xfrm>
          <a:prstGeom prst="rect">
            <a:avLst/>
          </a:prstGeom>
          <a:noFill/>
        </p:spPr>
        <p:txBody>
          <a:bodyPr wrap="none" rtlCol="0">
            <a:spAutoFit/>
          </a:bodyPr>
          <a:lstStyle/>
          <a:p>
            <a:r>
              <a:rPr lang="en-US" sz="2100" dirty="0"/>
              <a:t>ENGINEERING REVIEW</a:t>
            </a:r>
          </a:p>
        </p:txBody>
      </p:sp>
      <p:cxnSp>
        <p:nvCxnSpPr>
          <p:cNvPr id="3" name="Straight Connector 2"/>
          <p:cNvCxnSpPr/>
          <p:nvPr/>
        </p:nvCxnSpPr>
        <p:spPr>
          <a:xfrm>
            <a:off x="1335881" y="1457325"/>
            <a:ext cx="6486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8552" y="2242143"/>
            <a:ext cx="5589660" cy="2516073"/>
          </a:xfrm>
          <a:prstGeom prst="rect">
            <a:avLst/>
          </a:prstGeom>
          <a:noFill/>
        </p:spPr>
        <p:txBody>
          <a:bodyPr wrap="square" rtlCol="0">
            <a:spAutoFit/>
          </a:bodyPr>
          <a:lstStyle/>
          <a:p>
            <a:pPr>
              <a:lnSpc>
                <a:spcPct val="150000"/>
              </a:lnSpc>
            </a:pPr>
            <a:r>
              <a:rPr lang="en-US" sz="1500" u="sng" dirty="0"/>
              <a:t>Engineering Timeline</a:t>
            </a:r>
          </a:p>
          <a:p>
            <a:pPr marL="257175" indent="-257175">
              <a:lnSpc>
                <a:spcPct val="150000"/>
              </a:lnSpc>
              <a:buFont typeface="Wingdings" panose="05000000000000000000" pitchFamily="2" charset="2"/>
              <a:buChar char="Ø"/>
            </a:pPr>
            <a:r>
              <a:rPr lang="en-US" sz="1500" dirty="0"/>
              <a:t>Initial Review: 15 Business days </a:t>
            </a:r>
          </a:p>
          <a:p>
            <a:pPr marL="257175" indent="-257175">
              <a:lnSpc>
                <a:spcPct val="150000"/>
              </a:lnSpc>
              <a:buFont typeface="Wingdings" panose="05000000000000000000" pitchFamily="2" charset="2"/>
              <a:buChar char="Ø"/>
            </a:pPr>
            <a:r>
              <a:rPr lang="en-US" sz="1500" dirty="0"/>
              <a:t>Supplemental Review: 20 Business Days </a:t>
            </a:r>
          </a:p>
          <a:p>
            <a:pPr marL="257175" indent="-257175">
              <a:lnSpc>
                <a:spcPct val="150000"/>
              </a:lnSpc>
              <a:buFont typeface="Wingdings" panose="05000000000000000000" pitchFamily="2" charset="2"/>
              <a:buChar char="Ø"/>
            </a:pPr>
            <a:r>
              <a:rPr lang="en-US" sz="1500" dirty="0"/>
              <a:t>Supplemental Results Meeting: 10 Business Days </a:t>
            </a:r>
          </a:p>
          <a:p>
            <a:pPr marL="257175" indent="-257175">
              <a:lnSpc>
                <a:spcPct val="150000"/>
              </a:lnSpc>
              <a:buFont typeface="Wingdings" panose="05000000000000000000" pitchFamily="2" charset="2"/>
              <a:buChar char="Ø"/>
            </a:pPr>
            <a:r>
              <a:rPr lang="en-US" sz="1500" dirty="0"/>
              <a:t>Electrical Independence Test: 20 Business Days</a:t>
            </a:r>
          </a:p>
          <a:p>
            <a:pPr marL="257175" indent="-257175">
              <a:lnSpc>
                <a:spcPct val="150000"/>
              </a:lnSpc>
              <a:buFont typeface="Wingdings" panose="05000000000000000000" pitchFamily="2" charset="2"/>
              <a:buChar char="Ø"/>
            </a:pPr>
            <a:r>
              <a:rPr lang="en-US" sz="1500" dirty="0"/>
              <a:t>*System Impact Study: 60 Business Days</a:t>
            </a:r>
          </a:p>
          <a:p>
            <a:pPr marL="257175" indent="-257175">
              <a:lnSpc>
                <a:spcPct val="150000"/>
              </a:lnSpc>
              <a:buFont typeface="Wingdings" panose="05000000000000000000" pitchFamily="2" charset="2"/>
              <a:buChar char="Ø"/>
            </a:pPr>
            <a:r>
              <a:rPr lang="en-US" sz="1500" dirty="0"/>
              <a:t>SIS Results Meeting: 10 Business Days</a:t>
            </a:r>
          </a:p>
        </p:txBody>
      </p:sp>
      <p:sp>
        <p:nvSpPr>
          <p:cNvPr id="11" name="TextBox 10"/>
          <p:cNvSpPr txBox="1"/>
          <p:nvPr/>
        </p:nvSpPr>
        <p:spPr>
          <a:xfrm>
            <a:off x="1608552" y="1584283"/>
            <a:ext cx="5589660" cy="553998"/>
          </a:xfrm>
          <a:prstGeom prst="rect">
            <a:avLst/>
          </a:prstGeom>
          <a:noFill/>
        </p:spPr>
        <p:txBody>
          <a:bodyPr wrap="square" rtlCol="0">
            <a:spAutoFit/>
          </a:bodyPr>
          <a:lstStyle/>
          <a:p>
            <a:r>
              <a:rPr lang="en-US" sz="1500" dirty="0"/>
              <a:t>Engineering Timelines are all Rule 21 Tariff mandated and should be consistent between all IOU’s</a:t>
            </a:r>
          </a:p>
        </p:txBody>
      </p:sp>
      <p:sp>
        <p:nvSpPr>
          <p:cNvPr id="14" name="TextBox 13"/>
          <p:cNvSpPr txBox="1"/>
          <p:nvPr/>
        </p:nvSpPr>
        <p:spPr>
          <a:xfrm>
            <a:off x="4130711" y="5286872"/>
            <a:ext cx="5589660" cy="300082"/>
          </a:xfrm>
          <a:prstGeom prst="rect">
            <a:avLst/>
          </a:prstGeom>
          <a:noFill/>
        </p:spPr>
        <p:txBody>
          <a:bodyPr wrap="square" rtlCol="0">
            <a:spAutoFit/>
          </a:bodyPr>
          <a:lstStyle/>
          <a:p>
            <a:r>
              <a:rPr lang="en-US" sz="1350" dirty="0"/>
              <a:t>*Assumes project passes Screen Q and R in the EIT</a:t>
            </a:r>
          </a:p>
        </p:txBody>
      </p:sp>
      <p:sp>
        <p:nvSpPr>
          <p:cNvPr id="9" name="Slide Number Placeholder 3"/>
          <p:cNvSpPr>
            <a:spLocks noGrp="1"/>
          </p:cNvSpPr>
          <p:nvPr>
            <p:ph type="sldNum" sz="quarter" idx="12"/>
          </p:nvPr>
        </p:nvSpPr>
        <p:spPr>
          <a:prstGeom prst="rect">
            <a:avLst/>
          </a:prstGeom>
        </p:spPr>
        <p:txBody>
          <a:bodyPr/>
          <a:lstStyle/>
          <a:p>
            <a:pPr>
              <a:defRPr/>
            </a:pPr>
            <a:r>
              <a:rPr lang="en-US" altLang="en-US" smtClean="0"/>
              <a:t>9</a:t>
            </a:r>
            <a:endParaRPr lang="en-US" altLang="en-US" dirty="0"/>
          </a:p>
        </p:txBody>
      </p:sp>
    </p:spTree>
    <p:extLst>
      <p:ext uri="{BB962C8B-B14F-4D97-AF65-F5344CB8AC3E}">
        <p14:creationId xmlns:p14="http://schemas.microsoft.com/office/powerpoint/2010/main" val="231488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76" y="1064910"/>
            <a:ext cx="5913094" cy="415498"/>
          </a:xfrm>
          <a:prstGeom prst="rect">
            <a:avLst/>
          </a:prstGeom>
          <a:noFill/>
        </p:spPr>
        <p:txBody>
          <a:bodyPr wrap="none" rtlCol="0">
            <a:spAutoFit/>
          </a:bodyPr>
          <a:lstStyle/>
          <a:p>
            <a:r>
              <a:rPr lang="en-US" sz="2100" dirty="0"/>
              <a:t>DESIGN AND CONSTRUCTION </a:t>
            </a:r>
            <a:r>
              <a:rPr lang="en-US" i="1" dirty="0"/>
              <a:t>(projects with mitigations)</a:t>
            </a:r>
          </a:p>
        </p:txBody>
      </p:sp>
      <p:sp>
        <p:nvSpPr>
          <p:cNvPr id="6" name="TextBox 5"/>
          <p:cNvSpPr txBox="1"/>
          <p:nvPr/>
        </p:nvSpPr>
        <p:spPr>
          <a:xfrm>
            <a:off x="1444985" y="2317143"/>
            <a:ext cx="1995054" cy="2585323"/>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Local Service planning design timelines differ depending upon the local offices queue.</a:t>
            </a:r>
          </a:p>
          <a:p>
            <a:pPr marL="214313" indent="-214313">
              <a:buFont typeface="Arial" panose="020B0604020202020204" pitchFamily="34" charset="0"/>
              <a:buChar char="•"/>
            </a:pPr>
            <a:r>
              <a:rPr lang="en-US" sz="1350" dirty="0"/>
              <a:t>Design timelines can range from 60-180 business days.</a:t>
            </a:r>
          </a:p>
          <a:p>
            <a:pPr marL="214313" indent="-214313">
              <a:buFont typeface="Arial" panose="020B0604020202020204" pitchFamily="34" charset="0"/>
              <a:buChar char="•"/>
            </a:pPr>
            <a:r>
              <a:rPr lang="en-US" sz="1350" dirty="0"/>
              <a:t>Construction typically ranges between 20-80 business days.</a:t>
            </a:r>
          </a:p>
          <a:p>
            <a:pPr lvl="0"/>
            <a:endParaRPr lang="en-US" sz="1350" dirty="0"/>
          </a:p>
          <a:p>
            <a:endParaRPr lang="en-US" sz="1350" dirty="0"/>
          </a:p>
        </p:txBody>
      </p:sp>
      <p:sp>
        <p:nvSpPr>
          <p:cNvPr id="7" name="TextBox 6"/>
          <p:cNvSpPr txBox="1"/>
          <p:nvPr/>
        </p:nvSpPr>
        <p:spPr>
          <a:xfrm>
            <a:off x="2100953" y="1870895"/>
            <a:ext cx="729687" cy="369332"/>
          </a:xfrm>
          <a:prstGeom prst="rect">
            <a:avLst/>
          </a:prstGeom>
          <a:noFill/>
        </p:spPr>
        <p:txBody>
          <a:bodyPr wrap="none" rtlCol="0">
            <a:spAutoFit/>
          </a:bodyPr>
          <a:lstStyle/>
          <a:p>
            <a:r>
              <a:rPr lang="en-US" b="1" u="sng" dirty="0"/>
              <a:t>PG&amp;E</a:t>
            </a:r>
          </a:p>
        </p:txBody>
      </p:sp>
      <p:cxnSp>
        <p:nvCxnSpPr>
          <p:cNvPr id="3" name="Straight Connector 2"/>
          <p:cNvCxnSpPr/>
          <p:nvPr/>
        </p:nvCxnSpPr>
        <p:spPr>
          <a:xfrm>
            <a:off x="1335881" y="1457325"/>
            <a:ext cx="6486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74473" y="2321007"/>
            <a:ext cx="1995054" cy="2585323"/>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Design is typically 60 business days</a:t>
            </a:r>
          </a:p>
          <a:p>
            <a:pPr marL="214313" indent="-214313">
              <a:buFont typeface="Arial" panose="020B0604020202020204" pitchFamily="34" charset="0"/>
              <a:buChar char="•"/>
            </a:pPr>
            <a:r>
              <a:rPr lang="en-US" sz="1350" dirty="0"/>
              <a:t>SCE has stated that they have a 90 business day construction timeline. Most installers experience a 60 business day construction timeline.</a:t>
            </a:r>
          </a:p>
          <a:p>
            <a:pPr lvl="0"/>
            <a:endParaRPr lang="en-US" sz="1350" dirty="0"/>
          </a:p>
          <a:p>
            <a:endParaRPr lang="en-US" sz="1350" dirty="0"/>
          </a:p>
        </p:txBody>
      </p:sp>
      <p:sp>
        <p:nvSpPr>
          <p:cNvPr id="9" name="TextBox 8"/>
          <p:cNvSpPr txBox="1"/>
          <p:nvPr/>
        </p:nvSpPr>
        <p:spPr>
          <a:xfrm>
            <a:off x="4330227" y="1869025"/>
            <a:ext cx="527709" cy="369332"/>
          </a:xfrm>
          <a:prstGeom prst="rect">
            <a:avLst/>
          </a:prstGeom>
          <a:noFill/>
        </p:spPr>
        <p:txBody>
          <a:bodyPr wrap="none" rtlCol="0">
            <a:spAutoFit/>
          </a:bodyPr>
          <a:lstStyle/>
          <a:p>
            <a:r>
              <a:rPr lang="en-US" b="1" u="sng" dirty="0"/>
              <a:t>SCE</a:t>
            </a:r>
          </a:p>
        </p:txBody>
      </p:sp>
      <p:sp>
        <p:nvSpPr>
          <p:cNvPr id="12" name="TextBox 11"/>
          <p:cNvSpPr txBox="1"/>
          <p:nvPr/>
        </p:nvSpPr>
        <p:spPr>
          <a:xfrm>
            <a:off x="5703961" y="2317143"/>
            <a:ext cx="1995054" cy="2585323"/>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SDG&amp;E has stated that they have various timelines for their design process and construction process. </a:t>
            </a:r>
          </a:p>
          <a:p>
            <a:pPr marL="214313" indent="-214313">
              <a:buFont typeface="Arial" panose="020B0604020202020204" pitchFamily="34" charset="0"/>
              <a:buChar char="•"/>
            </a:pPr>
            <a:r>
              <a:rPr lang="en-US" sz="1350" dirty="0"/>
              <a:t>The impute average design timeline used is 100 business days. </a:t>
            </a:r>
          </a:p>
          <a:p>
            <a:pPr marL="214313" indent="-214313">
              <a:buFont typeface="Arial" panose="020B0604020202020204" pitchFamily="34" charset="0"/>
              <a:buChar char="•"/>
            </a:pPr>
            <a:r>
              <a:rPr lang="en-US" sz="1350" dirty="0"/>
              <a:t>The impute average construction timeline used is 60 business days. </a:t>
            </a:r>
          </a:p>
        </p:txBody>
      </p:sp>
      <p:sp>
        <p:nvSpPr>
          <p:cNvPr id="13" name="TextBox 12"/>
          <p:cNvSpPr txBox="1"/>
          <p:nvPr/>
        </p:nvSpPr>
        <p:spPr>
          <a:xfrm>
            <a:off x="6293805" y="1845647"/>
            <a:ext cx="861133" cy="369332"/>
          </a:xfrm>
          <a:prstGeom prst="rect">
            <a:avLst/>
          </a:prstGeom>
          <a:noFill/>
        </p:spPr>
        <p:txBody>
          <a:bodyPr wrap="none" rtlCol="0">
            <a:spAutoFit/>
          </a:bodyPr>
          <a:lstStyle/>
          <a:p>
            <a:r>
              <a:rPr lang="en-US" b="1" u="sng" dirty="0"/>
              <a:t>SDG&amp;E</a:t>
            </a:r>
          </a:p>
        </p:txBody>
      </p:sp>
      <p:sp>
        <p:nvSpPr>
          <p:cNvPr id="10" name="TextBox 9"/>
          <p:cNvSpPr txBox="1"/>
          <p:nvPr/>
        </p:nvSpPr>
        <p:spPr>
          <a:xfrm>
            <a:off x="3792668" y="4952375"/>
            <a:ext cx="5589660" cy="646331"/>
          </a:xfrm>
          <a:prstGeom prst="rect">
            <a:avLst/>
          </a:prstGeom>
          <a:noFill/>
        </p:spPr>
        <p:txBody>
          <a:bodyPr wrap="square" rtlCol="0">
            <a:spAutoFit/>
          </a:bodyPr>
          <a:lstStyle/>
          <a:p>
            <a:r>
              <a:rPr lang="en-US" sz="1200" dirty="0"/>
              <a:t>Assumes no substation mitigations or Mini RTU’s.</a:t>
            </a:r>
          </a:p>
          <a:p>
            <a:r>
              <a:rPr lang="en-US" sz="1200" dirty="0"/>
              <a:t>Timeframes above indicate a range of some installer experiences. </a:t>
            </a:r>
          </a:p>
          <a:p>
            <a:r>
              <a:rPr lang="en-US" sz="1200" dirty="0"/>
              <a:t>The handout timeline indicates a more average experience. </a:t>
            </a:r>
          </a:p>
        </p:txBody>
      </p:sp>
      <p:sp>
        <p:nvSpPr>
          <p:cNvPr id="11" name="TextBox 10"/>
          <p:cNvSpPr txBox="1"/>
          <p:nvPr/>
        </p:nvSpPr>
        <p:spPr>
          <a:xfrm>
            <a:off x="1484001" y="1524237"/>
            <a:ext cx="6392577" cy="323165"/>
          </a:xfrm>
          <a:prstGeom prst="rect">
            <a:avLst/>
          </a:prstGeom>
          <a:noFill/>
        </p:spPr>
        <p:txBody>
          <a:bodyPr wrap="square" rtlCol="0">
            <a:spAutoFit/>
          </a:bodyPr>
          <a:lstStyle/>
          <a:p>
            <a:r>
              <a:rPr lang="en-US" sz="1500" dirty="0"/>
              <a:t>Timelines assume working CAD file and Spec Sheets at design initiation.</a:t>
            </a:r>
          </a:p>
        </p:txBody>
      </p:sp>
      <p:sp>
        <p:nvSpPr>
          <p:cNvPr id="14" name="Slide Number Placeholder 3"/>
          <p:cNvSpPr>
            <a:spLocks noGrp="1"/>
          </p:cNvSpPr>
          <p:nvPr>
            <p:ph type="sldNum" sz="quarter" idx="12"/>
          </p:nvPr>
        </p:nvSpPr>
        <p:spPr>
          <a:prstGeom prst="rect">
            <a:avLst/>
          </a:prstGeom>
        </p:spPr>
        <p:txBody>
          <a:bodyPr/>
          <a:lstStyle/>
          <a:p>
            <a:pPr>
              <a:defRPr/>
            </a:pPr>
            <a:r>
              <a:rPr lang="en-US" altLang="en-US" smtClean="0"/>
              <a:t>10</a:t>
            </a:r>
            <a:endParaRPr lang="en-US" altLang="en-US" dirty="0"/>
          </a:p>
        </p:txBody>
      </p:sp>
    </p:spTree>
    <p:extLst>
      <p:ext uri="{BB962C8B-B14F-4D97-AF65-F5344CB8AC3E}">
        <p14:creationId xmlns:p14="http://schemas.microsoft.com/office/powerpoint/2010/main" val="77511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76" y="1064910"/>
            <a:ext cx="6738191" cy="415498"/>
          </a:xfrm>
          <a:prstGeom prst="rect">
            <a:avLst/>
          </a:prstGeom>
          <a:noFill/>
        </p:spPr>
        <p:txBody>
          <a:bodyPr wrap="none" rtlCol="0">
            <a:spAutoFit/>
          </a:bodyPr>
          <a:lstStyle/>
          <a:p>
            <a:r>
              <a:rPr lang="en-US" sz="2100" dirty="0"/>
              <a:t>SPECIAL FACILITY AGREEMENTS AND PAYMENT PROCESSING</a:t>
            </a:r>
          </a:p>
        </p:txBody>
      </p:sp>
      <p:sp>
        <p:nvSpPr>
          <p:cNvPr id="7" name="TextBox 6"/>
          <p:cNvSpPr txBox="1"/>
          <p:nvPr/>
        </p:nvSpPr>
        <p:spPr>
          <a:xfrm>
            <a:off x="2089913" y="1766573"/>
            <a:ext cx="729687" cy="369332"/>
          </a:xfrm>
          <a:prstGeom prst="rect">
            <a:avLst/>
          </a:prstGeom>
          <a:noFill/>
        </p:spPr>
        <p:txBody>
          <a:bodyPr wrap="none" rtlCol="0">
            <a:spAutoFit/>
          </a:bodyPr>
          <a:lstStyle/>
          <a:p>
            <a:r>
              <a:rPr lang="en-US" b="1" u="sng" dirty="0"/>
              <a:t>PG&amp;E</a:t>
            </a:r>
          </a:p>
        </p:txBody>
      </p:sp>
      <p:cxnSp>
        <p:nvCxnSpPr>
          <p:cNvPr id="3" name="Straight Connector 2"/>
          <p:cNvCxnSpPr/>
          <p:nvPr/>
        </p:nvCxnSpPr>
        <p:spPr>
          <a:xfrm>
            <a:off x="1335881" y="1457325"/>
            <a:ext cx="6486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0227" y="1741369"/>
            <a:ext cx="527709" cy="369332"/>
          </a:xfrm>
          <a:prstGeom prst="rect">
            <a:avLst/>
          </a:prstGeom>
          <a:noFill/>
        </p:spPr>
        <p:txBody>
          <a:bodyPr wrap="none" rtlCol="0">
            <a:spAutoFit/>
          </a:bodyPr>
          <a:lstStyle/>
          <a:p>
            <a:r>
              <a:rPr lang="en-US" b="1" u="sng" dirty="0"/>
              <a:t>SCE</a:t>
            </a:r>
          </a:p>
        </p:txBody>
      </p:sp>
      <p:grpSp>
        <p:nvGrpSpPr>
          <p:cNvPr id="2" name="Group 1">
            <a:extLst>
              <a:ext uri="{FF2B5EF4-FFF2-40B4-BE49-F238E27FC236}">
                <a16:creationId xmlns="" xmlns:a16="http://schemas.microsoft.com/office/drawing/2014/main" id="{5EBEA25F-8687-42A9-B0E0-F87D20C21734}"/>
              </a:ext>
            </a:extLst>
          </p:cNvPr>
          <p:cNvGrpSpPr/>
          <p:nvPr/>
        </p:nvGrpSpPr>
        <p:grpSpPr>
          <a:xfrm>
            <a:off x="1433945" y="2221855"/>
            <a:ext cx="6276110" cy="3000821"/>
            <a:chOff x="402647" y="1819472"/>
            <a:chExt cx="8368146" cy="4001094"/>
          </a:xfrm>
        </p:grpSpPr>
        <p:sp>
          <p:nvSpPr>
            <p:cNvPr id="6" name="TextBox 5"/>
            <p:cNvSpPr txBox="1"/>
            <p:nvPr/>
          </p:nvSpPr>
          <p:spPr>
            <a:xfrm>
              <a:off x="402647" y="1819472"/>
              <a:ext cx="2660072" cy="3724095"/>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Utilizes a payment advance method where a portion of the non binding costs are paid prior to design. </a:t>
              </a:r>
            </a:p>
            <a:p>
              <a:pPr marL="214313" indent="-214313">
                <a:buFont typeface="Arial" panose="020B0604020202020204" pitchFamily="34" charset="0"/>
                <a:buChar char="•"/>
              </a:pPr>
              <a:r>
                <a:rPr lang="en-US" sz="1350" dirty="0"/>
                <a:t>Upon design completion SFA is drafted and remaining payment is collected. </a:t>
              </a:r>
            </a:p>
            <a:p>
              <a:pPr marL="214313" indent="-214313">
                <a:buFont typeface="Arial" panose="020B0604020202020204" pitchFamily="34" charset="0"/>
                <a:buChar char="•"/>
              </a:pPr>
              <a:r>
                <a:rPr lang="en-US" sz="1350" dirty="0"/>
                <a:t>SFA drafting process is typically done in 5-10 business days.</a:t>
              </a:r>
            </a:p>
            <a:p>
              <a:endParaRPr lang="en-US" sz="1350" dirty="0"/>
            </a:p>
          </p:txBody>
        </p:sp>
        <p:sp>
          <p:nvSpPr>
            <p:cNvPr id="8" name="TextBox 7"/>
            <p:cNvSpPr txBox="1"/>
            <p:nvPr/>
          </p:nvSpPr>
          <p:spPr>
            <a:xfrm>
              <a:off x="3256684" y="1819472"/>
              <a:ext cx="2660072" cy="4001094"/>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Prior to the start of design, the SFA is drafted. This process includes 15 BD for non-binding costs (unless DIS), 15 business days for a draft SFA and 15 business days for a final SFA.</a:t>
              </a:r>
            </a:p>
            <a:p>
              <a:pPr marL="214313" indent="-214313">
                <a:buFont typeface="Arial" panose="020B0604020202020204" pitchFamily="34" charset="0"/>
                <a:buChar char="•"/>
              </a:pPr>
              <a:r>
                <a:rPr lang="en-US" sz="1350" dirty="0"/>
                <a:t>SCE requires full payment prior to start of design.</a:t>
              </a:r>
            </a:p>
            <a:p>
              <a:endParaRPr lang="en-US" sz="1350" dirty="0"/>
            </a:p>
          </p:txBody>
        </p:sp>
        <p:sp>
          <p:nvSpPr>
            <p:cNvPr id="12" name="TextBox 11"/>
            <p:cNvSpPr txBox="1"/>
            <p:nvPr/>
          </p:nvSpPr>
          <p:spPr>
            <a:xfrm>
              <a:off x="6110721" y="1819472"/>
              <a:ext cx="2660072" cy="3724095"/>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Utilizes a payment advance method where a portion of the non binding costs are paid prior to design. </a:t>
              </a:r>
            </a:p>
            <a:p>
              <a:pPr marL="214313" indent="-214313">
                <a:buFont typeface="Arial" panose="020B0604020202020204" pitchFamily="34" charset="0"/>
                <a:buChar char="•"/>
              </a:pPr>
              <a:r>
                <a:rPr lang="en-US" sz="1350" dirty="0"/>
                <a:t>Upon design completion SFA is drafted and remaining payment is collected. </a:t>
              </a:r>
            </a:p>
            <a:p>
              <a:pPr marL="214313" indent="-214313">
                <a:buFont typeface="Arial" panose="020B0604020202020204" pitchFamily="34" charset="0"/>
                <a:buChar char="•"/>
              </a:pPr>
              <a:r>
                <a:rPr lang="en-US" sz="1350" dirty="0"/>
                <a:t>SFA drafting process is typically done in 5-10 business days.</a:t>
              </a:r>
            </a:p>
            <a:p>
              <a:pPr marL="214313" indent="-214313">
                <a:buFont typeface="Arial" panose="020B0604020202020204" pitchFamily="34" charset="0"/>
                <a:buChar char="•"/>
              </a:pPr>
              <a:endParaRPr lang="en-US" sz="1350" dirty="0"/>
            </a:p>
          </p:txBody>
        </p:sp>
      </p:grpSp>
      <p:sp>
        <p:nvSpPr>
          <p:cNvPr id="13" name="TextBox 12"/>
          <p:cNvSpPr txBox="1"/>
          <p:nvPr/>
        </p:nvSpPr>
        <p:spPr>
          <a:xfrm>
            <a:off x="6304845" y="1741369"/>
            <a:ext cx="861133" cy="369332"/>
          </a:xfrm>
          <a:prstGeom prst="rect">
            <a:avLst/>
          </a:prstGeom>
          <a:noFill/>
        </p:spPr>
        <p:txBody>
          <a:bodyPr wrap="none" rtlCol="0">
            <a:spAutoFit/>
          </a:bodyPr>
          <a:lstStyle/>
          <a:p>
            <a:r>
              <a:rPr lang="en-US" b="1" u="sng" dirty="0"/>
              <a:t>SDG&amp;E</a:t>
            </a:r>
          </a:p>
        </p:txBody>
      </p:sp>
      <p:sp>
        <p:nvSpPr>
          <p:cNvPr id="10" name="TextBox 9"/>
          <p:cNvSpPr txBox="1"/>
          <p:nvPr/>
        </p:nvSpPr>
        <p:spPr>
          <a:xfrm>
            <a:off x="6114802" y="5240578"/>
            <a:ext cx="1886198" cy="507831"/>
          </a:xfrm>
          <a:prstGeom prst="rect">
            <a:avLst/>
          </a:prstGeom>
          <a:noFill/>
        </p:spPr>
        <p:txBody>
          <a:bodyPr wrap="square" rtlCol="0">
            <a:spAutoFit/>
          </a:bodyPr>
          <a:lstStyle/>
          <a:p>
            <a:r>
              <a:rPr lang="en-US" sz="1350" dirty="0"/>
              <a:t>Assumes Projects &lt;1MW</a:t>
            </a:r>
          </a:p>
        </p:txBody>
      </p:sp>
      <p:sp>
        <p:nvSpPr>
          <p:cNvPr id="14" name="Slide Number Placeholder 3"/>
          <p:cNvSpPr>
            <a:spLocks noGrp="1"/>
          </p:cNvSpPr>
          <p:nvPr>
            <p:ph type="sldNum" sz="quarter" idx="12"/>
          </p:nvPr>
        </p:nvSpPr>
        <p:spPr>
          <a:prstGeom prst="rect">
            <a:avLst/>
          </a:prstGeom>
        </p:spPr>
        <p:txBody>
          <a:bodyPr/>
          <a:lstStyle/>
          <a:p>
            <a:pPr>
              <a:defRPr/>
            </a:pPr>
            <a:r>
              <a:rPr lang="en-US" altLang="en-US" smtClean="0"/>
              <a:t>11</a:t>
            </a:r>
            <a:endParaRPr lang="en-US" altLang="en-US" dirty="0"/>
          </a:p>
        </p:txBody>
      </p:sp>
    </p:spTree>
    <p:extLst>
      <p:ext uri="{BB962C8B-B14F-4D97-AF65-F5344CB8AC3E}">
        <p14:creationId xmlns:p14="http://schemas.microsoft.com/office/powerpoint/2010/main" val="372680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875" y="1064910"/>
            <a:ext cx="3164713" cy="415498"/>
          </a:xfrm>
          <a:prstGeom prst="rect">
            <a:avLst/>
          </a:prstGeom>
          <a:noFill/>
        </p:spPr>
        <p:txBody>
          <a:bodyPr wrap="none" rtlCol="0">
            <a:spAutoFit/>
          </a:bodyPr>
          <a:lstStyle/>
          <a:p>
            <a:r>
              <a:rPr lang="en-US" sz="2100" dirty="0"/>
              <a:t>COMMISSIONING AND PTO</a:t>
            </a:r>
          </a:p>
        </p:txBody>
      </p:sp>
      <p:sp>
        <p:nvSpPr>
          <p:cNvPr id="7" name="TextBox 6"/>
          <p:cNvSpPr txBox="1"/>
          <p:nvPr/>
        </p:nvSpPr>
        <p:spPr>
          <a:xfrm>
            <a:off x="2089913" y="1635089"/>
            <a:ext cx="729687" cy="369332"/>
          </a:xfrm>
          <a:prstGeom prst="rect">
            <a:avLst/>
          </a:prstGeom>
          <a:noFill/>
        </p:spPr>
        <p:txBody>
          <a:bodyPr wrap="none" rtlCol="0">
            <a:spAutoFit/>
          </a:bodyPr>
          <a:lstStyle/>
          <a:p>
            <a:r>
              <a:rPr lang="en-US" b="1" u="sng" dirty="0"/>
              <a:t>PG&amp;E</a:t>
            </a:r>
          </a:p>
        </p:txBody>
      </p:sp>
      <p:cxnSp>
        <p:nvCxnSpPr>
          <p:cNvPr id="3" name="Straight Connector 2"/>
          <p:cNvCxnSpPr/>
          <p:nvPr/>
        </p:nvCxnSpPr>
        <p:spPr>
          <a:xfrm>
            <a:off x="1335881" y="1457325"/>
            <a:ext cx="6486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0227" y="1635089"/>
            <a:ext cx="527709" cy="369332"/>
          </a:xfrm>
          <a:prstGeom prst="rect">
            <a:avLst/>
          </a:prstGeom>
          <a:noFill/>
        </p:spPr>
        <p:txBody>
          <a:bodyPr wrap="none" rtlCol="0">
            <a:spAutoFit/>
          </a:bodyPr>
          <a:lstStyle/>
          <a:p>
            <a:r>
              <a:rPr lang="en-US" b="1" u="sng" dirty="0"/>
              <a:t>SCE</a:t>
            </a:r>
          </a:p>
        </p:txBody>
      </p:sp>
      <p:sp>
        <p:nvSpPr>
          <p:cNvPr id="6" name="TextBox 5"/>
          <p:cNvSpPr txBox="1"/>
          <p:nvPr/>
        </p:nvSpPr>
        <p:spPr>
          <a:xfrm>
            <a:off x="1433945" y="2106175"/>
            <a:ext cx="1995054" cy="3000821"/>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Commissioning requests take about 5 BD to schedule. However, during a time of backlog</a:t>
            </a:r>
            <a:r>
              <a:rPr lang="en-US" sz="1350"/>
              <a:t>, this </a:t>
            </a:r>
            <a:r>
              <a:rPr lang="en-US" sz="1350" dirty="0"/>
              <a:t>can sometimes take 15 BD to schedule. </a:t>
            </a:r>
          </a:p>
          <a:p>
            <a:pPr marL="214313" indent="-214313">
              <a:buFont typeface="Arial" panose="020B0604020202020204" pitchFamily="34" charset="0"/>
              <a:buChar char="•"/>
            </a:pPr>
            <a:r>
              <a:rPr lang="en-US" sz="1350" dirty="0"/>
              <a:t>Commissioning is typically scheduled for the following week. </a:t>
            </a:r>
          </a:p>
          <a:p>
            <a:pPr marL="214313" indent="-214313">
              <a:buFont typeface="Arial" panose="020B0604020202020204" pitchFamily="34" charset="0"/>
              <a:buChar char="•"/>
            </a:pPr>
            <a:r>
              <a:rPr lang="en-US" sz="1350" dirty="0"/>
              <a:t>PTO is issued between 1-5 BD after the project passes the final inspection.</a:t>
            </a:r>
          </a:p>
        </p:txBody>
      </p:sp>
      <p:sp>
        <p:nvSpPr>
          <p:cNvPr id="8" name="TextBox 7"/>
          <p:cNvSpPr txBox="1"/>
          <p:nvPr/>
        </p:nvSpPr>
        <p:spPr>
          <a:xfrm>
            <a:off x="3574473" y="2106175"/>
            <a:ext cx="1995054" cy="3000821"/>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Commissioning requests take about 5 BD to schedule. </a:t>
            </a:r>
          </a:p>
          <a:p>
            <a:pPr marL="214313" indent="-214313">
              <a:buFont typeface="Arial" panose="020B0604020202020204" pitchFamily="34" charset="0"/>
              <a:buChar char="•"/>
            </a:pPr>
            <a:r>
              <a:rPr lang="en-US" sz="1350" dirty="0"/>
              <a:t>Commissioning is typically scheduled for the following week. </a:t>
            </a:r>
          </a:p>
          <a:p>
            <a:pPr marL="214313" indent="-214313">
              <a:buFont typeface="Arial" panose="020B0604020202020204" pitchFamily="34" charset="0"/>
              <a:buChar char="•"/>
            </a:pPr>
            <a:r>
              <a:rPr lang="en-US" sz="1350" dirty="0"/>
              <a:t>It can sometimes take between 1-15 business days for PTO issuance as the project may be sent back to have a final review prior to PTO issuance. </a:t>
            </a:r>
          </a:p>
          <a:p>
            <a:endParaRPr lang="en-US" sz="1350" dirty="0"/>
          </a:p>
        </p:txBody>
      </p:sp>
      <p:sp>
        <p:nvSpPr>
          <p:cNvPr id="12" name="TextBox 11"/>
          <p:cNvSpPr txBox="1"/>
          <p:nvPr/>
        </p:nvSpPr>
        <p:spPr>
          <a:xfrm>
            <a:off x="5715001" y="2106175"/>
            <a:ext cx="1995054" cy="3208571"/>
          </a:xfrm>
          <a:prstGeom prst="rect">
            <a:avLst/>
          </a:prstGeom>
          <a:solidFill>
            <a:schemeClr val="bg1"/>
          </a:solidFill>
          <a:ln>
            <a:solidFill>
              <a:schemeClr val="bg2">
                <a:lumMod val="50000"/>
              </a:schemeClr>
            </a:solidFill>
          </a:ln>
        </p:spPr>
        <p:txBody>
          <a:bodyPr wrap="square" rtlCol="0">
            <a:spAutoFit/>
          </a:bodyPr>
          <a:lstStyle/>
          <a:p>
            <a:pPr marL="214313" indent="-214313">
              <a:buFont typeface="Arial" panose="020B0604020202020204" pitchFamily="34" charset="0"/>
              <a:buChar char="•"/>
            </a:pPr>
            <a:r>
              <a:rPr lang="en-US" sz="1350" dirty="0"/>
              <a:t>SDG&amp;E’s final inspections are initiated when the AHJ automatically uploads the final building permit (about 5BD).</a:t>
            </a:r>
          </a:p>
          <a:p>
            <a:pPr marL="214313" indent="-214313">
              <a:buFont typeface="Arial" panose="020B0604020202020204" pitchFamily="34" charset="0"/>
              <a:buChar char="•"/>
            </a:pPr>
            <a:r>
              <a:rPr lang="en-US" sz="1350" dirty="0"/>
              <a:t>PTO is issued on the same day as the inspection is cleared by the on-site inspector.</a:t>
            </a:r>
          </a:p>
          <a:p>
            <a:pPr marL="214313" indent="-214313">
              <a:buFont typeface="Arial" panose="020B0604020202020204" pitchFamily="34" charset="0"/>
              <a:buChar char="•"/>
            </a:pPr>
            <a:endParaRPr lang="en-US" sz="1350" dirty="0"/>
          </a:p>
          <a:p>
            <a:pPr lvl="0"/>
            <a:endParaRPr lang="en-US" sz="135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13" name="TextBox 12"/>
          <p:cNvSpPr txBox="1"/>
          <p:nvPr/>
        </p:nvSpPr>
        <p:spPr>
          <a:xfrm>
            <a:off x="6304845" y="1635089"/>
            <a:ext cx="861133" cy="369332"/>
          </a:xfrm>
          <a:prstGeom prst="rect">
            <a:avLst/>
          </a:prstGeom>
          <a:noFill/>
        </p:spPr>
        <p:txBody>
          <a:bodyPr wrap="none" rtlCol="0">
            <a:spAutoFit/>
          </a:bodyPr>
          <a:lstStyle/>
          <a:p>
            <a:r>
              <a:rPr lang="en-US" b="1" u="sng" dirty="0"/>
              <a:t>SDG&amp;E</a:t>
            </a:r>
          </a:p>
        </p:txBody>
      </p:sp>
      <p:sp>
        <p:nvSpPr>
          <p:cNvPr id="10" name="Slide Number Placeholder 3"/>
          <p:cNvSpPr>
            <a:spLocks noGrp="1"/>
          </p:cNvSpPr>
          <p:nvPr>
            <p:ph type="sldNum" sz="quarter" idx="12"/>
          </p:nvPr>
        </p:nvSpPr>
        <p:spPr>
          <a:prstGeom prst="rect">
            <a:avLst/>
          </a:prstGeom>
        </p:spPr>
        <p:txBody>
          <a:bodyPr/>
          <a:lstStyle/>
          <a:p>
            <a:pPr>
              <a:defRPr/>
            </a:pPr>
            <a:r>
              <a:rPr lang="en-US" altLang="en-US" smtClean="0"/>
              <a:t>12</a:t>
            </a:r>
            <a:endParaRPr lang="en-US" altLang="en-US" dirty="0"/>
          </a:p>
        </p:txBody>
      </p:sp>
    </p:spTree>
    <p:extLst>
      <p:ext uri="{BB962C8B-B14F-4D97-AF65-F5344CB8AC3E}">
        <p14:creationId xmlns:p14="http://schemas.microsoft.com/office/powerpoint/2010/main" val="353070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000" t="32325" r="38250" b="17907"/>
          <a:stretch/>
        </p:blipFill>
        <p:spPr>
          <a:xfrm>
            <a:off x="2285592" y="1048294"/>
            <a:ext cx="3994785" cy="4697165"/>
          </a:xfrm>
          <a:prstGeom prst="rect">
            <a:avLst/>
          </a:prstGeom>
        </p:spPr>
      </p:pic>
    </p:spTree>
    <p:extLst>
      <p:ext uri="{BB962C8B-B14F-4D97-AF65-F5344CB8AC3E}">
        <p14:creationId xmlns:p14="http://schemas.microsoft.com/office/powerpoint/2010/main" val="358644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rot="8997798">
            <a:off x="5324581" y="4159896"/>
            <a:ext cx="1570966" cy="306835"/>
          </a:xfrm>
          <a:prstGeom prst="rect">
            <a:avLst/>
          </a:prstGeom>
          <a:pattFill prst="lgConfetti">
            <a:fgClr>
              <a:schemeClr val="accent6">
                <a:lumMod val="50000"/>
              </a:schemeClr>
            </a:fgClr>
            <a:bgClr>
              <a:schemeClr val="bg1"/>
            </a:bgClr>
          </a:patt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8565" y="457200"/>
            <a:ext cx="7239000" cy="443198"/>
          </a:xfrm>
        </p:spPr>
        <p:txBody>
          <a:bodyPr>
            <a:noAutofit/>
          </a:bodyPr>
          <a:lstStyle/>
          <a:p>
            <a:r>
              <a:rPr lang="en-US" sz="2800" dirty="0"/>
              <a:t>Basic Definition: Line </a:t>
            </a:r>
            <a:r>
              <a:rPr lang="en-US" sz="2800" dirty="0" smtClean="0"/>
              <a:t>Extension (Rule 15)</a:t>
            </a:r>
            <a:endParaRPr lang="en-US" sz="2800" dirty="0"/>
          </a:p>
        </p:txBody>
      </p:sp>
      <p:sp>
        <p:nvSpPr>
          <p:cNvPr id="5" name="Rectangle 3"/>
          <p:cNvSpPr>
            <a:spLocks noGrp="1" noChangeArrowheads="1"/>
          </p:cNvSpPr>
          <p:nvPr>
            <p:ph idx="1"/>
          </p:nvPr>
        </p:nvSpPr>
        <p:spPr>
          <a:xfrm>
            <a:off x="762000" y="4953000"/>
            <a:ext cx="7673975" cy="1392238"/>
          </a:xfrm>
        </p:spPr>
        <p:txBody>
          <a:bodyPr>
            <a:normAutofit lnSpcReduction="10000"/>
          </a:bodyPr>
          <a:lstStyle/>
          <a:p>
            <a:pPr marL="0" indent="0">
              <a:buNone/>
            </a:pPr>
            <a:r>
              <a:rPr lang="en-US" sz="1600" b="1" u="sng" dirty="0">
                <a:solidFill>
                  <a:schemeClr val="accent6"/>
                </a:solidFill>
              </a:rPr>
              <a:t>DISTRIBUTION LINE EXTENSION</a:t>
            </a:r>
            <a:r>
              <a:rPr lang="en-US" sz="1600" b="1" dirty="0">
                <a:solidFill>
                  <a:schemeClr val="accent6"/>
                </a:solidFill>
              </a:rPr>
              <a:t>: (Rule 15)</a:t>
            </a:r>
          </a:p>
          <a:p>
            <a:pPr marL="0" indent="0">
              <a:buNone/>
            </a:pPr>
            <a:r>
              <a:rPr lang="en-US" sz="1400" dirty="0"/>
              <a:t>New distribution facilities of PG&amp;E that is a continuation of, or branch from, the nearest available existing permanent Distribution Line (including any </a:t>
            </a:r>
            <a:r>
              <a:rPr lang="en-US" sz="1400" u="sng" dirty="0"/>
              <a:t>facility rearrangements and relocations </a:t>
            </a:r>
            <a:r>
              <a:rPr lang="en-US" sz="1400" dirty="0"/>
              <a:t>necessary to accommodate the extension) to the point of connection of the last service. PG&amp;E’s Line Extension includes transmission underbuilds and converting an existing single phase line to three-phase in order to furnish three-phase service to an Applicant, but excludes transformers, meters and services.</a:t>
            </a:r>
            <a:r>
              <a:rPr lang="en-US" sz="1600" dirty="0"/>
              <a:t>.</a:t>
            </a:r>
            <a:endParaRPr lang="en-US" altLang="en-US" sz="2400" b="0" dirty="0"/>
          </a:p>
        </p:txBody>
      </p:sp>
      <p:sp>
        <p:nvSpPr>
          <p:cNvPr id="3" name="Can 2"/>
          <p:cNvSpPr/>
          <p:nvPr/>
        </p:nvSpPr>
        <p:spPr>
          <a:xfrm>
            <a:off x="2226562" y="1981200"/>
            <a:ext cx="76200" cy="2590800"/>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 name="Rectangle 3"/>
          <p:cNvSpPr/>
          <p:nvPr/>
        </p:nvSpPr>
        <p:spPr>
          <a:xfrm rot="10800000">
            <a:off x="1998747" y="2230832"/>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p:nvPr/>
        </p:nvSpPr>
        <p:spPr>
          <a:xfrm rot="7945140">
            <a:off x="2102239" y="-137141"/>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2485643" y="2133600"/>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03317" y="2133600"/>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7945140">
            <a:off x="1591052" y="-137140"/>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7945140">
            <a:off x="262679" y="-89850"/>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7945140">
            <a:off x="-237747" y="-118062"/>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Can 25"/>
          <p:cNvSpPr/>
          <p:nvPr/>
        </p:nvSpPr>
        <p:spPr>
          <a:xfrm>
            <a:off x="5554219" y="2688031"/>
            <a:ext cx="76200" cy="2141157"/>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7" name="Rectangle 26"/>
          <p:cNvSpPr/>
          <p:nvPr/>
        </p:nvSpPr>
        <p:spPr>
          <a:xfrm rot="10800000">
            <a:off x="5291903" y="2912365"/>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6585905" y="2853389"/>
            <a:ext cx="522453" cy="554898"/>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595610" y="3368740"/>
            <a:ext cx="457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63245" y="3352800"/>
            <a:ext cx="838200" cy="533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3953" y="2799487"/>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293879" y="2818306"/>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p:cNvSpPr/>
          <p:nvPr/>
        </p:nvSpPr>
        <p:spPr>
          <a:xfrm rot="8665302">
            <a:off x="2210227" y="-912346"/>
            <a:ext cx="3838776" cy="4120234"/>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8946137">
            <a:off x="1686520" y="-1697987"/>
            <a:ext cx="5847158" cy="4919973"/>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a:cxnSpLocks/>
          </p:cNvCxnSpPr>
          <p:nvPr/>
        </p:nvCxnSpPr>
        <p:spPr>
          <a:xfrm>
            <a:off x="6663675" y="3729574"/>
            <a:ext cx="0" cy="2740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9316359">
            <a:off x="5284128" y="2535118"/>
            <a:ext cx="167778" cy="595893"/>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10800000" flipH="1">
            <a:off x="5510961" y="2585252"/>
            <a:ext cx="370302" cy="53617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6625575" y="3500974"/>
            <a:ext cx="76200" cy="228600"/>
          </a:xfrm>
          <a:prstGeom prst="rect">
            <a:avLst/>
          </a:prstGeom>
          <a:solidFill>
            <a:srgbClr val="FFA1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4052258" y="2042761"/>
            <a:ext cx="47314" cy="1462439"/>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5" name="Rectangle 44"/>
          <p:cNvSpPr/>
          <p:nvPr/>
        </p:nvSpPr>
        <p:spPr>
          <a:xfrm rot="10800000">
            <a:off x="3810000" y="2219614"/>
            <a:ext cx="562236" cy="2580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296896" y="2133600"/>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814570" y="2133600"/>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cxnSpLocks/>
            <a:stCxn id="10" idx="2"/>
          </p:cNvCxnSpPr>
          <p:nvPr/>
        </p:nvCxnSpPr>
        <p:spPr>
          <a:xfrm flipH="1">
            <a:off x="5537743" y="3466672"/>
            <a:ext cx="25944" cy="12054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01577" y="1706579"/>
            <a:ext cx="3480074" cy="261610"/>
          </a:xfrm>
          <a:prstGeom prst="rect">
            <a:avLst/>
          </a:prstGeom>
          <a:noFill/>
        </p:spPr>
        <p:txBody>
          <a:bodyPr wrap="square" rtlCol="0">
            <a:spAutoFit/>
          </a:bodyPr>
          <a:lstStyle/>
          <a:p>
            <a:pPr algn="r"/>
            <a:r>
              <a:rPr lang="en-US" sz="1100" dirty="0"/>
              <a:t>Existing permanent distribution line</a:t>
            </a:r>
          </a:p>
        </p:txBody>
      </p:sp>
      <p:sp>
        <p:nvSpPr>
          <p:cNvPr id="57" name="TextBox 56"/>
          <p:cNvSpPr txBox="1"/>
          <p:nvPr/>
        </p:nvSpPr>
        <p:spPr>
          <a:xfrm>
            <a:off x="6044242" y="3355307"/>
            <a:ext cx="595035" cy="430887"/>
          </a:xfrm>
          <a:prstGeom prst="rect">
            <a:avLst/>
          </a:prstGeom>
          <a:noFill/>
        </p:spPr>
        <p:txBody>
          <a:bodyPr wrap="none" rtlCol="0">
            <a:spAutoFit/>
          </a:bodyPr>
          <a:lstStyle/>
          <a:p>
            <a:pPr algn="r"/>
            <a:r>
              <a:rPr lang="en-US" sz="1100" dirty="0"/>
              <a:t>Service</a:t>
            </a:r>
          </a:p>
          <a:p>
            <a:pPr algn="r"/>
            <a:r>
              <a:rPr lang="en-US" sz="1100" dirty="0"/>
              <a:t> panel</a:t>
            </a:r>
          </a:p>
        </p:txBody>
      </p:sp>
      <p:sp>
        <p:nvSpPr>
          <p:cNvPr id="59" name="Arc 58"/>
          <p:cNvSpPr/>
          <p:nvPr/>
        </p:nvSpPr>
        <p:spPr>
          <a:xfrm rot="8323448">
            <a:off x="4285344" y="1649317"/>
            <a:ext cx="731190" cy="71176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Can 61"/>
          <p:cNvSpPr/>
          <p:nvPr/>
        </p:nvSpPr>
        <p:spPr>
          <a:xfrm>
            <a:off x="4745557" y="2184788"/>
            <a:ext cx="32316" cy="750462"/>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63" name="Rectangle 62"/>
          <p:cNvSpPr/>
          <p:nvPr/>
        </p:nvSpPr>
        <p:spPr>
          <a:xfrm rot="10800000">
            <a:off x="4618234" y="2272756"/>
            <a:ext cx="317368" cy="13243"/>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927193" y="2257836"/>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648200" y="2257836"/>
            <a:ext cx="25807" cy="281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c 65"/>
          <p:cNvSpPr/>
          <p:nvPr/>
        </p:nvSpPr>
        <p:spPr>
          <a:xfrm rot="8323448">
            <a:off x="3749534" y="1273431"/>
            <a:ext cx="1027918" cy="1127906"/>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ine Callout 1 17"/>
          <p:cNvSpPr/>
          <p:nvPr/>
        </p:nvSpPr>
        <p:spPr>
          <a:xfrm>
            <a:off x="2824410" y="3697293"/>
            <a:ext cx="914400" cy="612648"/>
          </a:xfrm>
          <a:prstGeom prst="borderCallout1">
            <a:avLst>
              <a:gd name="adj1" fmla="val 839"/>
              <a:gd name="adj2" fmla="val 48667"/>
              <a:gd name="adj3" fmla="val -79052"/>
              <a:gd name="adj4" fmla="val 63914"/>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Distribution Line Extension</a:t>
            </a:r>
          </a:p>
        </p:txBody>
      </p:sp>
      <p:cxnSp>
        <p:nvCxnSpPr>
          <p:cNvPr id="69" name="Straight Connector 68"/>
          <p:cNvCxnSpPr>
            <a:cxnSpLocks/>
          </p:cNvCxnSpPr>
          <p:nvPr/>
        </p:nvCxnSpPr>
        <p:spPr>
          <a:xfrm flipH="1">
            <a:off x="5554219" y="3993620"/>
            <a:ext cx="1138469" cy="6358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rapezoid 71"/>
          <p:cNvSpPr/>
          <p:nvPr/>
        </p:nvSpPr>
        <p:spPr>
          <a:xfrm>
            <a:off x="3159395" y="2448726"/>
            <a:ext cx="5554396" cy="2207373"/>
          </a:xfrm>
          <a:prstGeom prst="trapezoid">
            <a:avLst>
              <a:gd name="adj" fmla="val 99115"/>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p:nvSpPr>
        <p:spPr>
          <a:xfrm flipH="1">
            <a:off x="6838594" y="2853389"/>
            <a:ext cx="1066800" cy="533400"/>
          </a:xfrm>
          <a:prstGeom prst="parallelogram">
            <a:avLst>
              <a:gd name="adj" fmla="val 4385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014807" y="1378383"/>
            <a:ext cx="1066800" cy="261610"/>
          </a:xfrm>
          <a:prstGeom prst="rect">
            <a:avLst/>
          </a:prstGeom>
          <a:noFill/>
        </p:spPr>
        <p:txBody>
          <a:bodyPr wrap="square" rtlCol="0">
            <a:spAutoFit/>
          </a:bodyPr>
          <a:lstStyle/>
          <a:p>
            <a:pPr algn="r"/>
            <a:r>
              <a:rPr lang="en-US" sz="1100" dirty="0"/>
              <a:t>Property Line</a:t>
            </a:r>
          </a:p>
        </p:txBody>
      </p:sp>
      <p:sp>
        <p:nvSpPr>
          <p:cNvPr id="10" name="Rectangle 9">
            <a:extLst>
              <a:ext uri="{FF2B5EF4-FFF2-40B4-BE49-F238E27FC236}">
                <a16:creationId xmlns="" xmlns:a16="http://schemas.microsoft.com/office/drawing/2014/main" id="{04D475C3-F9BA-4306-AE5A-DAB6FE92C25F}"/>
              </a:ext>
            </a:extLst>
          </p:cNvPr>
          <p:cNvSpPr/>
          <p:nvPr/>
        </p:nvSpPr>
        <p:spPr>
          <a:xfrm>
            <a:off x="5455539" y="3203842"/>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7989C866-373F-4DE3-81A0-10959D89804C}"/>
              </a:ext>
            </a:extLst>
          </p:cNvPr>
          <p:cNvSpPr/>
          <p:nvPr/>
        </p:nvSpPr>
        <p:spPr>
          <a:xfrm>
            <a:off x="5458380" y="312424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6C1505C5-A8DD-4D35-BA4E-F8FBBB760D18}"/>
              </a:ext>
            </a:extLst>
          </p:cNvPr>
          <p:cNvSpPr/>
          <p:nvPr/>
        </p:nvSpPr>
        <p:spPr>
          <a:xfrm>
            <a:off x="5638856" y="3121431"/>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366E71AF-4F7F-458D-830F-F06382F28CEA}" type="slidenum">
              <a:rPr lang="en-US" smtClean="0"/>
              <a:t>4</a:t>
            </a:fld>
            <a:endParaRPr lang="en-US"/>
          </a:p>
        </p:txBody>
      </p:sp>
      <p:sp>
        <p:nvSpPr>
          <p:cNvPr id="7" name="Footer Placeholder 6"/>
          <p:cNvSpPr>
            <a:spLocks noGrp="1"/>
          </p:cNvSpPr>
          <p:nvPr>
            <p:ph type="ftr" sz="quarter" idx="11"/>
          </p:nvPr>
        </p:nvSpPr>
        <p:spPr/>
        <p:txBody>
          <a:bodyPr/>
          <a:lstStyle/>
          <a:p>
            <a:r>
              <a:rPr lang="en-US"/>
              <a:t>DRAFT 5/11/2018</a:t>
            </a:r>
            <a:endParaRPr lang="en-US" dirty="0"/>
          </a:p>
        </p:txBody>
      </p:sp>
      <p:cxnSp>
        <p:nvCxnSpPr>
          <p:cNvPr id="35" name="Straight Arrow Connector 34">
            <a:extLst>
              <a:ext uri="{FF2B5EF4-FFF2-40B4-BE49-F238E27FC236}">
                <a16:creationId xmlns="" xmlns:a16="http://schemas.microsoft.com/office/drawing/2014/main" id="{C18FAC7D-5096-4688-B141-67609C65EF0D}"/>
              </a:ext>
            </a:extLst>
          </p:cNvPr>
          <p:cNvCxnSpPr/>
          <p:nvPr/>
        </p:nvCxnSpPr>
        <p:spPr>
          <a:xfrm>
            <a:off x="5696112" y="1639993"/>
            <a:ext cx="645647" cy="722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AFA5D9AF-9543-456D-A052-6D90DFDDD930}"/>
              </a:ext>
            </a:extLst>
          </p:cNvPr>
          <p:cNvCxnSpPr/>
          <p:nvPr/>
        </p:nvCxnSpPr>
        <p:spPr>
          <a:xfrm>
            <a:off x="5696112" y="1639993"/>
            <a:ext cx="117841" cy="960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9764FB64-C12E-4890-A500-08AB1E1CE5E4}"/>
              </a:ext>
            </a:extLst>
          </p:cNvPr>
          <p:cNvCxnSpPr>
            <a:stCxn id="72" idx="0"/>
          </p:cNvCxnSpPr>
          <p:nvPr/>
        </p:nvCxnSpPr>
        <p:spPr>
          <a:xfrm flipH="1">
            <a:off x="5592319" y="2448726"/>
            <a:ext cx="344274" cy="2207373"/>
          </a:xfrm>
          <a:prstGeom prst="line">
            <a:avLst/>
          </a:prstGeom>
        </p:spPr>
        <p:style>
          <a:lnRef idx="1">
            <a:schemeClr val="accent1"/>
          </a:lnRef>
          <a:fillRef idx="0">
            <a:schemeClr val="accent1"/>
          </a:fillRef>
          <a:effectRef idx="0">
            <a:schemeClr val="accent1"/>
          </a:effectRef>
          <a:fontRef idx="minor">
            <a:schemeClr val="tx1"/>
          </a:fontRef>
        </p:style>
      </p:cxnSp>
      <p:pic>
        <p:nvPicPr>
          <p:cNvPr id="55" name="Graphic 54" descr="House">
            <a:extLst>
              <a:ext uri="{FF2B5EF4-FFF2-40B4-BE49-F238E27FC236}">
                <a16:creationId xmlns="" xmlns:a16="http://schemas.microsoft.com/office/drawing/2014/main" id="{F3A225C1-8286-427A-8E33-A52AC1D8F6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889437" y="3216339"/>
            <a:ext cx="1315257" cy="1315257"/>
          </a:xfrm>
          <a:prstGeom prst="rect">
            <a:avLst/>
          </a:prstGeom>
        </p:spPr>
      </p:pic>
      <p:sp>
        <p:nvSpPr>
          <p:cNvPr id="68" name="Rectangle 67">
            <a:extLst>
              <a:ext uri="{FF2B5EF4-FFF2-40B4-BE49-F238E27FC236}">
                <a16:creationId xmlns="" xmlns:a16="http://schemas.microsoft.com/office/drawing/2014/main" id="{C3880890-EE73-4BD1-81FF-30FE844F182A}"/>
              </a:ext>
            </a:extLst>
          </p:cNvPr>
          <p:cNvSpPr/>
          <p:nvPr/>
        </p:nvSpPr>
        <p:spPr>
          <a:xfrm>
            <a:off x="4955846" y="4053045"/>
            <a:ext cx="76200" cy="228600"/>
          </a:xfrm>
          <a:prstGeom prst="rect">
            <a:avLst/>
          </a:prstGeom>
          <a:solidFill>
            <a:srgbClr val="FFA1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6D31EDCC-6E2F-405B-9BC3-FFD9E5EF52A7}"/>
              </a:ext>
            </a:extLst>
          </p:cNvPr>
          <p:cNvSpPr/>
          <p:nvPr/>
        </p:nvSpPr>
        <p:spPr>
          <a:xfrm>
            <a:off x="4879266" y="3968516"/>
            <a:ext cx="666516" cy="430887"/>
          </a:xfrm>
          <a:prstGeom prst="rect">
            <a:avLst/>
          </a:prstGeom>
        </p:spPr>
        <p:txBody>
          <a:bodyPr wrap="square">
            <a:spAutoFit/>
          </a:bodyPr>
          <a:lstStyle/>
          <a:p>
            <a:pPr algn="r"/>
            <a:r>
              <a:rPr lang="en-US" sz="1100" dirty="0"/>
              <a:t>Service</a:t>
            </a:r>
          </a:p>
          <a:p>
            <a:pPr algn="r"/>
            <a:r>
              <a:rPr lang="en-US" sz="1100" dirty="0"/>
              <a:t> panel</a:t>
            </a:r>
          </a:p>
        </p:txBody>
      </p:sp>
      <p:cxnSp>
        <p:nvCxnSpPr>
          <p:cNvPr id="67" name="Straight Connector 66">
            <a:extLst>
              <a:ext uri="{FF2B5EF4-FFF2-40B4-BE49-F238E27FC236}">
                <a16:creationId xmlns="" xmlns:a16="http://schemas.microsoft.com/office/drawing/2014/main" id="{ABEDC331-4CAD-4B2B-87CA-97ABAF33CEB5}"/>
              </a:ext>
            </a:extLst>
          </p:cNvPr>
          <p:cNvCxnSpPr>
            <a:cxnSpLocks/>
            <a:stCxn id="68" idx="0"/>
          </p:cNvCxnSpPr>
          <p:nvPr/>
        </p:nvCxnSpPr>
        <p:spPr>
          <a:xfrm flipV="1">
            <a:off x="4993946" y="3697293"/>
            <a:ext cx="0" cy="355752"/>
          </a:xfrm>
          <a:prstGeom prst="line">
            <a:avLst/>
          </a:prstGeom>
        </p:spPr>
        <p:style>
          <a:lnRef idx="2">
            <a:schemeClr val="accent6"/>
          </a:lnRef>
          <a:fillRef idx="0">
            <a:schemeClr val="accent6"/>
          </a:fillRef>
          <a:effectRef idx="1">
            <a:schemeClr val="accent6"/>
          </a:effectRef>
          <a:fontRef idx="minor">
            <a:schemeClr val="tx1"/>
          </a:fontRef>
        </p:style>
      </p:cxnSp>
      <p:cxnSp>
        <p:nvCxnSpPr>
          <p:cNvPr id="77" name="Straight Connector 76">
            <a:extLst>
              <a:ext uri="{FF2B5EF4-FFF2-40B4-BE49-F238E27FC236}">
                <a16:creationId xmlns="" xmlns:a16="http://schemas.microsoft.com/office/drawing/2014/main" id="{19F96732-3D09-4B1B-A6D2-B4633404547F}"/>
              </a:ext>
            </a:extLst>
          </p:cNvPr>
          <p:cNvCxnSpPr>
            <a:stCxn id="10" idx="0"/>
          </p:cNvCxnSpPr>
          <p:nvPr/>
        </p:nvCxnSpPr>
        <p:spPr>
          <a:xfrm flipH="1">
            <a:off x="5032046" y="3203842"/>
            <a:ext cx="531641" cy="525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0144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Appendix </a:t>
            </a:r>
            <a:br>
              <a:rPr lang="en-US" dirty="0" smtClean="0"/>
            </a:br>
            <a:r>
              <a:rPr lang="en-US" dirty="0" smtClean="0"/>
              <a:t>IDF – Timeline projects &gt; 1 MW</a:t>
            </a:r>
            <a:endParaRPr lang="en-US" dirty="0"/>
          </a:p>
        </p:txBody>
      </p:sp>
      <p:sp>
        <p:nvSpPr>
          <p:cNvPr id="6" name="Content Placeholder 5"/>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DRAFT 5/11/2018</a:t>
            </a:r>
            <a:endParaRPr lang="en-US" dirty="0"/>
          </a:p>
        </p:txBody>
      </p:sp>
      <p:sp>
        <p:nvSpPr>
          <p:cNvPr id="5" name="Slide Number Placeholder 4"/>
          <p:cNvSpPr>
            <a:spLocks noGrp="1"/>
          </p:cNvSpPr>
          <p:nvPr>
            <p:ph type="sldNum" sz="quarter" idx="12"/>
          </p:nvPr>
        </p:nvSpPr>
        <p:spPr/>
        <p:txBody>
          <a:bodyPr/>
          <a:lstStyle/>
          <a:p>
            <a:fld id="{366E71AF-4F7F-458D-830F-F06382F28CEA}" type="slidenum">
              <a:rPr lang="en-US" smtClean="0"/>
              <a:t>40</a:t>
            </a:fld>
            <a:endParaRPr lang="en-US"/>
          </a:p>
        </p:txBody>
      </p:sp>
    </p:spTree>
    <p:extLst>
      <p:ext uri="{BB962C8B-B14F-4D97-AF65-F5344CB8AC3E}">
        <p14:creationId xmlns:p14="http://schemas.microsoft.com/office/powerpoint/2010/main" val="3319547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276880"/>
            <a:ext cx="6445611" cy="523220"/>
          </a:xfrm>
          <a:prstGeom prst="rect">
            <a:avLst/>
          </a:prstGeom>
          <a:noFill/>
        </p:spPr>
        <p:txBody>
          <a:bodyPr wrap="none" rtlCol="0">
            <a:spAutoFit/>
          </a:bodyPr>
          <a:lstStyle/>
          <a:p>
            <a:r>
              <a:rPr lang="en-US" sz="2800" dirty="0" smtClean="0"/>
              <a:t>WHAT ARE SOME TYPES OF MITIGATIONS? </a:t>
            </a:r>
            <a:endParaRPr lang="en-US" sz="2800" dirty="0"/>
          </a:p>
        </p:txBody>
      </p:sp>
      <p:cxnSp>
        <p:nvCxnSpPr>
          <p:cNvPr id="3" name="Straight Connector 2"/>
          <p:cNvCxnSpPr/>
          <p:nvPr/>
        </p:nvCxnSpPr>
        <p:spPr>
          <a:xfrm>
            <a:off x="257175" y="800100"/>
            <a:ext cx="8648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8264" y="975199"/>
            <a:ext cx="2850076" cy="1077218"/>
          </a:xfrm>
          <a:prstGeom prst="rect">
            <a:avLst/>
          </a:prstGeom>
          <a:noFill/>
        </p:spPr>
        <p:txBody>
          <a:bodyPr wrap="none" rtlCol="0">
            <a:spAutoFit/>
          </a:bodyPr>
          <a:lstStyle/>
          <a:p>
            <a:r>
              <a:rPr lang="en-US" sz="1600" dirty="0" smtClean="0"/>
              <a:t>TYPES OF UTILITY MITIGATIONS:</a:t>
            </a:r>
          </a:p>
          <a:p>
            <a:pPr marL="342900" indent="-342900">
              <a:buAutoNum type="arabicParenR"/>
            </a:pPr>
            <a:r>
              <a:rPr lang="en-US" sz="1600" b="1" u="sng" dirty="0" smtClean="0"/>
              <a:t>Facility Upgrades </a:t>
            </a:r>
          </a:p>
          <a:p>
            <a:pPr marL="342900" indent="-342900">
              <a:buAutoNum type="arabicParenR"/>
            </a:pPr>
            <a:r>
              <a:rPr lang="en-US" sz="1600" dirty="0" smtClean="0"/>
              <a:t>Distribution Upgrades</a:t>
            </a:r>
          </a:p>
          <a:p>
            <a:pPr marL="342900" indent="-342900">
              <a:buAutoNum type="arabicParenR"/>
            </a:pPr>
            <a:r>
              <a:rPr lang="en-US" sz="1600" dirty="0" smtClean="0"/>
              <a:t>Network Facility Upgrades</a:t>
            </a:r>
            <a:endParaRPr lang="en-US" sz="1600" dirty="0"/>
          </a:p>
        </p:txBody>
      </p:sp>
      <p:sp>
        <p:nvSpPr>
          <p:cNvPr id="9" name="TextBox 8"/>
          <p:cNvSpPr txBox="1"/>
          <p:nvPr/>
        </p:nvSpPr>
        <p:spPr>
          <a:xfrm>
            <a:off x="195064" y="2524304"/>
            <a:ext cx="8137263" cy="3724096"/>
          </a:xfrm>
          <a:prstGeom prst="rect">
            <a:avLst/>
          </a:prstGeom>
          <a:noFill/>
        </p:spPr>
        <p:txBody>
          <a:bodyPr wrap="square" rtlCol="0">
            <a:spAutoFit/>
          </a:bodyPr>
          <a:lstStyle/>
          <a:p>
            <a:pPr>
              <a:lnSpc>
                <a:spcPct val="150000"/>
              </a:lnSpc>
            </a:pPr>
            <a:r>
              <a:rPr lang="en-US" sz="1600" u="sng" dirty="0" smtClean="0"/>
              <a:t>DISTRIBUTION AND NETWORK UPGRADES</a:t>
            </a:r>
            <a:endParaRPr lang="en-US" sz="1600" u="sng" dirty="0"/>
          </a:p>
          <a:p>
            <a:pPr marL="914400" lvl="1" indent="-457200">
              <a:buFont typeface="Wingdings" panose="05000000000000000000" pitchFamily="2" charset="2"/>
              <a:buChar char="Ø"/>
            </a:pPr>
            <a:r>
              <a:rPr lang="en-US" sz="1600" i="1" dirty="0" smtClean="0"/>
              <a:t>Telemetry Items always required for projects over 1MW</a:t>
            </a:r>
          </a:p>
          <a:p>
            <a:pPr marL="914400" lvl="1" indent="-457200">
              <a:buFont typeface="Wingdings" panose="05000000000000000000" pitchFamily="2" charset="2"/>
              <a:buChar char="Ø"/>
            </a:pPr>
            <a:r>
              <a:rPr lang="en-US" sz="1600" dirty="0" smtClean="0">
                <a:solidFill>
                  <a:srgbClr val="FF0000"/>
                </a:solidFill>
              </a:rPr>
              <a:t>Distribution Upgrades Typically </a:t>
            </a:r>
            <a:r>
              <a:rPr lang="en-US" sz="1600" dirty="0">
                <a:solidFill>
                  <a:srgbClr val="FF0000"/>
                </a:solidFill>
              </a:rPr>
              <a:t>Installed by Local Utility Estimating/Construction </a:t>
            </a:r>
            <a:r>
              <a:rPr lang="en-US" sz="1600" dirty="0" smtClean="0">
                <a:solidFill>
                  <a:srgbClr val="FF0000"/>
                </a:solidFill>
              </a:rPr>
              <a:t>Group.</a:t>
            </a:r>
          </a:p>
          <a:p>
            <a:pPr marL="914400" lvl="1" indent="-457200">
              <a:buFont typeface="Wingdings" panose="05000000000000000000" pitchFamily="2" charset="2"/>
              <a:buChar char="Ø"/>
            </a:pPr>
            <a:r>
              <a:rPr lang="en-US" sz="1600" dirty="0" smtClean="0">
                <a:solidFill>
                  <a:srgbClr val="FF0000"/>
                </a:solidFill>
              </a:rPr>
              <a:t>Network Upgrades can be installed by local crews or specialized crews depending on the type of work required. </a:t>
            </a:r>
          </a:p>
          <a:p>
            <a:pPr marL="914400" lvl="1" indent="-457200">
              <a:buFont typeface="Wingdings" panose="05000000000000000000" pitchFamily="2" charset="2"/>
              <a:buChar char="Ø"/>
            </a:pPr>
            <a:r>
              <a:rPr lang="en-US" sz="1600" dirty="0"/>
              <a:t>Utility may use local crews or larger </a:t>
            </a:r>
            <a:r>
              <a:rPr lang="en-US" sz="1600" dirty="0" smtClean="0"/>
              <a:t>“GC” crews </a:t>
            </a:r>
            <a:r>
              <a:rPr lang="en-US" sz="1600" dirty="0"/>
              <a:t>depending on the amount of work needed for the job. Larger crews may require more time for construction </a:t>
            </a:r>
            <a:r>
              <a:rPr lang="en-US" sz="1600" dirty="0" smtClean="0"/>
              <a:t>scheduling</a:t>
            </a:r>
            <a:endParaRPr lang="en-US" sz="1600" dirty="0"/>
          </a:p>
          <a:p>
            <a:pPr marL="914400" lvl="1" indent="-457200">
              <a:buFont typeface="Wingdings" panose="05000000000000000000" pitchFamily="2" charset="2"/>
              <a:buChar char="Ø"/>
            </a:pPr>
            <a:r>
              <a:rPr lang="en-US" sz="1600" dirty="0"/>
              <a:t>Timelines typically </a:t>
            </a:r>
            <a:r>
              <a:rPr lang="en-US" sz="1600" dirty="0" smtClean="0"/>
              <a:t>vary </a:t>
            </a:r>
            <a:r>
              <a:rPr lang="en-US" sz="1600" dirty="0"/>
              <a:t>depending </a:t>
            </a:r>
            <a:r>
              <a:rPr lang="en-US" sz="1600" dirty="0" smtClean="0"/>
              <a:t>on the </a:t>
            </a:r>
            <a:r>
              <a:rPr lang="en-US" sz="1600" dirty="0"/>
              <a:t>local office </a:t>
            </a:r>
            <a:endParaRPr lang="en-US" sz="1600" dirty="0" smtClean="0"/>
          </a:p>
          <a:p>
            <a:pPr lvl="1"/>
            <a:r>
              <a:rPr lang="en-US" sz="1600" dirty="0"/>
              <a:t>	</a:t>
            </a:r>
            <a:r>
              <a:rPr lang="en-US" sz="2000" u="sng" dirty="0" smtClean="0">
                <a:solidFill>
                  <a:schemeClr val="tx2"/>
                </a:solidFill>
              </a:rPr>
              <a:t>(</a:t>
            </a:r>
            <a:r>
              <a:rPr lang="en-US" sz="2000" u="sng" dirty="0">
                <a:solidFill>
                  <a:schemeClr val="tx2"/>
                </a:solidFill>
              </a:rPr>
              <a:t>PG&amp;E: 4-10 months) (SCE: 5-8 months),  (SDG&amp;E: 6-8 months</a:t>
            </a:r>
            <a:r>
              <a:rPr lang="en-US" sz="2000" u="sng" dirty="0" smtClean="0">
                <a:solidFill>
                  <a:schemeClr val="tx2"/>
                </a:solidFill>
              </a:rPr>
              <a:t>)</a:t>
            </a:r>
          </a:p>
          <a:p>
            <a:pPr marL="914400" lvl="1" indent="-457200">
              <a:buFont typeface="Wingdings" panose="05000000000000000000" pitchFamily="2" charset="2"/>
              <a:buChar char="Ø"/>
            </a:pPr>
            <a:r>
              <a:rPr lang="en-US" sz="1600" dirty="0" smtClean="0"/>
              <a:t>Please refer to the utility unit cost guide for more cost clarification on upgrades costs</a:t>
            </a:r>
            <a:r>
              <a:rPr lang="en-US" sz="1600" dirty="0" smtClean="0"/>
              <a:t>.</a:t>
            </a:r>
          </a:p>
          <a:p>
            <a:pPr marL="914400" lvl="1" indent="-457200">
              <a:buFont typeface="Wingdings" panose="05000000000000000000" pitchFamily="2" charset="2"/>
              <a:buChar char="Ø"/>
            </a:pPr>
            <a:r>
              <a:rPr lang="en-US" sz="1600" i="1" dirty="0" smtClean="0"/>
              <a:t>There are certain windows of time where upgrades can not be done – e.g. ISO doesn’t allow any facilities off line in the summer, bird season. </a:t>
            </a:r>
            <a:r>
              <a:rPr lang="en-US" sz="1600" i="1" u="sng" dirty="0" smtClean="0"/>
              <a:t>CAN THESE WINDOWS BE PUBLISHED?</a:t>
            </a:r>
            <a:endParaRPr lang="en-US" i="1" u="sng" dirty="0"/>
          </a:p>
        </p:txBody>
      </p:sp>
      <p:sp>
        <p:nvSpPr>
          <p:cNvPr id="2" name="TextBox 1"/>
          <p:cNvSpPr txBox="1"/>
          <p:nvPr/>
        </p:nvSpPr>
        <p:spPr>
          <a:xfrm>
            <a:off x="4152900" y="750942"/>
            <a:ext cx="4991100" cy="2308324"/>
          </a:xfrm>
          <a:prstGeom prst="rect">
            <a:avLst/>
          </a:prstGeom>
          <a:noFill/>
        </p:spPr>
        <p:txBody>
          <a:bodyPr wrap="square" rtlCol="0">
            <a:spAutoFit/>
          </a:bodyPr>
          <a:lstStyle/>
          <a:p>
            <a:r>
              <a:rPr lang="en-US" dirty="0" smtClean="0"/>
              <a:t>Key areas of concern</a:t>
            </a:r>
          </a:p>
          <a:p>
            <a:pPr marL="285750" indent="-285750">
              <a:buFont typeface="Arial" panose="020B0604020202020204" pitchFamily="34" charset="0"/>
              <a:buChar char="•"/>
            </a:pPr>
            <a:r>
              <a:rPr lang="en-US" b="1" dirty="0" smtClean="0">
                <a:solidFill>
                  <a:srgbClr val="FF0000"/>
                </a:solidFill>
              </a:rPr>
              <a:t>COMMUNICATIONS</a:t>
            </a:r>
          </a:p>
          <a:p>
            <a:pPr marL="285750" indent="-285750">
              <a:buFont typeface="Arial" panose="020B0604020202020204" pitchFamily="34" charset="0"/>
              <a:buChar char="•"/>
            </a:pPr>
            <a:r>
              <a:rPr lang="en-US" dirty="0" smtClean="0"/>
              <a:t>Disconnect/Reconnect – request/timing  is different depending on what your purpose is (service planning vs. EGI approval) need variance approval and then </a:t>
            </a:r>
          </a:p>
          <a:p>
            <a:pPr marL="285750" indent="-285750">
              <a:buFont typeface="Arial" panose="020B0604020202020204" pitchFamily="34" charset="0"/>
              <a:buChar char="•"/>
            </a:pPr>
            <a:r>
              <a:rPr lang="en-US" dirty="0" smtClean="0"/>
              <a:t>Service Planning (Design &amp; Estimating (NEM &amp; NEMA)</a:t>
            </a:r>
            <a:endParaRPr lang="en-US" dirty="0"/>
          </a:p>
        </p:txBody>
      </p:sp>
      <p:cxnSp>
        <p:nvCxnSpPr>
          <p:cNvPr id="7" name="Straight Arrow Connector 6"/>
          <p:cNvCxnSpPr/>
          <p:nvPr/>
        </p:nvCxnSpPr>
        <p:spPr>
          <a:xfrm flipV="1">
            <a:off x="2362200" y="975199"/>
            <a:ext cx="1790700" cy="39640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5-Point Star 9"/>
          <p:cNvSpPr/>
          <p:nvPr/>
        </p:nvSpPr>
        <p:spPr>
          <a:xfrm>
            <a:off x="7620000" y="302510"/>
            <a:ext cx="1219200" cy="975318"/>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82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276880"/>
            <a:ext cx="7134517" cy="523220"/>
          </a:xfrm>
          <a:prstGeom prst="rect">
            <a:avLst/>
          </a:prstGeom>
          <a:noFill/>
        </p:spPr>
        <p:txBody>
          <a:bodyPr wrap="none" rtlCol="0">
            <a:spAutoFit/>
          </a:bodyPr>
          <a:lstStyle/>
          <a:p>
            <a:r>
              <a:rPr lang="en-US" sz="2800" dirty="0" smtClean="0"/>
              <a:t>WHAT IS THE SUBSTATION UPGRADE PROCESS? </a:t>
            </a:r>
            <a:endParaRPr lang="en-US" sz="2800" dirty="0"/>
          </a:p>
        </p:txBody>
      </p:sp>
      <p:cxnSp>
        <p:nvCxnSpPr>
          <p:cNvPr id="3" name="Straight Connector 2"/>
          <p:cNvCxnSpPr/>
          <p:nvPr/>
        </p:nvCxnSpPr>
        <p:spPr>
          <a:xfrm>
            <a:off x="257175" y="800100"/>
            <a:ext cx="8648700" cy="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nvPr>
        </p:nvGraphicFramePr>
        <p:xfrm>
          <a:off x="655071" y="2662123"/>
          <a:ext cx="7784834" cy="3235131"/>
        </p:xfrm>
        <a:graphic>
          <a:graphicData uri="http://schemas.openxmlformats.org/drawingml/2006/table">
            <a:tbl>
              <a:tblPr firstRow="1" bandRow="1">
                <a:tableStyleId>{5C22544A-7EE6-4342-B048-85BDC9FD1C3A}</a:tableStyleId>
              </a:tblPr>
              <a:tblGrid>
                <a:gridCol w="7784834">
                  <a:extLst>
                    <a:ext uri="{9D8B030D-6E8A-4147-A177-3AD203B41FA5}">
                      <a16:colId xmlns="" xmlns:a16="http://schemas.microsoft.com/office/drawing/2014/main" val="20000"/>
                    </a:ext>
                  </a:extLst>
                </a:gridCol>
              </a:tblGrid>
              <a:tr h="553255">
                <a:tc>
                  <a:txBody>
                    <a:bodyPr/>
                    <a:lstStyle/>
                    <a:p>
                      <a:pPr marL="0" lvl="2" indent="0" algn="ctr" defTabSz="914400" rtl="0" eaLnBrk="1" latinLnBrk="0" hangingPunct="1">
                        <a:lnSpc>
                          <a:spcPct val="150000"/>
                        </a:lnSpc>
                        <a:buFont typeface="Arial" panose="020B0604020202020204" pitchFamily="34" charset="0"/>
                        <a:buNone/>
                      </a:pPr>
                      <a:r>
                        <a:rPr lang="en-US" sz="1600" b="1" kern="1200" dirty="0" smtClean="0">
                          <a:solidFill>
                            <a:schemeClr val="dk1"/>
                          </a:solidFill>
                          <a:latin typeface="+mn-lt"/>
                          <a:ea typeface="+mn-ea"/>
                          <a:cs typeface="+mn-cs"/>
                        </a:rPr>
                        <a:t>Why do these upgrades have extended timelines?</a:t>
                      </a:r>
                    </a:p>
                  </a:txBody>
                  <a:tcPr>
                    <a:solidFill>
                      <a:schemeClr val="tx2">
                        <a:lumMod val="40000"/>
                        <a:lumOff val="60000"/>
                      </a:schemeClr>
                    </a:solidFill>
                  </a:tcPr>
                </a:tc>
                <a:extLst>
                  <a:ext uri="{0D108BD9-81ED-4DB2-BD59-A6C34878D82A}">
                    <a16:rowId xmlns="" xmlns:a16="http://schemas.microsoft.com/office/drawing/2014/main" val="10000"/>
                  </a:ext>
                </a:extLst>
              </a:tr>
              <a:tr h="462345">
                <a:tc>
                  <a:txBody>
                    <a:bodyPr/>
                    <a:lstStyle/>
                    <a:p>
                      <a:pPr marL="0" marR="0" lvl="3"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600" u="sng" kern="1200" dirty="0" smtClean="0">
                          <a:solidFill>
                            <a:schemeClr val="dk1"/>
                          </a:solidFill>
                          <a:latin typeface="+mn-lt"/>
                          <a:ea typeface="+mn-ea"/>
                          <a:cs typeface="+mn-cs"/>
                        </a:rPr>
                        <a:t>Complex Engineering and Designs</a:t>
                      </a:r>
                      <a:r>
                        <a:rPr lang="en-US" sz="1600" kern="1200" dirty="0" smtClean="0">
                          <a:solidFill>
                            <a:schemeClr val="dk1"/>
                          </a:solidFill>
                          <a:latin typeface="+mn-lt"/>
                          <a:ea typeface="+mn-ea"/>
                          <a:cs typeface="+mn-cs"/>
                        </a:rPr>
                        <a:t>: requires experienced specialized design and estimating.</a:t>
                      </a:r>
                    </a:p>
                  </a:txBody>
                  <a:tcPr>
                    <a:solidFill>
                      <a:schemeClr val="tx2">
                        <a:lumMod val="20000"/>
                        <a:lumOff val="80000"/>
                      </a:schemeClr>
                    </a:solidFill>
                  </a:tcPr>
                </a:tc>
                <a:extLst>
                  <a:ext uri="{0D108BD9-81ED-4DB2-BD59-A6C34878D82A}">
                    <a16:rowId xmlns="" xmlns:a16="http://schemas.microsoft.com/office/drawing/2014/main" val="10001"/>
                  </a:ext>
                </a:extLst>
              </a:tr>
              <a:tr h="462345">
                <a:tc>
                  <a:txBody>
                    <a:bodyPr/>
                    <a:lstStyle/>
                    <a:p>
                      <a:pPr marL="0" lvl="3" algn="l" defTabSz="914400" rtl="0" eaLnBrk="1" latinLnBrk="0" hangingPunct="1">
                        <a:lnSpc>
                          <a:spcPct val="150000"/>
                        </a:lnSpc>
                      </a:pPr>
                      <a:r>
                        <a:rPr lang="en-US" sz="1600" u="sng" kern="1200" dirty="0" smtClean="0">
                          <a:solidFill>
                            <a:schemeClr val="dk1"/>
                          </a:solidFill>
                          <a:latin typeface="+mn-lt"/>
                          <a:ea typeface="+mn-ea"/>
                          <a:cs typeface="+mn-cs"/>
                        </a:rPr>
                        <a:t>Permitting</a:t>
                      </a:r>
                      <a:r>
                        <a:rPr lang="en-US" sz="1600" u="sng" kern="1200" baseline="0" dirty="0" smtClean="0">
                          <a:solidFill>
                            <a:schemeClr val="dk1"/>
                          </a:solidFill>
                          <a:latin typeface="+mn-lt"/>
                          <a:ea typeface="+mn-ea"/>
                          <a:cs typeface="+mn-cs"/>
                        </a:rPr>
                        <a:t> Process</a:t>
                      </a:r>
                      <a:r>
                        <a:rPr lang="en-US" sz="1600" kern="1200" dirty="0" smtClean="0">
                          <a:solidFill>
                            <a:schemeClr val="dk1"/>
                          </a:solidFill>
                          <a:latin typeface="+mn-lt"/>
                          <a:ea typeface="+mn-ea"/>
                          <a:cs typeface="+mn-cs"/>
                        </a:rPr>
                        <a:t>: Obtaining permits for these types of upgrades can be time consuming and sometimes require complex</a:t>
                      </a:r>
                      <a:r>
                        <a:rPr lang="en-US" sz="1600" kern="1200" baseline="0" dirty="0" smtClean="0">
                          <a:solidFill>
                            <a:schemeClr val="dk1"/>
                          </a:solidFill>
                          <a:latin typeface="+mn-lt"/>
                          <a:ea typeface="+mn-ea"/>
                          <a:cs typeface="+mn-cs"/>
                        </a:rPr>
                        <a:t> e</a:t>
                      </a:r>
                      <a:r>
                        <a:rPr lang="en-US" sz="1600" kern="1200" dirty="0" smtClean="0">
                          <a:solidFill>
                            <a:schemeClr val="dk1"/>
                          </a:solidFill>
                          <a:latin typeface="+mn-lt"/>
                          <a:ea typeface="+mn-ea"/>
                          <a:cs typeface="+mn-cs"/>
                        </a:rPr>
                        <a:t>nvironmental permits</a:t>
                      </a:r>
                      <a:r>
                        <a:rPr lang="en-US" sz="1600" kern="1200" baseline="0" dirty="0" smtClean="0">
                          <a:solidFill>
                            <a:schemeClr val="dk1"/>
                          </a:solidFill>
                          <a:latin typeface="+mn-lt"/>
                          <a:ea typeface="+mn-ea"/>
                          <a:cs typeface="+mn-cs"/>
                        </a:rPr>
                        <a:t>. </a:t>
                      </a:r>
                      <a:endParaRPr lang="en-US" sz="1600" kern="1200" dirty="0" smtClean="0">
                        <a:solidFill>
                          <a:schemeClr val="dk1"/>
                        </a:solidFill>
                        <a:latin typeface="+mn-lt"/>
                        <a:ea typeface="+mn-ea"/>
                        <a:cs typeface="+mn-cs"/>
                      </a:endParaRPr>
                    </a:p>
                  </a:txBody>
                  <a:tcPr>
                    <a:solidFill>
                      <a:schemeClr val="tx2">
                        <a:lumMod val="20000"/>
                        <a:lumOff val="80000"/>
                      </a:schemeClr>
                    </a:solidFill>
                  </a:tcPr>
                </a:tc>
                <a:extLst>
                  <a:ext uri="{0D108BD9-81ED-4DB2-BD59-A6C34878D82A}">
                    <a16:rowId xmlns="" xmlns:a16="http://schemas.microsoft.com/office/drawing/2014/main" val="10002"/>
                  </a:ext>
                </a:extLst>
              </a:tr>
              <a:tr h="520985">
                <a:tc>
                  <a:txBody>
                    <a:bodyPr/>
                    <a:lstStyle/>
                    <a:p>
                      <a:pPr marL="0" marR="0" lvl="3" indent="0" algn="l" defTabSz="914400" rtl="0" eaLnBrk="1" fontAlgn="auto" latinLnBrk="0" hangingPunct="1">
                        <a:lnSpc>
                          <a:spcPct val="150000"/>
                        </a:lnSpc>
                        <a:spcBef>
                          <a:spcPts val="0"/>
                        </a:spcBef>
                        <a:spcAft>
                          <a:spcPts val="0"/>
                        </a:spcAft>
                        <a:buClrTx/>
                        <a:buSzTx/>
                        <a:buFontTx/>
                        <a:buNone/>
                        <a:tabLst/>
                        <a:defRPr/>
                      </a:pPr>
                      <a:r>
                        <a:rPr lang="en-US" sz="1600" u="sng" kern="1200" dirty="0" smtClean="0">
                          <a:solidFill>
                            <a:schemeClr val="dk1"/>
                          </a:solidFill>
                          <a:latin typeface="+mn-lt"/>
                          <a:ea typeface="+mn-ea"/>
                          <a:cs typeface="+mn-cs"/>
                        </a:rPr>
                        <a:t>Procurement</a:t>
                      </a:r>
                      <a:r>
                        <a:rPr lang="en-US" sz="1600" kern="1200" dirty="0" smtClean="0">
                          <a:solidFill>
                            <a:schemeClr val="dk1"/>
                          </a:solidFill>
                          <a:latin typeface="+mn-lt"/>
                          <a:ea typeface="+mn-ea"/>
                          <a:cs typeface="+mn-cs"/>
                        </a:rPr>
                        <a:t>: challenging to procure the specialized equipment.</a:t>
                      </a:r>
                    </a:p>
                  </a:txBody>
                  <a:tcPr>
                    <a:solidFill>
                      <a:schemeClr val="tx2">
                        <a:lumMod val="20000"/>
                        <a:lumOff val="80000"/>
                      </a:schemeClr>
                    </a:solidFill>
                  </a:tcPr>
                </a:tc>
                <a:extLst>
                  <a:ext uri="{0D108BD9-81ED-4DB2-BD59-A6C34878D82A}">
                    <a16:rowId xmlns="" xmlns:a16="http://schemas.microsoft.com/office/drawing/2014/main" val="10003"/>
                  </a:ext>
                </a:extLst>
              </a:tr>
              <a:tr h="875586">
                <a:tc>
                  <a:txBody>
                    <a:bodyPr/>
                    <a:lstStyle/>
                    <a:p>
                      <a:pPr marL="0" lvl="3" algn="l" defTabSz="914400" rtl="0" eaLnBrk="1" latinLnBrk="0" hangingPunct="1">
                        <a:lnSpc>
                          <a:spcPct val="150000"/>
                        </a:lnSpc>
                      </a:pPr>
                      <a:r>
                        <a:rPr lang="en-US" sz="1600" u="sng" kern="1200" dirty="0" smtClean="0">
                          <a:solidFill>
                            <a:schemeClr val="dk1"/>
                          </a:solidFill>
                          <a:latin typeface="+mn-lt"/>
                          <a:ea typeface="+mn-ea"/>
                          <a:cs typeface="+mn-cs"/>
                        </a:rPr>
                        <a:t>Limited Resources</a:t>
                      </a:r>
                      <a:r>
                        <a:rPr lang="en-US" sz="1600" kern="1200" dirty="0" smtClean="0">
                          <a:solidFill>
                            <a:schemeClr val="dk1"/>
                          </a:solidFill>
                          <a:latin typeface="+mn-lt"/>
                          <a:ea typeface="+mn-ea"/>
                          <a:cs typeface="+mn-cs"/>
                        </a:rPr>
                        <a:t>: small selection of Contractors and utility crews that are certified to perform this type of work. </a:t>
                      </a:r>
                    </a:p>
                  </a:txBody>
                  <a:tcPr>
                    <a:solidFill>
                      <a:schemeClr val="tx2">
                        <a:lumMod val="20000"/>
                        <a:lumOff val="80000"/>
                      </a:schemeClr>
                    </a:solidFill>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289763" y="826882"/>
            <a:ext cx="8137263" cy="2308324"/>
          </a:xfrm>
          <a:prstGeom prst="rect">
            <a:avLst/>
          </a:prstGeom>
          <a:noFill/>
        </p:spPr>
        <p:txBody>
          <a:bodyPr wrap="square" rtlCol="0">
            <a:spAutoFit/>
          </a:bodyPr>
          <a:lstStyle/>
          <a:p>
            <a:pPr>
              <a:lnSpc>
                <a:spcPct val="150000"/>
              </a:lnSpc>
            </a:pPr>
            <a:r>
              <a:rPr lang="en-US" sz="1600" u="sng" dirty="0" smtClean="0"/>
              <a:t>SUBSTATION UPGRADES</a:t>
            </a:r>
            <a:endParaRPr lang="en-US" sz="1600" u="sng" dirty="0"/>
          </a:p>
          <a:p>
            <a:pPr marL="914400" lvl="1" indent="-457200">
              <a:lnSpc>
                <a:spcPct val="150000"/>
              </a:lnSpc>
              <a:buFont typeface="Wingdings" panose="05000000000000000000" pitchFamily="2" charset="2"/>
              <a:buChar char="Ø"/>
            </a:pPr>
            <a:r>
              <a:rPr lang="en-US" sz="1600" dirty="0"/>
              <a:t>Typically assigned to a specialized group – not the local office. </a:t>
            </a:r>
            <a:endParaRPr lang="en-US" sz="1600" dirty="0" smtClean="0"/>
          </a:p>
          <a:p>
            <a:pPr marL="914400" lvl="1" indent="-457200">
              <a:lnSpc>
                <a:spcPct val="150000"/>
              </a:lnSpc>
              <a:buFont typeface="Wingdings" panose="05000000000000000000" pitchFamily="2" charset="2"/>
              <a:buChar char="Ø"/>
            </a:pPr>
            <a:r>
              <a:rPr lang="en-US" sz="1600" dirty="0" smtClean="0"/>
              <a:t>Can be Distribution Upgrades or Network Upgrades</a:t>
            </a:r>
          </a:p>
          <a:p>
            <a:pPr marL="914400" lvl="1" indent="-457200">
              <a:lnSpc>
                <a:spcPct val="150000"/>
              </a:lnSpc>
              <a:buFont typeface="Wingdings" panose="05000000000000000000" pitchFamily="2" charset="2"/>
              <a:buChar char="Ø"/>
            </a:pPr>
            <a:r>
              <a:rPr lang="en-US" sz="2000" u="sng" dirty="0">
                <a:solidFill>
                  <a:schemeClr val="tx2"/>
                </a:solidFill>
              </a:rPr>
              <a:t>Estimated Timeline: 12-24 Months</a:t>
            </a:r>
          </a:p>
          <a:p>
            <a:pPr lvl="2">
              <a:lnSpc>
                <a:spcPct val="150000"/>
              </a:lnSpc>
            </a:pPr>
            <a:endParaRPr lang="en-US" sz="1600" dirty="0">
              <a:solidFill>
                <a:srgbClr val="FF0000"/>
              </a:solidFill>
            </a:endParaRPr>
          </a:p>
          <a:p>
            <a:endParaRPr lang="en-US" dirty="0"/>
          </a:p>
        </p:txBody>
      </p:sp>
      <p:sp>
        <p:nvSpPr>
          <p:cNvPr id="8" name="Slide Number Placeholder 3"/>
          <p:cNvSpPr>
            <a:spLocks noGrp="1"/>
          </p:cNvSpPr>
          <p:nvPr>
            <p:ph type="sldNum" sz="quarter" idx="12"/>
          </p:nvPr>
        </p:nvSpPr>
        <p:spPr>
          <a:prstGeom prst="rect">
            <a:avLst/>
          </a:prstGeom>
        </p:spPr>
        <p:txBody>
          <a:bodyPr/>
          <a:lstStyle/>
          <a:p>
            <a:pPr algn="l">
              <a:defRPr/>
            </a:pPr>
            <a:r>
              <a:rPr lang="en-US" altLang="en-US" sz="1600" dirty="0" smtClean="0">
                <a:solidFill>
                  <a:schemeClr val="accent1">
                    <a:lumMod val="50000"/>
                  </a:schemeClr>
                </a:solidFill>
              </a:rPr>
              <a:t>Projects &gt;1MW</a:t>
            </a:r>
            <a:endParaRPr lang="en-US" altLang="en-US" sz="1600" dirty="0">
              <a:solidFill>
                <a:schemeClr val="accent1">
                  <a:lumMod val="50000"/>
                </a:schemeClr>
              </a:solidFill>
            </a:endParaRPr>
          </a:p>
        </p:txBody>
      </p:sp>
      <p:sp>
        <p:nvSpPr>
          <p:cNvPr id="9" name="TextBox 8"/>
          <p:cNvSpPr txBox="1"/>
          <p:nvPr/>
        </p:nvSpPr>
        <p:spPr>
          <a:xfrm>
            <a:off x="6376039" y="6285075"/>
            <a:ext cx="2552302" cy="338554"/>
          </a:xfrm>
          <a:prstGeom prst="rect">
            <a:avLst/>
          </a:prstGeom>
          <a:noFill/>
        </p:spPr>
        <p:txBody>
          <a:bodyPr wrap="none" rtlCol="0">
            <a:spAutoFit/>
          </a:bodyPr>
          <a:lstStyle/>
          <a:p>
            <a:r>
              <a:rPr lang="en-US" sz="1600" dirty="0" smtClean="0">
                <a:solidFill>
                  <a:schemeClr val="accent1">
                    <a:lumMod val="50000"/>
                  </a:schemeClr>
                </a:solidFill>
              </a:rPr>
              <a:t>Rule 21 Section: Unspecified</a:t>
            </a:r>
            <a:endParaRPr lang="en-US" sz="1600" dirty="0">
              <a:solidFill>
                <a:schemeClr val="accent1">
                  <a:lumMod val="50000"/>
                </a:schemeClr>
              </a:solidFill>
            </a:endParaRPr>
          </a:p>
        </p:txBody>
      </p:sp>
    </p:spTree>
    <p:extLst>
      <p:ext uri="{BB962C8B-B14F-4D97-AF65-F5344CB8AC3E}">
        <p14:creationId xmlns:p14="http://schemas.microsoft.com/office/powerpoint/2010/main" val="368134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Out of Rule 21 estimating timeline is not consistent:</a:t>
            </a:r>
          </a:p>
          <a:p>
            <a:pPr lvl="1"/>
            <a:r>
              <a:rPr lang="en-US" dirty="0" smtClean="0"/>
              <a:t>For small </a:t>
            </a:r>
            <a:r>
              <a:rPr lang="en-US" dirty="0"/>
              <a:t>NEM projects </a:t>
            </a:r>
            <a:r>
              <a:rPr lang="en-US" dirty="0" smtClean="0"/>
              <a:t>SCE includes total cost estimate and must pay prior to moving to construction</a:t>
            </a:r>
          </a:p>
          <a:p>
            <a:pPr lvl="1"/>
            <a:r>
              <a:rPr lang="en-US" dirty="0" smtClean="0"/>
              <a:t>PG&amp;E requires small engineering advance up front and includes combined block of time for design and estimating (24-34 weeks) – then issued total cost – Invoiced for SFA &amp; Rule 15-16 then get on construction schedule</a:t>
            </a:r>
          </a:p>
          <a:p>
            <a:r>
              <a:rPr lang="en-US" dirty="0" smtClean="0"/>
              <a:t>For all IOUs, the system impact studies including non-binding cost estimate and timeline (SCE for non-NEM)</a:t>
            </a:r>
            <a:endParaRPr lang="en-US" dirty="0"/>
          </a:p>
        </p:txBody>
      </p:sp>
      <p:sp>
        <p:nvSpPr>
          <p:cNvPr id="4" name="5-Point Star 3"/>
          <p:cNvSpPr/>
          <p:nvPr/>
        </p:nvSpPr>
        <p:spPr>
          <a:xfrm>
            <a:off x="7772400" y="538490"/>
            <a:ext cx="1219200" cy="975318"/>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3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6878" y="4296229"/>
            <a:ext cx="7978196" cy="1097748"/>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500" y="276880"/>
            <a:ext cx="8323625" cy="461665"/>
          </a:xfrm>
          <a:prstGeom prst="rect">
            <a:avLst/>
          </a:prstGeom>
          <a:noFill/>
        </p:spPr>
        <p:txBody>
          <a:bodyPr wrap="none" rtlCol="0">
            <a:spAutoFit/>
          </a:bodyPr>
          <a:lstStyle/>
          <a:p>
            <a:r>
              <a:rPr lang="en-US" sz="2400" dirty="0" smtClean="0"/>
              <a:t>WHAT IS THE INTERCONNECTION FINANCIAL SECURITY PROCESS?</a:t>
            </a:r>
            <a:endParaRPr lang="en-US" sz="2400" dirty="0"/>
          </a:p>
        </p:txBody>
      </p:sp>
      <p:cxnSp>
        <p:nvCxnSpPr>
          <p:cNvPr id="3" name="Straight Connector 2"/>
          <p:cNvCxnSpPr/>
          <p:nvPr/>
        </p:nvCxnSpPr>
        <p:spPr>
          <a:xfrm>
            <a:off x="257175" y="800100"/>
            <a:ext cx="8648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257175" y="6254657"/>
            <a:ext cx="1676400" cy="4762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altLang="en-US" sz="1600" smtClean="0">
                <a:solidFill>
                  <a:schemeClr val="accent1">
                    <a:lumMod val="50000"/>
                  </a:schemeClr>
                </a:solidFill>
              </a:rPr>
              <a:t>Projects &gt;1MW</a:t>
            </a:r>
            <a:endParaRPr lang="en-US" altLang="en-US" sz="1600" dirty="0">
              <a:solidFill>
                <a:schemeClr val="accent1">
                  <a:lumMod val="50000"/>
                </a:schemeClr>
              </a:solidFill>
            </a:endParaRPr>
          </a:p>
        </p:txBody>
      </p:sp>
      <p:sp>
        <p:nvSpPr>
          <p:cNvPr id="12" name="TextBox 11"/>
          <p:cNvSpPr txBox="1"/>
          <p:nvPr/>
        </p:nvSpPr>
        <p:spPr>
          <a:xfrm>
            <a:off x="6702352" y="6386894"/>
            <a:ext cx="2325317" cy="338554"/>
          </a:xfrm>
          <a:prstGeom prst="rect">
            <a:avLst/>
          </a:prstGeom>
          <a:noFill/>
        </p:spPr>
        <p:txBody>
          <a:bodyPr wrap="none" rtlCol="0">
            <a:spAutoFit/>
          </a:bodyPr>
          <a:lstStyle/>
          <a:p>
            <a:r>
              <a:rPr lang="en-US" sz="1600" dirty="0" smtClean="0">
                <a:solidFill>
                  <a:schemeClr val="accent1">
                    <a:lumMod val="50000"/>
                  </a:schemeClr>
                </a:solidFill>
              </a:rPr>
              <a:t>Rule 21 Section: F. 3. b. iv.</a:t>
            </a:r>
            <a:endParaRPr lang="en-US" sz="1600" dirty="0">
              <a:solidFill>
                <a:schemeClr val="accent1">
                  <a:lumMod val="50000"/>
                </a:schemeClr>
              </a:solidFill>
            </a:endParaRPr>
          </a:p>
        </p:txBody>
      </p:sp>
      <p:sp>
        <p:nvSpPr>
          <p:cNvPr id="2" name="Rectangle 1"/>
          <p:cNvSpPr/>
          <p:nvPr/>
        </p:nvSpPr>
        <p:spPr>
          <a:xfrm>
            <a:off x="257175" y="921884"/>
            <a:ext cx="7770126" cy="5632311"/>
          </a:xfrm>
          <a:prstGeom prst="rect">
            <a:avLst/>
          </a:prstGeom>
        </p:spPr>
        <p:txBody>
          <a:bodyPr wrap="square">
            <a:spAutoFit/>
          </a:bodyPr>
          <a:lstStyle/>
          <a:p>
            <a:pPr lvl="1">
              <a:lnSpc>
                <a:spcPct val="150000"/>
              </a:lnSpc>
            </a:pPr>
            <a:r>
              <a:rPr lang="en-US" sz="1400" dirty="0" smtClean="0"/>
              <a:t>Purpose: To ensure that the utility customer is capable of paying the interconnection costs. </a:t>
            </a:r>
          </a:p>
          <a:p>
            <a:pPr>
              <a:lnSpc>
                <a:spcPct val="150000"/>
              </a:lnSpc>
            </a:pPr>
            <a:endParaRPr lang="en-US" sz="1400" u="sng" dirty="0" smtClean="0"/>
          </a:p>
          <a:p>
            <a:pPr>
              <a:lnSpc>
                <a:spcPct val="150000"/>
              </a:lnSpc>
            </a:pPr>
            <a:r>
              <a:rPr lang="en-US" sz="1400" u="sng" dirty="0" smtClean="0"/>
              <a:t>Different Types of </a:t>
            </a:r>
            <a:r>
              <a:rPr lang="en-US" sz="1400" u="sng" dirty="0"/>
              <a:t>Interconnection Financial Security </a:t>
            </a:r>
            <a:r>
              <a:rPr lang="en-US" sz="1400" u="sng" dirty="0" smtClean="0"/>
              <a:t>(IFS):</a:t>
            </a:r>
            <a:endParaRPr lang="en-US" sz="1400" u="sng" dirty="0"/>
          </a:p>
          <a:p>
            <a:pPr marL="914400" lvl="1" indent="-457200">
              <a:lnSpc>
                <a:spcPct val="150000"/>
              </a:lnSpc>
              <a:buFont typeface="Wingdings" panose="05000000000000000000" pitchFamily="2" charset="2"/>
              <a:buChar char="Ø"/>
            </a:pPr>
            <a:r>
              <a:rPr lang="en-US" sz="1400" dirty="0" smtClean="0"/>
              <a:t>Letter of Credit</a:t>
            </a:r>
          </a:p>
          <a:p>
            <a:pPr marL="914400" lvl="1" indent="-457200">
              <a:lnSpc>
                <a:spcPct val="150000"/>
              </a:lnSpc>
              <a:buFont typeface="Wingdings" panose="05000000000000000000" pitchFamily="2" charset="2"/>
              <a:buChar char="Ø"/>
            </a:pPr>
            <a:r>
              <a:rPr lang="en-US" sz="1400" dirty="0" smtClean="0"/>
              <a:t>Irrevocable Guaranty</a:t>
            </a:r>
          </a:p>
          <a:p>
            <a:pPr marL="914400" lvl="1" indent="-457200">
              <a:lnSpc>
                <a:spcPct val="150000"/>
              </a:lnSpc>
              <a:buFont typeface="Wingdings" panose="05000000000000000000" pitchFamily="2" charset="2"/>
              <a:buChar char="Ø"/>
            </a:pPr>
            <a:r>
              <a:rPr lang="en-US" sz="1400" dirty="0" smtClean="0"/>
              <a:t>Cash Deposit in an interest bearing </a:t>
            </a:r>
            <a:r>
              <a:rPr lang="en-US" sz="1400" dirty="0"/>
              <a:t>E</a:t>
            </a:r>
            <a:r>
              <a:rPr lang="en-US" sz="1400" dirty="0" smtClean="0"/>
              <a:t>scrow Account</a:t>
            </a:r>
          </a:p>
          <a:p>
            <a:pPr>
              <a:lnSpc>
                <a:spcPct val="150000"/>
              </a:lnSpc>
            </a:pPr>
            <a:r>
              <a:rPr lang="en-US" sz="1400" u="sng" dirty="0" smtClean="0"/>
              <a:t>Fast Track Process</a:t>
            </a:r>
          </a:p>
          <a:p>
            <a:pPr marL="914400" lvl="1" indent="-457200">
              <a:lnSpc>
                <a:spcPct val="150000"/>
              </a:lnSpc>
              <a:buFont typeface="Wingdings" panose="05000000000000000000" pitchFamily="2" charset="2"/>
              <a:buChar char="Ø"/>
            </a:pPr>
            <a:r>
              <a:rPr lang="en-US" sz="1400" dirty="0"/>
              <a:t>Initial 30% Due 60 calendar days of IA Execution</a:t>
            </a:r>
          </a:p>
          <a:p>
            <a:pPr marL="914400" lvl="1" indent="-457200">
              <a:lnSpc>
                <a:spcPct val="150000"/>
              </a:lnSpc>
              <a:buFont typeface="Wingdings" panose="05000000000000000000" pitchFamily="2" charset="2"/>
              <a:buChar char="Ø"/>
            </a:pPr>
            <a:r>
              <a:rPr lang="en-US" sz="1400" dirty="0"/>
              <a:t>Remaining </a:t>
            </a:r>
            <a:r>
              <a:rPr lang="en-US" sz="1400" dirty="0" smtClean="0"/>
              <a:t>amount 20 calendar days prior to construction Start</a:t>
            </a:r>
          </a:p>
          <a:p>
            <a:pPr marL="0" lvl="1">
              <a:lnSpc>
                <a:spcPct val="150000"/>
              </a:lnSpc>
            </a:pPr>
            <a:r>
              <a:rPr lang="en-US" sz="1400" u="sng" dirty="0"/>
              <a:t>Detailed Study </a:t>
            </a:r>
            <a:r>
              <a:rPr lang="en-US" sz="1400" u="sng" dirty="0" smtClean="0"/>
              <a:t>Process</a:t>
            </a:r>
          </a:p>
          <a:p>
            <a:pPr marL="0" lvl="1">
              <a:lnSpc>
                <a:spcPct val="150000"/>
              </a:lnSpc>
            </a:pPr>
            <a:endParaRPr lang="en-US" sz="1400" u="sng" dirty="0"/>
          </a:p>
          <a:p>
            <a:pPr marL="0" lvl="1">
              <a:lnSpc>
                <a:spcPct val="150000"/>
              </a:lnSpc>
            </a:pPr>
            <a:endParaRPr lang="en-US" sz="1400" u="sng" dirty="0">
              <a:solidFill>
                <a:schemeClr val="tx2">
                  <a:lumMod val="20000"/>
                  <a:lumOff val="80000"/>
                </a:schemeClr>
              </a:solidFill>
            </a:endParaRPr>
          </a:p>
          <a:p>
            <a:pPr marL="0" lvl="1">
              <a:lnSpc>
                <a:spcPct val="150000"/>
              </a:lnSpc>
            </a:pPr>
            <a:endParaRPr lang="en-US" sz="1400" u="sng" dirty="0" smtClean="0"/>
          </a:p>
          <a:p>
            <a:pPr marL="0" lvl="1">
              <a:lnSpc>
                <a:spcPct val="150000"/>
              </a:lnSpc>
            </a:pPr>
            <a:endParaRPr lang="en-US" sz="1400" u="sng" dirty="0" smtClean="0"/>
          </a:p>
          <a:p>
            <a:pPr marL="0" lvl="1">
              <a:lnSpc>
                <a:spcPct val="150000"/>
              </a:lnSpc>
            </a:pPr>
            <a:r>
              <a:rPr lang="en-US" sz="1400" u="sng" dirty="0"/>
              <a:t>Network Upgrades </a:t>
            </a:r>
            <a:r>
              <a:rPr lang="en-US" sz="1400" u="sng" dirty="0" smtClean="0"/>
              <a:t>Process</a:t>
            </a:r>
          </a:p>
          <a:p>
            <a:pPr marL="914400" lvl="1" indent="-457200">
              <a:lnSpc>
                <a:spcPct val="150000"/>
              </a:lnSpc>
              <a:buFont typeface="Wingdings" panose="05000000000000000000" pitchFamily="2" charset="2"/>
              <a:buChar char="Ø"/>
            </a:pPr>
            <a:r>
              <a:rPr lang="en-US" sz="1400" dirty="0" smtClean="0"/>
              <a:t>Utilizes a three phase step approach as well.</a:t>
            </a:r>
            <a:endParaRPr lang="en-US" sz="1400" dirty="0"/>
          </a:p>
          <a:p>
            <a:pPr>
              <a:lnSpc>
                <a:spcPct val="150000"/>
              </a:lnSpc>
            </a:pPr>
            <a:endParaRPr lang="en-US" sz="1600" u="sng" dirty="0"/>
          </a:p>
        </p:txBody>
      </p:sp>
      <p:grpSp>
        <p:nvGrpSpPr>
          <p:cNvPr id="10" name="Group 9"/>
          <p:cNvGrpSpPr/>
          <p:nvPr/>
        </p:nvGrpSpPr>
        <p:grpSpPr>
          <a:xfrm>
            <a:off x="424969" y="4409503"/>
            <a:ext cx="7854686" cy="906656"/>
            <a:chOff x="1117555" y="3878095"/>
            <a:chExt cx="7854686" cy="906656"/>
          </a:xfrm>
        </p:grpSpPr>
        <p:cxnSp>
          <p:nvCxnSpPr>
            <p:cNvPr id="11" name="Straight Arrow Connector 10"/>
            <p:cNvCxnSpPr/>
            <p:nvPr/>
          </p:nvCxnSpPr>
          <p:spPr>
            <a:xfrm>
              <a:off x="2286000" y="4371975"/>
              <a:ext cx="1914548" cy="0"/>
            </a:xfrm>
            <a:prstGeom prst="straightConnector1">
              <a:avLst/>
            </a:prstGeom>
            <a:ln w="38100">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98728" y="4347561"/>
              <a:ext cx="1897272" cy="12738"/>
            </a:xfrm>
            <a:prstGeom prst="straightConnector1">
              <a:avLst/>
            </a:prstGeom>
            <a:ln w="38100">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0" y="4360299"/>
              <a:ext cx="2274826" cy="0"/>
            </a:xfrm>
            <a:prstGeom prst="straightConnector1">
              <a:avLst/>
            </a:prstGeom>
            <a:ln w="38100">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676293" y="3970168"/>
              <a:ext cx="1102225" cy="292259"/>
            </a:xfrm>
            <a:prstGeom prst="rect">
              <a:avLst/>
            </a:prstGeom>
          </p:spPr>
          <p:txBody>
            <a:bodyPr wrap="none">
              <a:spAutoFit/>
            </a:bodyPr>
            <a:lstStyle/>
            <a:p>
              <a:pPr marL="0" marR="0">
                <a:lnSpc>
                  <a:spcPct val="115000"/>
                </a:lnSpc>
                <a:spcBef>
                  <a:spcPts val="0"/>
                </a:spcBef>
                <a:spcAft>
                  <a:spcPts val="1000"/>
                </a:spcAft>
              </a:pPr>
              <a:r>
                <a:rPr lang="en-US" sz="1200" dirty="0">
                  <a:solidFill>
                    <a:schemeClr val="bg2">
                      <a:lumMod val="50000"/>
                    </a:schemeClr>
                  </a:solidFill>
                </a:rPr>
                <a:t>60 CD </a:t>
              </a:r>
              <a:r>
                <a:rPr lang="en-US" sz="1200" dirty="0" smtClean="0">
                  <a:solidFill>
                    <a:schemeClr val="bg2">
                      <a:lumMod val="50000"/>
                    </a:schemeClr>
                  </a:solidFill>
                </a:rPr>
                <a:t>after SIS</a:t>
              </a:r>
              <a:endParaRPr lang="en-US" sz="1200" dirty="0">
                <a:solidFill>
                  <a:schemeClr val="bg2">
                    <a:lumMod val="50000"/>
                  </a:schemeClr>
                </a:solidFill>
              </a:endParaRPr>
            </a:p>
          </p:txBody>
        </p:sp>
        <p:sp>
          <p:nvSpPr>
            <p:cNvPr id="17" name="Rectangle 16"/>
            <p:cNvSpPr/>
            <p:nvPr/>
          </p:nvSpPr>
          <p:spPr>
            <a:xfrm>
              <a:off x="1117555" y="4092320"/>
              <a:ext cx="1168445" cy="523220"/>
            </a:xfrm>
            <a:prstGeom prst="rect">
              <a:avLst/>
            </a:prstGeom>
          </p:spPr>
          <p:txBody>
            <a:bodyPr wrap="square">
              <a:spAutoFit/>
            </a:bodyPr>
            <a:lstStyle/>
            <a:p>
              <a:pPr algn="ctr"/>
              <a:r>
                <a:rPr lang="en-US" sz="1400" dirty="0" smtClean="0">
                  <a:solidFill>
                    <a:schemeClr val="accent1">
                      <a:lumMod val="50000"/>
                    </a:schemeClr>
                  </a:solidFill>
                </a:rPr>
                <a:t>System Impact Study</a:t>
              </a:r>
              <a:endParaRPr lang="en-US" sz="1400" dirty="0">
                <a:solidFill>
                  <a:schemeClr val="accent1">
                    <a:lumMod val="50000"/>
                  </a:schemeClr>
                </a:solidFill>
              </a:endParaRPr>
            </a:p>
          </p:txBody>
        </p:sp>
        <p:sp>
          <p:nvSpPr>
            <p:cNvPr id="18" name="Rectangle 17"/>
            <p:cNvSpPr/>
            <p:nvPr/>
          </p:nvSpPr>
          <p:spPr>
            <a:xfrm>
              <a:off x="2314091" y="4495009"/>
              <a:ext cx="1929333" cy="276999"/>
            </a:xfrm>
            <a:prstGeom prst="rect">
              <a:avLst/>
            </a:prstGeom>
          </p:spPr>
          <p:txBody>
            <a:bodyPr wrap="square">
              <a:spAutoFit/>
            </a:bodyPr>
            <a:lstStyle/>
            <a:p>
              <a:pPr algn="ctr"/>
              <a:r>
                <a:rPr lang="en-US" sz="1200" dirty="0">
                  <a:solidFill>
                    <a:schemeClr val="bg2">
                      <a:lumMod val="50000"/>
                    </a:schemeClr>
                  </a:solidFill>
                </a:rPr>
                <a:t>20% or </a:t>
              </a:r>
              <a:r>
                <a:rPr lang="en-US" sz="1200" dirty="0" smtClean="0">
                  <a:solidFill>
                    <a:schemeClr val="bg2">
                      <a:lumMod val="50000"/>
                    </a:schemeClr>
                  </a:solidFill>
                </a:rPr>
                <a:t>$</a:t>
              </a:r>
              <a:r>
                <a:rPr lang="en-US" sz="1200" dirty="0">
                  <a:solidFill>
                    <a:schemeClr val="bg2">
                      <a:lumMod val="50000"/>
                    </a:schemeClr>
                  </a:solidFill>
                </a:rPr>
                <a:t>20K per MW </a:t>
              </a:r>
            </a:p>
          </p:txBody>
        </p:sp>
        <p:cxnSp>
          <p:nvCxnSpPr>
            <p:cNvPr id="19" name="Straight Arrow Connector 18"/>
            <p:cNvCxnSpPr/>
            <p:nvPr/>
          </p:nvCxnSpPr>
          <p:spPr>
            <a:xfrm>
              <a:off x="2808287" y="4360299"/>
              <a:ext cx="1234188" cy="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28237" y="3975327"/>
              <a:ext cx="1140120" cy="276999"/>
            </a:xfrm>
            <a:prstGeom prst="rect">
              <a:avLst/>
            </a:prstGeom>
          </p:spPr>
          <p:txBody>
            <a:bodyPr wrap="none">
              <a:spAutoFit/>
            </a:bodyPr>
            <a:lstStyle/>
            <a:p>
              <a:r>
                <a:rPr lang="en-US" sz="1200" dirty="0">
                  <a:solidFill>
                    <a:schemeClr val="bg2">
                      <a:lumMod val="50000"/>
                    </a:schemeClr>
                  </a:solidFill>
                </a:rPr>
                <a:t>120 CD </a:t>
              </a:r>
              <a:r>
                <a:rPr lang="en-US" sz="1200" dirty="0" smtClean="0">
                  <a:solidFill>
                    <a:schemeClr val="bg2">
                      <a:lumMod val="50000"/>
                    </a:schemeClr>
                  </a:solidFill>
                </a:rPr>
                <a:t>after FS</a:t>
              </a:r>
              <a:endParaRPr lang="en-US" sz="1200" dirty="0">
                <a:solidFill>
                  <a:schemeClr val="bg2">
                    <a:lumMod val="50000"/>
                  </a:schemeClr>
                </a:solidFill>
              </a:endParaRPr>
            </a:p>
          </p:txBody>
        </p:sp>
        <p:cxnSp>
          <p:nvCxnSpPr>
            <p:cNvPr id="21" name="Straight Arrow Connector 20"/>
            <p:cNvCxnSpPr/>
            <p:nvPr/>
          </p:nvCxnSpPr>
          <p:spPr>
            <a:xfrm>
              <a:off x="4339586" y="4362450"/>
              <a:ext cx="1234188" cy="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034644" y="3947099"/>
              <a:ext cx="345607" cy="307777"/>
            </a:xfrm>
            <a:prstGeom prst="rect">
              <a:avLst/>
            </a:prstGeom>
          </p:spPr>
          <p:txBody>
            <a:bodyPr wrap="none">
              <a:spAutoFit/>
            </a:bodyPr>
            <a:lstStyle/>
            <a:p>
              <a:r>
                <a:rPr lang="en-US" sz="1400" dirty="0">
                  <a:solidFill>
                    <a:schemeClr val="accent1">
                      <a:lumMod val="50000"/>
                    </a:schemeClr>
                  </a:solidFill>
                </a:rPr>
                <a:t>FS</a:t>
              </a:r>
            </a:p>
          </p:txBody>
        </p:sp>
        <p:sp>
          <p:nvSpPr>
            <p:cNvPr id="23" name="Rectangle 22"/>
            <p:cNvSpPr/>
            <p:nvPr/>
          </p:nvSpPr>
          <p:spPr>
            <a:xfrm>
              <a:off x="4282842" y="4490261"/>
              <a:ext cx="1748088" cy="292259"/>
            </a:xfrm>
            <a:prstGeom prst="rect">
              <a:avLst/>
            </a:prstGeom>
          </p:spPr>
          <p:txBody>
            <a:bodyPr wrap="square">
              <a:spAutoFit/>
            </a:bodyPr>
            <a:lstStyle/>
            <a:p>
              <a:pPr marL="0" marR="0" algn="ctr">
                <a:lnSpc>
                  <a:spcPct val="115000"/>
                </a:lnSpc>
                <a:spcBef>
                  <a:spcPts val="0"/>
                </a:spcBef>
                <a:spcAft>
                  <a:spcPts val="1000"/>
                </a:spcAft>
              </a:pPr>
              <a:r>
                <a:rPr lang="en-US" sz="1200" dirty="0">
                  <a:solidFill>
                    <a:schemeClr val="bg2">
                      <a:lumMod val="50000"/>
                    </a:schemeClr>
                  </a:solidFill>
                </a:rPr>
                <a:t>30</a:t>
              </a:r>
              <a:r>
                <a:rPr lang="en-US" sz="1200" dirty="0" smtClean="0">
                  <a:solidFill>
                    <a:schemeClr val="bg2">
                      <a:lumMod val="50000"/>
                    </a:schemeClr>
                  </a:solidFill>
                </a:rPr>
                <a:t>%</a:t>
              </a:r>
              <a:endParaRPr lang="en-US" sz="1200" dirty="0">
                <a:solidFill>
                  <a:schemeClr val="bg2">
                    <a:lumMod val="50000"/>
                  </a:schemeClr>
                </a:solidFill>
                <a:latin typeface="Calibri"/>
                <a:ea typeface="SimSun"/>
                <a:cs typeface="Times New Roman"/>
              </a:endParaRPr>
            </a:p>
          </p:txBody>
        </p:sp>
        <p:sp>
          <p:nvSpPr>
            <p:cNvPr id="24" name="Rectangle 23"/>
            <p:cNvSpPr/>
            <p:nvPr/>
          </p:nvSpPr>
          <p:spPr>
            <a:xfrm>
              <a:off x="6028093" y="3878095"/>
              <a:ext cx="1816764" cy="517065"/>
            </a:xfrm>
            <a:prstGeom prst="rect">
              <a:avLst/>
            </a:prstGeom>
          </p:spPr>
          <p:txBody>
            <a:bodyPr wrap="square">
              <a:spAutoFit/>
            </a:bodyPr>
            <a:lstStyle/>
            <a:p>
              <a:pPr marL="0" marR="0" algn="ctr">
                <a:lnSpc>
                  <a:spcPct val="115000"/>
                </a:lnSpc>
                <a:spcBef>
                  <a:spcPts val="0"/>
                </a:spcBef>
                <a:spcAft>
                  <a:spcPts val="1000"/>
                </a:spcAft>
              </a:pPr>
              <a:r>
                <a:rPr lang="en-US" sz="1200" dirty="0">
                  <a:solidFill>
                    <a:schemeClr val="bg2">
                      <a:lumMod val="50000"/>
                    </a:schemeClr>
                  </a:solidFill>
                </a:rPr>
                <a:t>On or before </a:t>
              </a:r>
              <a:r>
                <a:rPr lang="en-US" sz="1200" dirty="0" smtClean="0">
                  <a:solidFill>
                    <a:schemeClr val="bg2">
                      <a:lumMod val="50000"/>
                    </a:schemeClr>
                  </a:solidFill>
                </a:rPr>
                <a:t>start </a:t>
              </a:r>
              <a:r>
                <a:rPr lang="en-US" sz="1200" dirty="0">
                  <a:solidFill>
                    <a:schemeClr val="bg2">
                      <a:lumMod val="50000"/>
                    </a:schemeClr>
                  </a:solidFill>
                </a:rPr>
                <a:t>of </a:t>
              </a:r>
              <a:r>
                <a:rPr lang="en-US" sz="1200" dirty="0" smtClean="0">
                  <a:solidFill>
                    <a:schemeClr val="bg2">
                      <a:lumMod val="50000"/>
                    </a:schemeClr>
                  </a:solidFill>
                </a:rPr>
                <a:t>construction</a:t>
              </a:r>
              <a:endParaRPr lang="en-US" sz="1200" dirty="0">
                <a:solidFill>
                  <a:schemeClr val="bg2">
                    <a:lumMod val="50000"/>
                  </a:schemeClr>
                </a:solidFill>
                <a:latin typeface="Calibri"/>
                <a:ea typeface="SimSun"/>
                <a:cs typeface="Times New Roman"/>
              </a:endParaRPr>
            </a:p>
          </p:txBody>
        </p:sp>
        <p:cxnSp>
          <p:nvCxnSpPr>
            <p:cNvPr id="25" name="Straight Arrow Connector 24"/>
            <p:cNvCxnSpPr/>
            <p:nvPr/>
          </p:nvCxnSpPr>
          <p:spPr>
            <a:xfrm>
              <a:off x="5652087" y="4371975"/>
              <a:ext cx="1416158" cy="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720472" y="4507752"/>
              <a:ext cx="530915" cy="276999"/>
            </a:xfrm>
            <a:prstGeom prst="rect">
              <a:avLst/>
            </a:prstGeom>
          </p:spPr>
          <p:txBody>
            <a:bodyPr wrap="none">
              <a:spAutoFit/>
            </a:bodyPr>
            <a:lstStyle/>
            <a:p>
              <a:r>
                <a:rPr lang="en-US" sz="1200" dirty="0">
                  <a:solidFill>
                    <a:schemeClr val="bg2">
                      <a:lumMod val="50000"/>
                    </a:schemeClr>
                  </a:solidFill>
                </a:rPr>
                <a:t>100%</a:t>
              </a:r>
              <a:endParaRPr lang="en-US" dirty="0">
                <a:solidFill>
                  <a:schemeClr val="bg2">
                    <a:lumMod val="50000"/>
                  </a:schemeClr>
                </a:solidFill>
              </a:endParaRPr>
            </a:p>
          </p:txBody>
        </p:sp>
        <p:sp>
          <p:nvSpPr>
            <p:cNvPr id="27" name="Rectangle 26"/>
            <p:cNvSpPr/>
            <p:nvPr/>
          </p:nvSpPr>
          <p:spPr>
            <a:xfrm>
              <a:off x="7848600" y="3985736"/>
              <a:ext cx="1123641" cy="738664"/>
            </a:xfrm>
            <a:prstGeom prst="rect">
              <a:avLst/>
            </a:prstGeom>
          </p:spPr>
          <p:txBody>
            <a:bodyPr wrap="none">
              <a:spAutoFit/>
            </a:bodyPr>
            <a:lstStyle/>
            <a:p>
              <a:pPr algn="ctr"/>
              <a:r>
                <a:rPr lang="en-US" sz="1400" dirty="0" smtClean="0">
                  <a:solidFill>
                    <a:schemeClr val="accent1">
                      <a:lumMod val="50000"/>
                    </a:schemeClr>
                  </a:solidFill>
                </a:rPr>
                <a:t>Start </a:t>
              </a:r>
            </a:p>
            <a:p>
              <a:pPr algn="ctr"/>
              <a:endParaRPr lang="en-US" sz="1400" dirty="0" smtClean="0">
                <a:solidFill>
                  <a:schemeClr val="accent1">
                    <a:lumMod val="50000"/>
                  </a:schemeClr>
                </a:solidFill>
              </a:endParaRPr>
            </a:p>
            <a:p>
              <a:r>
                <a:rPr lang="en-US" sz="1400" dirty="0" smtClean="0">
                  <a:solidFill>
                    <a:schemeClr val="accent1">
                      <a:lumMod val="50000"/>
                    </a:schemeClr>
                  </a:solidFill>
                </a:rPr>
                <a:t>Construction</a:t>
              </a:r>
              <a:endParaRPr lang="en-US" sz="1400" dirty="0">
                <a:solidFill>
                  <a:schemeClr val="accent1">
                    <a:lumMod val="50000"/>
                  </a:schemeClr>
                </a:solidFill>
              </a:endParaRPr>
            </a:p>
          </p:txBody>
        </p:sp>
      </p:grpSp>
    </p:spTree>
    <p:extLst>
      <p:ext uri="{BB962C8B-B14F-4D97-AF65-F5344CB8AC3E}">
        <p14:creationId xmlns:p14="http://schemas.microsoft.com/office/powerpoint/2010/main" val="319988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 y="276880"/>
            <a:ext cx="4417428" cy="523220"/>
          </a:xfrm>
          <a:prstGeom prst="rect">
            <a:avLst/>
          </a:prstGeom>
          <a:noFill/>
        </p:spPr>
        <p:txBody>
          <a:bodyPr wrap="none" rtlCol="0">
            <a:spAutoFit/>
          </a:bodyPr>
          <a:lstStyle/>
          <a:p>
            <a:r>
              <a:rPr lang="en-US" sz="2800" dirty="0" smtClean="0"/>
              <a:t>WHEN DOES RULE 21 APPLY?</a:t>
            </a:r>
            <a:endParaRPr lang="en-US" sz="2800" dirty="0"/>
          </a:p>
        </p:txBody>
      </p:sp>
      <p:pic>
        <p:nvPicPr>
          <p:cNvPr id="10" name="table"/>
          <p:cNvPicPr>
            <a:picLocks noChangeAspect="1"/>
          </p:cNvPicPr>
          <p:nvPr/>
        </p:nvPicPr>
        <p:blipFill>
          <a:blip r:embed="rId2"/>
          <a:stretch>
            <a:fillRect/>
          </a:stretch>
        </p:blipFill>
        <p:spPr>
          <a:xfrm>
            <a:off x="283985" y="657180"/>
            <a:ext cx="8606321" cy="5932344"/>
          </a:xfrm>
          <a:prstGeom prst="rect">
            <a:avLst/>
          </a:prstGeom>
        </p:spPr>
      </p:pic>
    </p:spTree>
    <p:extLst>
      <p:ext uri="{BB962C8B-B14F-4D97-AF65-F5344CB8AC3E}">
        <p14:creationId xmlns:p14="http://schemas.microsoft.com/office/powerpoint/2010/main" val="184192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457200" y="274638"/>
            <a:ext cx="8229600" cy="639762"/>
          </a:xfrm>
        </p:spPr>
        <p:txBody>
          <a:bodyPr>
            <a:normAutofit fontScale="90000"/>
          </a:bodyPr>
          <a:lstStyle/>
          <a:p>
            <a:r>
              <a:rPr lang="en-US" altLang="en-US" sz="2800" dirty="0"/>
              <a:t>Questions for </a:t>
            </a:r>
            <a:br>
              <a:rPr lang="en-US" altLang="en-US" sz="2800" dirty="0"/>
            </a:br>
            <a:r>
              <a:rPr lang="en-US" altLang="en-US" sz="2800" dirty="0"/>
              <a:t>Interconnection Discussion Forum</a:t>
            </a:r>
          </a:p>
        </p:txBody>
      </p:sp>
      <p:sp>
        <p:nvSpPr>
          <p:cNvPr id="3" name="Content Placeholder 2">
            <a:extLst>
              <a:ext uri="{FF2B5EF4-FFF2-40B4-BE49-F238E27FC236}">
                <a16:creationId xmlns="" xmlns:a16="http://schemas.microsoft.com/office/drawing/2014/main" id="{7BE2FE11-69FE-4C52-A060-5BB8AC4AD4DF}"/>
              </a:ext>
            </a:extLst>
          </p:cNvPr>
          <p:cNvSpPr>
            <a:spLocks noGrp="1"/>
          </p:cNvSpPr>
          <p:nvPr>
            <p:ph idx="1"/>
          </p:nvPr>
        </p:nvSpPr>
        <p:spPr>
          <a:xfrm>
            <a:off x="914400" y="1524000"/>
            <a:ext cx="8074025" cy="4953000"/>
          </a:xfrm>
        </p:spPr>
        <p:txBody>
          <a:bodyPr>
            <a:normAutofit lnSpcReduction="10000"/>
          </a:bodyPr>
          <a:lstStyle/>
          <a:p>
            <a:pPr marL="119063" indent="-119063">
              <a:spcBef>
                <a:spcPts val="0"/>
              </a:spcBef>
              <a:defRPr/>
            </a:pPr>
            <a:r>
              <a:rPr lang="en-US" sz="1900" b="0" dirty="0" smtClean="0"/>
              <a:t>What </a:t>
            </a:r>
            <a:r>
              <a:rPr lang="en-US" sz="1900" b="0" dirty="0"/>
              <a:t>is the definition and scope for each rule? When does Rule 2, Rule 15/16 tariffs apply in interconnecting DER under Rule 21 tariff (show on case study diagram for illustration?</a:t>
            </a:r>
          </a:p>
          <a:p>
            <a:pPr marL="119063" indent="-119063">
              <a:spcBef>
                <a:spcPts val="0"/>
              </a:spcBef>
              <a:defRPr/>
            </a:pPr>
            <a:r>
              <a:rPr lang="en-US" sz="1900" b="0" dirty="0"/>
              <a:t>Projects have only Rule 21 Special Facilities Agreements issued when… </a:t>
            </a:r>
          </a:p>
          <a:p>
            <a:pPr marL="119063" indent="-119063">
              <a:spcBef>
                <a:spcPts val="0"/>
              </a:spcBef>
              <a:defRPr/>
            </a:pPr>
            <a:r>
              <a:rPr lang="en-US" sz="1900" b="0" dirty="0"/>
              <a:t>Projects have Rule 21 &amp; Rule 15/16 when.. </a:t>
            </a:r>
          </a:p>
          <a:p>
            <a:pPr marL="119063" indent="-119063">
              <a:spcBef>
                <a:spcPts val="0"/>
              </a:spcBef>
              <a:defRPr/>
            </a:pPr>
            <a:r>
              <a:rPr lang="en-US" sz="1900" b="0" dirty="0"/>
              <a:t>Projects have Rule 21 &amp; Rule 15/16 &amp; Rule 2 when… </a:t>
            </a:r>
          </a:p>
          <a:p>
            <a:pPr marL="119063" indent="-119063">
              <a:spcBef>
                <a:spcPts val="0"/>
              </a:spcBef>
              <a:defRPr/>
            </a:pPr>
            <a:r>
              <a:rPr lang="en-US" sz="1900" b="0" dirty="0"/>
              <a:t>When a project is triggered in Rule 21, what is the process to determine 1) the costs (estimating and design) and 2) the allocation between tariffs?</a:t>
            </a:r>
          </a:p>
          <a:p>
            <a:pPr marL="119063" indent="-119063">
              <a:spcBef>
                <a:spcPts val="0"/>
              </a:spcBef>
              <a:defRPr/>
            </a:pPr>
            <a:r>
              <a:rPr lang="en-US" sz="1900" b="0" dirty="0"/>
              <a:t>What is the timeline for determining the mitigation cost and allocation across tariffs? Does the cost allocation to a specific tariff impact the timing? </a:t>
            </a:r>
          </a:p>
          <a:p>
            <a:pPr marL="119063" indent="-119063">
              <a:spcBef>
                <a:spcPts val="0"/>
              </a:spcBef>
              <a:defRPr/>
            </a:pPr>
            <a:r>
              <a:rPr lang="en-US" sz="1900" b="0" dirty="0"/>
              <a:t>No specific timelines are articulated in Rule 2 or 15/16 tariffs</a:t>
            </a:r>
          </a:p>
          <a:p>
            <a:pPr marL="119063" indent="-119063">
              <a:spcBef>
                <a:spcPts val="0"/>
              </a:spcBef>
              <a:defRPr/>
            </a:pPr>
            <a:r>
              <a:rPr lang="en-US" sz="1900" b="0" dirty="0"/>
              <a:t>IOU policy and procedures manage expectations for cost and timely execution by….&lt;&lt;how is this done?&gt;&gt;</a:t>
            </a:r>
          </a:p>
          <a:p>
            <a:pPr marL="119063" indent="-119063">
              <a:spcBef>
                <a:spcPts val="0"/>
              </a:spcBef>
              <a:defRPr/>
            </a:pPr>
            <a:r>
              <a:rPr lang="en-US" sz="1900" b="0" dirty="0"/>
              <a:t>IOUs establish metrics for their service planning teams…(what metrics/how is this done)</a:t>
            </a:r>
          </a:p>
          <a:p>
            <a:pPr marL="119063" indent="-119063">
              <a:spcBef>
                <a:spcPts val="0"/>
              </a:spcBef>
              <a:defRPr/>
            </a:pPr>
            <a:r>
              <a:rPr lang="en-US" sz="1900" b="0" dirty="0"/>
              <a:t>Based on IOUs non-tariff policy what are the current timeline expectations for common mitigations?</a:t>
            </a:r>
          </a:p>
          <a:p>
            <a:pPr marL="119063" indent="-119063">
              <a:spcBef>
                <a:spcPts val="0"/>
              </a:spcBef>
              <a:defRPr/>
            </a:pPr>
            <a:r>
              <a:rPr lang="en-US" sz="1900" b="0" dirty="0"/>
              <a:t>How does the tariff allocation (Rule 2, 15/16, 21) affect the final OTCC and ITCC Calculation? </a:t>
            </a:r>
          </a:p>
          <a:p>
            <a:pPr>
              <a:defRPr/>
            </a:pPr>
            <a:endParaRPr lang="en-US" b="0" dirty="0"/>
          </a:p>
        </p:txBody>
      </p:sp>
      <p:sp>
        <p:nvSpPr>
          <p:cNvPr id="2" name="Slide Number Placeholder 1"/>
          <p:cNvSpPr>
            <a:spLocks noGrp="1"/>
          </p:cNvSpPr>
          <p:nvPr>
            <p:ph type="sldNum" sz="quarter" idx="12"/>
          </p:nvPr>
        </p:nvSpPr>
        <p:spPr/>
        <p:txBody>
          <a:bodyPr/>
          <a:lstStyle/>
          <a:p>
            <a:fld id="{366E71AF-4F7F-458D-830F-F06382F28CEA}" type="slidenum">
              <a:rPr lang="en-US" smtClean="0"/>
              <a:t>46</a:t>
            </a:fld>
            <a:endParaRPr lang="en-US"/>
          </a:p>
        </p:txBody>
      </p:sp>
      <p:sp>
        <p:nvSpPr>
          <p:cNvPr id="4" name="Footer Placeholder 3"/>
          <p:cNvSpPr>
            <a:spLocks noGrp="1"/>
          </p:cNvSpPr>
          <p:nvPr>
            <p:ph type="ftr" sz="quarter" idx="11"/>
          </p:nvPr>
        </p:nvSpPr>
        <p:spPr/>
        <p:txBody>
          <a:bodyPr/>
          <a:lstStyle/>
          <a:p>
            <a:r>
              <a:rPr lang="en-US"/>
              <a:t>DRAFT 5/11/2018</a:t>
            </a:r>
            <a:endParaRPr lang="en-US" dirty="0"/>
          </a:p>
        </p:txBody>
      </p:sp>
    </p:spTree>
    <p:extLst>
      <p:ext uri="{BB962C8B-B14F-4D97-AF65-F5344CB8AC3E}">
        <p14:creationId xmlns:p14="http://schemas.microsoft.com/office/powerpoint/2010/main" val="413514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361288" y="4151379"/>
            <a:ext cx="3173112" cy="344424"/>
          </a:xfrm>
          <a:prstGeom prst="rect">
            <a:avLst/>
          </a:prstGeom>
          <a:pattFill prst="lgConfetti">
            <a:fgClr>
              <a:schemeClr val="accent6">
                <a:lumMod val="50000"/>
              </a:schemeClr>
            </a:fgClr>
            <a:bgClr>
              <a:schemeClr val="bg1"/>
            </a:bgClr>
          </a:patt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a:spLocks noGrp="1" noChangeArrowheads="1"/>
          </p:cNvSpPr>
          <p:nvPr>
            <p:ph idx="1"/>
          </p:nvPr>
        </p:nvSpPr>
        <p:spPr>
          <a:xfrm>
            <a:off x="762000" y="4953000"/>
            <a:ext cx="7673975" cy="1392238"/>
          </a:xfrm>
        </p:spPr>
        <p:txBody>
          <a:bodyPr>
            <a:normAutofit fontScale="85000" lnSpcReduction="20000"/>
          </a:bodyPr>
          <a:lstStyle/>
          <a:p>
            <a:pPr marL="0" indent="0">
              <a:buNone/>
            </a:pPr>
            <a:r>
              <a:rPr lang="en-US" sz="1900" b="1" u="sng" dirty="0">
                <a:solidFill>
                  <a:schemeClr val="accent6"/>
                </a:solidFill>
              </a:rPr>
              <a:t>SERVICE EXTENSIONS:  (from Rule 16)</a:t>
            </a:r>
          </a:p>
          <a:p>
            <a:pPr marL="0" indent="0" algn="just">
              <a:buNone/>
            </a:pPr>
            <a:r>
              <a:rPr lang="en-US" sz="1600" dirty="0"/>
              <a:t>The overhead and underground primary or secondary facilities (including but not limited to PG&amp;E-owned Service Facilities and Applicant owned service facilities) extending from the point of connection at the Distribution Line to the Service Delivery Point. When an underground Service Extension is supplied from a PG&amp;E-designated overhead pole, the beginning point of connection to PG&amp;E's Distribution Line shall be where the Service Extension is connected to PG&amp;E's overhead Distribution Line conductors.</a:t>
            </a:r>
            <a:endParaRPr lang="en-US" altLang="en-US" sz="2400" b="0" dirty="0"/>
          </a:p>
        </p:txBody>
      </p:sp>
      <p:sp>
        <p:nvSpPr>
          <p:cNvPr id="3" name="Can 2"/>
          <p:cNvSpPr/>
          <p:nvPr/>
        </p:nvSpPr>
        <p:spPr>
          <a:xfrm>
            <a:off x="2226562" y="1524002"/>
            <a:ext cx="76200" cy="2590800"/>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 name="Rectangle 3"/>
          <p:cNvSpPr/>
          <p:nvPr/>
        </p:nvSpPr>
        <p:spPr>
          <a:xfrm rot="10800000">
            <a:off x="1998747" y="1773634"/>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3276600" y="3048002"/>
            <a:ext cx="457200" cy="5334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3581402"/>
            <a:ext cx="457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flipH="1">
            <a:off x="3505200" y="3048002"/>
            <a:ext cx="1066800" cy="533400"/>
          </a:xfrm>
          <a:prstGeom prst="parallelogram">
            <a:avLst>
              <a:gd name="adj" fmla="val 4385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3800" y="3581402"/>
            <a:ext cx="838200" cy="533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p:cNvSpPr/>
          <p:nvPr/>
        </p:nvSpPr>
        <p:spPr>
          <a:xfrm rot="7945140">
            <a:off x="2102239" y="-594339"/>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2485643" y="1676402"/>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03317" y="1676402"/>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7945140">
            <a:off x="1591052" y="-594338"/>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7945140">
            <a:off x="262333" y="-575261"/>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7945140">
            <a:off x="-237747" y="-575260"/>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9950982">
            <a:off x="2264621" y="274913"/>
            <a:ext cx="1401788" cy="3218903"/>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lumMod val="50000"/>
                </a:schemeClr>
              </a:solidFill>
            </a:endParaRPr>
          </a:p>
        </p:txBody>
      </p:sp>
      <p:cxnSp>
        <p:nvCxnSpPr>
          <p:cNvPr id="19" name="Straight Connector 18"/>
          <p:cNvCxnSpPr/>
          <p:nvPr/>
        </p:nvCxnSpPr>
        <p:spPr>
          <a:xfrm>
            <a:off x="3341694" y="3352802"/>
            <a:ext cx="0" cy="442387"/>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312383" y="3352802"/>
            <a:ext cx="40417" cy="9906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Arc 22"/>
          <p:cNvSpPr/>
          <p:nvPr/>
        </p:nvSpPr>
        <p:spPr>
          <a:xfrm rot="9316359">
            <a:off x="2041068" y="1466955"/>
            <a:ext cx="226115" cy="61335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1126389" flipH="1">
            <a:off x="2095278" y="1424682"/>
            <a:ext cx="437618" cy="61335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3303593" y="3733802"/>
            <a:ext cx="76200" cy="228600"/>
          </a:xfrm>
          <a:prstGeom prst="rect">
            <a:avLst/>
          </a:prstGeom>
          <a:solidFill>
            <a:srgbClr val="FFA1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0800000">
            <a:off x="5656347" y="1773634"/>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6934200" y="3048002"/>
            <a:ext cx="457200" cy="5334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934200" y="3581402"/>
            <a:ext cx="457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p:nvSpPr>
        <p:spPr>
          <a:xfrm flipH="1">
            <a:off x="7162800" y="3048002"/>
            <a:ext cx="1066800" cy="533400"/>
          </a:xfrm>
          <a:prstGeom prst="parallelogram">
            <a:avLst>
              <a:gd name="adj" fmla="val 4385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391400" y="3581402"/>
            <a:ext cx="838200" cy="533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p:cNvSpPr/>
          <p:nvPr/>
        </p:nvSpPr>
        <p:spPr>
          <a:xfrm rot="7945140">
            <a:off x="5759839" y="-594339"/>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6143243" y="1676402"/>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660917" y="1676402"/>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p:cNvSpPr/>
          <p:nvPr/>
        </p:nvSpPr>
        <p:spPr>
          <a:xfrm rot="7945140">
            <a:off x="5319402" y="-594340"/>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7945140">
            <a:off x="3919933" y="-575261"/>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7945140">
            <a:off x="3419853" y="-575260"/>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p:nvPr/>
        </p:nvCxnSpPr>
        <p:spPr>
          <a:xfrm>
            <a:off x="6999294" y="3977213"/>
            <a:ext cx="0" cy="4423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9316359">
            <a:off x="5672665" y="1382452"/>
            <a:ext cx="324240" cy="71616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10800000" flipH="1">
            <a:off x="5791200" y="1444044"/>
            <a:ext cx="394033" cy="61335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6961193" y="3733802"/>
            <a:ext cx="76200" cy="228600"/>
          </a:xfrm>
          <a:prstGeom prst="rect">
            <a:avLst/>
          </a:prstGeom>
          <a:solidFill>
            <a:srgbClr val="FFA1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4037815" y="1585563"/>
            <a:ext cx="76200" cy="1462439"/>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5" name="Rectangle 44"/>
          <p:cNvSpPr/>
          <p:nvPr/>
        </p:nvSpPr>
        <p:spPr>
          <a:xfrm rot="10800000">
            <a:off x="3810000" y="1762416"/>
            <a:ext cx="562236" cy="2580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296896" y="1676402"/>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814570" y="1676402"/>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853367" y="2248290"/>
            <a:ext cx="1072666" cy="369332"/>
          </a:xfrm>
          <a:prstGeom prst="rect">
            <a:avLst/>
          </a:prstGeom>
          <a:noFill/>
        </p:spPr>
        <p:txBody>
          <a:bodyPr wrap="none" rtlCol="0">
            <a:spAutoFit/>
          </a:bodyPr>
          <a:lstStyle/>
          <a:p>
            <a:r>
              <a:rPr lang="en-US" dirty="0"/>
              <a:t>overhead</a:t>
            </a:r>
          </a:p>
        </p:txBody>
      </p:sp>
      <p:sp>
        <p:nvSpPr>
          <p:cNvPr id="52" name="TextBox 51"/>
          <p:cNvSpPr txBox="1"/>
          <p:nvPr/>
        </p:nvSpPr>
        <p:spPr>
          <a:xfrm>
            <a:off x="5819490" y="4407410"/>
            <a:ext cx="1415324" cy="369332"/>
          </a:xfrm>
          <a:prstGeom prst="rect">
            <a:avLst/>
          </a:prstGeom>
          <a:noFill/>
        </p:spPr>
        <p:txBody>
          <a:bodyPr wrap="none" rtlCol="0">
            <a:spAutoFit/>
          </a:bodyPr>
          <a:lstStyle/>
          <a:p>
            <a:r>
              <a:rPr lang="en-US" dirty="0"/>
              <a:t>underground</a:t>
            </a:r>
          </a:p>
        </p:txBody>
      </p:sp>
      <p:sp>
        <p:nvSpPr>
          <p:cNvPr id="53" name="Round Single Corner Rectangle 52"/>
          <p:cNvSpPr/>
          <p:nvPr/>
        </p:nvSpPr>
        <p:spPr>
          <a:xfrm>
            <a:off x="5660917" y="1725018"/>
            <a:ext cx="557665" cy="2407943"/>
          </a:xfrm>
          <a:prstGeom prst="round1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Single Corner Rectangle 53"/>
          <p:cNvSpPr/>
          <p:nvPr/>
        </p:nvSpPr>
        <p:spPr>
          <a:xfrm>
            <a:off x="5667890" y="3977213"/>
            <a:ext cx="1566923" cy="518589"/>
          </a:xfrm>
          <a:prstGeom prst="round1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p:cNvSpPr/>
          <p:nvPr/>
        </p:nvSpPr>
        <p:spPr>
          <a:xfrm flipH="1">
            <a:off x="1998184" y="1783382"/>
            <a:ext cx="1278416" cy="1668480"/>
          </a:xfrm>
          <a:prstGeom prst="parallelogram">
            <a:avLst>
              <a:gd name="adj" fmla="val 56293"/>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92" y="3632658"/>
            <a:ext cx="595035" cy="430887"/>
          </a:xfrm>
          <a:prstGeom prst="rect">
            <a:avLst/>
          </a:prstGeom>
          <a:noFill/>
        </p:spPr>
        <p:txBody>
          <a:bodyPr wrap="none" rtlCol="0">
            <a:spAutoFit/>
          </a:bodyPr>
          <a:lstStyle/>
          <a:p>
            <a:pPr algn="r"/>
            <a:r>
              <a:rPr lang="en-US" sz="1100" dirty="0"/>
              <a:t>Service</a:t>
            </a:r>
          </a:p>
          <a:p>
            <a:pPr algn="r"/>
            <a:r>
              <a:rPr lang="en-US" sz="1100" dirty="0"/>
              <a:t> panel</a:t>
            </a:r>
          </a:p>
        </p:txBody>
      </p:sp>
      <p:sp>
        <p:nvSpPr>
          <p:cNvPr id="57" name="TextBox 56"/>
          <p:cNvSpPr txBox="1"/>
          <p:nvPr/>
        </p:nvSpPr>
        <p:spPr>
          <a:xfrm>
            <a:off x="6333069" y="3518358"/>
            <a:ext cx="595035" cy="430887"/>
          </a:xfrm>
          <a:prstGeom prst="rect">
            <a:avLst/>
          </a:prstGeom>
          <a:noFill/>
        </p:spPr>
        <p:txBody>
          <a:bodyPr wrap="none" rtlCol="0">
            <a:spAutoFit/>
          </a:bodyPr>
          <a:lstStyle/>
          <a:p>
            <a:pPr algn="r"/>
            <a:r>
              <a:rPr lang="en-US" sz="1100" dirty="0"/>
              <a:t>Service</a:t>
            </a:r>
          </a:p>
          <a:p>
            <a:pPr algn="r"/>
            <a:r>
              <a:rPr lang="en-US" sz="1100" dirty="0"/>
              <a:t> panel</a:t>
            </a:r>
          </a:p>
        </p:txBody>
      </p:sp>
      <p:cxnSp>
        <p:nvCxnSpPr>
          <p:cNvPr id="59" name="Straight Connector 58"/>
          <p:cNvCxnSpPr/>
          <p:nvPr/>
        </p:nvCxnSpPr>
        <p:spPr>
          <a:xfrm>
            <a:off x="5943600" y="4407410"/>
            <a:ext cx="10556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159387" y="4151378"/>
            <a:ext cx="2091159" cy="1"/>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66" name="Round Single Corner Rectangle 65"/>
          <p:cNvSpPr/>
          <p:nvPr/>
        </p:nvSpPr>
        <p:spPr>
          <a:xfrm>
            <a:off x="5719636" y="3810002"/>
            <a:ext cx="485330" cy="230375"/>
          </a:xfrm>
          <a:prstGeom prst="round1Rect">
            <a:avLst/>
          </a:prstGeom>
          <a:solidFill>
            <a:schemeClr val="bg1"/>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p:cNvSpPr/>
          <p:nvPr/>
        </p:nvSpPr>
        <p:spPr>
          <a:xfrm>
            <a:off x="5884162" y="1524002"/>
            <a:ext cx="76200" cy="2590800"/>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cxnSp>
        <p:nvCxnSpPr>
          <p:cNvPr id="49" name="Straight Connector 48"/>
          <p:cNvCxnSpPr/>
          <p:nvPr/>
        </p:nvCxnSpPr>
        <p:spPr>
          <a:xfrm>
            <a:off x="5943600" y="2072642"/>
            <a:ext cx="0" cy="2346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 xmlns:a16="http://schemas.microsoft.com/office/drawing/2014/main" id="{400D2337-FA8B-48C3-948B-FEC9054E90CE}"/>
              </a:ext>
            </a:extLst>
          </p:cNvPr>
          <p:cNvSpPr/>
          <p:nvPr/>
        </p:nvSpPr>
        <p:spPr>
          <a:xfrm>
            <a:off x="5816391" y="1900630"/>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 xmlns:a16="http://schemas.microsoft.com/office/drawing/2014/main" id="{C559FD9B-C9C3-4D32-B4AB-6DAD727A0382}"/>
              </a:ext>
            </a:extLst>
          </p:cNvPr>
          <p:cNvSpPr/>
          <p:nvPr/>
        </p:nvSpPr>
        <p:spPr>
          <a:xfrm>
            <a:off x="5820529" y="183947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 xmlns:a16="http://schemas.microsoft.com/office/drawing/2014/main" id="{C5D9EC8C-CBAD-475D-BBC6-479BD7AA4C5A}"/>
              </a:ext>
            </a:extLst>
          </p:cNvPr>
          <p:cNvSpPr/>
          <p:nvPr/>
        </p:nvSpPr>
        <p:spPr>
          <a:xfrm>
            <a:off x="6001005" y="1836662"/>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 xmlns:a16="http://schemas.microsoft.com/office/drawing/2014/main" id="{129A27C4-1B8D-4FC3-A613-6ACEF4BD8A38}"/>
              </a:ext>
            </a:extLst>
          </p:cNvPr>
          <p:cNvSpPr/>
          <p:nvPr/>
        </p:nvSpPr>
        <p:spPr>
          <a:xfrm>
            <a:off x="2163303" y="2054918"/>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 xmlns:a16="http://schemas.microsoft.com/office/drawing/2014/main" id="{5FCDA1F1-C55E-42A8-9E85-2B165A9AC384}"/>
              </a:ext>
            </a:extLst>
          </p:cNvPr>
          <p:cNvSpPr/>
          <p:nvPr/>
        </p:nvSpPr>
        <p:spPr>
          <a:xfrm>
            <a:off x="2167470" y="1993047"/>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 xmlns:a16="http://schemas.microsoft.com/office/drawing/2014/main" id="{9082A2C9-350F-40C1-9305-026DEEE34FFE}"/>
              </a:ext>
            </a:extLst>
          </p:cNvPr>
          <p:cNvSpPr/>
          <p:nvPr/>
        </p:nvSpPr>
        <p:spPr>
          <a:xfrm>
            <a:off x="2347946" y="1990231"/>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366E71AF-4F7F-458D-830F-F06382F28CEA}" type="slidenum">
              <a:rPr lang="en-US" smtClean="0"/>
              <a:t>5</a:t>
            </a:fld>
            <a:endParaRPr lang="en-US"/>
          </a:p>
        </p:txBody>
      </p:sp>
      <p:sp>
        <p:nvSpPr>
          <p:cNvPr id="68" name="Line Callout 1 67"/>
          <p:cNvSpPr/>
          <p:nvPr/>
        </p:nvSpPr>
        <p:spPr>
          <a:xfrm>
            <a:off x="1001357" y="2939798"/>
            <a:ext cx="914400" cy="612648"/>
          </a:xfrm>
          <a:prstGeom prst="borderCallout1">
            <a:avLst>
              <a:gd name="adj1" fmla="val 44123"/>
              <a:gd name="adj2" fmla="val 102667"/>
              <a:gd name="adj3" fmla="val 36757"/>
              <a:gd name="adj4" fmla="val 172485"/>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Service Extension</a:t>
            </a:r>
          </a:p>
        </p:txBody>
      </p:sp>
      <p:sp>
        <p:nvSpPr>
          <p:cNvPr id="69" name="Line Callout 1 68"/>
          <p:cNvSpPr/>
          <p:nvPr/>
        </p:nvSpPr>
        <p:spPr>
          <a:xfrm>
            <a:off x="6793346" y="2186333"/>
            <a:ext cx="914400" cy="612648"/>
          </a:xfrm>
          <a:prstGeom prst="borderCallout1">
            <a:avLst>
              <a:gd name="adj1" fmla="val 51586"/>
              <a:gd name="adj2" fmla="val -2333"/>
              <a:gd name="adj3" fmla="val 129294"/>
              <a:gd name="adj4" fmla="val -59515"/>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Service Extension</a:t>
            </a:r>
          </a:p>
        </p:txBody>
      </p:sp>
      <p:sp>
        <p:nvSpPr>
          <p:cNvPr id="18" name="Footer Placeholder 17"/>
          <p:cNvSpPr>
            <a:spLocks noGrp="1"/>
          </p:cNvSpPr>
          <p:nvPr>
            <p:ph type="ftr" sz="quarter" idx="11"/>
          </p:nvPr>
        </p:nvSpPr>
        <p:spPr/>
        <p:txBody>
          <a:bodyPr/>
          <a:lstStyle/>
          <a:p>
            <a:r>
              <a:rPr lang="en-US"/>
              <a:t>DRAFT 5/11/2018</a:t>
            </a:r>
            <a:endParaRPr lang="en-US" dirty="0"/>
          </a:p>
        </p:txBody>
      </p:sp>
      <p:sp>
        <p:nvSpPr>
          <p:cNvPr id="70" name="Rectangle 2">
            <a:extLst>
              <a:ext uri="{FF2B5EF4-FFF2-40B4-BE49-F238E27FC236}">
                <a16:creationId xmlns="" xmlns:a16="http://schemas.microsoft.com/office/drawing/2014/main" id="{B7FCD16C-1A40-4282-8255-FD0DC51630AD}"/>
              </a:ext>
            </a:extLst>
          </p:cNvPr>
          <p:cNvSpPr txBox="1">
            <a:spLocks noChangeArrowheads="1"/>
          </p:cNvSpPr>
          <p:nvPr/>
        </p:nvSpPr>
        <p:spPr>
          <a:xfrm>
            <a:off x="457200" y="274638"/>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Basic Definition: Service </a:t>
            </a:r>
            <a:r>
              <a:rPr lang="en-US" altLang="en-US" sz="2800" dirty="0" smtClean="0"/>
              <a:t>Extension (Rule 16)</a:t>
            </a:r>
            <a:endParaRPr lang="en-US" altLang="en-US" sz="2800" dirty="0"/>
          </a:p>
        </p:txBody>
      </p:sp>
    </p:spTree>
    <p:extLst>
      <p:ext uri="{BB962C8B-B14F-4D97-AF65-F5344CB8AC3E}">
        <p14:creationId xmlns:p14="http://schemas.microsoft.com/office/powerpoint/2010/main" val="110765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 xmlns:a16="http://schemas.microsoft.com/office/drawing/2014/main" id="{576D488B-FD24-490A-90DA-0D5CC87D85C9}"/>
              </a:ext>
            </a:extLst>
          </p:cNvPr>
          <p:cNvSpPr>
            <a:spLocks noGrp="1" noChangeArrowheads="1"/>
          </p:cNvSpPr>
          <p:nvPr>
            <p:ph type="body" idx="1"/>
          </p:nvPr>
        </p:nvSpPr>
        <p:spPr>
          <a:xfrm>
            <a:off x="609600" y="1646238"/>
            <a:ext cx="8153400" cy="4587874"/>
          </a:xfrm>
        </p:spPr>
        <p:txBody>
          <a:bodyPr>
            <a:normAutofit fontScale="92500" lnSpcReduction="20000"/>
          </a:bodyPr>
          <a:lstStyle/>
          <a:p>
            <a:pPr marL="0" indent="0" algn="just">
              <a:buNone/>
            </a:pPr>
            <a:r>
              <a:rPr lang="en-US" altLang="en-US" sz="1400" b="1" dirty="0">
                <a:solidFill>
                  <a:srgbClr val="FFA100"/>
                </a:solidFill>
              </a:rPr>
              <a:t>PG&amp;E will complete a Distribution Line / Service Extension </a:t>
            </a:r>
            <a:r>
              <a:rPr lang="en-US" altLang="en-US" sz="1400" b="1" u="sng" dirty="0">
                <a:solidFill>
                  <a:srgbClr val="FFA100"/>
                </a:solidFill>
              </a:rPr>
              <a:t>without charge</a:t>
            </a:r>
            <a:r>
              <a:rPr lang="en-US" altLang="en-US" sz="1400" b="1" dirty="0">
                <a:solidFill>
                  <a:srgbClr val="FFA100"/>
                </a:solidFill>
              </a:rPr>
              <a:t> provided:</a:t>
            </a:r>
          </a:p>
          <a:p>
            <a:pPr algn="just"/>
            <a:r>
              <a:rPr lang="en-US" altLang="en-US" sz="1400" b="1" dirty="0">
                <a:solidFill>
                  <a:srgbClr val="FFA100"/>
                </a:solidFill>
              </a:rPr>
              <a:t>PG&amp;E’s total estimated installed costs do not exceed the </a:t>
            </a:r>
            <a:r>
              <a:rPr lang="en-US" altLang="en-US" sz="1400" b="1" u="sng" dirty="0">
                <a:solidFill>
                  <a:srgbClr val="FFA100"/>
                </a:solidFill>
              </a:rPr>
              <a:t>allowances</a:t>
            </a:r>
            <a:r>
              <a:rPr lang="en-US" altLang="en-US" sz="1400" b="1" dirty="0">
                <a:solidFill>
                  <a:srgbClr val="FFA100"/>
                </a:solidFill>
              </a:rPr>
              <a:t> from permanent, </a:t>
            </a:r>
            <a:r>
              <a:rPr lang="en-US" altLang="en-US" sz="1400" b="1" dirty="0" err="1">
                <a:solidFill>
                  <a:srgbClr val="FFA100"/>
                </a:solidFill>
              </a:rPr>
              <a:t>bonafide</a:t>
            </a:r>
            <a:r>
              <a:rPr lang="en-US" altLang="en-US" sz="1400" b="1" dirty="0">
                <a:solidFill>
                  <a:srgbClr val="FFA100"/>
                </a:solidFill>
              </a:rPr>
              <a:t> loads to be served</a:t>
            </a:r>
            <a:endParaRPr lang="en-US" altLang="en-US" sz="1100" b="1" dirty="0">
              <a:solidFill>
                <a:srgbClr val="FFA100"/>
              </a:solidFill>
            </a:endParaRPr>
          </a:p>
          <a:p>
            <a:pPr algn="just"/>
            <a:r>
              <a:rPr lang="en-US" altLang="en-US" sz="1400" b="1" dirty="0">
                <a:solidFill>
                  <a:srgbClr val="FFA100"/>
                </a:solidFill>
              </a:rPr>
              <a:t>Allowances are based on an average for Residential, but are calculated on a site-by-site basis for Non-residential customers. </a:t>
            </a:r>
          </a:p>
          <a:p>
            <a:pPr marL="65088" indent="-65088" algn="just">
              <a:buNone/>
            </a:pPr>
            <a:endParaRPr lang="en-US" altLang="en-US" sz="900" dirty="0">
              <a:solidFill>
                <a:srgbClr val="0089C4"/>
              </a:solidFill>
            </a:endParaRPr>
          </a:p>
          <a:p>
            <a:pPr marL="0" indent="0" algn="just">
              <a:buNone/>
            </a:pPr>
            <a:r>
              <a:rPr lang="en-US" altLang="en-US" sz="1300" b="1" dirty="0">
                <a:solidFill>
                  <a:srgbClr val="0089C4"/>
                </a:solidFill>
              </a:rPr>
              <a:t>Rule 15.C.3/Rule 16.E</a:t>
            </a:r>
            <a:r>
              <a:rPr lang="en-US" altLang="en-US" sz="2100" b="1" dirty="0">
                <a:solidFill>
                  <a:srgbClr val="0089C4"/>
                </a:solidFill>
              </a:rPr>
              <a:t> </a:t>
            </a:r>
            <a:r>
              <a:rPr lang="en-US" altLang="en-US" sz="2100" b="1" u="sng" dirty="0">
                <a:solidFill>
                  <a:srgbClr val="0089C4"/>
                </a:solidFill>
              </a:rPr>
              <a:t>RESIDENTIAL</a:t>
            </a:r>
            <a:r>
              <a:rPr lang="en-US" altLang="en-US" sz="2100" b="1" dirty="0">
                <a:solidFill>
                  <a:srgbClr val="0089C4"/>
                </a:solidFill>
              </a:rPr>
              <a:t> </a:t>
            </a:r>
            <a:r>
              <a:rPr lang="en-US" altLang="en-US" sz="1300" b="1" dirty="0">
                <a:solidFill>
                  <a:srgbClr val="0089C4"/>
                </a:solidFill>
              </a:rPr>
              <a:t>ALLOWANCES </a:t>
            </a:r>
          </a:p>
          <a:p>
            <a:pPr marL="0" indent="0" algn="just">
              <a:buNone/>
            </a:pPr>
            <a:r>
              <a:rPr lang="en-US" altLang="en-US" sz="1300" dirty="0">
                <a:solidFill>
                  <a:srgbClr val="0089C4"/>
                </a:solidFill>
              </a:rPr>
              <a:t>The allowance for Distribution Line Extensions, Service Extensions, or a combination thereof, for Permanent Residential Service is </a:t>
            </a:r>
            <a:r>
              <a:rPr lang="en-US" altLang="en-US" sz="1900" b="1" dirty="0">
                <a:solidFill>
                  <a:srgbClr val="0089C4"/>
                </a:solidFill>
              </a:rPr>
              <a:t>$2,154 per meter </a:t>
            </a:r>
            <a:r>
              <a:rPr lang="en-US" altLang="en-US" sz="1300" dirty="0">
                <a:solidFill>
                  <a:srgbClr val="0089C4"/>
                </a:solidFill>
              </a:rPr>
              <a:t>or residential dwelling unit.</a:t>
            </a:r>
          </a:p>
          <a:p>
            <a:pPr marL="65088" indent="-65088" algn="just">
              <a:buNone/>
            </a:pPr>
            <a:endParaRPr lang="en-US" altLang="en-US" sz="1300" dirty="0">
              <a:solidFill>
                <a:srgbClr val="0089C4"/>
              </a:solidFill>
            </a:endParaRPr>
          </a:p>
          <a:p>
            <a:pPr marL="65088" indent="-65088" algn="just">
              <a:buNone/>
            </a:pPr>
            <a:r>
              <a:rPr lang="en-US" altLang="en-US" sz="1300" b="1" dirty="0">
                <a:solidFill>
                  <a:srgbClr val="0089C4"/>
                </a:solidFill>
              </a:rPr>
              <a:t>Rule 15.C.4/Rule 16.E </a:t>
            </a:r>
            <a:r>
              <a:rPr lang="en-US" altLang="en-US" sz="2100" b="1" u="sng" dirty="0">
                <a:solidFill>
                  <a:srgbClr val="0089C4"/>
                </a:solidFill>
              </a:rPr>
              <a:t>NON-RESIDENTIAL</a:t>
            </a:r>
            <a:r>
              <a:rPr lang="en-US" altLang="en-US" sz="1300" b="1" dirty="0">
                <a:solidFill>
                  <a:srgbClr val="0089C4"/>
                </a:solidFill>
              </a:rPr>
              <a:t> ALLOWANCES</a:t>
            </a:r>
          </a:p>
          <a:p>
            <a:pPr marL="65088" indent="-65088" algn="just">
              <a:buNone/>
            </a:pPr>
            <a:r>
              <a:rPr lang="en-US" altLang="en-US" sz="1300" dirty="0">
                <a:solidFill>
                  <a:srgbClr val="0089C4"/>
                </a:solidFill>
              </a:rPr>
              <a:t>The allowance for Distribution Line Extensions, Service Extensions, or a combination thereof, for Permanent Non-Residential Service is determined by PG&amp;E using the</a:t>
            </a:r>
            <a:r>
              <a:rPr lang="en-US" altLang="en-US" sz="1900" b="1" dirty="0">
                <a:solidFill>
                  <a:srgbClr val="0089C4"/>
                </a:solidFill>
              </a:rPr>
              <a:t> formula </a:t>
            </a:r>
            <a:r>
              <a:rPr lang="en-US" altLang="en-US" sz="1300" dirty="0">
                <a:solidFill>
                  <a:srgbClr val="0089C4"/>
                </a:solidFill>
              </a:rPr>
              <a:t>in Section C.2. </a:t>
            </a:r>
            <a:endParaRPr lang="en-US" altLang="en-US" sz="1200" dirty="0">
              <a:solidFill>
                <a:srgbClr val="0089C4"/>
              </a:solidFill>
            </a:endParaRPr>
          </a:p>
          <a:p>
            <a:pPr marL="65088" indent="-65088" algn="just">
              <a:buNone/>
            </a:pPr>
            <a:endParaRPr lang="en-US" altLang="en-US" sz="900" dirty="0">
              <a:solidFill>
                <a:srgbClr val="0089C4"/>
              </a:solidFill>
            </a:endParaRPr>
          </a:p>
          <a:p>
            <a:pPr marL="65088" indent="-65088" algn="just">
              <a:buNone/>
            </a:pPr>
            <a:endParaRPr lang="en-US" altLang="en-US" sz="900" dirty="0">
              <a:solidFill>
                <a:srgbClr val="0089C4"/>
              </a:solidFill>
            </a:endParaRPr>
          </a:p>
          <a:p>
            <a:pPr marL="65088" indent="-65088" algn="just">
              <a:buNone/>
            </a:pPr>
            <a:endParaRPr lang="en-US" altLang="en-US" sz="900" b="1" dirty="0">
              <a:solidFill>
                <a:srgbClr val="FFA100"/>
              </a:solidFill>
            </a:endParaRPr>
          </a:p>
          <a:p>
            <a:pPr marL="65088" indent="-65088" algn="just">
              <a:buNone/>
            </a:pPr>
            <a:endParaRPr lang="en-US" altLang="en-US" sz="900" b="1" dirty="0">
              <a:solidFill>
                <a:srgbClr val="FFA100"/>
              </a:solidFill>
            </a:endParaRPr>
          </a:p>
          <a:p>
            <a:pPr marL="65088" indent="-65088" algn="just">
              <a:buNone/>
            </a:pPr>
            <a:endParaRPr lang="en-US" altLang="en-US" sz="900" b="1" dirty="0">
              <a:solidFill>
                <a:srgbClr val="FFA100"/>
              </a:solidFill>
            </a:endParaRPr>
          </a:p>
          <a:p>
            <a:pPr marL="0" indent="0" algn="just">
              <a:buNone/>
            </a:pPr>
            <a:endParaRPr lang="en-US" altLang="en-US" sz="1100" b="1" dirty="0">
              <a:solidFill>
                <a:srgbClr val="0089C4"/>
              </a:solidFill>
            </a:endParaRPr>
          </a:p>
          <a:p>
            <a:pPr marL="0" indent="0" algn="just">
              <a:buNone/>
            </a:pPr>
            <a:endParaRPr lang="en-US" altLang="en-US" sz="1100" b="1" dirty="0">
              <a:solidFill>
                <a:srgbClr val="0089C4"/>
              </a:solidFill>
            </a:endParaRPr>
          </a:p>
          <a:p>
            <a:pPr marL="0" indent="0" algn="just">
              <a:buNone/>
            </a:pPr>
            <a:endParaRPr lang="en-US" altLang="en-US" sz="1100" b="1" dirty="0">
              <a:solidFill>
                <a:srgbClr val="0089C4"/>
              </a:solidFill>
            </a:endParaRPr>
          </a:p>
          <a:p>
            <a:pPr marL="0" indent="0" algn="just">
              <a:buNone/>
            </a:pPr>
            <a:r>
              <a:rPr lang="en-US" altLang="en-US" sz="1200" b="1" dirty="0">
                <a:solidFill>
                  <a:srgbClr val="0089C4"/>
                </a:solidFill>
              </a:rPr>
              <a:t>D07-07-019  -The monthly COO charge applicable to special facilities would be equal to one twelfth of the COS factor if the special facilities are utility financed and the utility pays for replacement over the same period..  The Cost-of-Ownership comes from the November 6, 2017 Advice Letter 3905-G/5176-E - </a:t>
            </a:r>
            <a:r>
              <a:rPr lang="en-US" altLang="en-US" sz="1200" i="1" dirty="0">
                <a:solidFill>
                  <a:srgbClr val="0089C4"/>
                </a:solidFill>
              </a:rPr>
              <a:t>In compliance with provisions of Gas Rule 2 and Electric Rule 2, PG&amp;E submits this advice letter to revise its gas and electric distribution cost of ownership rates which apply to non-standard Special Facilities installed to serve specific customers. The cost of ownership rates are also used in determining, the residential gas and electric line extension allowances in Gas Rule 15.H.2 and Electric Rule 15.I.2</a:t>
            </a:r>
            <a:r>
              <a:rPr lang="en-US" altLang="en-US" sz="1200" dirty="0">
                <a:solidFill>
                  <a:srgbClr val="0089C4"/>
                </a:solidFill>
              </a:rPr>
              <a:t>.</a:t>
            </a:r>
          </a:p>
          <a:p>
            <a:pPr marL="0" indent="0" algn="just">
              <a:buNone/>
            </a:pPr>
            <a:endParaRPr lang="en-US" altLang="en-US" sz="1100" b="1" dirty="0">
              <a:solidFill>
                <a:srgbClr val="0089C4"/>
              </a:solidFill>
            </a:endParaRPr>
          </a:p>
        </p:txBody>
      </p:sp>
      <p:pic>
        <p:nvPicPr>
          <p:cNvPr id="8197" name="Picture 11" descr="MCj03000210000[1]">
            <a:extLst>
              <a:ext uri="{FF2B5EF4-FFF2-40B4-BE49-F238E27FC236}">
                <a16:creationId xmlns="" xmlns:a16="http://schemas.microsoft.com/office/drawing/2014/main" id="{88538262-A891-4E5F-B4DA-3AB4B6BAE0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301" y="152400"/>
            <a:ext cx="5845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 y="4462462"/>
            <a:ext cx="39338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66E71AF-4F7F-458D-830F-F06382F28CEA}" type="slidenum">
              <a:rPr lang="en-US" smtClean="0"/>
              <a:t>6</a:t>
            </a:fld>
            <a:endParaRPr lang="en-US" dirty="0"/>
          </a:p>
        </p:txBody>
      </p:sp>
      <p:sp>
        <p:nvSpPr>
          <p:cNvPr id="3" name="Rectangle 2"/>
          <p:cNvSpPr/>
          <p:nvPr/>
        </p:nvSpPr>
        <p:spPr>
          <a:xfrm>
            <a:off x="5867400" y="4648200"/>
            <a:ext cx="381000" cy="185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DRAFT 5/11/2018</a:t>
            </a:r>
            <a:endParaRPr lang="en-US" dirty="0"/>
          </a:p>
        </p:txBody>
      </p:sp>
      <p:sp>
        <p:nvSpPr>
          <p:cNvPr id="9" name="Rectangle 2">
            <a:extLst>
              <a:ext uri="{FF2B5EF4-FFF2-40B4-BE49-F238E27FC236}">
                <a16:creationId xmlns="" xmlns:a16="http://schemas.microsoft.com/office/drawing/2014/main" id="{4CB4FABA-EB51-40F4-9C17-1DF4A6ACC0DC}"/>
              </a:ext>
            </a:extLst>
          </p:cNvPr>
          <p:cNvSpPr txBox="1">
            <a:spLocks noChangeArrowheads="1"/>
          </p:cNvSpPr>
          <p:nvPr/>
        </p:nvSpPr>
        <p:spPr>
          <a:xfrm>
            <a:off x="457200" y="274638"/>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Allowances for Rule 15/16</a:t>
            </a:r>
          </a:p>
        </p:txBody>
      </p:sp>
    </p:spTree>
    <p:custDataLst>
      <p:tags r:id="rId1"/>
    </p:custDataLst>
    <p:extLst>
      <p:ext uri="{BB962C8B-B14F-4D97-AF65-F5344CB8AC3E}">
        <p14:creationId xmlns:p14="http://schemas.microsoft.com/office/powerpoint/2010/main" val="427639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236734" y="3505200"/>
            <a:ext cx="8831066" cy="3147676"/>
          </a:xfrm>
        </p:spPr>
        <p:txBody>
          <a:bodyPr>
            <a:noAutofit/>
          </a:bodyPr>
          <a:lstStyle/>
          <a:p>
            <a:pPr marL="0" indent="0">
              <a:buNone/>
            </a:pPr>
            <a:r>
              <a:rPr lang="en-US" sz="1600" b="1" u="sng" dirty="0">
                <a:solidFill>
                  <a:schemeClr val="accent6"/>
                </a:solidFill>
              </a:rPr>
              <a:t>I. SPECIAL FACILITIES</a:t>
            </a:r>
          </a:p>
          <a:p>
            <a:pPr marL="0" indent="0" algn="just">
              <a:buNone/>
            </a:pPr>
            <a:r>
              <a:rPr lang="en-US" sz="1400" dirty="0"/>
              <a:t>1. PG&amp;E normally installs only those standard facilities which it deems are necessary to provide regular service in accordance with the tariff schedules. Where the applicant requests PG&amp;E to install special facilities and PG&amp;E agrees to make such an installation, the additional costs thereof shall be borne by the applicant, including such continuing ownership costs as may be applicable. </a:t>
            </a:r>
          </a:p>
          <a:p>
            <a:pPr marL="0" indent="0" algn="just">
              <a:buNone/>
            </a:pPr>
            <a:r>
              <a:rPr lang="en-US" sz="1400" dirty="0"/>
              <a:t>2. Special facilities are: </a:t>
            </a:r>
          </a:p>
          <a:p>
            <a:pPr marL="228600" indent="-228600" algn="just">
              <a:buAutoNum type="alphaLcParenBoth"/>
            </a:pPr>
            <a:r>
              <a:rPr lang="en-US" sz="1400" dirty="0"/>
              <a:t>facilities requested by an applicant which are in addition to or in substitution for standard facilities which PG&amp;E would normally provide for delivery of service at one point, through one meter, at one voltage class under its tariff schedules, or </a:t>
            </a:r>
          </a:p>
          <a:p>
            <a:pPr marL="228600" indent="-228600" algn="just">
              <a:buAutoNum type="alphaLcParenBoth"/>
            </a:pPr>
            <a:r>
              <a:rPr lang="en-US" sz="1400" dirty="0"/>
              <a:t>a pro rata portion of the facilities requested by an applicant, allocated for the sole use of such applicant, which would not normally be allocated for such sole use. Unless otherwise provided by PG&amp;E's filed tariff schedules, special facilities will be installed, owned and maintained or allocated by PG&amp;E as an accommodation to the applicant only if acceptable for operation by PG&amp;E and the reliability of service to PG&amp;E's other customers is not impaired.</a:t>
            </a:r>
            <a:endParaRPr lang="en-US" altLang="en-US" sz="1400" b="0" dirty="0"/>
          </a:p>
        </p:txBody>
      </p:sp>
      <p:sp>
        <p:nvSpPr>
          <p:cNvPr id="3" name="Slide Number Placeholder 2"/>
          <p:cNvSpPr>
            <a:spLocks noGrp="1"/>
          </p:cNvSpPr>
          <p:nvPr>
            <p:ph type="sldNum" sz="quarter" idx="12"/>
          </p:nvPr>
        </p:nvSpPr>
        <p:spPr/>
        <p:txBody>
          <a:bodyPr/>
          <a:lstStyle/>
          <a:p>
            <a:fld id="{366E71AF-4F7F-458D-830F-F06382F28CEA}" type="slidenum">
              <a:rPr lang="en-US" smtClean="0"/>
              <a:t>7</a:t>
            </a:fld>
            <a:endParaRPr lang="en-US"/>
          </a:p>
        </p:txBody>
      </p:sp>
      <p:grpSp>
        <p:nvGrpSpPr>
          <p:cNvPr id="7" name="Group 6">
            <a:extLst>
              <a:ext uri="{FF2B5EF4-FFF2-40B4-BE49-F238E27FC236}">
                <a16:creationId xmlns="" xmlns:a16="http://schemas.microsoft.com/office/drawing/2014/main" id="{6C890363-EE83-4FD6-95ED-B891776CFD19}"/>
              </a:ext>
            </a:extLst>
          </p:cNvPr>
          <p:cNvGrpSpPr/>
          <p:nvPr/>
        </p:nvGrpSpPr>
        <p:grpSpPr>
          <a:xfrm>
            <a:off x="76200" y="-845087"/>
            <a:ext cx="8229600" cy="4578887"/>
            <a:chOff x="-413642" y="-855011"/>
            <a:chExt cx="8643242" cy="4671898"/>
          </a:xfrm>
        </p:grpSpPr>
        <p:sp>
          <p:nvSpPr>
            <p:cNvPr id="11" name="Arc 10"/>
            <p:cNvSpPr/>
            <p:nvPr/>
          </p:nvSpPr>
          <p:spPr>
            <a:xfrm rot="7945140">
              <a:off x="217874" y="-956786"/>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rot="7945140">
              <a:off x="-293313" y="-956785"/>
              <a:ext cx="2478909" cy="2719567"/>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Can 25"/>
            <p:cNvSpPr/>
            <p:nvPr/>
          </p:nvSpPr>
          <p:spPr>
            <a:xfrm>
              <a:off x="3999797" y="1581019"/>
              <a:ext cx="76200" cy="2141157"/>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27" name="Rectangle 26"/>
            <p:cNvSpPr/>
            <p:nvPr/>
          </p:nvSpPr>
          <p:spPr>
            <a:xfrm rot="10800000">
              <a:off x="3771982" y="1838208"/>
              <a:ext cx="562236" cy="45719"/>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6934200" y="2445287"/>
              <a:ext cx="457200" cy="5334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934200" y="2978687"/>
              <a:ext cx="457200" cy="533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p:nvSpPr>
          <p:spPr>
            <a:xfrm flipH="1">
              <a:off x="7162800" y="2445287"/>
              <a:ext cx="1066800" cy="533400"/>
            </a:xfrm>
            <a:prstGeom prst="parallelogram">
              <a:avLst>
                <a:gd name="adj" fmla="val 43857"/>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391400" y="2978687"/>
              <a:ext cx="838200" cy="533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258878" y="1740976"/>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76552" y="1740976"/>
              <a:ext cx="45719" cy="972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c 35"/>
            <p:cNvSpPr/>
            <p:nvPr/>
          </p:nvSpPr>
          <p:spPr>
            <a:xfrm rot="8665302">
              <a:off x="2234046" y="-682869"/>
              <a:ext cx="2478909" cy="2719567"/>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8946137">
              <a:off x="1816276" y="-659374"/>
              <a:ext cx="2478909" cy="2719567"/>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p:cNvCxnSpPr/>
            <p:nvPr/>
          </p:nvCxnSpPr>
          <p:spPr>
            <a:xfrm>
              <a:off x="6999294" y="3329508"/>
              <a:ext cx="0" cy="3926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Arc 40"/>
            <p:cNvSpPr/>
            <p:nvPr/>
          </p:nvSpPr>
          <p:spPr>
            <a:xfrm rot="9316359">
              <a:off x="3788300" y="1447026"/>
              <a:ext cx="324240" cy="71616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rot="10800000" flipH="1">
              <a:off x="3906835" y="1508618"/>
              <a:ext cx="394033" cy="613358"/>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6961193" y="3100908"/>
              <a:ext cx="76200" cy="228600"/>
            </a:xfrm>
            <a:prstGeom prst="rect">
              <a:avLst/>
            </a:prstGeom>
            <a:solidFill>
              <a:srgbClr val="FFA1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2167893" y="1192937"/>
              <a:ext cx="47314" cy="1462439"/>
            </a:xfrm>
            <a:prstGeom prst="can">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45" name="Rectangle 44"/>
            <p:cNvSpPr/>
            <p:nvPr/>
          </p:nvSpPr>
          <p:spPr>
            <a:xfrm rot="10800000">
              <a:off x="1925635" y="1369790"/>
              <a:ext cx="562236" cy="25807"/>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412531" y="1283776"/>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930205" y="1283776"/>
              <a:ext cx="45719" cy="54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4108665" y="2121976"/>
              <a:ext cx="6135" cy="16187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rot="7945140">
              <a:off x="2057781" y="-975340"/>
              <a:ext cx="2478909" cy="2719567"/>
            </a:xfrm>
            <a:prstGeom prst="arc">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7945140">
              <a:off x="1568839" y="-975340"/>
              <a:ext cx="2478909" cy="2719567"/>
            </a:xfrm>
            <a:prstGeom prst="arc">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4817548" y="3215208"/>
              <a:ext cx="105826" cy="50696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ingle Corner Rectangle 9"/>
            <p:cNvSpPr/>
            <p:nvPr/>
          </p:nvSpPr>
          <p:spPr>
            <a:xfrm>
              <a:off x="4923374" y="3215208"/>
              <a:ext cx="639226" cy="506968"/>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FF0000"/>
                  </a:solidFill>
                </a:rPr>
                <a:t>Special Facility</a:t>
              </a:r>
              <a:endParaRPr lang="en-US" dirty="0">
                <a:solidFill>
                  <a:srgbClr val="FF0000"/>
                </a:solidFill>
              </a:endParaRPr>
            </a:p>
          </p:txBody>
        </p:sp>
        <p:cxnSp>
          <p:nvCxnSpPr>
            <p:cNvPr id="53" name="Straight Connector 52"/>
            <p:cNvCxnSpPr/>
            <p:nvPr/>
          </p:nvCxnSpPr>
          <p:spPr>
            <a:xfrm flipH="1">
              <a:off x="4114800" y="3722176"/>
              <a:ext cx="7087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562600" y="3722176"/>
              <a:ext cx="14366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 xmlns:a16="http://schemas.microsoft.com/office/drawing/2014/main" id="{9E306DD9-EA3A-402B-AE6D-6A3B22F9A5A9}"/>
                </a:ext>
              </a:extLst>
            </p:cNvPr>
            <p:cNvSpPr/>
            <p:nvPr/>
          </p:nvSpPr>
          <p:spPr>
            <a:xfrm>
              <a:off x="3967849" y="2142462"/>
              <a:ext cx="216296" cy="262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 xmlns:a16="http://schemas.microsoft.com/office/drawing/2014/main" id="{0AEBD6DC-8810-4609-AA55-0C2A18F474F7}"/>
                </a:ext>
              </a:extLst>
            </p:cNvPr>
            <p:cNvSpPr/>
            <p:nvPr/>
          </p:nvSpPr>
          <p:spPr>
            <a:xfrm>
              <a:off x="3971606" y="207233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D1419B18-1AE4-4B1B-8BC1-7AD631F4449A}"/>
                </a:ext>
              </a:extLst>
            </p:cNvPr>
            <p:cNvSpPr/>
            <p:nvPr/>
          </p:nvSpPr>
          <p:spPr>
            <a:xfrm>
              <a:off x="4152082" y="2069523"/>
              <a:ext cx="45719" cy="48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469186" y="2978687"/>
              <a:ext cx="1626814" cy="838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itle 1">
            <a:extLst>
              <a:ext uri="{FF2B5EF4-FFF2-40B4-BE49-F238E27FC236}">
                <a16:creationId xmlns="" xmlns:a16="http://schemas.microsoft.com/office/drawing/2014/main" id="{734FF414-3F06-4C77-8591-7C68A851B1BA}"/>
              </a:ext>
            </a:extLst>
          </p:cNvPr>
          <p:cNvSpPr txBox="1">
            <a:spLocks/>
          </p:cNvSpPr>
          <p:nvPr/>
        </p:nvSpPr>
        <p:spPr>
          <a:xfrm>
            <a:off x="1198565" y="457200"/>
            <a:ext cx="7239000" cy="4431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Special Facilities: Definition</a:t>
            </a:r>
            <a:endParaRPr lang="en-US" sz="2800" dirty="0"/>
          </a:p>
        </p:txBody>
      </p:sp>
    </p:spTree>
    <p:extLst>
      <p:ext uri="{BB962C8B-B14F-4D97-AF65-F5344CB8AC3E}">
        <p14:creationId xmlns:p14="http://schemas.microsoft.com/office/powerpoint/2010/main" val="2047991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 xmlns:a16="http://schemas.microsoft.com/office/drawing/2014/main" id="{EA93F277-D05E-4522-8B5B-E542671AD7CC}"/>
              </a:ext>
            </a:extLst>
          </p:cNvPr>
          <p:cNvSpPr>
            <a:spLocks noGrp="1" noChangeArrowheads="1"/>
          </p:cNvSpPr>
          <p:nvPr>
            <p:ph type="body" idx="1"/>
          </p:nvPr>
        </p:nvSpPr>
        <p:spPr>
          <a:xfrm>
            <a:off x="914400" y="1512913"/>
            <a:ext cx="7467600" cy="4781551"/>
          </a:xfrm>
        </p:spPr>
        <p:txBody>
          <a:bodyPr>
            <a:normAutofit fontScale="92500" lnSpcReduction="10000"/>
          </a:bodyPr>
          <a:lstStyle/>
          <a:p>
            <a:pPr marL="0" indent="0">
              <a:buNone/>
            </a:pPr>
            <a:r>
              <a:rPr lang="en-US" altLang="en-US" sz="2400" b="1" u="sng" dirty="0">
                <a:solidFill>
                  <a:schemeClr val="accent6"/>
                </a:solidFill>
              </a:rPr>
              <a:t>Special Facilities (Rule 2)</a:t>
            </a:r>
          </a:p>
          <a:p>
            <a:pPr marL="0" indent="0" algn="just">
              <a:buNone/>
            </a:pPr>
            <a:r>
              <a:rPr lang="en-US" altLang="en-US" sz="2400" dirty="0"/>
              <a:t>Unless otherwise provided by PG&amp;E's filed tariff schedules, </a:t>
            </a:r>
            <a:r>
              <a:rPr lang="en-US" altLang="en-US" sz="2400" b="1" dirty="0"/>
              <a:t>special facilities </a:t>
            </a:r>
            <a:r>
              <a:rPr lang="en-US" altLang="en-US" sz="2400" dirty="0"/>
              <a:t>will be installed, owned and maintained or allocated by PG&amp;E as an accommodation to the applicant only if acceptable for operation by PG&amp;E and the reliability of service to PG&amp;E's other customers is not impaired.</a:t>
            </a:r>
          </a:p>
          <a:p>
            <a:pPr marL="0" indent="0" algn="just">
              <a:buNone/>
            </a:pPr>
            <a:endParaRPr lang="en-US" altLang="en-US" sz="2400" dirty="0"/>
          </a:p>
          <a:p>
            <a:pPr marL="0" indent="0" algn="just">
              <a:buNone/>
            </a:pPr>
            <a:r>
              <a:rPr lang="en-US" altLang="en-US" sz="2400" b="1" i="1" dirty="0">
                <a:solidFill>
                  <a:srgbClr val="FFA100"/>
                </a:solidFill>
              </a:rPr>
              <a:t>Special Facilities can be assessed for:</a:t>
            </a:r>
          </a:p>
          <a:p>
            <a:pPr algn="just"/>
            <a:r>
              <a:rPr lang="en-US" altLang="en-US" sz="2400" b="1" i="1" dirty="0">
                <a:solidFill>
                  <a:srgbClr val="FFA100"/>
                </a:solidFill>
              </a:rPr>
              <a:t>Generation Requests</a:t>
            </a:r>
          </a:p>
          <a:p>
            <a:pPr algn="just"/>
            <a:r>
              <a:rPr lang="en-US" altLang="en-US" sz="2400" b="1" i="1" dirty="0">
                <a:solidFill>
                  <a:srgbClr val="FFA100"/>
                </a:solidFill>
              </a:rPr>
              <a:t>Demand Response</a:t>
            </a:r>
          </a:p>
          <a:p>
            <a:pPr algn="just"/>
            <a:r>
              <a:rPr lang="en-US" altLang="en-US" sz="2400" b="1" i="1" dirty="0">
                <a:solidFill>
                  <a:srgbClr val="FFA100"/>
                </a:solidFill>
              </a:rPr>
              <a:t>Electric Vehicles</a:t>
            </a:r>
          </a:p>
          <a:p>
            <a:pPr algn="just"/>
            <a:r>
              <a:rPr lang="en-US" altLang="en-US" sz="2400" b="1" i="1" dirty="0">
                <a:solidFill>
                  <a:srgbClr val="FFA100"/>
                </a:solidFill>
              </a:rPr>
              <a:t>Unique Customer Requests (i.e. dual service feeds)</a:t>
            </a:r>
          </a:p>
          <a:p>
            <a:pPr algn="just"/>
            <a:r>
              <a:rPr lang="en-US" altLang="en-US" sz="2400" b="1" i="1" dirty="0">
                <a:solidFill>
                  <a:srgbClr val="FFA100"/>
                </a:solidFill>
              </a:rPr>
              <a:t>Special Program (e.g. Storage)</a:t>
            </a:r>
          </a:p>
        </p:txBody>
      </p:sp>
      <p:pic>
        <p:nvPicPr>
          <p:cNvPr id="7173" name="Picture 11" descr="MCj03000210000[1]">
            <a:extLst>
              <a:ext uri="{FF2B5EF4-FFF2-40B4-BE49-F238E27FC236}">
                <a16:creationId xmlns="" xmlns:a16="http://schemas.microsoft.com/office/drawing/2014/main" id="{588A2A61-DC42-472B-8469-0DB85B0B14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1" y="171450"/>
            <a:ext cx="5845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66E71AF-4F7F-458D-830F-F06382F28CEA}" type="slidenum">
              <a:rPr lang="en-US" smtClean="0"/>
              <a:t>8</a:t>
            </a:fld>
            <a:endParaRPr lang="en-US"/>
          </a:p>
        </p:txBody>
      </p:sp>
      <p:sp>
        <p:nvSpPr>
          <p:cNvPr id="3" name="Footer Placeholder 2"/>
          <p:cNvSpPr>
            <a:spLocks noGrp="1"/>
          </p:cNvSpPr>
          <p:nvPr>
            <p:ph type="ftr" sz="quarter" idx="11"/>
          </p:nvPr>
        </p:nvSpPr>
        <p:spPr/>
        <p:txBody>
          <a:bodyPr/>
          <a:lstStyle/>
          <a:p>
            <a:r>
              <a:rPr lang="en-US"/>
              <a:t>DRAFT 5/11/2018</a:t>
            </a:r>
            <a:endParaRPr lang="en-US" dirty="0"/>
          </a:p>
        </p:txBody>
      </p:sp>
      <p:sp>
        <p:nvSpPr>
          <p:cNvPr id="7" name="Title 1">
            <a:extLst>
              <a:ext uri="{FF2B5EF4-FFF2-40B4-BE49-F238E27FC236}">
                <a16:creationId xmlns="" xmlns:a16="http://schemas.microsoft.com/office/drawing/2014/main" id="{10765FF5-DB17-4120-A1C9-B747865D2AD2}"/>
              </a:ext>
            </a:extLst>
          </p:cNvPr>
          <p:cNvSpPr txBox="1">
            <a:spLocks/>
          </p:cNvSpPr>
          <p:nvPr/>
        </p:nvSpPr>
        <p:spPr>
          <a:xfrm>
            <a:off x="1198565" y="457200"/>
            <a:ext cx="7239000" cy="4431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t>Special Facilities: Definition</a:t>
            </a:r>
            <a:endParaRPr lang="en-US" sz="2800" dirty="0"/>
          </a:p>
        </p:txBody>
      </p:sp>
    </p:spTree>
    <p:custDataLst>
      <p:tags r:id="rId1"/>
    </p:custDataLst>
    <p:extLst>
      <p:ext uri="{BB962C8B-B14F-4D97-AF65-F5344CB8AC3E}">
        <p14:creationId xmlns:p14="http://schemas.microsoft.com/office/powerpoint/2010/main" val="3596897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9" name="Rectangle 2">
            <a:extLst>
              <a:ext uri="{FF2B5EF4-FFF2-40B4-BE49-F238E27FC236}">
                <a16:creationId xmlns="" xmlns:a16="http://schemas.microsoft.com/office/drawing/2014/main" id="{96D8EEF7-52E5-4DA9-8BCF-391E4826442A}"/>
              </a:ext>
            </a:extLst>
          </p:cNvPr>
          <p:cNvSpPr>
            <a:spLocks noGrp="1" noChangeArrowheads="1"/>
          </p:cNvSpPr>
          <p:nvPr>
            <p:ph type="title"/>
          </p:nvPr>
        </p:nvSpPr>
        <p:spPr>
          <a:xfrm>
            <a:off x="457200" y="152400"/>
            <a:ext cx="8229600" cy="1096962"/>
          </a:xfrm>
        </p:spPr>
        <p:txBody>
          <a:bodyPr>
            <a:normAutofit/>
          </a:bodyPr>
          <a:lstStyle/>
          <a:p>
            <a:r>
              <a:rPr lang="en-US" altLang="en-US" sz="2800" dirty="0"/>
              <a:t>Examples of Standard and Special Facilities for </a:t>
            </a:r>
            <a:br>
              <a:rPr lang="en-US" altLang="en-US" sz="2800" dirty="0"/>
            </a:br>
            <a:r>
              <a:rPr lang="en-US" altLang="en-US" sz="2800" b="1" dirty="0"/>
              <a:t>Load</a:t>
            </a:r>
            <a:r>
              <a:rPr lang="en-US" altLang="en-US" sz="2800" dirty="0"/>
              <a:t> </a:t>
            </a:r>
            <a:r>
              <a:rPr lang="en-US" altLang="en-US" sz="2800" b="1" dirty="0"/>
              <a:t>Only</a:t>
            </a:r>
            <a:r>
              <a:rPr lang="en-US" altLang="en-US" sz="2800" dirty="0"/>
              <a:t> (Non-Generation) Applications</a:t>
            </a:r>
            <a:endParaRPr lang="en-US" altLang="en-US" sz="2800" dirty="0">
              <a:solidFill>
                <a:srgbClr val="FF0000"/>
              </a:solidFill>
            </a:endParaRPr>
          </a:p>
        </p:txBody>
      </p:sp>
      <p:sp>
        <p:nvSpPr>
          <p:cNvPr id="9220" name="Rectangle 3">
            <a:extLst>
              <a:ext uri="{FF2B5EF4-FFF2-40B4-BE49-F238E27FC236}">
                <a16:creationId xmlns="" xmlns:a16="http://schemas.microsoft.com/office/drawing/2014/main" id="{0F9FFB8B-5020-406D-9063-C0F5F2A718EE}"/>
              </a:ext>
            </a:extLst>
          </p:cNvPr>
          <p:cNvSpPr>
            <a:spLocks noGrp="1" noChangeArrowheads="1"/>
          </p:cNvSpPr>
          <p:nvPr>
            <p:ph type="body" sz="half" idx="1"/>
          </p:nvPr>
        </p:nvSpPr>
        <p:spPr>
          <a:xfrm>
            <a:off x="1753791" y="1762125"/>
            <a:ext cx="2908697" cy="3949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a:buFontTx/>
              <a:buNone/>
            </a:pPr>
            <a:r>
              <a:rPr lang="en-US" altLang="en-US" b="1" dirty="0">
                <a:latin typeface="Times New Roman" panose="02020603050405020304" pitchFamily="18" charset="0"/>
              </a:rPr>
              <a:t>				</a:t>
            </a:r>
            <a:endParaRPr lang="en-US" altLang="en-US" dirty="0">
              <a:latin typeface="Times New Roman" panose="02020603050405020304" pitchFamily="18" charset="0"/>
            </a:endParaRPr>
          </a:p>
          <a:p>
            <a:pPr>
              <a:buFontTx/>
              <a:buNone/>
            </a:pPr>
            <a:r>
              <a:rPr lang="en-US" altLang="en-US" dirty="0">
                <a:latin typeface="Times New Roman" panose="02020603050405020304" pitchFamily="18" charset="0"/>
              </a:rPr>
              <a:t>			</a:t>
            </a:r>
          </a:p>
          <a:p>
            <a:pPr>
              <a:buFontTx/>
              <a:buNone/>
            </a:pPr>
            <a:r>
              <a:rPr lang="en-US" altLang="en-US" dirty="0">
                <a:latin typeface="Times New Roman" panose="02020603050405020304" pitchFamily="18" charset="0"/>
              </a:rPr>
              <a:t>		</a:t>
            </a:r>
          </a:p>
          <a:p>
            <a:pPr>
              <a:buFontTx/>
              <a:buNone/>
            </a:pPr>
            <a:r>
              <a:rPr lang="en-US" altLang="en-US" dirty="0">
                <a:latin typeface="Times New Roman" panose="02020603050405020304" pitchFamily="18" charset="0"/>
              </a:rPr>
              <a:t>		</a:t>
            </a:r>
          </a:p>
          <a:p>
            <a:pPr>
              <a:buFontTx/>
              <a:buNone/>
            </a:pPr>
            <a:r>
              <a:rPr lang="en-US" altLang="en-US" dirty="0">
                <a:latin typeface="Times New Roman" panose="02020603050405020304" pitchFamily="18" charset="0"/>
              </a:rPr>
              <a:t>		</a:t>
            </a:r>
          </a:p>
          <a:p>
            <a:pPr>
              <a:buFontTx/>
              <a:buNone/>
            </a:pPr>
            <a:endParaRPr lang="en-US" altLang="en-US" dirty="0">
              <a:latin typeface="Times New Roman" panose="02020603050405020304" pitchFamily="18" charset="0"/>
            </a:endParaRPr>
          </a:p>
        </p:txBody>
      </p:sp>
      <p:graphicFrame>
        <p:nvGraphicFramePr>
          <p:cNvPr id="103482" name="Group 58">
            <a:extLst>
              <a:ext uri="{FF2B5EF4-FFF2-40B4-BE49-F238E27FC236}">
                <a16:creationId xmlns="" xmlns:a16="http://schemas.microsoft.com/office/drawing/2014/main" id="{28EA7C08-2408-49A5-87F0-1891F05444C2}"/>
              </a:ext>
            </a:extLst>
          </p:cNvPr>
          <p:cNvGraphicFramePr>
            <a:graphicFrameLocks noGrp="1"/>
          </p:cNvGraphicFramePr>
          <p:nvPr>
            <p:ph sz="half" idx="2"/>
            <p:extLst>
              <p:ext uri="{D42A27DB-BD31-4B8C-83A1-F6EECF244321}">
                <p14:modId xmlns:p14="http://schemas.microsoft.com/office/powerpoint/2010/main" val="1950400734"/>
              </p:ext>
            </p:extLst>
          </p:nvPr>
        </p:nvGraphicFramePr>
        <p:xfrm>
          <a:off x="685800" y="1828800"/>
          <a:ext cx="7696200" cy="2925937"/>
        </p:xfrm>
        <a:graphic>
          <a:graphicData uri="http://schemas.openxmlformats.org/drawingml/2006/table">
            <a:tbl>
              <a:tblPr/>
              <a:tblGrid>
                <a:gridCol w="3848100">
                  <a:extLst>
                    <a:ext uri="{9D8B030D-6E8A-4147-A177-3AD203B41FA5}">
                      <a16:colId xmlns="" xmlns:a16="http://schemas.microsoft.com/office/drawing/2014/main" val="20000"/>
                    </a:ext>
                  </a:extLst>
                </a:gridCol>
                <a:gridCol w="3848100">
                  <a:extLst>
                    <a:ext uri="{9D8B030D-6E8A-4147-A177-3AD203B41FA5}">
                      <a16:colId xmlns="" xmlns:a16="http://schemas.microsoft.com/office/drawing/2014/main" val="20001"/>
                    </a:ext>
                  </a:extLst>
                </a:gridCol>
              </a:tblGrid>
              <a:tr h="533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accent6">
                              <a:lumMod val="40000"/>
                              <a:lumOff val="60000"/>
                            </a:schemeClr>
                          </a:solidFill>
                          <a:effectLst/>
                          <a:latin typeface="Times New Roman" pitchFamily="18" charset="0"/>
                        </a:rPr>
                        <a:t>Standard Facility</a:t>
                      </a:r>
                    </a:p>
                  </a:txBody>
                  <a:tcPr marL="68580" marR="68580"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a:ln>
                            <a:noFill/>
                          </a:ln>
                          <a:solidFill>
                            <a:srgbClr val="FFC000"/>
                          </a:solidFill>
                          <a:effectLst/>
                          <a:latin typeface="Times New Roman" pitchFamily="18" charset="0"/>
                        </a:rPr>
                        <a:t>Special (or Added) Facility</a:t>
                      </a:r>
                    </a:p>
                  </a:txBody>
                  <a:tcPr marL="68580" marR="68580"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99"/>
                    </a:solidFill>
                  </a:tcPr>
                </a:tc>
                <a:extLst>
                  <a:ext uri="{0D108BD9-81ED-4DB2-BD59-A6C34878D82A}">
                    <a16:rowId xmlns="" xmlns:a16="http://schemas.microsoft.com/office/drawing/2014/main" val="10000"/>
                  </a:ext>
                </a:extLst>
              </a:tr>
              <a:tr h="6857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kern="1200" cap="none" normalizeH="0" baseline="0" dirty="0">
                          <a:ln>
                            <a:noFill/>
                          </a:ln>
                          <a:solidFill>
                            <a:schemeClr val="tx1"/>
                          </a:solidFill>
                          <a:effectLst/>
                          <a:latin typeface="Times New Roman" pitchFamily="18" charset="0"/>
                          <a:ea typeface="+mn-ea"/>
                          <a:cs typeface="+mn-cs"/>
                        </a:rPr>
                        <a:t>Service from a shared distribution line</a:t>
                      </a:r>
                    </a:p>
                  </a:txBody>
                  <a:tcPr marL="68580" marR="68580"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a:ln>
                            <a:noFill/>
                          </a:ln>
                          <a:solidFill>
                            <a:schemeClr val="tx1"/>
                          </a:solidFill>
                          <a:effectLst/>
                          <a:latin typeface="Times New Roman" pitchFamily="18" charset="0"/>
                        </a:rPr>
                        <a:t>Dedicated, “express”, feeder from PG&amp;E substation</a:t>
                      </a:r>
                    </a:p>
                  </a:txBody>
                  <a:tcPr marL="68580" marR="68580"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itchFamily="18" charset="0"/>
                          <a:ea typeface="+mn-ea"/>
                          <a:cs typeface="+mn-cs"/>
                        </a:rPr>
                        <a:t>Single Service to a Premises</a:t>
                      </a:r>
                    </a:p>
                  </a:txBody>
                  <a:tcPr marL="68580" marR="68580"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itchFamily="18" charset="0"/>
                          <a:ea typeface="+mn-ea"/>
                          <a:cs typeface="+mn-cs"/>
                        </a:rPr>
                        <a:t>Second Service to a Premises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(above what is normally provided)</a:t>
                      </a:r>
                    </a:p>
                  </a:txBody>
                  <a:tcPr marL="68580" marR="68580"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5493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itchFamily="18" charset="0"/>
                          <a:ea typeface="+mn-ea"/>
                          <a:cs typeface="+mn-cs"/>
                        </a:rPr>
                        <a:t>Primary Service from a Single Circuit </a:t>
                      </a:r>
                      <a:endParaRPr kumimoji="0" lang="en-US" sz="2300" b="0" i="0" u="none" strike="noStrike" cap="none" normalizeH="0" baseline="0" dirty="0">
                        <a:ln>
                          <a:noFill/>
                        </a:ln>
                        <a:solidFill>
                          <a:schemeClr val="tx1"/>
                        </a:solidFill>
                        <a:effectLst/>
                        <a:latin typeface="Times New Roman" pitchFamily="18" charset="0"/>
                      </a:endParaRPr>
                    </a:p>
                  </a:txBody>
                  <a:tcPr marL="68580" marR="68580" marT="45696" marB="456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0" i="0" u="none" strike="noStrike" kern="1200" cap="none" spc="0" normalizeH="0" baseline="0" noProof="0" dirty="0">
                          <a:ln>
                            <a:noFill/>
                          </a:ln>
                          <a:solidFill>
                            <a:srgbClr val="000000"/>
                          </a:solidFill>
                          <a:effectLst/>
                          <a:uLnTx/>
                          <a:uFillTx/>
                          <a:latin typeface="Times New Roman" pitchFamily="18" charset="0"/>
                          <a:ea typeface="+mn-ea"/>
                          <a:cs typeface="+mn-cs"/>
                        </a:rPr>
                        <a:t>Back-up Primary Line from the same or a Separate Circuit</a:t>
                      </a:r>
                    </a:p>
                  </a:txBody>
                  <a:tcPr marL="68580" marR="68580" marT="45696" marB="456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56FD0FAC-2D95-4033-A838-01804AB549E4}" type="slidenum">
              <a:rPr lang="en-US" altLang="en-US" smtClean="0"/>
              <a:pPr/>
              <a:t>9</a:t>
            </a:fld>
            <a:endParaRPr lang="en-US" altLang="en-US"/>
          </a:p>
        </p:txBody>
      </p:sp>
      <p:sp>
        <p:nvSpPr>
          <p:cNvPr id="3" name="Footer Placeholder 2"/>
          <p:cNvSpPr>
            <a:spLocks noGrp="1"/>
          </p:cNvSpPr>
          <p:nvPr>
            <p:ph type="ftr" sz="quarter" idx="11"/>
          </p:nvPr>
        </p:nvSpPr>
        <p:spPr/>
        <p:txBody>
          <a:bodyPr/>
          <a:lstStyle/>
          <a:p>
            <a:pPr>
              <a:defRPr/>
            </a:pPr>
            <a:r>
              <a:rPr lang="en-US"/>
              <a:t>DRAFT 5/11/2018</a:t>
            </a:r>
          </a:p>
        </p:txBody>
      </p:sp>
    </p:spTree>
    <p:custDataLst>
      <p:tags r:id="rId2"/>
    </p:custDataLst>
    <p:extLst>
      <p:ext uri="{BB962C8B-B14F-4D97-AF65-F5344CB8AC3E}">
        <p14:creationId xmlns:p14="http://schemas.microsoft.com/office/powerpoint/2010/main" val="1625456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8397</TotalTime>
  <Words>3858</Words>
  <Application>Microsoft Office PowerPoint</Application>
  <PresentationFormat>On-screen Show (4:3)</PresentationFormat>
  <Paragraphs>528</Paragraphs>
  <Slides>46</Slides>
  <Notes>23</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3_PG&amp;E Presentation Template</vt:lpstr>
      <vt:lpstr>Custom Design</vt:lpstr>
      <vt:lpstr>PowerPoint Presentation</vt:lpstr>
      <vt:lpstr>Meeting Objectives</vt:lpstr>
      <vt:lpstr>Learning Objectives</vt:lpstr>
      <vt:lpstr>Basic Definition: Line Extension (Rule 15)</vt:lpstr>
      <vt:lpstr>PowerPoint Presentation</vt:lpstr>
      <vt:lpstr>PowerPoint Presentation</vt:lpstr>
      <vt:lpstr>PowerPoint Presentation</vt:lpstr>
      <vt:lpstr>PowerPoint Presentation</vt:lpstr>
      <vt:lpstr>Examples of Standard and Special Facilities for  Load Only (Non-Generation) Applications</vt:lpstr>
      <vt:lpstr>Examples of Special Facilities for  Generation Applications</vt:lpstr>
      <vt:lpstr>PowerPoint Presentation</vt:lpstr>
      <vt:lpstr>Generation (Rule 21/WDAT) Related Upgrades and Facilities</vt:lpstr>
      <vt:lpstr>Engineering, Procurement, and Construction of Facilities/Upgrades</vt:lpstr>
      <vt:lpstr>Possible Scenarios</vt:lpstr>
      <vt:lpstr>Possible Scenarios</vt:lpstr>
      <vt:lpstr>Possible Scenarios</vt:lpstr>
      <vt:lpstr>Possible Scenarios</vt:lpstr>
      <vt:lpstr>Questions</vt:lpstr>
      <vt:lpstr>Key policy questions</vt:lpstr>
      <vt:lpstr>Key policy questions (cont)</vt:lpstr>
      <vt:lpstr>Learning Objectives</vt:lpstr>
      <vt:lpstr>Appendix</vt:lpstr>
      <vt:lpstr>Rule 15 Overview</vt:lpstr>
      <vt:lpstr>Rule 16 Overview</vt:lpstr>
      <vt:lpstr>PowerPoint Presentation</vt:lpstr>
      <vt:lpstr>PowerPoint Presentation</vt:lpstr>
      <vt:lpstr>Rule 2 Overview</vt:lpstr>
      <vt:lpstr>PowerPoint Presentation</vt:lpstr>
      <vt:lpstr>Electric Forms related to Generation &amp; Rules 2/15/16 Approved Rates for Cost of Ownership &amp; ITCC</vt:lpstr>
      <vt:lpstr>Electric Forms related to Generation &amp; Rule 2/15/16</vt:lpstr>
      <vt:lpstr>SFA Appendix A for Generation Project</vt:lpstr>
      <vt:lpstr>SFA Appendix A for Generation Project: Pg 2</vt:lpstr>
      <vt:lpstr>Appendix  IDF – Timeline projects &lt; 1 MW</vt:lpstr>
      <vt:lpstr>PowerPoint Presentation</vt:lpstr>
      <vt:lpstr>PowerPoint Presentation</vt:lpstr>
      <vt:lpstr>PowerPoint Presentation</vt:lpstr>
      <vt:lpstr>PowerPoint Presentation</vt:lpstr>
      <vt:lpstr>PowerPoint Presentation</vt:lpstr>
      <vt:lpstr>PowerPoint Presentation</vt:lpstr>
      <vt:lpstr>Appendix  IDF – Timeline projects &gt; 1 MW</vt:lpstr>
      <vt:lpstr>PowerPoint Presentation</vt:lpstr>
      <vt:lpstr>PowerPoint Presentation</vt:lpstr>
      <vt:lpstr>PowerPoint Presentation</vt:lpstr>
      <vt:lpstr>PowerPoint Presentation</vt:lpstr>
      <vt:lpstr>PowerPoint Presentation</vt:lpstr>
      <vt:lpstr>Questions for  Interconnection Discussion Forum</vt:lpstr>
    </vt:vector>
  </TitlesOfParts>
  <Company>Pacific Gas and Electric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Iwamoto, Marilou</dc:creator>
  <cp:lastModifiedBy>pucstaff</cp:lastModifiedBy>
  <cp:revision>206</cp:revision>
  <cp:lastPrinted>2018-05-10T23:08:50Z</cp:lastPrinted>
  <dcterms:created xsi:type="dcterms:W3CDTF">2017-06-27T16:48:07Z</dcterms:created>
  <dcterms:modified xsi:type="dcterms:W3CDTF">2018-05-15T19:36:10Z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7D24B3B3-005F-4053-B798-CCE78627371C</vt:lpwstr>
  </property>
  <property fmtid="{D5CDD505-2E9C-101B-9397-08002B2CF9AE}" pid="3" name="ArticulatePath">
    <vt:lpwstr>Vegetation Management</vt:lpwstr>
  </property>
</Properties>
</file>