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6.jpg" ContentType="image/jpeg"/>
  <Override PartName="/ppt/media/image27.jpg" ContentType="image/jpeg"/>
  <Override PartName="/ppt/notesSlides/notesSlide15.xml" ContentType="application/vnd.openxmlformats-officedocument.presentationml.notesSlide+xml"/>
  <Override PartName="/ppt/media/image28.jpg" ContentType="image/jpeg"/>
  <Override PartName="/ppt/media/image30.jpg" ContentType="image/jpeg"/>
  <Override PartName="/ppt/notesSlides/notesSlide16.xml" ContentType="application/vnd.openxmlformats-officedocument.presentationml.notesSlide+xml"/>
  <Override PartName="/ppt/media/image3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7" r:id="rId4"/>
    <p:sldMasterId id="2147483935" r:id="rId5"/>
    <p:sldMasterId id="2147483950" r:id="rId6"/>
    <p:sldMasterId id="2147483958" r:id="rId7"/>
  </p:sldMasterIdLst>
  <p:notesMasterIdLst>
    <p:notesMasterId r:id="rId58"/>
  </p:notesMasterIdLst>
  <p:handoutMasterIdLst>
    <p:handoutMasterId r:id="rId59"/>
  </p:handoutMasterIdLst>
  <p:sldIdLst>
    <p:sldId id="338" r:id="rId8"/>
    <p:sldId id="341" r:id="rId9"/>
    <p:sldId id="384" r:id="rId10"/>
    <p:sldId id="415" r:id="rId11"/>
    <p:sldId id="425" r:id="rId12"/>
    <p:sldId id="387" r:id="rId13"/>
    <p:sldId id="408" r:id="rId14"/>
    <p:sldId id="389" r:id="rId15"/>
    <p:sldId id="412" r:id="rId16"/>
    <p:sldId id="391" r:id="rId17"/>
    <p:sldId id="393" r:id="rId18"/>
    <p:sldId id="416" r:id="rId19"/>
    <p:sldId id="411" r:id="rId20"/>
    <p:sldId id="406" r:id="rId21"/>
    <p:sldId id="414" r:id="rId22"/>
    <p:sldId id="407" r:id="rId23"/>
    <p:sldId id="413" r:id="rId24"/>
    <p:sldId id="396" r:id="rId25"/>
    <p:sldId id="421" r:id="rId26"/>
    <p:sldId id="424" r:id="rId27"/>
    <p:sldId id="423" r:id="rId28"/>
    <p:sldId id="422" r:id="rId29"/>
    <p:sldId id="401" r:id="rId30"/>
    <p:sldId id="410" r:id="rId31"/>
    <p:sldId id="388" r:id="rId32"/>
    <p:sldId id="390" r:id="rId33"/>
    <p:sldId id="394" r:id="rId34"/>
    <p:sldId id="402" r:id="rId35"/>
    <p:sldId id="375" r:id="rId36"/>
    <p:sldId id="403" r:id="rId37"/>
    <p:sldId id="256" r:id="rId38"/>
    <p:sldId id="271" r:id="rId39"/>
    <p:sldId id="263" r:id="rId40"/>
    <p:sldId id="270" r:id="rId41"/>
    <p:sldId id="276" r:id="rId42"/>
    <p:sldId id="269" r:id="rId43"/>
    <p:sldId id="274" r:id="rId44"/>
    <p:sldId id="272" r:id="rId45"/>
    <p:sldId id="261" r:id="rId46"/>
    <p:sldId id="279" r:id="rId47"/>
    <p:sldId id="280" r:id="rId48"/>
    <p:sldId id="273" r:id="rId49"/>
    <p:sldId id="264" r:id="rId50"/>
    <p:sldId id="266" r:id="rId51"/>
    <p:sldId id="259" r:id="rId52"/>
    <p:sldId id="267" r:id="rId53"/>
    <p:sldId id="265" r:id="rId54"/>
    <p:sldId id="275" r:id="rId55"/>
    <p:sldId id="277" r:id="rId56"/>
    <p:sldId id="278" r:id="rId5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8F5"/>
    <a:srgbClr val="FF33CC"/>
    <a:srgbClr val="EEA420"/>
    <a:srgbClr val="0087BE"/>
    <a:srgbClr val="D0D8E8"/>
    <a:srgbClr val="93B29E"/>
    <a:srgbClr val="00A7C2"/>
    <a:srgbClr val="BBBBBB"/>
    <a:srgbClr val="60B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88847" autoAdjust="0"/>
  </p:normalViewPr>
  <p:slideViewPr>
    <p:cSldViewPr snapToGrid="0" snapToObjects="1">
      <p:cViewPr varScale="1">
        <p:scale>
          <a:sx n="92" d="100"/>
          <a:sy n="92" d="100"/>
        </p:scale>
        <p:origin x="84" y="19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8"/>
    </p:cViewPr>
  </p:sorterViewPr>
  <p:notesViewPr>
    <p:cSldViewPr snapToGrid="0" snapToObjects="1">
      <p:cViewPr varScale="1">
        <p:scale>
          <a:sx n="84" d="100"/>
          <a:sy n="84" d="100"/>
        </p:scale>
        <p:origin x="176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C0A5B63D-B346-4A5A-8B3C-E3A592CD3BC4}" type="datetimeFigureOut">
              <a:rPr lang="en-US" altLang="en-US"/>
              <a:pPr>
                <a:defRPr/>
              </a:pPr>
              <a:t>9/21/2018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9866801C-53C7-4E35-BF5A-CCDFF163D80F}" type="slidenum">
              <a:rPr lang="en-US" altLang="en-US"/>
              <a:pPr>
                <a:defRPr/>
              </a:pPr>
              <a:t>‹#›</a:t>
            </a:fld>
            <a:endParaRPr lang="en-US" altLang="en-US"/>
          </a:p>
        </p:txBody>
      </p:sp>
    </p:spTree>
    <p:extLst>
      <p:ext uri="{BB962C8B-B14F-4D97-AF65-F5344CB8AC3E}">
        <p14:creationId xmlns:p14="http://schemas.microsoft.com/office/powerpoint/2010/main" val="769156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1E6F6748-3DD1-40E5-BC4D-58D018732349}" type="datetimeFigureOut">
              <a:rPr lang="en-US" altLang="en-US"/>
              <a:pPr>
                <a:defRPr/>
              </a:pPr>
              <a:t>9/21/2018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6FD15324-CCBA-4F68-BFE9-D2F4460379C7}" type="slidenum">
              <a:rPr lang="en-US" altLang="en-US"/>
              <a:pPr>
                <a:defRPr/>
              </a:pPr>
              <a:t>‹#›</a:t>
            </a:fld>
            <a:endParaRPr lang="en-US" altLang="en-US"/>
          </a:p>
        </p:txBody>
      </p:sp>
    </p:spTree>
    <p:extLst>
      <p:ext uri="{BB962C8B-B14F-4D97-AF65-F5344CB8AC3E}">
        <p14:creationId xmlns:p14="http://schemas.microsoft.com/office/powerpoint/2010/main" val="297032170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baseline="0" dirty="0">
                <a:solidFill>
                  <a:srgbClr val="FF0000"/>
                </a:solidFill>
                <a:effectLst/>
                <a:latin typeface="+mn-lt"/>
                <a:ea typeface="MS PGothic" pitchFamily="34" charset="-128"/>
                <a:cs typeface="ＭＳ Ｐゴシック" charset="0"/>
              </a:rPr>
              <a:t>Additional Deficiency… SCE Application Issue</a:t>
            </a:r>
            <a:r>
              <a:rPr lang="en-US" sz="1200" b="0" i="0" u="none" strike="noStrike" kern="1200" baseline="0" dirty="0">
                <a:solidFill>
                  <a:srgbClr val="FF0000"/>
                </a:solidFill>
                <a:effectLst/>
                <a:latin typeface="+mn-lt"/>
                <a:ea typeface="MS PGothic" pitchFamily="34" charset="-128"/>
                <a:cs typeface="ＭＳ Ｐゴシック" charset="0"/>
              </a:rPr>
              <a:t>: Discrepancies between Customer name across SCE’s Service Account record, California Secretary of State database, and Interconnection Application. </a:t>
            </a:r>
          </a:p>
          <a:p>
            <a:pPr rtl="0" eaLnBrk="1" fontAlgn="ctr" latinLnBrk="0" hangingPunct="1"/>
            <a:r>
              <a:rPr lang="en-US" sz="1200" b="1" i="0" u="none" strike="noStrike" kern="1200" baseline="0" dirty="0">
                <a:solidFill>
                  <a:srgbClr val="FF0000"/>
                </a:solidFill>
                <a:effectLst/>
                <a:latin typeface="+mn-lt"/>
                <a:ea typeface="MS PGothic" pitchFamily="34" charset="-128"/>
                <a:cs typeface="ＭＳ Ｐゴシック" charset="0"/>
              </a:rPr>
              <a:t>Solution/ Best Practice</a:t>
            </a:r>
            <a:r>
              <a:rPr lang="en-US" sz="1200" b="0" i="0" u="none" strike="noStrike" kern="1200" baseline="0" dirty="0">
                <a:solidFill>
                  <a:srgbClr val="FF0000"/>
                </a:solidFill>
                <a:effectLst/>
                <a:latin typeface="+mn-lt"/>
                <a:ea typeface="MS PGothic" pitchFamily="34" charset="-128"/>
                <a:cs typeface="ＭＳ Ｐゴシック" charset="0"/>
              </a:rPr>
              <a:t>: </a:t>
            </a:r>
            <a:r>
              <a:rPr lang="en-US" sz="1200" b="0" i="0" u="none" strike="noStrike" kern="1200" dirty="0">
                <a:solidFill>
                  <a:srgbClr val="FF0000"/>
                </a:solidFill>
                <a:effectLst/>
                <a:latin typeface="+mn-lt"/>
                <a:ea typeface="MS PGothic" pitchFamily="34" charset="-128"/>
                <a:cs typeface="ＭＳ Ｐゴシック" charset="0"/>
              </a:rPr>
              <a:t>- Ensure Customer understands the name must be in agreement across each record.</a:t>
            </a:r>
            <a:r>
              <a:rPr lang="en-US" sz="1200" b="0" i="0" u="none" strike="noStrike" kern="1200" baseline="0" dirty="0">
                <a:solidFill>
                  <a:srgbClr val="FF0000"/>
                </a:solidFill>
                <a:effectLst/>
                <a:latin typeface="+mn-lt"/>
                <a:ea typeface="MS PGothic" pitchFamily="34" charset="-128"/>
                <a:cs typeface="ＭＳ Ｐゴシック" charset="0"/>
              </a:rPr>
              <a:t>  SCE provided guidance on naming issues.</a:t>
            </a:r>
            <a:endParaRPr lang="en-US" sz="1200" b="0" i="0" u="none" strike="noStrike" kern="1200" dirty="0">
              <a:solidFill>
                <a:srgbClr val="FF0000"/>
              </a:solidFill>
              <a:effectLst/>
              <a:latin typeface="+mn-lt"/>
              <a:ea typeface="MS PGothic" pitchFamily="34" charset="-128"/>
              <a:cs typeface="ＭＳ Ｐゴシック" charset="0"/>
            </a:endParaRPr>
          </a:p>
          <a:p>
            <a:pPr rtl="0" eaLnBrk="1" fontAlgn="ctr" latinLnBrk="0" hangingPunct="1"/>
            <a:r>
              <a:rPr lang="en-US" sz="1200" b="0" i="0" u="none" strike="noStrike" kern="1200" dirty="0">
                <a:solidFill>
                  <a:srgbClr val="FF0000"/>
                </a:solidFill>
                <a:effectLst/>
                <a:latin typeface="+mn-lt"/>
                <a:ea typeface="MS PGothic" pitchFamily="34" charset="-128"/>
                <a:cs typeface="ＭＳ Ｐゴシック" charset="0"/>
              </a:rPr>
              <a:t>SCE</a:t>
            </a:r>
          </a:p>
          <a:p>
            <a:endParaRPr lang="en-US" b="0" u="none"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27B9B61-691E-4B81-9B7A-31CA0B4F22F4}"/>
              </a:ext>
            </a:extLst>
          </p:cNvPr>
          <p:cNvSpPr>
            <a:spLocks noGrp="1"/>
          </p:cNvSpPr>
          <p:nvPr>
            <p:ph type="sldNum" sz="quarter" idx="11"/>
          </p:nvPr>
        </p:nvSpPr>
        <p:spPr/>
        <p:txBody>
          <a:bodyPr/>
          <a:lstStyle/>
          <a:p>
            <a:pPr>
              <a:defRPr/>
            </a:pPr>
            <a:fld id="{6FD15324-CCBA-4F68-BFE9-D2F4460379C7}" type="slidenum">
              <a:rPr lang="en-US" altLang="en-US" smtClean="0"/>
              <a:pPr>
                <a:defRPr/>
              </a:pPr>
              <a:t>6</a:t>
            </a:fld>
            <a:endParaRPr lang="en-US" altLang="en-US"/>
          </a:p>
        </p:txBody>
      </p:sp>
    </p:spTree>
    <p:extLst>
      <p:ext uri="{BB962C8B-B14F-4D97-AF65-F5344CB8AC3E}">
        <p14:creationId xmlns:p14="http://schemas.microsoft.com/office/powerpoint/2010/main" val="229279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baseline="0" dirty="0">
                <a:solidFill>
                  <a:srgbClr val="FF0000"/>
                </a:solidFill>
                <a:effectLst/>
                <a:latin typeface="+mn-lt"/>
                <a:ea typeface="MS PGothic" pitchFamily="34" charset="-128"/>
                <a:cs typeface="ＭＳ Ｐゴシック" charset="0"/>
              </a:rPr>
              <a:t>Additional Deficiency… SCE Application Issue</a:t>
            </a:r>
            <a:r>
              <a:rPr lang="en-US" sz="1200" b="0" i="0" u="none" strike="noStrike" kern="1200" baseline="0" dirty="0">
                <a:solidFill>
                  <a:srgbClr val="FF0000"/>
                </a:solidFill>
                <a:effectLst/>
                <a:latin typeface="+mn-lt"/>
                <a:ea typeface="MS PGothic" pitchFamily="34" charset="-128"/>
                <a:cs typeface="ＭＳ Ｐゴシック" charset="0"/>
              </a:rPr>
              <a:t>: Discrepancies between Customer name across SCE’s Service Account record, California Secretary of State database, and Interconnection Application. </a:t>
            </a:r>
            <a:r>
              <a:rPr lang="en-US" sz="1200" b="1" i="0" u="none" strike="noStrike" kern="1200" baseline="0" dirty="0">
                <a:solidFill>
                  <a:srgbClr val="FF0000"/>
                </a:solidFill>
                <a:effectLst/>
                <a:latin typeface="+mn-lt"/>
                <a:ea typeface="MS PGothic" pitchFamily="34" charset="-128"/>
                <a:cs typeface="ＭＳ Ｐゴシック" charset="0"/>
              </a:rPr>
              <a:t>Solution/ Best Practice</a:t>
            </a:r>
            <a:r>
              <a:rPr lang="en-US" sz="1200" b="0" i="0" u="none" strike="noStrike" kern="1200" baseline="0" dirty="0">
                <a:solidFill>
                  <a:srgbClr val="FF0000"/>
                </a:solidFill>
                <a:effectLst/>
                <a:latin typeface="+mn-lt"/>
                <a:ea typeface="MS PGothic" pitchFamily="34" charset="-128"/>
                <a:cs typeface="ＭＳ Ｐゴシック" charset="0"/>
              </a:rPr>
              <a:t>: </a:t>
            </a:r>
            <a:r>
              <a:rPr lang="en-US" sz="1200" b="0" i="0" u="none" strike="noStrike" kern="1200" dirty="0">
                <a:solidFill>
                  <a:srgbClr val="FF0000"/>
                </a:solidFill>
                <a:effectLst/>
                <a:latin typeface="+mn-lt"/>
                <a:ea typeface="MS PGothic" pitchFamily="34" charset="-128"/>
                <a:cs typeface="ＭＳ Ｐゴシック" charset="0"/>
              </a:rPr>
              <a:t>- Ensure Customer understands the name must be in agreement across each record.</a:t>
            </a:r>
            <a:r>
              <a:rPr lang="en-US" sz="1200" b="0" i="0" u="none" strike="noStrike" kern="1200" baseline="0" dirty="0">
                <a:solidFill>
                  <a:srgbClr val="FF0000"/>
                </a:solidFill>
                <a:effectLst/>
                <a:latin typeface="+mn-lt"/>
                <a:ea typeface="MS PGothic" pitchFamily="34" charset="-128"/>
                <a:cs typeface="ＭＳ Ｐゴシック" charset="0"/>
              </a:rPr>
              <a:t>  SCE provided guidance on naming issues.</a:t>
            </a:r>
            <a:endParaRPr lang="en-US" sz="1200" b="0" i="0" u="none" strike="noStrike" kern="1200" dirty="0">
              <a:solidFill>
                <a:srgbClr val="FF0000"/>
              </a:solidFill>
              <a:effectLst/>
              <a:latin typeface="+mn-lt"/>
              <a:ea typeface="MS PGothic" pitchFamily="34" charset="-128"/>
              <a:cs typeface="ＭＳ Ｐゴシック" charset="0"/>
            </a:endParaRPr>
          </a:p>
          <a:p>
            <a:pPr rtl="0" eaLnBrk="1" fontAlgn="ctr" latinLnBrk="0" hangingPunct="1"/>
            <a:r>
              <a:rPr lang="en-US" sz="1200" b="0" i="0" u="none" strike="noStrike" kern="1200" dirty="0">
                <a:solidFill>
                  <a:srgbClr val="FF0000"/>
                </a:solidFill>
                <a:effectLst/>
                <a:latin typeface="+mn-lt"/>
                <a:ea typeface="MS PGothic" pitchFamily="34" charset="-128"/>
                <a:cs typeface="ＭＳ Ｐゴシック" charset="0"/>
              </a:rPr>
              <a:t>SCE</a:t>
            </a:r>
          </a:p>
          <a:p>
            <a:endParaRPr lang="en-US" b="0" u="none"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27B9B61-691E-4B81-9B7A-31CA0B4F22F4}"/>
              </a:ext>
            </a:extLst>
          </p:cNvPr>
          <p:cNvSpPr>
            <a:spLocks noGrp="1"/>
          </p:cNvSpPr>
          <p:nvPr>
            <p:ph type="sldNum" sz="quarter" idx="11"/>
          </p:nvPr>
        </p:nvSpPr>
        <p:spPr/>
        <p:txBody>
          <a:bodyPr/>
          <a:lstStyle/>
          <a:p>
            <a:pPr>
              <a:defRPr/>
            </a:pPr>
            <a:fld id="{6FD15324-CCBA-4F68-BFE9-D2F4460379C7}" type="slidenum">
              <a:rPr lang="en-US" altLang="en-US" smtClean="0"/>
              <a:pPr>
                <a:defRPr/>
              </a:pPr>
              <a:t>24</a:t>
            </a:fld>
            <a:endParaRPr lang="en-US" altLang="en-US"/>
          </a:p>
        </p:txBody>
      </p:sp>
    </p:spTree>
    <p:extLst>
      <p:ext uri="{BB962C8B-B14F-4D97-AF65-F5344CB8AC3E}">
        <p14:creationId xmlns:p14="http://schemas.microsoft.com/office/powerpoint/2010/main" val="229279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2EED92-0007-4CE1-9AA0-B1EA03EFA9B4}"/>
              </a:ext>
            </a:extLst>
          </p:cNvPr>
          <p:cNvSpPr>
            <a:spLocks noGrp="1"/>
          </p:cNvSpPr>
          <p:nvPr>
            <p:ph type="sldNum" sz="quarter" idx="11"/>
          </p:nvPr>
        </p:nvSpPr>
        <p:spPr/>
        <p:txBody>
          <a:bodyPr/>
          <a:lstStyle/>
          <a:p>
            <a:pPr>
              <a:defRPr/>
            </a:pPr>
            <a:fld id="{6FD15324-CCBA-4F68-BFE9-D2F4460379C7}" type="slidenum">
              <a:rPr lang="en-US" altLang="en-US" smtClean="0"/>
              <a:pPr>
                <a:defRPr/>
              </a:pPr>
              <a:t>25</a:t>
            </a:fld>
            <a:endParaRPr lang="en-US" altLang="en-US"/>
          </a:p>
        </p:txBody>
      </p:sp>
    </p:spTree>
    <p:extLst>
      <p:ext uri="{BB962C8B-B14F-4D97-AF65-F5344CB8AC3E}">
        <p14:creationId xmlns:p14="http://schemas.microsoft.com/office/powerpoint/2010/main" val="117532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D4B8C44-4A67-4FA5-A783-0F4791DF1DE7}"/>
              </a:ext>
            </a:extLst>
          </p:cNvPr>
          <p:cNvSpPr>
            <a:spLocks noGrp="1"/>
          </p:cNvSpPr>
          <p:nvPr>
            <p:ph type="sldNum" sz="quarter" idx="11"/>
          </p:nvPr>
        </p:nvSpPr>
        <p:spPr/>
        <p:txBody>
          <a:bodyPr/>
          <a:lstStyle/>
          <a:p>
            <a:pPr>
              <a:defRPr/>
            </a:pPr>
            <a:fld id="{6FD15324-CCBA-4F68-BFE9-D2F4460379C7}" type="slidenum">
              <a:rPr lang="en-US" altLang="en-US" smtClean="0"/>
              <a:pPr>
                <a:defRPr/>
              </a:pPr>
              <a:t>26</a:t>
            </a:fld>
            <a:endParaRPr lang="en-US" altLang="en-US"/>
          </a:p>
        </p:txBody>
      </p:sp>
    </p:spTree>
    <p:extLst>
      <p:ext uri="{BB962C8B-B14F-4D97-AF65-F5344CB8AC3E}">
        <p14:creationId xmlns:p14="http://schemas.microsoft.com/office/powerpoint/2010/main" val="16019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SDG&amp;E:  AHJ releases the permit/clearance directly to the utility.  We do not allow the customer/contractor to submit them to us.  In 2017 enhancement made to DIIS that allows the AHJ to release them electronically to us from any mobile device at any time.</a:t>
            </a:r>
          </a:p>
          <a:p>
            <a:endParaRPr lang="en-US" dirty="0"/>
          </a:p>
          <a:p>
            <a:r>
              <a:rPr lang="en-US" dirty="0"/>
              <a:t>Inspection:  We do not schedule site inspections for final review.  If there are any issues, they are inputted in DIIS and the customer/contractor is notified of the issue and how to correct it.  They can email the inspector/ Interconnection team when ready for re-inspection or if minor can be cleared using photos.</a:t>
            </a:r>
          </a:p>
          <a:p>
            <a:endParaRPr lang="en-US" dirty="0"/>
          </a:p>
          <a:p>
            <a:r>
              <a:rPr lang="en-US" dirty="0"/>
              <a:t>Application / Equipment Changes:  If prior to PTO, we can change the status of the application in DIIS and the customer/contractor can make any necessary changes and when finished can resubmit to us.  If the changes are major, then we can cancel that application at our discretion and have them resubmit a new application.  Unless the customer has applied under the wrong application type, we generally just incomplete the current application and let them make the changes as needed and resubmit to us.</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194891-07BF-45BB-9E75-A0E75C1AF437}"/>
              </a:ext>
            </a:extLst>
          </p:cNvPr>
          <p:cNvSpPr>
            <a:spLocks noGrp="1"/>
          </p:cNvSpPr>
          <p:nvPr>
            <p:ph type="sldNum" sz="quarter" idx="11"/>
          </p:nvPr>
        </p:nvSpPr>
        <p:spPr/>
        <p:txBody>
          <a:bodyPr/>
          <a:lstStyle/>
          <a:p>
            <a:pPr>
              <a:defRPr/>
            </a:pPr>
            <a:fld id="{6FD15324-CCBA-4F68-BFE9-D2F4460379C7}" type="slidenum">
              <a:rPr lang="en-US" altLang="en-US" smtClean="0"/>
              <a:pPr>
                <a:defRPr/>
              </a:pPr>
              <a:t>27</a:t>
            </a:fld>
            <a:endParaRPr lang="en-US" altLang="en-US"/>
          </a:p>
        </p:txBody>
      </p:sp>
    </p:spTree>
    <p:extLst>
      <p:ext uri="{BB962C8B-B14F-4D97-AF65-F5344CB8AC3E}">
        <p14:creationId xmlns:p14="http://schemas.microsoft.com/office/powerpoint/2010/main" val="24041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D15324-CCBA-4F68-BFE9-D2F4460379C7}" type="slidenum">
              <a:rPr lang="en-US" altLang="en-US"/>
              <a:pPr>
                <a:defRPr/>
              </a:pPr>
              <a:t>28</a:t>
            </a:fld>
            <a:endParaRPr lang="en-US" altLang="en-US"/>
          </a:p>
        </p:txBody>
      </p:sp>
    </p:spTree>
    <p:extLst>
      <p:ext uri="{BB962C8B-B14F-4D97-AF65-F5344CB8AC3E}">
        <p14:creationId xmlns:p14="http://schemas.microsoft.com/office/powerpoint/2010/main" val="291531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610AF-7C3F-B940-A784-05E19F875055}" type="slidenum">
              <a:rPr lang="en-US" smtClean="0"/>
              <a:t>38</a:t>
            </a:fld>
            <a:endParaRPr lang="en-US"/>
          </a:p>
        </p:txBody>
      </p:sp>
    </p:spTree>
    <p:extLst>
      <p:ext uri="{BB962C8B-B14F-4D97-AF65-F5344CB8AC3E}">
        <p14:creationId xmlns:p14="http://schemas.microsoft.com/office/powerpoint/2010/main" val="87901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162A8C-4C04-6648-A66D-848A810EF907}" type="slidenum">
              <a:rPr lang="en-US" smtClean="0"/>
              <a:t>45</a:t>
            </a:fld>
            <a:endParaRPr lang="en-US"/>
          </a:p>
        </p:txBody>
      </p:sp>
    </p:spTree>
    <p:extLst>
      <p:ext uri="{BB962C8B-B14F-4D97-AF65-F5344CB8AC3E}">
        <p14:creationId xmlns:p14="http://schemas.microsoft.com/office/powerpoint/2010/main" val="154726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baseline="0" dirty="0">
                <a:solidFill>
                  <a:srgbClr val="FF0000"/>
                </a:solidFill>
                <a:effectLst/>
                <a:latin typeface="+mn-lt"/>
                <a:ea typeface="MS PGothic" pitchFamily="34" charset="-128"/>
                <a:cs typeface="ＭＳ Ｐゴシック" charset="0"/>
              </a:rPr>
              <a:t>Additional Deficiency… SCE Application Issue</a:t>
            </a:r>
            <a:r>
              <a:rPr lang="en-US" sz="1200" b="0" i="0" u="none" strike="noStrike" kern="1200" baseline="0" dirty="0">
                <a:solidFill>
                  <a:srgbClr val="FF0000"/>
                </a:solidFill>
                <a:effectLst/>
                <a:latin typeface="+mn-lt"/>
                <a:ea typeface="MS PGothic" pitchFamily="34" charset="-128"/>
                <a:cs typeface="ＭＳ Ｐゴシック" charset="0"/>
              </a:rPr>
              <a:t>: Discrepancies between Customer name across SCE’s Service Account record, California Secretary of State database, and Interconnection Application. </a:t>
            </a:r>
            <a:r>
              <a:rPr lang="en-US" sz="1200" b="1" i="0" u="none" strike="noStrike" kern="1200" baseline="0" dirty="0">
                <a:solidFill>
                  <a:srgbClr val="FF0000"/>
                </a:solidFill>
                <a:effectLst/>
                <a:latin typeface="+mn-lt"/>
                <a:ea typeface="MS PGothic" pitchFamily="34" charset="-128"/>
                <a:cs typeface="ＭＳ Ｐゴシック" charset="0"/>
              </a:rPr>
              <a:t>Solution/ Best Practice</a:t>
            </a:r>
            <a:r>
              <a:rPr lang="en-US" sz="1200" b="0" i="0" u="none" strike="noStrike" kern="1200" baseline="0" dirty="0">
                <a:solidFill>
                  <a:srgbClr val="FF0000"/>
                </a:solidFill>
                <a:effectLst/>
                <a:latin typeface="+mn-lt"/>
                <a:ea typeface="MS PGothic" pitchFamily="34" charset="-128"/>
                <a:cs typeface="ＭＳ Ｐゴシック" charset="0"/>
              </a:rPr>
              <a:t>: </a:t>
            </a:r>
            <a:r>
              <a:rPr lang="en-US" sz="1200" b="0" i="0" u="none" strike="noStrike" kern="1200" dirty="0">
                <a:solidFill>
                  <a:srgbClr val="FF0000"/>
                </a:solidFill>
                <a:effectLst/>
                <a:latin typeface="+mn-lt"/>
                <a:ea typeface="MS PGothic" pitchFamily="34" charset="-128"/>
                <a:cs typeface="ＭＳ Ｐゴシック" charset="0"/>
              </a:rPr>
              <a:t>- Ensure Customer understands the name must be in agreement across each record.</a:t>
            </a:r>
            <a:r>
              <a:rPr lang="en-US" sz="1200" b="0" i="0" u="none" strike="noStrike" kern="1200" baseline="0" dirty="0">
                <a:solidFill>
                  <a:srgbClr val="FF0000"/>
                </a:solidFill>
                <a:effectLst/>
                <a:latin typeface="+mn-lt"/>
                <a:ea typeface="MS PGothic" pitchFamily="34" charset="-128"/>
                <a:cs typeface="ＭＳ Ｐゴシック" charset="0"/>
              </a:rPr>
              <a:t>  SCE provided guidance on naming issues.</a:t>
            </a:r>
            <a:endParaRPr lang="en-US" sz="1200" b="0" i="0" u="none" strike="noStrike" kern="1200" dirty="0">
              <a:solidFill>
                <a:srgbClr val="FF0000"/>
              </a:solidFill>
              <a:effectLst/>
              <a:latin typeface="+mn-lt"/>
              <a:ea typeface="MS PGothic" pitchFamily="34" charset="-128"/>
              <a:cs typeface="ＭＳ Ｐゴシック" charset="0"/>
            </a:endParaRPr>
          </a:p>
          <a:p>
            <a:pPr rtl="0" eaLnBrk="1" fontAlgn="ctr" latinLnBrk="0" hangingPunct="1"/>
            <a:r>
              <a:rPr lang="en-US" sz="1200" b="0" i="0" u="none" strike="noStrike" kern="1200" dirty="0">
                <a:solidFill>
                  <a:srgbClr val="FF0000"/>
                </a:solidFill>
                <a:effectLst/>
                <a:latin typeface="+mn-lt"/>
                <a:ea typeface="MS PGothic" pitchFamily="34" charset="-128"/>
                <a:cs typeface="ＭＳ Ｐゴシック" charset="0"/>
              </a:rPr>
              <a:t>SCE</a:t>
            </a:r>
          </a:p>
          <a:p>
            <a:endParaRPr lang="en-US" b="0" u="none"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27B9B61-691E-4B81-9B7A-31CA0B4F22F4}"/>
              </a:ext>
            </a:extLst>
          </p:cNvPr>
          <p:cNvSpPr>
            <a:spLocks noGrp="1"/>
          </p:cNvSpPr>
          <p:nvPr>
            <p:ph type="sldNum" sz="quarter" idx="11"/>
          </p:nvPr>
        </p:nvSpPr>
        <p:spPr/>
        <p:txBody>
          <a:bodyPr/>
          <a:lstStyle/>
          <a:p>
            <a:pPr>
              <a:defRPr/>
            </a:pPr>
            <a:fld id="{6FD15324-CCBA-4F68-BFE9-D2F4460379C7}" type="slidenum">
              <a:rPr lang="en-US" altLang="en-US" smtClean="0"/>
              <a:pPr>
                <a:defRPr/>
              </a:pPr>
              <a:t>7</a:t>
            </a:fld>
            <a:endParaRPr lang="en-US" altLang="en-US"/>
          </a:p>
        </p:txBody>
      </p:sp>
    </p:spTree>
    <p:extLst>
      <p:ext uri="{BB962C8B-B14F-4D97-AF65-F5344CB8AC3E}">
        <p14:creationId xmlns:p14="http://schemas.microsoft.com/office/powerpoint/2010/main" val="229279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5EE1F16-DF3C-4C7D-8B7F-071FEFE1E2EC}"/>
              </a:ext>
            </a:extLst>
          </p:cNvPr>
          <p:cNvSpPr>
            <a:spLocks noGrp="1"/>
          </p:cNvSpPr>
          <p:nvPr>
            <p:ph type="sldNum" sz="quarter" idx="11"/>
          </p:nvPr>
        </p:nvSpPr>
        <p:spPr/>
        <p:txBody>
          <a:bodyPr/>
          <a:lstStyle/>
          <a:p>
            <a:pPr>
              <a:defRPr/>
            </a:pPr>
            <a:fld id="{6FD15324-CCBA-4F68-BFE9-D2F4460379C7}" type="slidenum">
              <a:rPr lang="en-US" altLang="en-US" smtClean="0"/>
              <a:pPr>
                <a:defRPr/>
              </a:pPr>
              <a:t>8</a:t>
            </a:fld>
            <a:endParaRPr lang="en-US" altLang="en-US"/>
          </a:p>
        </p:txBody>
      </p:sp>
    </p:spTree>
    <p:extLst>
      <p:ext uri="{BB962C8B-B14F-4D97-AF65-F5344CB8AC3E}">
        <p14:creationId xmlns:p14="http://schemas.microsoft.com/office/powerpoint/2010/main" val="248789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15324-CCBA-4F68-BFE9-D2F4460379C7}" type="slidenum">
              <a:rPr lang="en-US" altLang="en-US" smtClean="0"/>
              <a:pPr>
                <a:defRPr/>
              </a:pPr>
              <a:t>9</a:t>
            </a:fld>
            <a:endParaRPr lang="en-US" altLang="en-US"/>
          </a:p>
        </p:txBody>
      </p:sp>
    </p:spTree>
    <p:extLst>
      <p:ext uri="{BB962C8B-B14F-4D97-AF65-F5344CB8AC3E}">
        <p14:creationId xmlns:p14="http://schemas.microsoft.com/office/powerpoint/2010/main" val="93735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15324-CCBA-4F68-BFE9-D2F4460379C7}" type="slidenum">
              <a:rPr lang="en-US" altLang="en-US" smtClean="0"/>
              <a:pPr>
                <a:defRPr/>
              </a:pPr>
              <a:t>10</a:t>
            </a:fld>
            <a:endParaRPr lang="en-US" altLang="en-US"/>
          </a:p>
        </p:txBody>
      </p:sp>
    </p:spTree>
    <p:extLst>
      <p:ext uri="{BB962C8B-B14F-4D97-AF65-F5344CB8AC3E}">
        <p14:creationId xmlns:p14="http://schemas.microsoft.com/office/powerpoint/2010/main" val="149581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Confidential 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2F6ADE-469A-4A49-A6E5-9318A9C3EF7A}"/>
              </a:ext>
            </a:extLst>
          </p:cNvPr>
          <p:cNvSpPr>
            <a:spLocks noGrp="1"/>
          </p:cNvSpPr>
          <p:nvPr>
            <p:ph type="sldNum" sz="quarter" idx="11"/>
          </p:nvPr>
        </p:nvSpPr>
        <p:spPr/>
        <p:txBody>
          <a:bodyPr/>
          <a:lstStyle/>
          <a:p>
            <a:pPr>
              <a:defRPr/>
            </a:pPr>
            <a:fld id="{6FD15324-CCBA-4F68-BFE9-D2F4460379C7}" type="slidenum">
              <a:rPr lang="en-US" altLang="en-US" smtClean="0"/>
              <a:pPr>
                <a:defRPr/>
              </a:pPr>
              <a:t>11</a:t>
            </a:fld>
            <a:endParaRPr lang="en-US" altLang="en-US"/>
          </a:p>
        </p:txBody>
      </p:sp>
    </p:spTree>
    <p:extLst>
      <p:ext uri="{BB962C8B-B14F-4D97-AF65-F5344CB8AC3E}">
        <p14:creationId xmlns:p14="http://schemas.microsoft.com/office/powerpoint/2010/main" val="131431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15324-CCBA-4F68-BFE9-D2F4460379C7}" type="slidenum">
              <a:rPr lang="en-US" altLang="en-US" smtClean="0"/>
              <a:pPr>
                <a:defRPr/>
              </a:pPr>
              <a:t>13</a:t>
            </a:fld>
            <a:endParaRPr lang="en-US" altLang="en-US"/>
          </a:p>
        </p:txBody>
      </p:sp>
    </p:spTree>
    <p:extLst>
      <p:ext uri="{BB962C8B-B14F-4D97-AF65-F5344CB8AC3E}">
        <p14:creationId xmlns:p14="http://schemas.microsoft.com/office/powerpoint/2010/main" val="212930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PG&amp;E: deployed</a:t>
            </a:r>
            <a:r>
              <a:rPr lang="en-US" baseline="0" dirty="0"/>
              <a:t> an interim solution.   </a:t>
            </a:r>
          </a:p>
          <a:p>
            <a:r>
              <a:rPr lang="en-US" baseline="0" dirty="0"/>
              <a:t>Further updates expected soon for $145</a:t>
            </a:r>
          </a:p>
          <a:p>
            <a:r>
              <a:rPr lang="en-US" baseline="0"/>
              <a:t>Exploring options for $800</a:t>
            </a:r>
            <a:endParaRPr lang="en-US" dirty="0"/>
          </a:p>
        </p:txBody>
      </p:sp>
      <p:sp>
        <p:nvSpPr>
          <p:cNvPr id="4" name="Slide Number Placeholder 3"/>
          <p:cNvSpPr>
            <a:spLocks noGrp="1"/>
          </p:cNvSpPr>
          <p:nvPr>
            <p:ph type="sldNum" sz="quarter" idx="10"/>
          </p:nvPr>
        </p:nvSpPr>
        <p:spPr/>
        <p:txBody>
          <a:bodyPr/>
          <a:lstStyle/>
          <a:p>
            <a:pPr>
              <a:defRPr/>
            </a:pPr>
            <a:fld id="{6FD15324-CCBA-4F68-BFE9-D2F4460379C7}" type="slidenum">
              <a:rPr lang="en-US" altLang="en-US" smtClean="0"/>
              <a:pPr>
                <a:defRPr/>
              </a:pPr>
              <a:t>14</a:t>
            </a:fld>
            <a:endParaRPr lang="en-US" altLang="en-US"/>
          </a:p>
        </p:txBody>
      </p:sp>
    </p:spTree>
    <p:extLst>
      <p:ext uri="{BB962C8B-B14F-4D97-AF65-F5344CB8AC3E}">
        <p14:creationId xmlns:p14="http://schemas.microsoft.com/office/powerpoint/2010/main" val="428237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15324-CCBA-4F68-BFE9-D2F4460379C7}" type="slidenum">
              <a:rPr lang="en-US" altLang="en-US" smtClean="0"/>
              <a:pPr>
                <a:defRPr/>
              </a:pPr>
              <a:t>15</a:t>
            </a:fld>
            <a:endParaRPr lang="en-US" altLang="en-US"/>
          </a:p>
        </p:txBody>
      </p:sp>
    </p:spTree>
    <p:extLst>
      <p:ext uri="{BB962C8B-B14F-4D97-AF65-F5344CB8AC3E}">
        <p14:creationId xmlns:p14="http://schemas.microsoft.com/office/powerpoint/2010/main" val="403100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357378" y="916659"/>
            <a:ext cx="6429247" cy="707886"/>
          </a:xfrm>
          <a:prstGeom prst="rect">
            <a:avLst/>
          </a:prstGeom>
        </p:spPr>
        <p:txBody>
          <a:bodyPr wrap="square" lIns="0" tIns="0" rIns="0" bIns="0">
            <a:spAutoFit/>
          </a:bodyPr>
          <a:lstStyle>
            <a:lvl1pPr>
              <a:defRPr sz="4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2" y="3840480"/>
            <a:ext cx="640079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367077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8288338" y="6491288"/>
            <a:ext cx="855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rgbClr val="FFFFFF"/>
                </a:solidFill>
                <a:latin typeface="Arial" charset="0"/>
                <a:cs typeface="Arial" charset="0"/>
              </a:rPr>
              <a:t>INTERNAL</a:t>
            </a:r>
          </a:p>
        </p:txBody>
      </p:sp>
    </p:spTree>
    <p:extLst>
      <p:ext uri="{BB962C8B-B14F-4D97-AF65-F5344CB8AC3E}">
        <p14:creationId xmlns:p14="http://schemas.microsoft.com/office/powerpoint/2010/main" val="2625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20"/>
          <p:cNvGrpSpPr>
            <a:grpSpLocks/>
          </p:cNvGrpSpPr>
          <p:nvPr userDrawn="1"/>
        </p:nvGrpSpPr>
        <p:grpSpPr bwMode="auto">
          <a:xfrm>
            <a:off x="6313488" y="5492750"/>
            <a:ext cx="2603500" cy="720725"/>
            <a:chOff x="3289" y="3626"/>
            <a:chExt cx="1640" cy="454"/>
          </a:xfrm>
        </p:grpSpPr>
        <p:sp>
          <p:nvSpPr>
            <p:cNvPr id="3" name="Rectangle 6"/>
            <p:cNvSpPr>
              <a:spLocks noChangeArrowheads="1"/>
            </p:cNvSpPr>
            <p:nvPr/>
          </p:nvSpPr>
          <p:spPr bwMode="gray">
            <a:xfrm>
              <a:off x="3289" y="3626"/>
              <a:ext cx="1640" cy="454"/>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bg1"/>
                  </a:solidFill>
                </a14:hiddenFill>
              </a:ext>
            </a:extLst>
          </p:spPr>
          <p:txBody>
            <a:bodyPr lIns="137160" bIns="91440" anchor="b">
              <a:spAutoFit/>
            </a:bodyPr>
            <a:lstStyle>
              <a:lvl1pPr eaLnBrk="0" hangingPunct="0">
                <a:tabLst>
                  <a:tab pos="149225" algn="l"/>
                </a:tabLst>
                <a:defRPr sz="2400">
                  <a:solidFill>
                    <a:schemeClr val="tx1"/>
                  </a:solidFill>
                  <a:latin typeface="Calibri" pitchFamily="34" charset="0"/>
                  <a:ea typeface="MS PGothic" pitchFamily="34" charset="-128"/>
                </a:defRPr>
              </a:lvl1pPr>
              <a:lvl2pPr marL="742950" indent="-285750" eaLnBrk="0" hangingPunct="0">
                <a:tabLst>
                  <a:tab pos="149225" algn="l"/>
                </a:tabLst>
                <a:defRPr sz="2400">
                  <a:solidFill>
                    <a:schemeClr val="tx1"/>
                  </a:solidFill>
                  <a:latin typeface="Calibri" pitchFamily="34" charset="0"/>
                  <a:ea typeface="MS PGothic" pitchFamily="34" charset="-128"/>
                </a:defRPr>
              </a:lvl2pPr>
              <a:lvl3pPr marL="1143000" indent="-228600" eaLnBrk="0" hangingPunct="0">
                <a:tabLst>
                  <a:tab pos="149225" algn="l"/>
                </a:tabLst>
                <a:defRPr sz="2400">
                  <a:solidFill>
                    <a:schemeClr val="tx1"/>
                  </a:solidFill>
                  <a:latin typeface="Calibri" pitchFamily="34" charset="0"/>
                  <a:ea typeface="MS PGothic" pitchFamily="34" charset="-128"/>
                </a:defRPr>
              </a:lvl3pPr>
              <a:lvl4pPr marL="1600200" indent="-228600" eaLnBrk="0" hangingPunct="0">
                <a:tabLst>
                  <a:tab pos="149225" algn="l"/>
                </a:tabLst>
                <a:defRPr sz="2400">
                  <a:solidFill>
                    <a:schemeClr val="tx1"/>
                  </a:solidFill>
                  <a:latin typeface="Calibri" pitchFamily="34" charset="0"/>
                  <a:ea typeface="MS PGothic" pitchFamily="34" charset="-128"/>
                </a:defRPr>
              </a:lvl4pPr>
              <a:lvl5pPr marL="2057400" indent="-228600" eaLnBrk="0" hangingPunct="0">
                <a:tabLst>
                  <a:tab pos="149225" algn="l"/>
                </a:tabLst>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9pPr>
            </a:lstStyle>
            <a:p>
              <a:pPr>
                <a:spcBef>
                  <a:spcPct val="25000"/>
                </a:spcBef>
              </a:pPr>
              <a:r>
                <a:rPr lang="en-US" altLang="en-US" sz="1000" b="1">
                  <a:solidFill>
                    <a:srgbClr val="1F497D"/>
                  </a:solidFill>
                </a:rPr>
                <a:t>     </a:t>
              </a:r>
              <a:r>
                <a:rPr lang="en-US" altLang="en-US" sz="1000" b="1">
                  <a:solidFill>
                    <a:prstClr val="white"/>
                  </a:solidFill>
                </a:rPr>
                <a:t>READ AND DELETE</a:t>
              </a:r>
            </a:p>
            <a:p>
              <a:pPr>
                <a:spcBef>
                  <a:spcPct val="25000"/>
                </a:spcBef>
              </a:pPr>
              <a:r>
                <a:rPr lang="en-US" altLang="en-US" sz="1200">
                  <a:solidFill>
                    <a:prstClr val="white"/>
                  </a:solidFill>
                </a:rPr>
                <a:t>For best results with this template, use PowerPoint 2003 </a:t>
              </a:r>
            </a:p>
          </p:txBody>
        </p:sp>
        <p:grpSp>
          <p:nvGrpSpPr>
            <p:cNvPr id="4" name="Group 9"/>
            <p:cNvGrpSpPr>
              <a:grpSpLocks/>
            </p:cNvGrpSpPr>
            <p:nvPr/>
          </p:nvGrpSpPr>
          <p:grpSpPr bwMode="auto">
            <a:xfrm rot="2700000">
              <a:off x="3346" y="3647"/>
              <a:ext cx="73" cy="136"/>
              <a:chOff x="2812" y="3362"/>
              <a:chExt cx="110" cy="204"/>
            </a:xfrm>
          </p:grpSpPr>
          <p:sp>
            <p:nvSpPr>
              <p:cNvPr id="5" name="Oval 4"/>
              <p:cNvSpPr>
                <a:spLocks noChangeArrowheads="1"/>
              </p:cNvSpPr>
              <p:nvPr/>
            </p:nvSpPr>
            <p:spPr bwMode="gray">
              <a:xfrm>
                <a:off x="2764" y="3321"/>
                <a:ext cx="110" cy="108"/>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fontAlgn="auto">
                  <a:spcBef>
                    <a:spcPts val="0"/>
                  </a:spcBef>
                  <a:spcAft>
                    <a:spcPts val="0"/>
                  </a:spcAft>
                  <a:defRPr/>
                </a:pPr>
                <a:endParaRPr lang="en-US">
                  <a:solidFill>
                    <a:prstClr val="black"/>
                  </a:solidFill>
                  <a:latin typeface="Calibri"/>
                  <a:ea typeface="Geneva" charset="0"/>
                  <a:cs typeface="Arial Unicode MS" charset="0"/>
                </a:endParaRPr>
              </a:p>
            </p:txBody>
          </p:sp>
          <p:sp>
            <p:nvSpPr>
              <p:cNvPr id="6" name="Line 11"/>
              <p:cNvSpPr>
                <a:spLocks noChangeShapeType="1"/>
              </p:cNvSpPr>
              <p:nvPr/>
            </p:nvSpPr>
            <p:spPr bwMode="gray">
              <a:xfrm>
                <a:off x="2864" y="3477"/>
                <a:ext cx="0" cy="9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fontAlgn="auto">
                  <a:spcBef>
                    <a:spcPts val="0"/>
                  </a:spcBef>
                  <a:spcAft>
                    <a:spcPts val="0"/>
                  </a:spcAft>
                  <a:defRPr/>
                </a:pPr>
                <a:endParaRPr lang="en-US">
                  <a:solidFill>
                    <a:prstClr val="black"/>
                  </a:solidFill>
                  <a:latin typeface="Calibri"/>
                  <a:ea typeface="Geneva" charset="0"/>
                  <a:cs typeface="Arial Unicode MS" charset="0"/>
                </a:endParaRPr>
              </a:p>
            </p:txBody>
          </p:sp>
        </p:grpSp>
      </p:grpSp>
      <p:pic>
        <p:nvPicPr>
          <p:cNvPr id="7" name="Picture 6" descr="footer_blue_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bwMode="auto">
          <a:xfrm>
            <a:off x="8288338" y="6491288"/>
            <a:ext cx="855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rgbClr val="FFFFFF"/>
                </a:solidFill>
                <a:latin typeface="Arial" charset="0"/>
                <a:cs typeface="Arial" charset="0"/>
              </a:rPr>
              <a:t>INTERNAL</a:t>
            </a:r>
          </a:p>
        </p:txBody>
      </p:sp>
      <p:pic>
        <p:nvPicPr>
          <p:cNvPr id="9" name="Picture 8"/>
          <p:cNvPicPr>
            <a:picLocks noChangeAspect="1"/>
          </p:cNvPicPr>
          <p:nvPr userDrawn="1"/>
        </p:nvPicPr>
        <p:blipFill>
          <a:blip r:embed="rId3"/>
          <a:stretch>
            <a:fillRect/>
          </a:stretch>
        </p:blipFill>
        <p:spPr>
          <a:xfrm>
            <a:off x="945731" y="6182519"/>
            <a:ext cx="492544" cy="522129"/>
          </a:xfrm>
          <a:prstGeom prst="rect">
            <a:avLst/>
          </a:prstGeom>
        </p:spPr>
      </p:pic>
    </p:spTree>
    <p:extLst>
      <p:ext uri="{BB962C8B-B14F-4D97-AF65-F5344CB8AC3E}">
        <p14:creationId xmlns:p14="http://schemas.microsoft.com/office/powerpoint/2010/main" val="341507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2E83471-E684-4955-B466-96E5FB9C2491}"/>
              </a:ext>
            </a:extLst>
          </p:cNvPr>
          <p:cNvSpPr>
            <a:spLocks noGrp="1"/>
          </p:cNvSpPr>
          <p:nvPr>
            <p:ph type="sldNum" sz="quarter" idx="10"/>
          </p:nvPr>
        </p:nvSpPr>
        <p:spPr>
          <a:xfrm>
            <a:off x="6457950" y="6356350"/>
            <a:ext cx="2057400" cy="365125"/>
          </a:xfrm>
          <a:prstGeom prst="rect">
            <a:avLst/>
          </a:prstGeom>
        </p:spPr>
        <p:txBody>
          <a:bodyPr/>
          <a:lstStyle/>
          <a:p>
            <a:fld id="{B0830E39-BBA5-472E-AA0F-22AFB656AD93}" type="slidenum">
              <a:rPr lang="en-US" smtClean="0"/>
              <a:t>‹#›</a:t>
            </a:fld>
            <a:endParaRPr lang="en-US"/>
          </a:p>
        </p:txBody>
      </p:sp>
    </p:spTree>
    <p:extLst>
      <p:ext uri="{BB962C8B-B14F-4D97-AF65-F5344CB8AC3E}">
        <p14:creationId xmlns:p14="http://schemas.microsoft.com/office/powerpoint/2010/main" val="396514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BDCCE2-EF82-44CF-9A00-9D9B86E5782E}"/>
              </a:ext>
            </a:extLst>
          </p:cNvPr>
          <p:cNvSpPr>
            <a:spLocks noGrp="1"/>
          </p:cNvSpPr>
          <p:nvPr>
            <p:ph type="sldNum" sz="quarter" idx="10"/>
          </p:nvPr>
        </p:nvSpPr>
        <p:spPr>
          <a:xfrm>
            <a:off x="6457950" y="6356350"/>
            <a:ext cx="2057400" cy="365125"/>
          </a:xfrm>
          <a:prstGeom prst="rect">
            <a:avLst/>
          </a:prstGeom>
        </p:spPr>
        <p:txBody>
          <a:bodyPr/>
          <a:lstStyle/>
          <a:p>
            <a:fld id="{B0830E39-BBA5-472E-AA0F-22AFB656AD93}" type="slidenum">
              <a:rPr lang="en-US" smtClean="0"/>
              <a:t>‹#›</a:t>
            </a:fld>
            <a:endParaRPr lang="en-US"/>
          </a:p>
        </p:txBody>
      </p:sp>
    </p:spTree>
    <p:extLst>
      <p:ext uri="{BB962C8B-B14F-4D97-AF65-F5344CB8AC3E}">
        <p14:creationId xmlns:p14="http://schemas.microsoft.com/office/powerpoint/2010/main" val="2074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BlueBar_DoubleLine-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5EE167D-D458-456A-8CBB-13C094CB8F6C}"/>
              </a:ext>
            </a:extLst>
          </p:cNvPr>
          <p:cNvSpPr>
            <a:spLocks noGrp="1"/>
          </p:cNvSpPr>
          <p:nvPr>
            <p:ph type="sldNum" sz="quarter" idx="10"/>
          </p:nvPr>
        </p:nvSpPr>
        <p:spPr>
          <a:xfrm>
            <a:off x="6457950" y="6356350"/>
            <a:ext cx="2057400" cy="365125"/>
          </a:xfrm>
          <a:prstGeom prst="rect">
            <a:avLst/>
          </a:prstGeom>
        </p:spPr>
        <p:txBody>
          <a:bodyPr/>
          <a:lstStyle/>
          <a:p>
            <a:fld id="{B0830E39-BBA5-472E-AA0F-22AFB656AD93}" type="slidenum">
              <a:rPr lang="en-US" smtClean="0"/>
              <a:t>‹#›</a:t>
            </a:fld>
            <a:endParaRPr lang="en-US"/>
          </a:p>
        </p:txBody>
      </p:sp>
    </p:spTree>
    <p:extLst>
      <p:ext uri="{BB962C8B-B14F-4D97-AF65-F5344CB8AC3E}">
        <p14:creationId xmlns:p14="http://schemas.microsoft.com/office/powerpoint/2010/main" val="53056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357378" y="916659"/>
            <a:ext cx="6429247" cy="707886"/>
          </a:xfrm>
          <a:prstGeom prst="rect">
            <a:avLst/>
          </a:prstGeom>
        </p:spPr>
        <p:txBody>
          <a:bodyPr wrap="square" lIns="0" tIns="0" rIns="0" bIns="0">
            <a:spAutoFit/>
          </a:bodyPr>
          <a:lstStyle>
            <a:lvl1pPr>
              <a:defRPr sz="4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2" y="3840480"/>
            <a:ext cx="640079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406776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066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2125149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06699"/>
                </a:solidFill>
                <a:latin typeface="Arial"/>
                <a:cs typeface="Arial"/>
              </a:defRPr>
            </a:lvl1pPr>
          </a:lstStyle>
          <a:p>
            <a:endParaRPr/>
          </a:p>
        </p:txBody>
      </p:sp>
      <p:sp>
        <p:nvSpPr>
          <p:cNvPr id="3" name="Holder 3"/>
          <p:cNvSpPr>
            <a:spLocks noGrp="1"/>
          </p:cNvSpPr>
          <p:nvPr>
            <p:ph sz="half" idx="2"/>
          </p:nvPr>
        </p:nvSpPr>
        <p:spPr>
          <a:xfrm>
            <a:off x="457200" y="1577340"/>
            <a:ext cx="397764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3300271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066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424999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259008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066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264876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2A9246A1-B454-47FC-90CC-5AC9E968BEE4}"/>
              </a:ext>
            </a:extLst>
          </p:cNvPr>
          <p:cNvSpPr>
            <a:spLocks noGrp="1"/>
          </p:cNvSpPr>
          <p:nvPr>
            <p:ph type="dt" sz="half" idx="10"/>
          </p:nvPr>
        </p:nvSpPr>
        <p:spPr/>
        <p:txBody>
          <a:bodyPr/>
          <a:lstStyle/>
          <a:p>
            <a:pPr defTabSz="914400" fontAlgn="auto">
              <a:spcBef>
                <a:spcPts val="0"/>
              </a:spcBef>
              <a:spcAft>
                <a:spcPts val="0"/>
              </a:spcAft>
            </a:pPr>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96B710FA-FA02-4E5E-A247-0BA8BDBBE21F}"/>
              </a:ext>
            </a:extLst>
          </p:cNvPr>
          <p:cNvSpPr>
            <a:spLocks noGrp="1"/>
          </p:cNvSpPr>
          <p:nvPr>
            <p:ph type="ftr" sz="quarter" idx="11"/>
          </p:nvPr>
        </p:nvSpPr>
        <p:spPr/>
        <p:txBody>
          <a:bodyPr/>
          <a:lstStyle/>
          <a:p>
            <a:pPr defTabSz="914400" fontAlgn="auto">
              <a:spcBef>
                <a:spcPts val="0"/>
              </a:spcBef>
              <a:spcAft>
                <a:spcPts val="0"/>
              </a:spcAft>
            </a:pPr>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F3D5C92F-47DE-4592-B4BD-0B44F752A98A}"/>
              </a:ext>
            </a:extLst>
          </p:cNvPr>
          <p:cNvSpPr>
            <a:spLocks noGrp="1"/>
          </p:cNvSpPr>
          <p:nvPr>
            <p:ph type="sldNum" sz="quarter" idx="12"/>
          </p:nvPr>
        </p:nvSpPr>
        <p:spPr/>
        <p:txBody>
          <a:bodyPr/>
          <a:lstStyle/>
          <a:p>
            <a:pPr marL="195580" defTabSz="914400" fontAlgn="auto">
              <a:spcBef>
                <a:spcPts val="0"/>
              </a:spcBef>
              <a:spcAft>
                <a:spcPts val="0"/>
              </a:spcAft>
            </a:pPr>
            <a:fld id="{81D60167-4931-47E6-BA6A-407CBD079E47}" type="slidenum">
              <a:rPr lang="en-US" smtClean="0"/>
              <a:pPr marL="195580" defTabSz="914400" fontAlgn="auto">
                <a:spcBef>
                  <a:spcPts val="0"/>
                </a:spcBef>
                <a:spcAft>
                  <a:spcPts val="0"/>
                </a:spcAft>
              </a:pPr>
              <a:t>‹#›</a:t>
            </a:fld>
            <a:endParaRPr lang="en-US" dirty="0"/>
          </a:p>
        </p:txBody>
      </p:sp>
      <p:sp>
        <p:nvSpPr>
          <p:cNvPr id="6" name="Rectangle 5"/>
          <p:cNvSpPr/>
          <p:nvPr userDrawn="1"/>
        </p:nvSpPr>
        <p:spPr>
          <a:xfrm>
            <a:off x="152401" y="223841"/>
            <a:ext cx="576262"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561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66AA-05D1-4F08-9508-13BC3F5BD73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C35DDE-B048-40A7-9C3A-79A88ED52B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5D9B3B-E88F-4582-94F0-1AE7A5B597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E36153-B4A0-42FA-90EB-6D645C174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D313E-6C6E-467C-AA61-5E42E14F3DEC}"/>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105089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0EFE-1162-491E-A060-CF5ED3BC9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C2108-4246-436B-BBC1-8D44C7A325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33D53-D4ED-48A5-ADAD-9D49E35829F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98BC00-84D7-4BDD-82A0-5DEA07D05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8A81E-6AEB-4532-BC67-5F5278C67FC2}"/>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2249229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1A39-007B-4318-93DB-2BA0782C578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B559D14-E236-41D8-AA36-E400E7C5221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521AFA-0AB0-4C97-BAF9-6EA493E846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AAA967-1DDA-47CB-8D98-F924CCE19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2CBE3-5238-4C53-82CC-7FB79D046A73}"/>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52268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8507-5FD0-47E4-8049-A71FD227F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2006D-9657-4B7D-8E1D-B893E14FB70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0B71BD-B346-494A-B9A1-DCF2C7857AC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F8861C-9BDA-477C-929D-812D50283E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910002-0CBD-4A79-ADFE-79112465D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4DEDB-B51E-4C17-8D05-E1F979BDEB4F}"/>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1813103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01A9-2B07-4A33-A41A-C14FE1AA29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9248C8-EA30-49B8-AFB7-ECCC46524F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EBE31E0-9439-4974-AABE-65F9BBB14E0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CA9B40-9E28-4D89-9451-EED858C1AB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32DD501-5EC0-4EF0-8F31-5F2E8B6D649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2AD49-E0D4-466A-8B47-C8890A5AB17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C08266-DB9F-4462-A138-48AF87341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12E174-C007-4F7E-BE3A-7F8D53D63707}"/>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1291082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A9A1-BB72-4BAC-A3E4-931B7E5CA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01A87-D4AE-421F-A3BC-8E897480910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8E4A83E-871C-4DAE-8CDB-1665B4A05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2FDA4-0255-4818-A574-052963B5AD65}"/>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3890986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810A4-89A9-44B1-A6A4-27B42035406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CF39304-7B1B-461F-8BFE-4A7C8470A2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57A2-DFFE-41F5-B964-0B63C7617679}"/>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1620936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6041-BED2-4A04-B56B-BA23DBF2A3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7CA207-F431-4DA9-95D7-B47F4FDFAB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2BC810-4B33-49F0-ACC0-A63805FC67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AE722F0-CC28-469F-9402-F4A40802AEF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A5B9342-BB5D-4135-92A5-855B3924C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C78A3-72F4-4DCD-AE77-EC322DB92419}"/>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862178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68A2-AC89-48E0-8D47-336D011A1C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BEA016-23C1-4A59-805D-EA05AF97FC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DC9137-AF32-446C-B1B4-7F0418136B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5D6D3A1-3FA2-4CBF-9926-5778FED9BAB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C44039-2635-4307-BD9A-651A54659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7DEB4-D4C3-4435-81F1-29BE9A6CF6F9}"/>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365169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06699"/>
                </a:solidFill>
                <a:latin typeface="Arial"/>
                <a:cs typeface="Arial"/>
              </a:defRPr>
            </a:lvl1pPr>
          </a:lstStyle>
          <a:p>
            <a:endParaRPr/>
          </a:p>
        </p:txBody>
      </p:sp>
      <p:sp>
        <p:nvSpPr>
          <p:cNvPr id="3" name="Holder 3"/>
          <p:cNvSpPr>
            <a:spLocks noGrp="1"/>
          </p:cNvSpPr>
          <p:nvPr>
            <p:ph sz="half" idx="2"/>
          </p:nvPr>
        </p:nvSpPr>
        <p:spPr>
          <a:xfrm>
            <a:off x="457200" y="1577340"/>
            <a:ext cx="397764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3894703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6C8C-FB88-41B1-BB41-1D63855152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32956-1A30-41F8-AA4B-5435DD3FAA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8C4E6-9E6E-4D80-9C88-4D61D2C98C2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25B5D5-9B0D-47F3-8739-E897BD6AB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80207-21C5-42FD-96B3-D300D7D5D5F6}"/>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3916886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BFE20-BC0E-4DC1-BD1D-0A391BB0229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F366F-FBE8-49E0-B654-78E317137F9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90811-158A-458D-A588-A954A91CB0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F7F355-1DE3-41B4-AA69-497557CED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938E7-0556-4EA8-AE2E-9CA711C74205}"/>
              </a:ext>
            </a:extLst>
          </p:cNvPr>
          <p:cNvSpPr>
            <a:spLocks noGrp="1"/>
          </p:cNvSpPr>
          <p:nvPr>
            <p:ph type="sldNum" sz="quarter" idx="12"/>
          </p:nvPr>
        </p:nvSpPr>
        <p:spPr/>
        <p:txBody>
          <a:bodyPr/>
          <a:lstStyle/>
          <a:p>
            <a:fld id="{008D52BB-F916-4B4D-BC10-ADDCDEC66796}" type="slidenum">
              <a:rPr lang="en-US" smtClean="0"/>
              <a:t>‹#›</a:t>
            </a:fld>
            <a:endParaRPr lang="en-US"/>
          </a:p>
        </p:txBody>
      </p:sp>
    </p:spTree>
    <p:extLst>
      <p:ext uri="{BB962C8B-B14F-4D97-AF65-F5344CB8AC3E}">
        <p14:creationId xmlns:p14="http://schemas.microsoft.com/office/powerpoint/2010/main" val="1721766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127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81DF4905-99CB-4134-BDBB-E17CEBF9C24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9B5E559-B001-4EE6-AD7B-D50494FE3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55B60-DD86-413E-8D44-ABF699F969F1}"/>
              </a:ext>
            </a:extLst>
          </p:cNvPr>
          <p:cNvSpPr>
            <a:spLocks noGrp="1"/>
          </p:cNvSpPr>
          <p:nvPr>
            <p:ph type="sldNum" sz="quarter" idx="12"/>
          </p:nvPr>
        </p:nvSpPr>
        <p:spPr>
          <a:xfrm>
            <a:off x="7044976" y="6468534"/>
            <a:ext cx="2057400" cy="444856"/>
          </a:xfrm>
        </p:spPr>
        <p:txBody>
          <a:bodyPr/>
          <a:lstStyle/>
          <a:p>
            <a:fld id="{008D52BB-F916-4B4D-BC10-ADDCDEC66796}" type="slidenum">
              <a:rPr lang="en-US" smtClean="0"/>
              <a:t>‹#›</a:t>
            </a:fld>
            <a:endParaRPr lang="en-US"/>
          </a:p>
        </p:txBody>
      </p:sp>
      <p:sp>
        <p:nvSpPr>
          <p:cNvPr id="6" name="Rectangle 5"/>
          <p:cNvSpPr/>
          <p:nvPr userDrawn="1"/>
        </p:nvSpPr>
        <p:spPr>
          <a:xfrm>
            <a:off x="152401" y="223841"/>
            <a:ext cx="576262"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89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066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420777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a:xfrm>
            <a:off x="8556978" y="6550205"/>
            <a:ext cx="454689" cy="553998"/>
          </a:xfrm>
        </p:spPr>
        <p:txBody>
          <a:bodyPr lIns="0" tIns="0" rIns="0" bIns="0"/>
          <a:lstStyle>
            <a:lvl1pPr>
              <a:defRPr sz="1200" b="0" i="0">
                <a:solidFill>
                  <a:srgbClr val="0082AA"/>
                </a:solidFill>
                <a:latin typeface="Arial"/>
                <a:cs typeface="Arial"/>
              </a:defRPr>
            </a:lvl1pPr>
          </a:lstStyle>
          <a:p>
            <a:pPr marL="195580"/>
            <a:fld id="{81D60167-4931-47E6-BA6A-407CBD079E47}" type="slidenum">
              <a:rPr lang="en-US" smtClean="0"/>
              <a:pPr marL="195580"/>
              <a:t>‹#›</a:t>
            </a:fld>
            <a:endParaRPr lang="en-US" dirty="0"/>
          </a:p>
        </p:txBody>
      </p:sp>
    </p:spTree>
    <p:extLst>
      <p:ext uri="{BB962C8B-B14F-4D97-AF65-F5344CB8AC3E}">
        <p14:creationId xmlns:p14="http://schemas.microsoft.com/office/powerpoint/2010/main" val="145217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31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2FCF993F-AEE9-4111-BE42-6D9A4A31EFD5}"/>
              </a:ext>
            </a:extLst>
          </p:cNvPr>
          <p:cNvSpPr>
            <a:spLocks noGrp="1"/>
          </p:cNvSpPr>
          <p:nvPr>
            <p:ph type="dt" sz="half" idx="10"/>
          </p:nvPr>
        </p:nvSpPr>
        <p:spPr/>
        <p:txBody>
          <a:body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4" name="Footer Placeholder 3">
            <a:extLst>
              <a:ext uri="{FF2B5EF4-FFF2-40B4-BE49-F238E27FC236}">
                <a16:creationId xmlns:a16="http://schemas.microsoft.com/office/drawing/2014/main" id="{0C0B1579-1231-42B1-8E9C-4711644EF2B7}"/>
              </a:ext>
            </a:extLst>
          </p:cNvPr>
          <p:cNvSpPr>
            <a:spLocks noGrp="1"/>
          </p:cNvSpPr>
          <p:nvPr>
            <p:ph type="ftr" sz="quarter" idx="11"/>
          </p:nvPr>
        </p:nvSpPr>
        <p:spPr/>
        <p:txBody>
          <a:body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5" name="Slide Number Placeholder 4">
            <a:extLst>
              <a:ext uri="{FF2B5EF4-FFF2-40B4-BE49-F238E27FC236}">
                <a16:creationId xmlns:a16="http://schemas.microsoft.com/office/drawing/2014/main" id="{EFC22413-F83C-4530-A174-275F378FBBF4}"/>
              </a:ext>
            </a:extLst>
          </p:cNvPr>
          <p:cNvSpPr>
            <a:spLocks noGrp="1"/>
          </p:cNvSpPr>
          <p:nvPr>
            <p:ph type="sldNum" sz="quarter" idx="12"/>
          </p:nvPr>
        </p:nvSpPr>
        <p:spPr>
          <a:xfrm>
            <a:off x="8128000" y="6491111"/>
            <a:ext cx="1007847" cy="356650"/>
          </a:xfrm>
        </p:spPr>
        <p:txBody>
          <a:bodyPr vert="horz" lIns="91440" tIns="45720" rIns="91440" bIns="45720" rtlCol="0" anchor="ctr"/>
          <a:lstStyle>
            <a:lvl1pPr>
              <a:defRPr lang="en-US" sz="900" smtClean="0">
                <a:solidFill>
                  <a:schemeClr val="tx1">
                    <a:tint val="75000"/>
                  </a:schemeClr>
                </a:solidFill>
                <a:latin typeface="Calibri" pitchFamily="34" charset="0"/>
                <a:cs typeface="+mn-cs"/>
              </a:defRPr>
            </a:lvl1pPr>
          </a:lstStyle>
          <a:p>
            <a:pPr algn="r"/>
            <a:fld id="{81D60167-4931-47E6-BA6A-407CBD079E47}" type="slidenum">
              <a:rPr lang="en-US" smtClean="0"/>
              <a:pPr algn="r"/>
              <a:t>‹#›</a:t>
            </a:fld>
            <a:endParaRPr lang="en-US" dirty="0"/>
          </a:p>
        </p:txBody>
      </p:sp>
      <p:sp>
        <p:nvSpPr>
          <p:cNvPr id="10" name="Rectangle 9"/>
          <p:cNvSpPr/>
          <p:nvPr userDrawn="1"/>
        </p:nvSpPr>
        <p:spPr>
          <a:xfrm>
            <a:off x="152401" y="223841"/>
            <a:ext cx="576262"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1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3057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042204" y="-798229"/>
            <a:ext cx="5178487" cy="6246129"/>
          </a:xfrm>
          <a:prstGeom prst="rect">
            <a:avLst/>
          </a:prstGeom>
        </p:spPr>
      </p:pic>
      <p:sp>
        <p:nvSpPr>
          <p:cNvPr id="2" name="Title 1"/>
          <p:cNvSpPr>
            <a:spLocks noGrp="1"/>
          </p:cNvSpPr>
          <p:nvPr>
            <p:ph type="ctrTitle" hasCustomPrompt="1"/>
          </p:nvPr>
        </p:nvSpPr>
        <p:spPr>
          <a:xfrm>
            <a:off x="2642567" y="245844"/>
            <a:ext cx="6501432" cy="3047452"/>
          </a:xfrm>
          <a:ln>
            <a:noFill/>
          </a:ln>
        </p:spPr>
        <p:txBody>
          <a:bodyPr anchor="b">
            <a:normAutofit/>
          </a:bodyPr>
          <a:lstStyle>
            <a:lvl1pPr algn="ctr">
              <a:defRPr sz="6600" baseline="0">
                <a:solidFill>
                  <a:srgbClr val="F2B71E"/>
                </a:solidFill>
              </a:defRPr>
            </a:lvl1pPr>
          </a:lstStyle>
          <a:p>
            <a:r>
              <a:rPr lang="en-US" dirty="0"/>
              <a:t>Title of Presentation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9021" y="4963289"/>
            <a:ext cx="3769843" cy="1576859"/>
          </a:xfrm>
          <a:prstGeom prst="rect">
            <a:avLst/>
          </a:prstGeom>
        </p:spPr>
      </p:pic>
      <p:sp>
        <p:nvSpPr>
          <p:cNvPr id="4" name="TextBox 3"/>
          <p:cNvSpPr txBox="1"/>
          <p:nvPr userDrawn="1"/>
        </p:nvSpPr>
        <p:spPr>
          <a:xfrm>
            <a:off x="1249586" y="5162706"/>
            <a:ext cx="3052268" cy="1200328"/>
          </a:xfrm>
          <a:prstGeom prst="rect">
            <a:avLst/>
          </a:prstGeom>
          <a:noFill/>
        </p:spPr>
        <p:txBody>
          <a:bodyPr wrap="square" rtlCol="0">
            <a:spAutoFit/>
          </a:bodyPr>
          <a:lstStyle/>
          <a:p>
            <a:r>
              <a:rPr lang="en-US" sz="2400" dirty="0">
                <a:solidFill>
                  <a:srgbClr val="F2B71E"/>
                </a:solidFill>
              </a:rPr>
              <a:t>Brad Heavner</a:t>
            </a:r>
          </a:p>
          <a:p>
            <a:r>
              <a:rPr lang="en-US" sz="2400" dirty="0">
                <a:solidFill>
                  <a:srgbClr val="F2B71E"/>
                </a:solidFill>
              </a:rPr>
              <a:t>Policy</a:t>
            </a:r>
            <a:r>
              <a:rPr lang="en-US" sz="2400" baseline="0" dirty="0">
                <a:solidFill>
                  <a:srgbClr val="F2B71E"/>
                </a:solidFill>
              </a:rPr>
              <a:t> Director</a:t>
            </a:r>
            <a:endParaRPr lang="en-US" sz="2400" dirty="0">
              <a:solidFill>
                <a:srgbClr val="F2B71E"/>
              </a:solidFill>
            </a:endParaRPr>
          </a:p>
          <a:p>
            <a:r>
              <a:rPr lang="en-US" sz="2400" dirty="0">
                <a:solidFill>
                  <a:srgbClr val="F2B71E"/>
                </a:solidFill>
              </a:rPr>
              <a:t>September</a:t>
            </a:r>
            <a:r>
              <a:rPr lang="en-US" sz="2400" baseline="0" dirty="0">
                <a:solidFill>
                  <a:srgbClr val="F2B71E"/>
                </a:solidFill>
              </a:rPr>
              <a:t> 20</a:t>
            </a:r>
            <a:r>
              <a:rPr lang="en-US" sz="2400" dirty="0">
                <a:solidFill>
                  <a:srgbClr val="F2B71E"/>
                </a:solidFill>
              </a:rPr>
              <a:t>, 2018</a:t>
            </a:r>
          </a:p>
        </p:txBody>
      </p:sp>
    </p:spTree>
    <p:extLst>
      <p:ext uri="{BB962C8B-B14F-4D97-AF65-F5344CB8AC3E}">
        <p14:creationId xmlns:p14="http://schemas.microsoft.com/office/powerpoint/2010/main" val="148204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Color_PPT_template-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5453A15-B8C4-4FB3-A5FF-854DEAACDC2B}"/>
              </a:ext>
            </a:extLst>
          </p:cNvPr>
          <p:cNvSpPr>
            <a:spLocks noGrp="1"/>
          </p:cNvSpPr>
          <p:nvPr>
            <p:ph type="sldNum" sz="quarter" idx="10"/>
          </p:nvPr>
        </p:nvSpPr>
        <p:spPr>
          <a:xfrm>
            <a:off x="6457950" y="6356350"/>
            <a:ext cx="2057400" cy="365125"/>
          </a:xfrm>
          <a:prstGeom prst="rect">
            <a:avLst/>
          </a:prstGeom>
        </p:spPr>
        <p:txBody>
          <a:bodyPr/>
          <a:lstStyle/>
          <a:p>
            <a:fld id="{B0830E39-BBA5-472E-AA0F-22AFB656AD93}" type="slidenum">
              <a:rPr lang="en-US" smtClean="0"/>
              <a:t>‹#›</a:t>
            </a:fld>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6200" y="5907857"/>
            <a:ext cx="1371600" cy="776153"/>
          </a:xfrm>
          <a:prstGeom prst="rect">
            <a:avLst/>
          </a:prstGeom>
        </p:spPr>
      </p:pic>
      <p:pic>
        <p:nvPicPr>
          <p:cNvPr id="6" name="Picture 5"/>
          <p:cNvPicPr>
            <a:picLocks noChangeAspect="1"/>
          </p:cNvPicPr>
          <p:nvPr userDrawn="1"/>
        </p:nvPicPr>
        <p:blipFill>
          <a:blip r:embed="rId4"/>
          <a:stretch>
            <a:fillRect/>
          </a:stretch>
        </p:blipFill>
        <p:spPr>
          <a:xfrm>
            <a:off x="141497" y="5639622"/>
            <a:ext cx="1020553" cy="1081853"/>
          </a:xfrm>
          <a:prstGeom prst="rect">
            <a:avLst/>
          </a:prstGeom>
        </p:spPr>
      </p:pic>
    </p:spTree>
    <p:extLst>
      <p:ext uri="{BB962C8B-B14F-4D97-AF65-F5344CB8AC3E}">
        <p14:creationId xmlns:p14="http://schemas.microsoft.com/office/powerpoint/2010/main" val="23284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0514" y="150815"/>
            <a:ext cx="584200" cy="674687"/>
          </a:xfrm>
          <a:prstGeom prst="rect">
            <a:avLst/>
          </a:prstGeom>
          <a:blipFill>
            <a:blip r:embed="rId10" cstate="print"/>
            <a:stretch>
              <a:fillRect/>
            </a:stretch>
          </a:blipFill>
        </p:spPr>
        <p:txBody>
          <a:bodyPr wrap="square" lIns="0" tIns="0" rIns="0" bIns="0" rtlCol="0"/>
          <a:lstStyle/>
          <a:p>
            <a:pPr defTabSz="914400" fontAlgn="auto">
              <a:spcBef>
                <a:spcPts val="0"/>
              </a:spcBef>
              <a:spcAft>
                <a:spcPts val="0"/>
              </a:spcAft>
            </a:pPr>
            <a:endParaRPr>
              <a:solidFill>
                <a:prstClr val="black"/>
              </a:solidFill>
              <a:latin typeface="Calibri"/>
              <a:ea typeface="+mn-ea"/>
            </a:endParaRPr>
          </a:p>
        </p:txBody>
      </p:sp>
      <p:sp>
        <p:nvSpPr>
          <p:cNvPr id="2" name="Holder 2"/>
          <p:cNvSpPr>
            <a:spLocks noGrp="1"/>
          </p:cNvSpPr>
          <p:nvPr>
            <p:ph type="title"/>
          </p:nvPr>
        </p:nvSpPr>
        <p:spPr>
          <a:xfrm>
            <a:off x="457200" y="760762"/>
            <a:ext cx="9325610" cy="369332"/>
          </a:xfrm>
          <a:prstGeom prst="rect">
            <a:avLst/>
          </a:prstGeom>
        </p:spPr>
        <p:txBody>
          <a:bodyPr wrap="square" lIns="0" tIns="0" rIns="0" bIns="0">
            <a:spAutoFit/>
          </a:bodyPr>
          <a:lstStyle>
            <a:lvl1pPr>
              <a:defRPr sz="2400" b="1" i="0" u="heavy">
                <a:solidFill>
                  <a:srgbClr val="006699"/>
                </a:solidFill>
                <a:latin typeface="Arial"/>
                <a:cs typeface="Arial"/>
              </a:defRPr>
            </a:lvl1pPr>
          </a:lstStyle>
          <a:p>
            <a:endParaRPr dirty="0"/>
          </a:p>
        </p:txBody>
      </p:sp>
      <p:sp>
        <p:nvSpPr>
          <p:cNvPr id="3" name="Holder 3"/>
          <p:cNvSpPr>
            <a:spLocks noGrp="1"/>
          </p:cNvSpPr>
          <p:nvPr>
            <p:ph type="body" idx="1"/>
          </p:nvPr>
        </p:nvSpPr>
        <p:spPr>
          <a:xfrm>
            <a:off x="149351" y="1130094"/>
            <a:ext cx="8845296" cy="215444"/>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2" y="6377943"/>
            <a:ext cx="2926079" cy="276999"/>
          </a:xfrm>
          <a:prstGeom prst="rect">
            <a:avLst/>
          </a:prstGeom>
        </p:spPr>
        <p:txBody>
          <a:bodyPr wrap="square" lIns="0" tIns="0" rIns="0" bIns="0">
            <a:spAutoFit/>
          </a:bodyPr>
          <a:lstStyle>
            <a:lvl1pPr algn="ctr">
              <a:defRPr>
                <a:solidFill>
                  <a:schemeClr val="tx1">
                    <a:tint val="75000"/>
                  </a:schemeClr>
                </a:solidFill>
              </a:defRPr>
            </a:lvl1pPr>
          </a:lstStyle>
          <a:p>
            <a:pPr defTabSz="914400" fontAlgn="auto">
              <a:spcBef>
                <a:spcPts val="0"/>
              </a:spcBef>
              <a:spcAft>
                <a:spcPts val="0"/>
              </a:spcAft>
            </a:pPr>
            <a:endParaRPr>
              <a:solidFill>
                <a:prstClr val="black">
                  <a:tint val="75000"/>
                </a:prstClr>
              </a:solidFill>
              <a:latin typeface="Calibri"/>
              <a:ea typeface="+mn-ea"/>
            </a:endParaRPr>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Holder 6"/>
          <p:cNvSpPr>
            <a:spLocks noGrp="1"/>
          </p:cNvSpPr>
          <p:nvPr>
            <p:ph type="sldNum" sz="quarter" idx="7"/>
          </p:nvPr>
        </p:nvSpPr>
        <p:spPr>
          <a:xfrm>
            <a:off x="8704327" y="6550205"/>
            <a:ext cx="307340" cy="553998"/>
          </a:xfrm>
          <a:prstGeom prst="rect">
            <a:avLst/>
          </a:prstGeom>
        </p:spPr>
        <p:txBody>
          <a:bodyPr wrap="square" lIns="0" tIns="0" rIns="0" bIns="0">
            <a:spAutoFit/>
          </a:bodyPr>
          <a:lstStyle>
            <a:lvl1pPr>
              <a:defRPr sz="1200" b="0" i="0">
                <a:solidFill>
                  <a:srgbClr val="0082AA"/>
                </a:solidFill>
                <a:latin typeface="Arial"/>
                <a:cs typeface="Arial"/>
              </a:defRPr>
            </a:lvl1p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a:t>
            </a:fld>
            <a:endParaRPr lang="en-US" dirty="0">
              <a:ea typeface="+mn-ea"/>
            </a:endParaRPr>
          </a:p>
        </p:txBody>
      </p:sp>
    </p:spTree>
    <p:extLst>
      <p:ext uri="{BB962C8B-B14F-4D97-AF65-F5344CB8AC3E}">
        <p14:creationId xmlns:p14="http://schemas.microsoft.com/office/powerpoint/2010/main" val="378308049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72"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42C027-A177-4AD7-9B4C-24242523218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30E39-BBA5-472E-AA0F-22AFB656AD93}" type="slidenum">
              <a:rPr lang="en-US" smtClean="0"/>
              <a:t>‹#›</a:t>
            </a:fld>
            <a:endParaRPr lang="en-US"/>
          </a:p>
        </p:txBody>
      </p:sp>
    </p:spTree>
    <p:extLst>
      <p:ext uri="{BB962C8B-B14F-4D97-AF65-F5344CB8AC3E}">
        <p14:creationId xmlns:p14="http://schemas.microsoft.com/office/powerpoint/2010/main" val="157367642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0514" y="150815"/>
            <a:ext cx="584200" cy="674687"/>
          </a:xfrm>
          <a:prstGeom prst="rect">
            <a:avLst/>
          </a:prstGeom>
          <a:blipFill>
            <a:blip r:embed="rId8" cstate="print"/>
            <a:stretch>
              <a:fillRect/>
            </a:stretch>
          </a:blipFill>
        </p:spPr>
        <p:txBody>
          <a:bodyPr wrap="square" lIns="0" tIns="0" rIns="0" bIns="0" rtlCol="0"/>
          <a:lstStyle/>
          <a:p>
            <a:pPr defTabSz="914400" fontAlgn="auto">
              <a:spcBef>
                <a:spcPts val="0"/>
              </a:spcBef>
              <a:spcAft>
                <a:spcPts val="0"/>
              </a:spcAft>
            </a:pPr>
            <a:endParaRPr>
              <a:solidFill>
                <a:prstClr val="black"/>
              </a:solidFill>
              <a:latin typeface="Calibri"/>
            </a:endParaRPr>
          </a:p>
        </p:txBody>
      </p:sp>
      <p:sp>
        <p:nvSpPr>
          <p:cNvPr id="2" name="Holder 2"/>
          <p:cNvSpPr>
            <a:spLocks noGrp="1"/>
          </p:cNvSpPr>
          <p:nvPr>
            <p:ph type="title"/>
          </p:nvPr>
        </p:nvSpPr>
        <p:spPr>
          <a:xfrm>
            <a:off x="-90804" y="548424"/>
            <a:ext cx="9325610" cy="369332"/>
          </a:xfrm>
          <a:prstGeom prst="rect">
            <a:avLst/>
          </a:prstGeom>
        </p:spPr>
        <p:txBody>
          <a:bodyPr wrap="square" lIns="0" tIns="0" rIns="0" bIns="0">
            <a:spAutoFit/>
          </a:bodyPr>
          <a:lstStyle>
            <a:lvl1pPr>
              <a:defRPr sz="2400" b="1" i="0" u="heavy">
                <a:solidFill>
                  <a:srgbClr val="006699"/>
                </a:solidFill>
                <a:latin typeface="Arial"/>
                <a:cs typeface="Arial"/>
              </a:defRPr>
            </a:lvl1pPr>
          </a:lstStyle>
          <a:p>
            <a:endParaRPr/>
          </a:p>
        </p:txBody>
      </p:sp>
      <p:sp>
        <p:nvSpPr>
          <p:cNvPr id="3" name="Holder 3"/>
          <p:cNvSpPr>
            <a:spLocks noGrp="1"/>
          </p:cNvSpPr>
          <p:nvPr>
            <p:ph type="body" idx="1"/>
          </p:nvPr>
        </p:nvSpPr>
        <p:spPr>
          <a:xfrm>
            <a:off x="149351" y="1130094"/>
            <a:ext cx="8845296" cy="215444"/>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2" y="6377943"/>
            <a:ext cx="2926079" cy="276999"/>
          </a:xfrm>
          <a:prstGeom prst="rect">
            <a:avLst/>
          </a:prstGeom>
        </p:spPr>
        <p:txBody>
          <a:bodyPr wrap="square" lIns="0" tIns="0" rIns="0" bIns="0">
            <a:spAutoFit/>
          </a:bodyPr>
          <a:lstStyle>
            <a:lvl1pPr algn="ctr">
              <a:defRPr>
                <a:solidFill>
                  <a:schemeClr val="tx1">
                    <a:tint val="75000"/>
                  </a:schemeClr>
                </a:solidFill>
              </a:defRPr>
            </a:lvl1pPr>
          </a:lstStyle>
          <a:p>
            <a:pPr defTabSz="914400" fontAlgn="auto">
              <a:spcBef>
                <a:spcPts val="0"/>
              </a:spcBef>
              <a:spcAft>
                <a:spcPts val="0"/>
              </a:spcAft>
            </a:pPr>
            <a:endParaRPr>
              <a:solidFill>
                <a:prstClr val="black">
                  <a:tint val="75000"/>
                </a:prstClr>
              </a:solidFill>
              <a:latin typeface="Calibri"/>
            </a:endParaRPr>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ndParaRPr>
          </a:p>
        </p:txBody>
      </p:sp>
      <p:sp>
        <p:nvSpPr>
          <p:cNvPr id="6" name="Holder 6"/>
          <p:cNvSpPr>
            <a:spLocks noGrp="1"/>
          </p:cNvSpPr>
          <p:nvPr>
            <p:ph type="sldNum" sz="quarter" idx="7"/>
          </p:nvPr>
        </p:nvSpPr>
        <p:spPr>
          <a:xfrm>
            <a:off x="8613422" y="6550205"/>
            <a:ext cx="398245" cy="184666"/>
          </a:xfrm>
          <a:prstGeom prst="rect">
            <a:avLst/>
          </a:prstGeom>
        </p:spPr>
        <p:txBody>
          <a:bodyPr wrap="square" lIns="0" tIns="0" rIns="0" bIns="0">
            <a:spAutoFit/>
          </a:bodyPr>
          <a:lstStyle>
            <a:lvl1pPr>
              <a:defRPr sz="1200" b="0" i="0">
                <a:solidFill>
                  <a:srgbClr val="0082AA"/>
                </a:solidFill>
                <a:latin typeface="Arial"/>
                <a:cs typeface="Arial"/>
              </a:defRPr>
            </a:lvl1pPr>
          </a:lstStyle>
          <a:p>
            <a:pPr marL="195580" defTabSz="914400" fontAlgn="auto">
              <a:spcBef>
                <a:spcPts val="0"/>
              </a:spcBef>
              <a:spcAft>
                <a:spcPts val="0"/>
              </a:spcAft>
            </a:pPr>
            <a:fld id="{81D60167-4931-47E6-BA6A-407CBD079E47}" type="slidenum">
              <a:rPr lang="en-US" smtClean="0"/>
              <a:pPr marL="195580" defTabSz="914400" fontAlgn="auto">
                <a:spcBef>
                  <a:spcPts val="0"/>
                </a:spcBef>
                <a:spcAft>
                  <a:spcPts val="0"/>
                </a:spcAft>
              </a:pPr>
              <a:t>‹#›</a:t>
            </a:fld>
            <a:endParaRPr lang="en-US" dirty="0"/>
          </a:p>
        </p:txBody>
      </p:sp>
    </p:spTree>
    <p:extLst>
      <p:ext uri="{BB962C8B-B14F-4D97-AF65-F5344CB8AC3E}">
        <p14:creationId xmlns:p14="http://schemas.microsoft.com/office/powerpoint/2010/main" val="337806122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FCF0B-8478-43B4-B2FD-228B8F55A0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26285E-99BB-4F33-9F80-B6F47CC86C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621C-92E7-4EF0-93D2-3A4B4B5DF4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DF83782-2A5E-4E22-AF59-81681C336E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40E61B-F7BB-4B2F-9AE5-4611344D123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8D52BB-F916-4B4D-BC10-ADDCDEC66796}" type="slidenum">
              <a:rPr lang="en-US" smtClean="0"/>
              <a:t>‹#›</a:t>
            </a:fld>
            <a:endParaRPr lang="en-US"/>
          </a:p>
        </p:txBody>
      </p:sp>
    </p:spTree>
    <p:extLst>
      <p:ext uri="{BB962C8B-B14F-4D97-AF65-F5344CB8AC3E}">
        <p14:creationId xmlns:p14="http://schemas.microsoft.com/office/powerpoint/2010/main" val="392680580"/>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hyperlink" Target="https://www.pge.com/tariffs/assets/pdf/tariffbook/ELEC_FORMS_79-1193.pdf"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hyperlink" Target="https://www.pge.com/tariffs/assets/pdf/tariffbook/ELEC_FORMS_79-1069-02.pdf" TargetMode="External"/><Relationship Id="rId5" Type="http://schemas.openxmlformats.org/officeDocument/2006/relationships/hyperlink" Target="https://www.pge.com/tariffs/assets/pdf/tariffbook/ELEC_FORMS_79-1069.pdf" TargetMode="External"/><Relationship Id="rId4" Type="http://schemas.openxmlformats.org/officeDocument/2006/relationships/hyperlink" Target="https://www.pge.com/tariffs/assets/pdf/tariffbook/ELEC_FORMS_79-1193-0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s://www.pge.com/tariffs/assets/pdf/tariffbook/ELEC_RULES_21.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pge.com/tariffs/assets/pdf/tariffbook/ELEC_SCHEDS_NEM2.pdf" TargetMode="External"/><Relationship Id="rId4" Type="http://schemas.openxmlformats.org/officeDocument/2006/relationships/hyperlink" Target="https://www.pge.com/tariffs/tm2/pdf/ELEC_SCHEDS_NEM.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8"/>
          <p:cNvSpPr txBox="1">
            <a:spLocks noChangeArrowheads="1"/>
          </p:cNvSpPr>
          <p:nvPr/>
        </p:nvSpPr>
        <p:spPr bwMode="auto">
          <a:xfrm>
            <a:off x="1518444" y="1087423"/>
            <a:ext cx="71977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5400" b="1" dirty="0">
                <a:solidFill>
                  <a:prstClr val="white"/>
                </a:solidFill>
                <a:latin typeface="Arial" pitchFamily="34" charset="0"/>
              </a:rPr>
              <a:t>PV + Storage </a:t>
            </a:r>
          </a:p>
          <a:p>
            <a:pPr eaLnBrk="1" hangingPunct="1"/>
            <a:r>
              <a:rPr lang="en-US" altLang="en-US" sz="3200" b="1" dirty="0">
                <a:latin typeface="Arial" pitchFamily="34" charset="0"/>
              </a:rPr>
              <a:t>Interconnection Discussion Forum</a:t>
            </a:r>
            <a:endParaRPr lang="en-US" altLang="en-US" sz="5400" b="1" dirty="0">
              <a:latin typeface="Arial" pitchFamily="34" charset="0"/>
            </a:endParaRPr>
          </a:p>
        </p:txBody>
      </p:sp>
      <p:sp>
        <p:nvSpPr>
          <p:cNvPr id="9218" name="Rectangle 19"/>
          <p:cNvSpPr txBox="1">
            <a:spLocks noChangeArrowheads="1"/>
          </p:cNvSpPr>
          <p:nvPr/>
        </p:nvSpPr>
        <p:spPr bwMode="auto">
          <a:xfrm>
            <a:off x="1522413" y="3862410"/>
            <a:ext cx="593248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r>
              <a:rPr lang="en-US" altLang="en-US" sz="2600" dirty="0">
                <a:solidFill>
                  <a:prstClr val="black"/>
                </a:solidFill>
                <a:latin typeface="Arial" pitchFamily="34" charset="0"/>
              </a:rPr>
              <a:t>September 20, 2018</a:t>
            </a:r>
          </a:p>
        </p:txBody>
      </p:sp>
    </p:spTree>
    <p:extLst>
      <p:ext uri="{BB962C8B-B14F-4D97-AF65-F5344CB8AC3E}">
        <p14:creationId xmlns:p14="http://schemas.microsoft.com/office/powerpoint/2010/main" val="164880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580943" y="1934540"/>
                <a:ext cx="7231881" cy="2346718"/>
              </a:xfrm>
            </p:spPr>
            <p:txBody>
              <a:bodyPr>
                <a:normAutofit fontScale="92500" lnSpcReduction="10000"/>
              </a:bodyPr>
              <a:lstStyle/>
              <a:p>
                <a:r>
                  <a:rPr lang="en-US" b="1" dirty="0"/>
                  <a:t>Interconnection Agreements (IA) for NEM-Paired Storage Projects</a:t>
                </a:r>
              </a:p>
              <a:p>
                <a:pPr marL="685800" lvl="1" indent="-342900">
                  <a:buFont typeface="+mj-lt"/>
                  <a:buAutoNum type="alphaUcPeriod"/>
                </a:pPr>
                <a:r>
                  <a:rPr lang="en-US" b="1" dirty="0"/>
                  <a:t>Solar </a:t>
                </a:r>
                <a14:m>
                  <m:oMath xmlns:m="http://schemas.openxmlformats.org/officeDocument/2006/math">
                    <m:r>
                      <a:rPr lang="en-US" b="1" i="1" dirty="0" smtClean="0">
                        <a:latin typeface="Cambria Math"/>
                        <a:ea typeface="Cambria Math"/>
                      </a:rPr>
                      <m:t>≤</m:t>
                    </m:r>
                  </m:oMath>
                </a14:m>
                <a:r>
                  <a:rPr lang="en-US" b="1" dirty="0"/>
                  <a:t>30 kW (PV CEC-AC) and Storage </a:t>
                </a:r>
                <a:r>
                  <a:rPr lang="en-US" b="1" dirty="0">
                    <a:latin typeface="Calibri"/>
                  </a:rPr>
                  <a:t>≤</a:t>
                </a:r>
                <a:r>
                  <a:rPr lang="en-US" b="1" dirty="0"/>
                  <a:t> 10 kW (Inverter Nameplate)</a:t>
                </a:r>
              </a:p>
              <a:p>
                <a:pPr lvl="2"/>
                <a:r>
                  <a:rPr lang="en-US" sz="1400" dirty="0">
                    <a:hlinkClick r:id="rId3"/>
                  </a:rPr>
                  <a:t>Form 79-1193</a:t>
                </a:r>
                <a:r>
                  <a:rPr lang="en-US" sz="1400" dirty="0"/>
                  <a:t> (NEM 1 system adding storage)</a:t>
                </a:r>
              </a:p>
              <a:p>
                <a:pPr lvl="2"/>
                <a:r>
                  <a:rPr lang="en-US" sz="1400" dirty="0">
                    <a:hlinkClick r:id="rId4"/>
                  </a:rPr>
                  <a:t>Form 79-1193-02</a:t>
                </a:r>
                <a:r>
                  <a:rPr lang="en-US" sz="1400" dirty="0"/>
                  <a:t> (NEM 2 with storage</a:t>
                </a:r>
                <a:r>
                  <a:rPr lang="en-US" dirty="0"/>
                  <a:t>)</a:t>
                </a:r>
              </a:p>
              <a:p>
                <a:pPr marL="685800" lvl="1" indent="-342900">
                  <a:buFont typeface="+mj-lt"/>
                  <a:buAutoNum type="alphaUcPeriod"/>
                </a:pPr>
                <a:r>
                  <a:rPr lang="en-US" b="1" dirty="0"/>
                  <a:t>Other projects with Storage &gt; 10 kW (Inverter Nameplate)</a:t>
                </a:r>
              </a:p>
              <a:p>
                <a:pPr lvl="2"/>
                <a:r>
                  <a:rPr lang="en-US" sz="1200" dirty="0">
                    <a:hlinkClick r:id="rId5"/>
                  </a:rPr>
                  <a:t>Form 79-1069 </a:t>
                </a:r>
                <a:r>
                  <a:rPr lang="en-US" sz="1200" dirty="0"/>
                  <a:t>(NEM 1 system adding storage)</a:t>
                </a:r>
              </a:p>
              <a:p>
                <a:pPr lvl="2"/>
                <a:r>
                  <a:rPr lang="en-US" sz="1200" dirty="0">
                    <a:hlinkClick r:id="rId6"/>
                  </a:rPr>
                  <a:t>Form 79-1069-02 </a:t>
                </a:r>
                <a:r>
                  <a:rPr lang="en-US" sz="1200" dirty="0"/>
                  <a:t>(NEM 2 with storage)</a:t>
                </a:r>
              </a:p>
              <a:p>
                <a:pPr lvl="2"/>
                <a:r>
                  <a:rPr lang="en-US" sz="1200" b="1" dirty="0"/>
                  <a:t>Note</a:t>
                </a:r>
                <a:r>
                  <a:rPr lang="en-US" sz="1200" dirty="0"/>
                  <a:t>: These IAs should be tendered by PG&amp;E after the Engineering study has been completed and sent to the Applicant for signature. Applicants should not submit their own Forms 79-1069 or Form 79-1069-02.</a:t>
                </a:r>
              </a:p>
              <a:p>
                <a:pPr lvl="2"/>
                <a:r>
                  <a:rPr lang="en-US" sz="1200" dirty="0"/>
                  <a:t>(&gt; 1MW uses different forms depending on study type)</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580943" y="1934540"/>
                <a:ext cx="7231881" cy="2346718"/>
              </a:xfrm>
              <a:blipFill rotWithShape="1">
                <a:blip r:embed="rId7"/>
                <a:stretch>
                  <a:fillRect l="-590" t="-3377"/>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844289EB-DC1F-409A-8541-382CB134EF89}"/>
              </a:ext>
            </a:extLst>
          </p:cNvPr>
          <p:cNvSpPr txBox="1">
            <a:spLocks/>
          </p:cNvSpPr>
          <p:nvPr/>
        </p:nvSpPr>
        <p:spPr>
          <a:xfrm>
            <a:off x="628650" y="1931197"/>
            <a:ext cx="5848350" cy="46553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1600" b="1" u="sng" dirty="0">
                <a:latin typeface="Arial" panose="020B0604020202020204" pitchFamily="34" charset="0"/>
                <a:cs typeface="Arial" panose="020B0604020202020204" pitchFamily="34" charset="0"/>
              </a:rPr>
              <a:t>PG&amp;E</a:t>
            </a:r>
          </a:p>
        </p:txBody>
      </p:sp>
      <p:sp>
        <p:nvSpPr>
          <p:cNvPr id="4" name="Title 1">
            <a:extLst>
              <a:ext uri="{FF2B5EF4-FFF2-40B4-BE49-F238E27FC236}">
                <a16:creationId xmlns:a16="http://schemas.microsoft.com/office/drawing/2014/main" id="{2A70B470-44B8-488B-B268-286AA2E78E3E}"/>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Agreement Phase</a:t>
            </a:r>
          </a:p>
        </p:txBody>
      </p:sp>
      <p:sp>
        <p:nvSpPr>
          <p:cNvPr id="6" name="Slide Number Placeholder 5">
            <a:extLst>
              <a:ext uri="{FF2B5EF4-FFF2-40B4-BE49-F238E27FC236}">
                <a16:creationId xmlns:a16="http://schemas.microsoft.com/office/drawing/2014/main" id="{9F034113-4CDE-4D73-BD9F-5D25B32F0A81}"/>
              </a:ext>
            </a:extLst>
          </p:cNvPr>
          <p:cNvSpPr>
            <a:spLocks noGrp="1"/>
          </p:cNvSpPr>
          <p:nvPr>
            <p:ph type="sldNum" sz="quarter" idx="12"/>
          </p:nvPr>
        </p:nvSpPr>
        <p:spPr/>
        <p:txBody>
          <a:bodyPr/>
          <a:lstStyle/>
          <a:p>
            <a:fld id="{008D52BB-F916-4B4D-BC10-ADDCDEC66796}" type="slidenum">
              <a:rPr lang="en-US" smtClean="0"/>
              <a:t>10</a:t>
            </a:fld>
            <a:endParaRPr lang="en-US"/>
          </a:p>
        </p:txBody>
      </p:sp>
      <p:sp>
        <p:nvSpPr>
          <p:cNvPr id="7" name="Title 1">
            <a:extLst>
              <a:ext uri="{FF2B5EF4-FFF2-40B4-BE49-F238E27FC236}">
                <a16:creationId xmlns:a16="http://schemas.microsoft.com/office/drawing/2014/main" id="{844289EB-DC1F-409A-8541-382CB134EF89}"/>
              </a:ext>
            </a:extLst>
          </p:cNvPr>
          <p:cNvSpPr txBox="1">
            <a:spLocks/>
          </p:cNvSpPr>
          <p:nvPr/>
        </p:nvSpPr>
        <p:spPr>
          <a:xfrm>
            <a:off x="781050" y="4281258"/>
            <a:ext cx="5848350" cy="46553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1600" b="1" u="sng" dirty="0">
                <a:solidFill>
                  <a:srgbClr val="FF0000"/>
                </a:solidFill>
                <a:latin typeface="Arial" panose="020B0604020202020204" pitchFamily="34" charset="0"/>
                <a:cs typeface="Arial" panose="020B0604020202020204" pitchFamily="34" charset="0"/>
              </a:rPr>
              <a:t>SCE</a:t>
            </a:r>
          </a:p>
        </p:txBody>
      </p:sp>
      <mc:AlternateContent xmlns:mc="http://schemas.openxmlformats.org/markup-compatibility/2006" xmlns:a14="http://schemas.microsoft.com/office/drawing/2010/main">
        <mc:Choice Requires="a14">
          <p:sp>
            <p:nvSpPr>
              <p:cNvPr id="2" name="Rectangle 1"/>
              <p:cNvSpPr/>
              <p:nvPr/>
            </p:nvSpPr>
            <p:spPr>
              <a:xfrm>
                <a:off x="1580943" y="4213944"/>
                <a:ext cx="6437660" cy="1122680"/>
              </a:xfrm>
              <a:prstGeom prst="rect">
                <a:avLst/>
              </a:prstGeom>
            </p:spPr>
            <p:txBody>
              <a:bodyPr wrap="none">
                <a:spAutoFit/>
              </a:bodyPr>
              <a:lstStyle/>
              <a:p>
                <a:pPr marL="342900" indent="-342900">
                  <a:buFont typeface="+mj-lt"/>
                  <a:buAutoNum type="alphaUcPeriod"/>
                </a:pPr>
                <a:r>
                  <a:rPr lang="en-US" b="1" dirty="0">
                    <a:solidFill>
                      <a:srgbClr val="FF0000"/>
                    </a:solidFill>
                  </a:rPr>
                  <a:t>Interconnection Agreements for NEM-Paired Storage Projects:</a:t>
                </a:r>
              </a:p>
              <a:p>
                <a:pPr marL="800100" lvl="1" indent="-342900">
                  <a:buFont typeface="Arial" panose="020B0604020202020204" pitchFamily="34" charset="0"/>
                  <a:buChar char="•"/>
                </a:pPr>
                <a:r>
                  <a:rPr lang="en-US" sz="1500" dirty="0">
                    <a:solidFill>
                      <a:srgbClr val="FF0000"/>
                    </a:solidFill>
                    <a:latin typeface="+mn-lt"/>
                    <a:ea typeface="+mn-ea"/>
                  </a:rPr>
                  <a:t>Form 16-344: Projects </a:t>
                </a:r>
                <a14:m>
                  <m:oMath xmlns:m="http://schemas.openxmlformats.org/officeDocument/2006/math">
                    <m:r>
                      <a:rPr lang="en-US" sz="1600" i="1" smtClean="0">
                        <a:solidFill>
                          <a:srgbClr val="FF0000"/>
                        </a:solidFill>
                        <a:latin typeface="Cambria Math"/>
                        <a:ea typeface="Cambria Math"/>
                      </a:rPr>
                      <m:t>≤</m:t>
                    </m:r>
                    <m:r>
                      <m:rPr>
                        <m:nor/>
                      </m:rPr>
                      <a:rPr lang="en-US" sz="1600" b="0" i="0" dirty="0" smtClean="0">
                        <a:solidFill>
                          <a:srgbClr val="FF0000"/>
                        </a:solidFill>
                      </a:rPr>
                      <m:t>1</m:t>
                    </m:r>
                    <m:r>
                      <m:rPr>
                        <m:nor/>
                      </m:rPr>
                      <a:rPr lang="en-US" sz="1600" b="0" i="0" dirty="0" smtClean="0">
                        <a:solidFill>
                          <a:srgbClr val="FF0000"/>
                        </a:solidFill>
                      </a:rPr>
                      <m:t>MW</m:t>
                    </m:r>
                    <m:r>
                      <m:rPr>
                        <m:nor/>
                      </m:rPr>
                      <a:rPr lang="en-US" sz="1600" b="0" i="0" dirty="0" smtClean="0">
                        <a:solidFill>
                          <a:srgbClr val="FF0000"/>
                        </a:solidFill>
                      </a:rPr>
                      <m:t> </m:t>
                    </m:r>
                  </m:oMath>
                </a14:m>
                <a:endParaRPr lang="en-US" sz="1600" b="0" i="0" dirty="0">
                  <a:solidFill>
                    <a:srgbClr val="FF0000"/>
                  </a:solidFill>
                </a:endParaRPr>
              </a:p>
              <a:p>
                <a:pPr marL="800100" lvl="1" indent="-342900">
                  <a:buFont typeface="Arial" panose="020B0604020202020204" pitchFamily="34" charset="0"/>
                  <a:buChar char="•"/>
                </a:pPr>
                <a14:m>
                  <m:oMath xmlns:m="http://schemas.openxmlformats.org/officeDocument/2006/math">
                    <m:r>
                      <m:rPr>
                        <m:nor/>
                      </m:rPr>
                      <a:rPr lang="en-US" sz="1500" b="0" i="0" dirty="0" smtClean="0">
                        <a:solidFill>
                          <a:srgbClr val="FF0000"/>
                        </a:solidFill>
                      </a:rPr>
                      <m:t>F</m:t>
                    </m:r>
                    <m:r>
                      <m:rPr>
                        <m:nor/>
                      </m:rPr>
                      <a:rPr lang="en-US" sz="1500" dirty="0">
                        <a:solidFill>
                          <a:srgbClr val="FF0000"/>
                        </a:solidFill>
                      </a:rPr>
                      <m:t>orm</m:t>
                    </m:r>
                    <m:r>
                      <m:rPr>
                        <m:nor/>
                      </m:rPr>
                      <a:rPr lang="en-US" sz="1500" dirty="0">
                        <a:solidFill>
                          <a:srgbClr val="FF0000"/>
                        </a:solidFill>
                      </a:rPr>
                      <m:t> 14−974: </m:t>
                    </m:r>
                    <m:r>
                      <m:rPr>
                        <m:nor/>
                      </m:rPr>
                      <a:rPr lang="en-US" sz="1500" dirty="0">
                        <a:solidFill>
                          <a:srgbClr val="FF0000"/>
                        </a:solidFill>
                      </a:rPr>
                      <m:t>Projects</m:t>
                    </m:r>
                    <m:r>
                      <m:rPr>
                        <m:nor/>
                      </m:rPr>
                      <a:rPr lang="en-US" sz="1500" dirty="0">
                        <a:solidFill>
                          <a:srgbClr val="FF0000"/>
                        </a:solidFill>
                      </a:rPr>
                      <m:t> &gt; 1 </m:t>
                    </m:r>
                    <m:r>
                      <m:rPr>
                        <m:nor/>
                      </m:rPr>
                      <a:rPr lang="en-US" sz="1500" dirty="0">
                        <a:solidFill>
                          <a:srgbClr val="FF0000"/>
                        </a:solidFill>
                      </a:rPr>
                      <m:t>MW</m:t>
                    </m:r>
                  </m:oMath>
                </a14:m>
                <a:endParaRPr lang="en-US" sz="1500" dirty="0">
                  <a:solidFill>
                    <a:srgbClr val="FF0000"/>
                  </a:solidFill>
                </a:endParaRPr>
              </a:p>
              <a:p>
                <a:pPr marL="800100" lvl="1" indent="-342900">
                  <a:buFont typeface="Arial" panose="020B0604020202020204" pitchFamily="34" charset="0"/>
                  <a:buChar char="•"/>
                </a:pPr>
                <a:endParaRPr lang="en-US" sz="1500" dirty="0">
                  <a:solidFill>
                    <a:srgbClr val="FF0000"/>
                  </a:solidFill>
                  <a:latin typeface="+mn-lt"/>
                  <a:ea typeface="+mn-ea"/>
                </a:endParaRPr>
              </a:p>
            </p:txBody>
          </p:sp>
        </mc:Choice>
        <mc:Fallback xmlns="">
          <p:sp>
            <p:nvSpPr>
              <p:cNvPr id="2" name="Rectangle 1"/>
              <p:cNvSpPr>
                <a:spLocks noRot="1" noChangeAspect="1" noMove="1" noResize="1" noEditPoints="1" noAdjustHandles="1" noChangeArrowheads="1" noChangeShapeType="1" noTextEdit="1"/>
              </p:cNvSpPr>
              <p:nvPr/>
            </p:nvSpPr>
            <p:spPr>
              <a:xfrm>
                <a:off x="1580943" y="4213944"/>
                <a:ext cx="6437660" cy="1122680"/>
              </a:xfrm>
              <a:prstGeom prst="rect">
                <a:avLst/>
              </a:prstGeom>
              <a:blipFill rotWithShape="1">
                <a:blip r:embed="rId8"/>
                <a:stretch>
                  <a:fillRect l="-758" t="-2717"/>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0AC3C3DA-263E-4A53-90CB-7C3302C33D27}"/>
              </a:ext>
            </a:extLst>
          </p:cNvPr>
          <p:cNvSpPr txBox="1">
            <a:spLocks/>
          </p:cNvSpPr>
          <p:nvPr/>
        </p:nvSpPr>
        <p:spPr>
          <a:xfrm>
            <a:off x="690110" y="5123318"/>
            <a:ext cx="1309638" cy="46553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1600" b="1" u="sng" dirty="0">
                <a:solidFill>
                  <a:srgbClr val="0070C0"/>
                </a:solidFill>
                <a:latin typeface="Arial" panose="020B0604020202020204" pitchFamily="34" charset="0"/>
                <a:cs typeface="Arial" panose="020B0604020202020204" pitchFamily="34" charset="0"/>
              </a:rPr>
              <a:t>SDG&amp;E</a:t>
            </a:r>
          </a:p>
        </p:txBody>
      </p:sp>
      <p:sp>
        <p:nvSpPr>
          <p:cNvPr id="9" name="Rectangle 8">
            <a:extLst>
              <a:ext uri="{FF2B5EF4-FFF2-40B4-BE49-F238E27FC236}">
                <a16:creationId xmlns:a16="http://schemas.microsoft.com/office/drawing/2014/main" id="{8598B7C4-A1A5-4C84-8A57-FD52EA72069C}"/>
              </a:ext>
            </a:extLst>
          </p:cNvPr>
          <p:cNvSpPr/>
          <p:nvPr/>
        </p:nvSpPr>
        <p:spPr>
          <a:xfrm>
            <a:off x="1576958" y="5138484"/>
            <a:ext cx="6443091" cy="892552"/>
          </a:xfrm>
          <a:prstGeom prst="rect">
            <a:avLst/>
          </a:prstGeom>
        </p:spPr>
        <p:txBody>
          <a:bodyPr wrap="square">
            <a:spAutoFit/>
          </a:bodyPr>
          <a:lstStyle/>
          <a:p>
            <a:pPr marL="342900" indent="-342900">
              <a:buFont typeface="+mj-lt"/>
              <a:buAutoNum type="alphaUcPeriod"/>
            </a:pPr>
            <a:r>
              <a:rPr lang="en-US" sz="1600" b="1" dirty="0">
                <a:solidFill>
                  <a:srgbClr val="0070C0"/>
                </a:solidFill>
              </a:rPr>
              <a:t>SDGE has two forms for NEM-Paired Projects	</a:t>
            </a:r>
          </a:p>
          <a:p>
            <a:pPr marL="800100" lvl="1" indent="-342900">
              <a:buFont typeface="Arial" panose="020B0604020202020204" pitchFamily="34" charset="0"/>
              <a:buChar char="•"/>
            </a:pPr>
            <a:r>
              <a:rPr lang="en-US" sz="1200" b="1" dirty="0">
                <a:solidFill>
                  <a:srgbClr val="0070C0"/>
                </a:solidFill>
              </a:rPr>
              <a:t>&lt;30kW projects NEM Terms and Conditions</a:t>
            </a:r>
          </a:p>
          <a:p>
            <a:pPr marL="800100" lvl="1" indent="-342900">
              <a:buFont typeface="Arial" panose="020B0604020202020204" pitchFamily="34" charset="0"/>
              <a:buChar char="•"/>
            </a:pPr>
            <a:r>
              <a:rPr lang="en-US" sz="1200" b="1" dirty="0">
                <a:solidFill>
                  <a:srgbClr val="0070C0"/>
                </a:solidFill>
                <a:latin typeface="+mn-lt"/>
                <a:ea typeface="+mn-ea"/>
              </a:rPr>
              <a:t>&gt;30kW projects Form 142-02760</a:t>
            </a:r>
          </a:p>
          <a:p>
            <a:pPr marL="800100" lvl="1" indent="-342900">
              <a:buFont typeface="Arial" panose="020B0604020202020204" pitchFamily="34" charset="0"/>
              <a:buChar char="•"/>
            </a:pPr>
            <a:endParaRPr lang="en-US" sz="1200" b="1" dirty="0">
              <a:solidFill>
                <a:srgbClr val="0070C0"/>
              </a:solidFill>
              <a:latin typeface="+mn-lt"/>
              <a:ea typeface="+mn-ea"/>
            </a:endParaRPr>
          </a:p>
        </p:txBody>
      </p:sp>
      <p:grpSp>
        <p:nvGrpSpPr>
          <p:cNvPr id="11" name="Group 10"/>
          <p:cNvGrpSpPr/>
          <p:nvPr/>
        </p:nvGrpSpPr>
        <p:grpSpPr>
          <a:xfrm>
            <a:off x="1397252" y="995093"/>
            <a:ext cx="942355" cy="700075"/>
            <a:chOff x="4815" y="58237"/>
            <a:chExt cx="1627453" cy="639544"/>
          </a:xfrm>
          <a:solidFill>
            <a:schemeClr val="accent2"/>
          </a:solidFill>
        </p:grpSpPr>
        <p:sp>
          <p:nvSpPr>
            <p:cNvPr id="12" name="Rounded Rectangle 11"/>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14" name="Group 13"/>
          <p:cNvGrpSpPr/>
          <p:nvPr/>
        </p:nvGrpSpPr>
        <p:grpSpPr>
          <a:xfrm>
            <a:off x="2479065" y="1001990"/>
            <a:ext cx="933026" cy="686281"/>
            <a:chOff x="1860113" y="58237"/>
            <a:chExt cx="1627453" cy="639544"/>
          </a:xfrm>
          <a:solidFill>
            <a:schemeClr val="accent2"/>
          </a:solidFill>
        </p:grpSpPr>
        <p:sp>
          <p:nvSpPr>
            <p:cNvPr id="15" name="Rounded Rectangle 14"/>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17" name="Group 16"/>
          <p:cNvGrpSpPr/>
          <p:nvPr/>
        </p:nvGrpSpPr>
        <p:grpSpPr>
          <a:xfrm>
            <a:off x="3543248" y="991592"/>
            <a:ext cx="844656" cy="707076"/>
            <a:chOff x="3715410" y="58237"/>
            <a:chExt cx="1627453" cy="639544"/>
          </a:xfrm>
          <a:solidFill>
            <a:schemeClr val="accent2"/>
          </a:solidFill>
        </p:grpSpPr>
        <p:sp>
          <p:nvSpPr>
            <p:cNvPr id="18" name="Rounded Rectangle 17"/>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20" name="Group 19"/>
          <p:cNvGrpSpPr/>
          <p:nvPr/>
        </p:nvGrpSpPr>
        <p:grpSpPr>
          <a:xfrm>
            <a:off x="4537778" y="998558"/>
            <a:ext cx="914641" cy="693144"/>
            <a:chOff x="5570707" y="58237"/>
            <a:chExt cx="1627453" cy="639544"/>
          </a:xfrm>
          <a:solidFill>
            <a:schemeClr val="accent2"/>
          </a:solidFill>
          <a:effectLst>
            <a:outerShdw blurRad="254000" dist="50800" dir="4800000" sx="113000" sy="113000" algn="ctr" rotWithShape="0">
              <a:srgbClr val="FF0000"/>
            </a:outerShdw>
          </a:effectLst>
        </p:grpSpPr>
        <p:sp>
          <p:nvSpPr>
            <p:cNvPr id="21" name="Rounded Rectangle 20"/>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Agreement Phase</a:t>
              </a:r>
              <a:endParaRPr lang="en-US" sz="900" b="1" baseline="30000" dirty="0">
                <a:solidFill>
                  <a:prstClr val="white"/>
                </a:solidFill>
                <a:latin typeface="Calibri" panose="020F0502020204030204"/>
              </a:endParaRPr>
            </a:p>
          </p:txBody>
        </p:sp>
      </p:grpSp>
      <p:grpSp>
        <p:nvGrpSpPr>
          <p:cNvPr id="23" name="Group 22"/>
          <p:cNvGrpSpPr/>
          <p:nvPr/>
        </p:nvGrpSpPr>
        <p:grpSpPr>
          <a:xfrm>
            <a:off x="5601124" y="995093"/>
            <a:ext cx="961297" cy="700075"/>
            <a:chOff x="7426005" y="58237"/>
            <a:chExt cx="1627453" cy="639544"/>
          </a:xfrm>
          <a:solidFill>
            <a:schemeClr val="accent2"/>
          </a:solidFill>
        </p:grpSpPr>
        <p:sp>
          <p:nvSpPr>
            <p:cNvPr id="24" name="Rounded Rectangle 23"/>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26" name="Flowchart: Alternate Process 25"/>
          <p:cNvSpPr/>
          <p:nvPr/>
        </p:nvSpPr>
        <p:spPr>
          <a:xfrm>
            <a:off x="206577" y="102034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27" name="Group 26"/>
          <p:cNvGrpSpPr/>
          <p:nvPr/>
        </p:nvGrpSpPr>
        <p:grpSpPr>
          <a:xfrm>
            <a:off x="6719606" y="988057"/>
            <a:ext cx="1010332" cy="714147"/>
            <a:chOff x="7426005" y="58237"/>
            <a:chExt cx="1627453" cy="639544"/>
          </a:xfrm>
          <a:solidFill>
            <a:schemeClr val="accent2"/>
          </a:solidFill>
        </p:grpSpPr>
        <p:sp>
          <p:nvSpPr>
            <p:cNvPr id="28" name="Rounded Rectangle 27"/>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30" name="Flowchart: Alternate Process 29"/>
          <p:cNvSpPr/>
          <p:nvPr/>
        </p:nvSpPr>
        <p:spPr>
          <a:xfrm>
            <a:off x="7873060" y="102330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31" name="Chevron 30"/>
          <p:cNvSpPr/>
          <p:nvPr/>
        </p:nvSpPr>
        <p:spPr>
          <a:xfrm>
            <a:off x="12325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2280283" y="12382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33661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43567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a:off x="7699259"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a:off x="6521826"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a:off x="54235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8598B7C4-A1A5-4C84-8A57-FD52EA72069C}"/>
              </a:ext>
            </a:extLst>
          </p:cNvPr>
          <p:cNvSpPr/>
          <p:nvPr/>
        </p:nvSpPr>
        <p:spPr>
          <a:xfrm>
            <a:off x="862582" y="5700116"/>
            <a:ext cx="7700393" cy="646331"/>
          </a:xfrm>
          <a:prstGeom prst="rect">
            <a:avLst/>
          </a:prstGeom>
        </p:spPr>
        <p:txBody>
          <a:bodyPr wrap="square">
            <a:spAutoFit/>
          </a:bodyPr>
          <a:lstStyle/>
          <a:p>
            <a:pPr marL="800100" lvl="1" indent="-342900">
              <a:buFont typeface="Arial" panose="020B0604020202020204" pitchFamily="34" charset="0"/>
              <a:buChar char="•"/>
            </a:pPr>
            <a:endParaRPr lang="en-US" sz="1200" b="1" dirty="0">
              <a:solidFill>
                <a:srgbClr val="0070C0"/>
              </a:solidFill>
              <a:latin typeface="+mn-lt"/>
              <a:ea typeface="+mn-ea"/>
            </a:endParaRPr>
          </a:p>
          <a:p>
            <a:pPr marL="628650" lvl="1" indent="-171450"/>
            <a:r>
              <a:rPr lang="en-US" sz="1200" b="1" dirty="0">
                <a:solidFill>
                  <a:srgbClr val="0070C0"/>
                </a:solidFill>
                <a:latin typeface="+mn-lt"/>
                <a:ea typeface="+mn-ea"/>
              </a:rPr>
              <a:t>** Paired battery projects that are less than 150% of the PV project are considered an enhancement and no additional / separate IA are done.  They fall under the PV IA/Terms and conditions.</a:t>
            </a:r>
          </a:p>
        </p:txBody>
      </p:sp>
      <p:sp>
        <p:nvSpPr>
          <p:cNvPr id="39" name="5-Point Star 38"/>
          <p:cNvSpPr/>
          <p:nvPr/>
        </p:nvSpPr>
        <p:spPr>
          <a:xfrm>
            <a:off x="4924425" y="1626004"/>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26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014250991"/>
              </p:ext>
            </p:extLst>
          </p:nvPr>
        </p:nvGraphicFramePr>
        <p:xfrm>
          <a:off x="1189021" y="2349865"/>
          <a:ext cx="6889750" cy="1951034"/>
        </p:xfrm>
        <a:graphic>
          <a:graphicData uri="http://schemas.openxmlformats.org/drawingml/2006/table">
            <a:tbl>
              <a:tblPr firstRow="1" bandRow="1">
                <a:tableStyleId>{5C22544A-7EE6-4342-B048-85BDC9FD1C3A}</a:tableStyleId>
              </a:tblPr>
              <a:tblGrid>
                <a:gridCol w="2001854">
                  <a:extLst>
                    <a:ext uri="{9D8B030D-6E8A-4147-A177-3AD203B41FA5}">
                      <a16:colId xmlns:a16="http://schemas.microsoft.com/office/drawing/2014/main" val="20000"/>
                    </a:ext>
                  </a:extLst>
                </a:gridCol>
                <a:gridCol w="4887896">
                  <a:extLst>
                    <a:ext uri="{9D8B030D-6E8A-4147-A177-3AD203B41FA5}">
                      <a16:colId xmlns:a16="http://schemas.microsoft.com/office/drawing/2014/main" val="20001"/>
                    </a:ext>
                  </a:extLst>
                </a:gridCol>
              </a:tblGrid>
              <a:tr h="388934">
                <a:tc>
                  <a:txBody>
                    <a:bodyPr/>
                    <a:lstStyle/>
                    <a:p>
                      <a:pPr algn="ctr"/>
                      <a:r>
                        <a:rPr lang="en-US" sz="1400" dirty="0"/>
                        <a:t>Common</a:t>
                      </a:r>
                      <a:r>
                        <a:rPr lang="en-US" sz="1400" baseline="0" dirty="0"/>
                        <a:t> Deficiency</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dirty="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3796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Missing/incorrect</a:t>
                      </a:r>
                      <a:r>
                        <a:rPr lang="en-US" sz="1400" baseline="0" dirty="0"/>
                        <a:t> information </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400" b="1" dirty="0"/>
                        <a:t>Work with assigned the assigned representative on</a:t>
                      </a:r>
                      <a:r>
                        <a:rPr lang="en-US" sz="1400" b="1" baseline="0" dirty="0"/>
                        <a:t> requested information:</a:t>
                      </a:r>
                    </a:p>
                    <a:p>
                      <a:pPr marL="171450" lvl="1" indent="-171450">
                        <a:buFont typeface="Arial" panose="020B0604020202020204" pitchFamily="34" charset="0"/>
                        <a:buChar char="•"/>
                      </a:pPr>
                      <a:r>
                        <a:rPr lang="en-US" sz="1400" u="sng" baseline="0" dirty="0">
                          <a:solidFill>
                            <a:schemeClr val="tx1"/>
                          </a:solidFill>
                        </a:rPr>
                        <a:t>PG&amp;E: Service Planning Representative</a:t>
                      </a:r>
                    </a:p>
                    <a:p>
                      <a:pPr marL="171450" lvl="1" indent="-171450">
                        <a:buFont typeface="Arial" panose="020B0604020202020204" pitchFamily="34" charset="0"/>
                        <a:buChar char="•"/>
                      </a:pPr>
                      <a:r>
                        <a:rPr lang="en-US" sz="1400" u="sng" baseline="0" dirty="0">
                          <a:solidFill>
                            <a:srgbClr val="FF0000"/>
                          </a:solidFill>
                        </a:rPr>
                        <a:t>SCE: </a:t>
                      </a:r>
                      <a:r>
                        <a:rPr lang="en-US" sz="1400" u="none" baseline="0" dirty="0">
                          <a:solidFill>
                            <a:srgbClr val="FF0000"/>
                          </a:solidFill>
                        </a:rPr>
                        <a:t>Engineer and/ or Interconnection Advisor</a:t>
                      </a:r>
                      <a:r>
                        <a:rPr lang="en-US" sz="1400" u="sng" baseline="0" dirty="0">
                          <a:solidFill>
                            <a:srgbClr val="FF0000"/>
                          </a:solidFill>
                        </a:rPr>
                        <a:t> </a:t>
                      </a:r>
                    </a:p>
                    <a:p>
                      <a:pPr marL="171450" lvl="1" indent="-171450">
                        <a:buFont typeface="Arial" panose="020B0604020202020204" pitchFamily="34" charset="0"/>
                        <a:buChar char="•"/>
                      </a:pPr>
                      <a:r>
                        <a:rPr lang="en-US" sz="1400" b="1" u="sng" baseline="0" dirty="0">
                          <a:solidFill>
                            <a:srgbClr val="0070C0"/>
                          </a:solidFill>
                        </a:rPr>
                        <a:t>SDG&amp;E: </a:t>
                      </a:r>
                      <a:r>
                        <a:rPr lang="en-US" sz="1400" b="1" u="none" baseline="0" dirty="0">
                          <a:solidFill>
                            <a:srgbClr val="0070C0"/>
                          </a:solidFill>
                        </a:rPr>
                        <a:t>DIIS application system sends email notifications and customer/contractor can access at any time the status and any open issues on application.</a:t>
                      </a:r>
                      <a:endParaRPr lang="en-US" sz="1400" b="1" u="none" dirty="0">
                        <a:solidFill>
                          <a:srgbClr val="0070C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Title 1">
            <a:extLst>
              <a:ext uri="{FF2B5EF4-FFF2-40B4-BE49-F238E27FC236}">
                <a16:creationId xmlns:a16="http://schemas.microsoft.com/office/drawing/2014/main" id="{C860D98B-BE03-445C-A8E0-A837248CCBE8}"/>
              </a:ext>
            </a:extLst>
          </p:cNvPr>
          <p:cNvSpPr txBox="1">
            <a:spLocks/>
          </p:cNvSpPr>
          <p:nvPr/>
        </p:nvSpPr>
        <p:spPr>
          <a:xfrm>
            <a:off x="981075" y="826297"/>
            <a:ext cx="5848350" cy="465535"/>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3300" dirty="0">
                <a:solidFill>
                  <a:prstClr val="white"/>
                </a:solidFill>
                <a:latin typeface="Calibri Light" panose="020F0302020204030204"/>
              </a:rPr>
              <a:t>Implementation Phase</a:t>
            </a:r>
          </a:p>
        </p:txBody>
      </p:sp>
      <p:sp>
        <p:nvSpPr>
          <p:cNvPr id="34" name="Title 1">
            <a:extLst>
              <a:ext uri="{FF2B5EF4-FFF2-40B4-BE49-F238E27FC236}">
                <a16:creationId xmlns:a16="http://schemas.microsoft.com/office/drawing/2014/main" id="{E95D8CB0-53A8-466A-969C-094F8ACA5E68}"/>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Construction</a:t>
            </a:r>
          </a:p>
        </p:txBody>
      </p:sp>
      <p:sp>
        <p:nvSpPr>
          <p:cNvPr id="3" name="Slide Number Placeholder 2">
            <a:extLst>
              <a:ext uri="{FF2B5EF4-FFF2-40B4-BE49-F238E27FC236}">
                <a16:creationId xmlns:a16="http://schemas.microsoft.com/office/drawing/2014/main" id="{8DA9EF8E-0B47-409C-8626-3E85B2724EAC}"/>
              </a:ext>
            </a:extLst>
          </p:cNvPr>
          <p:cNvSpPr>
            <a:spLocks noGrp="1"/>
          </p:cNvSpPr>
          <p:nvPr>
            <p:ph type="sldNum" sz="quarter" idx="12"/>
          </p:nvPr>
        </p:nvSpPr>
        <p:spPr/>
        <p:txBody>
          <a:bodyPr/>
          <a:lstStyle/>
          <a:p>
            <a:fld id="{008D52BB-F916-4B4D-BC10-ADDCDEC66796}" type="slidenum">
              <a:rPr lang="en-US" smtClean="0"/>
              <a:t>11</a:t>
            </a:fld>
            <a:endParaRPr lang="en-US"/>
          </a:p>
        </p:txBody>
      </p:sp>
      <p:sp>
        <p:nvSpPr>
          <p:cNvPr id="35" name="Title 1"/>
          <p:cNvSpPr txBox="1">
            <a:spLocks/>
          </p:cNvSpPr>
          <p:nvPr/>
        </p:nvSpPr>
        <p:spPr>
          <a:xfrm>
            <a:off x="981075" y="826297"/>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solidFill>
                  <a:schemeClr val="bg1"/>
                </a:solidFill>
              </a:rPr>
              <a:t>Application Phase </a:t>
            </a:r>
            <a:endParaRPr lang="en-US" dirty="0">
              <a:solidFill>
                <a:schemeClr val="bg1"/>
              </a:solidFill>
            </a:endParaRPr>
          </a:p>
        </p:txBody>
      </p:sp>
      <p:grpSp>
        <p:nvGrpSpPr>
          <p:cNvPr id="36" name="Group 35"/>
          <p:cNvGrpSpPr/>
          <p:nvPr/>
        </p:nvGrpSpPr>
        <p:grpSpPr>
          <a:xfrm>
            <a:off x="1397252" y="1052243"/>
            <a:ext cx="942355" cy="700075"/>
            <a:chOff x="4815" y="58237"/>
            <a:chExt cx="1627453" cy="639544"/>
          </a:xfrm>
          <a:solidFill>
            <a:schemeClr val="accent2"/>
          </a:solidFill>
        </p:grpSpPr>
        <p:sp>
          <p:nvSpPr>
            <p:cNvPr id="37" name="Rounded Rectangle 36"/>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41" name="Group 40"/>
          <p:cNvGrpSpPr/>
          <p:nvPr/>
        </p:nvGrpSpPr>
        <p:grpSpPr>
          <a:xfrm>
            <a:off x="2479065" y="1059140"/>
            <a:ext cx="933026" cy="686281"/>
            <a:chOff x="1860113" y="58237"/>
            <a:chExt cx="1627453" cy="639544"/>
          </a:xfrm>
          <a:solidFill>
            <a:schemeClr val="accent2"/>
          </a:solidFill>
        </p:grpSpPr>
        <p:sp>
          <p:nvSpPr>
            <p:cNvPr id="42" name="Rounded Rectangle 41"/>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44" name="Group 43"/>
          <p:cNvGrpSpPr/>
          <p:nvPr/>
        </p:nvGrpSpPr>
        <p:grpSpPr>
          <a:xfrm>
            <a:off x="3543248" y="1048742"/>
            <a:ext cx="844656" cy="707076"/>
            <a:chOff x="3715410" y="58237"/>
            <a:chExt cx="1627453" cy="639544"/>
          </a:xfrm>
          <a:solidFill>
            <a:schemeClr val="accent2"/>
          </a:solidFill>
        </p:grpSpPr>
        <p:sp>
          <p:nvSpPr>
            <p:cNvPr id="45" name="Rounded Rectangle 44"/>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47" name="Group 46"/>
          <p:cNvGrpSpPr/>
          <p:nvPr/>
        </p:nvGrpSpPr>
        <p:grpSpPr>
          <a:xfrm>
            <a:off x="4537778" y="1055708"/>
            <a:ext cx="914641" cy="693144"/>
            <a:chOff x="5570707" y="58237"/>
            <a:chExt cx="1627453" cy="639544"/>
          </a:xfrm>
          <a:solidFill>
            <a:schemeClr val="accent2"/>
          </a:solidFill>
        </p:grpSpPr>
        <p:sp>
          <p:nvSpPr>
            <p:cNvPr id="48" name="Rounded Rectangle 47"/>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50" name="Group 49"/>
          <p:cNvGrpSpPr/>
          <p:nvPr/>
        </p:nvGrpSpPr>
        <p:grpSpPr>
          <a:xfrm>
            <a:off x="5601124" y="1052243"/>
            <a:ext cx="961297" cy="700075"/>
            <a:chOff x="7426005" y="58237"/>
            <a:chExt cx="1627453" cy="639544"/>
          </a:xfrm>
          <a:solidFill>
            <a:schemeClr val="accent2"/>
          </a:solidFill>
          <a:effectLst>
            <a:outerShdw blurRad="254000" dist="50800" dir="4800000" sx="113000" sy="113000" algn="ctr" rotWithShape="0">
              <a:srgbClr val="FF0000"/>
            </a:outerShdw>
          </a:effectLst>
        </p:grpSpPr>
        <p:sp>
          <p:nvSpPr>
            <p:cNvPr id="51" name="Rounded Rectangle 50"/>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Construction</a:t>
              </a:r>
              <a:endParaRPr lang="en-US" sz="750" b="1" dirty="0">
                <a:solidFill>
                  <a:prstClr val="white"/>
                </a:solidFill>
                <a:latin typeface="Calibri" panose="020F0502020204030204"/>
              </a:endParaRPr>
            </a:p>
          </p:txBody>
        </p:sp>
      </p:grpSp>
      <p:sp>
        <p:nvSpPr>
          <p:cNvPr id="53" name="Flowchart: Alternate Process 52"/>
          <p:cNvSpPr/>
          <p:nvPr/>
        </p:nvSpPr>
        <p:spPr>
          <a:xfrm>
            <a:off x="206577" y="107749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54" name="Group 53"/>
          <p:cNvGrpSpPr/>
          <p:nvPr/>
        </p:nvGrpSpPr>
        <p:grpSpPr>
          <a:xfrm>
            <a:off x="6719606" y="1045207"/>
            <a:ext cx="1010332" cy="714147"/>
            <a:chOff x="7426005" y="58237"/>
            <a:chExt cx="1627453" cy="639544"/>
          </a:xfrm>
          <a:solidFill>
            <a:schemeClr val="accent2"/>
          </a:solidFill>
        </p:grpSpPr>
        <p:sp>
          <p:nvSpPr>
            <p:cNvPr id="55" name="Rounded Rectangle 54"/>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57" name="Flowchart: Alternate Process 56"/>
          <p:cNvSpPr/>
          <p:nvPr/>
        </p:nvSpPr>
        <p:spPr>
          <a:xfrm>
            <a:off x="7873060" y="108045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58" name="Chevron 57"/>
          <p:cNvSpPr/>
          <p:nvPr/>
        </p:nvSpPr>
        <p:spPr>
          <a:xfrm>
            <a:off x="12325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2280283" y="12954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33661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43567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a:off x="7699259"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a:off x="6521826"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hevron 63"/>
          <p:cNvSpPr/>
          <p:nvPr/>
        </p:nvSpPr>
        <p:spPr>
          <a:xfrm>
            <a:off x="54235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5-Point Star 65"/>
          <p:cNvSpPr/>
          <p:nvPr/>
        </p:nvSpPr>
        <p:spPr>
          <a:xfrm>
            <a:off x="6010275" y="1664104"/>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00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4"/>
              <p:cNvSpPr txBox="1">
                <a:spLocks noChangeArrowheads="1"/>
              </p:cNvSpPr>
              <p:nvPr/>
            </p:nvSpPr>
            <p:spPr bwMode="auto">
              <a:xfrm>
                <a:off x="1174750" y="228600"/>
                <a:ext cx="7854950"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Commissioning </a:t>
                </a:r>
                <a14:m>
                  <m:oMath xmlns:m="http://schemas.openxmlformats.org/officeDocument/2006/math">
                    <m:r>
                      <a:rPr lang="en-US" altLang="en-US" sz="2800" b="1" i="1">
                        <a:solidFill>
                          <a:prstClr val="white"/>
                        </a:solidFill>
                        <a:latin typeface="Cambria Math"/>
                        <a:ea typeface="Cambria Math"/>
                      </a:rPr>
                      <m:t>≥</m:t>
                    </m:r>
                    <m:r>
                      <m:rPr>
                        <m:nor/>
                      </m:rPr>
                      <a:rPr lang="en-US" altLang="en-US" sz="2800" b="1" dirty="0">
                        <a:solidFill>
                          <a:prstClr val="white"/>
                        </a:solidFill>
                        <a:latin typeface="Arial" panose="020B0604020202020204" pitchFamily="34" charset="0"/>
                        <a:cs typeface="Arial" panose="020B0604020202020204" pitchFamily="34" charset="0"/>
                      </a:rPr>
                      <m:t>10</m:t>
                    </m:r>
                    <m:r>
                      <m:rPr>
                        <m:nor/>
                      </m:rPr>
                      <a:rPr lang="en-US" altLang="en-US" sz="2800" b="1" dirty="0">
                        <a:solidFill>
                          <a:prstClr val="white"/>
                        </a:solidFill>
                        <a:latin typeface="Arial" panose="020B0604020202020204" pitchFamily="34" charset="0"/>
                        <a:cs typeface="Arial" panose="020B0604020202020204" pitchFamily="34" charset="0"/>
                      </a:rPr>
                      <m:t>kw</m:t>
                    </m:r>
                  </m:oMath>
                </a14:m>
                <a:endParaRPr lang="en-US" altLang="en-US" sz="2800" b="1" dirty="0">
                  <a:solidFill>
                    <a:prstClr val="white"/>
                  </a:solidFill>
                  <a:latin typeface="Arial" pitchFamily="34" charset="0"/>
                  <a:cs typeface="Arial" panose="020B0604020202020204" pitchFamily="34" charset="0"/>
                </a:endParaRPr>
              </a:p>
              <a:p>
                <a:pPr eaLnBrk="1" hangingPunct="1"/>
                <a:endParaRPr lang="en-US" altLang="en-US" sz="2800" b="1" dirty="0">
                  <a:solidFill>
                    <a:prstClr val="white"/>
                  </a:solidFill>
                  <a:latin typeface="Arial" pitchFamily="34" charset="0"/>
                </a:endParaRPr>
              </a:p>
            </p:txBody>
          </p:sp>
        </mc:Choice>
        <mc:Fallback xmlns="">
          <p:sp>
            <p:nvSpPr>
              <p:cNvPr id="2" name="TextBox 4"/>
              <p:cNvSpPr txBox="1">
                <a:spLocks noRot="1" noChangeAspect="1" noMove="1" noResize="1" noEditPoints="1" noAdjustHandles="1" noChangeArrowheads="1" noChangeShapeType="1" noTextEdit="1"/>
              </p:cNvSpPr>
              <p:nvPr/>
            </p:nvSpPr>
            <p:spPr bwMode="auto">
              <a:xfrm>
                <a:off x="1174750" y="228600"/>
                <a:ext cx="7854950" cy="954107"/>
              </a:xfrm>
              <a:prstGeom prst="rect">
                <a:avLst/>
              </a:prstGeom>
              <a:blipFill rotWithShape="1">
                <a:blip r:embed="rId2"/>
                <a:stretch>
                  <a:fillRect l="-1630" t="-64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38755D-C242-4EC5-B6FC-CDD806D5BB48}"/>
              </a:ext>
            </a:extLst>
          </p:cNvPr>
          <p:cNvSpPr>
            <a:spLocks noGrp="1"/>
          </p:cNvSpPr>
          <p:nvPr>
            <p:ph type="sldNum" sz="quarter" idx="12"/>
          </p:nvPr>
        </p:nvSpPr>
        <p:spPr/>
        <p:txBody>
          <a:bodyPr/>
          <a:lstStyle/>
          <a:p>
            <a:fld id="{008D52BB-F916-4B4D-BC10-ADDCDEC66796}" type="slidenum">
              <a:rPr lang="en-US" smtClean="0"/>
              <a:t>12</a:t>
            </a:fld>
            <a:endParaRPr lang="en-US"/>
          </a:p>
        </p:txBody>
      </p:sp>
      <p:sp>
        <p:nvSpPr>
          <p:cNvPr id="20" name="Title 1"/>
          <p:cNvSpPr txBox="1">
            <a:spLocks/>
          </p:cNvSpPr>
          <p:nvPr/>
        </p:nvSpPr>
        <p:spPr>
          <a:xfrm>
            <a:off x="981075" y="1016797"/>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solidFill>
                  <a:schemeClr val="bg1"/>
                </a:solidFill>
              </a:rPr>
              <a:t>Application Phase </a:t>
            </a:r>
            <a:endParaRPr lang="en-US" dirty="0">
              <a:solidFill>
                <a:schemeClr val="bg1"/>
              </a:solidFill>
            </a:endParaRPr>
          </a:p>
        </p:txBody>
      </p:sp>
      <p:grpSp>
        <p:nvGrpSpPr>
          <p:cNvPr id="21" name="Group 20"/>
          <p:cNvGrpSpPr/>
          <p:nvPr/>
        </p:nvGrpSpPr>
        <p:grpSpPr>
          <a:xfrm>
            <a:off x="1397252" y="1242743"/>
            <a:ext cx="942355" cy="700075"/>
            <a:chOff x="4815" y="58237"/>
            <a:chExt cx="1627453" cy="639544"/>
          </a:xfrm>
          <a:solidFill>
            <a:schemeClr val="accent2"/>
          </a:solidFill>
        </p:grpSpPr>
        <p:sp>
          <p:nvSpPr>
            <p:cNvPr id="22" name="Rounded Rectangle 21"/>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24" name="Group 23"/>
          <p:cNvGrpSpPr/>
          <p:nvPr/>
        </p:nvGrpSpPr>
        <p:grpSpPr>
          <a:xfrm>
            <a:off x="2479065" y="1249640"/>
            <a:ext cx="933026" cy="686281"/>
            <a:chOff x="1860113" y="58237"/>
            <a:chExt cx="1627453" cy="639544"/>
          </a:xfrm>
          <a:solidFill>
            <a:schemeClr val="accent2"/>
          </a:solidFill>
        </p:grpSpPr>
        <p:sp>
          <p:nvSpPr>
            <p:cNvPr id="25" name="Rounded Rectangle 24"/>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27" name="Group 26"/>
          <p:cNvGrpSpPr/>
          <p:nvPr/>
        </p:nvGrpSpPr>
        <p:grpSpPr>
          <a:xfrm>
            <a:off x="3543248" y="1239242"/>
            <a:ext cx="844656" cy="707076"/>
            <a:chOff x="3715410" y="58237"/>
            <a:chExt cx="1627453" cy="639544"/>
          </a:xfrm>
          <a:solidFill>
            <a:schemeClr val="accent2"/>
          </a:solidFill>
        </p:grpSpPr>
        <p:sp>
          <p:nvSpPr>
            <p:cNvPr id="28" name="Rounded Rectangle 27"/>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30" name="Group 29"/>
          <p:cNvGrpSpPr/>
          <p:nvPr/>
        </p:nvGrpSpPr>
        <p:grpSpPr>
          <a:xfrm>
            <a:off x="4537778" y="1246208"/>
            <a:ext cx="914641" cy="693144"/>
            <a:chOff x="5570707" y="58237"/>
            <a:chExt cx="1627453" cy="639544"/>
          </a:xfrm>
          <a:solidFill>
            <a:schemeClr val="accent2"/>
          </a:solidFill>
        </p:grpSpPr>
        <p:sp>
          <p:nvSpPr>
            <p:cNvPr id="31" name="Rounded Rectangle 30"/>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33" name="Group 32"/>
          <p:cNvGrpSpPr/>
          <p:nvPr/>
        </p:nvGrpSpPr>
        <p:grpSpPr>
          <a:xfrm>
            <a:off x="5601124" y="1242743"/>
            <a:ext cx="961297" cy="700075"/>
            <a:chOff x="7426005" y="58237"/>
            <a:chExt cx="1627453" cy="639544"/>
          </a:xfrm>
          <a:solidFill>
            <a:schemeClr val="accent2"/>
          </a:solidFill>
        </p:grpSpPr>
        <p:sp>
          <p:nvSpPr>
            <p:cNvPr id="34" name="Rounded Rectangle 33"/>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36" name="Flowchart: Alternate Process 35"/>
          <p:cNvSpPr/>
          <p:nvPr/>
        </p:nvSpPr>
        <p:spPr>
          <a:xfrm>
            <a:off x="206577" y="126799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37" name="Group 36"/>
          <p:cNvGrpSpPr/>
          <p:nvPr/>
        </p:nvGrpSpPr>
        <p:grpSpPr>
          <a:xfrm>
            <a:off x="6719606" y="1235707"/>
            <a:ext cx="1010332" cy="714147"/>
            <a:chOff x="7426005" y="58237"/>
            <a:chExt cx="1627453" cy="639544"/>
          </a:xfrm>
          <a:solidFill>
            <a:schemeClr val="accent2"/>
          </a:solidFill>
          <a:effectLst>
            <a:outerShdw blurRad="254000" dist="50800" dir="4800000" sx="113000" sy="113000" algn="ctr" rotWithShape="0">
              <a:srgbClr val="FF0000"/>
            </a:outerShdw>
          </a:effectLst>
        </p:grpSpPr>
        <p:sp>
          <p:nvSpPr>
            <p:cNvPr id="38" name="Rounded Rectangle 37"/>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40" name="Flowchart: Alternate Process 39"/>
          <p:cNvSpPr/>
          <p:nvPr/>
        </p:nvSpPr>
        <p:spPr>
          <a:xfrm>
            <a:off x="7873060" y="127095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41" name="Chevron 40"/>
          <p:cNvSpPr/>
          <p:nvPr/>
        </p:nvSpPr>
        <p:spPr>
          <a:xfrm>
            <a:off x="1232533" y="14763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a:off x="2280283" y="14859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a:off x="3366133" y="14763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a:off x="4356733" y="14763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a:off x="7699259" y="14763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a:off x="6521826" y="14763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a:off x="5423533" y="14763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ontent Placeholder 2"/>
          <p:cNvSpPr txBox="1">
            <a:spLocks/>
          </p:cNvSpPr>
          <p:nvPr/>
        </p:nvSpPr>
        <p:spPr>
          <a:xfrm>
            <a:off x="1216658" y="2558880"/>
            <a:ext cx="6892312" cy="3651419"/>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600" b="1" u="sng" dirty="0"/>
              <a:t>Safety Reminders</a:t>
            </a:r>
            <a:r>
              <a:rPr lang="en-US" sz="2600" u="sng" dirty="0"/>
              <a:t>:</a:t>
            </a:r>
          </a:p>
          <a:p>
            <a:pPr marL="0" indent="0" fontAlgn="auto">
              <a:spcAft>
                <a:spcPts val="0"/>
              </a:spcAft>
              <a:buFont typeface="Arial" panose="020B0604020202020204" pitchFamily="34" charset="0"/>
              <a:buNone/>
            </a:pPr>
            <a:endParaRPr lang="en-US" sz="2600" u="sng" dirty="0"/>
          </a:p>
          <a:p>
            <a:pPr fontAlgn="auto">
              <a:spcAft>
                <a:spcPts val="0"/>
              </a:spcAft>
            </a:pPr>
            <a:r>
              <a:rPr lang="en-US" dirty="0"/>
              <a:t>Do not perform your own Disconnect/Reconnects, </a:t>
            </a:r>
            <a:br>
              <a:rPr lang="en-US" dirty="0"/>
            </a:br>
            <a:r>
              <a:rPr lang="en-US" dirty="0"/>
              <a:t>request the Disconnect/Reconnect from your Utility.</a:t>
            </a:r>
          </a:p>
          <a:p>
            <a:pPr fontAlgn="auto">
              <a:spcAft>
                <a:spcPts val="0"/>
              </a:spcAft>
            </a:pPr>
            <a:endParaRPr lang="en-US" dirty="0"/>
          </a:p>
          <a:p>
            <a:pPr fontAlgn="auto">
              <a:spcAft>
                <a:spcPts val="0"/>
              </a:spcAft>
            </a:pPr>
            <a:r>
              <a:rPr lang="en-US" dirty="0"/>
              <a:t>Ensure that your installation meets the utility’s requirements:</a:t>
            </a:r>
          </a:p>
          <a:p>
            <a:pPr lvl="1" fontAlgn="auto">
              <a:spcAft>
                <a:spcPts val="0"/>
              </a:spcAft>
            </a:pPr>
            <a:r>
              <a:rPr lang="en-US" b="1" u="sng" dirty="0"/>
              <a:t>PG&amp;E:</a:t>
            </a:r>
            <a:r>
              <a:rPr lang="en-US" u="sng" dirty="0"/>
              <a:t> - </a:t>
            </a:r>
            <a:r>
              <a:rPr lang="en-US" b="1" dirty="0" err="1"/>
              <a:t>Greenbook</a:t>
            </a:r>
            <a:r>
              <a:rPr lang="en-US" b="1" dirty="0"/>
              <a:t>  - </a:t>
            </a:r>
            <a:r>
              <a:rPr lang="en-US" dirty="0"/>
              <a:t> Electric and Gas Service Requirements, including gas clearance requirements.</a:t>
            </a:r>
          </a:p>
          <a:p>
            <a:pPr lvl="1" fontAlgn="auto">
              <a:spcAft>
                <a:spcPts val="0"/>
              </a:spcAft>
            </a:pPr>
            <a:r>
              <a:rPr lang="en-US" b="1" u="sng" dirty="0">
                <a:solidFill>
                  <a:srgbClr val="FF0000"/>
                </a:solidFill>
              </a:rPr>
              <a:t>SCE:</a:t>
            </a:r>
            <a:r>
              <a:rPr lang="en-US" b="1" dirty="0">
                <a:solidFill>
                  <a:srgbClr val="FF0000"/>
                </a:solidFill>
              </a:rPr>
              <a:t> </a:t>
            </a:r>
            <a:r>
              <a:rPr lang="en-US" dirty="0">
                <a:solidFill>
                  <a:srgbClr val="FF0000"/>
                </a:solidFill>
              </a:rPr>
              <a:t>NEM Handbook; Interconnection Handbook &amp; Electric Service Requirements.</a:t>
            </a:r>
          </a:p>
          <a:p>
            <a:pPr lvl="1" fontAlgn="auto">
              <a:spcAft>
                <a:spcPts val="0"/>
              </a:spcAft>
            </a:pPr>
            <a:r>
              <a:rPr lang="en-US" b="1" u="sng" dirty="0">
                <a:solidFill>
                  <a:srgbClr val="0070C0"/>
                </a:solidFill>
              </a:rPr>
              <a:t>SDG&amp;E:</a:t>
            </a:r>
            <a:r>
              <a:rPr lang="en-US" dirty="0">
                <a:solidFill>
                  <a:srgbClr val="0070C0"/>
                </a:solidFill>
              </a:rPr>
              <a:t> Interconnection Handbook &amp; Electric Service Requirements</a:t>
            </a:r>
          </a:p>
          <a:p>
            <a:pPr lvl="1" fontAlgn="auto">
              <a:spcAft>
                <a:spcPts val="0"/>
              </a:spcAft>
            </a:pPr>
            <a:endParaRPr lang="en-US" u="sng" dirty="0">
              <a:solidFill>
                <a:srgbClr val="FF0000"/>
              </a:solidFill>
            </a:endParaRPr>
          </a:p>
          <a:p>
            <a:pPr fontAlgn="auto">
              <a:spcAft>
                <a:spcPts val="0"/>
              </a:spcAft>
            </a:pPr>
            <a:r>
              <a:rPr lang="en-US" dirty="0"/>
              <a:t>Do not operate System while interconnected before receiving permission to operate from the Utility.</a:t>
            </a:r>
          </a:p>
          <a:p>
            <a:pPr fontAlgn="auto">
              <a:spcAft>
                <a:spcPts val="0"/>
              </a:spcAft>
            </a:pPr>
            <a:r>
              <a:rPr lang="en-US" dirty="0"/>
              <a:t>Check clearance requirements when installing electric equipment in the vicinity of gas meters</a:t>
            </a:r>
          </a:p>
        </p:txBody>
      </p:sp>
      <p:sp>
        <p:nvSpPr>
          <p:cNvPr id="49" name="5-Point Star 48"/>
          <p:cNvSpPr/>
          <p:nvPr/>
        </p:nvSpPr>
        <p:spPr>
          <a:xfrm>
            <a:off x="7134225" y="186412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65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txBox="1">
            <a:spLocks noChangeArrowheads="1"/>
          </p:cNvSpPr>
          <p:nvPr/>
        </p:nvSpPr>
        <p:spPr bwMode="auto">
          <a:xfrm>
            <a:off x="2284811" y="1535881"/>
            <a:ext cx="6135289" cy="137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85800" eaLnBrk="1" fontAlgn="auto" hangingPunct="1">
              <a:spcBef>
                <a:spcPts val="0"/>
              </a:spcBef>
              <a:spcAft>
                <a:spcPts val="0"/>
              </a:spcAft>
              <a:defRPr/>
            </a:pPr>
            <a:r>
              <a:rPr lang="en-US" altLang="en-US" sz="3200" b="1" dirty="0">
                <a:solidFill>
                  <a:srgbClr val="EEA420"/>
                </a:solidFill>
                <a:latin typeface="Arial" pitchFamily="34" charset="0"/>
                <a:cs typeface="Arial" pitchFamily="34" charset="0"/>
              </a:rPr>
              <a:t>Desired </a:t>
            </a:r>
          </a:p>
          <a:p>
            <a:pPr defTabSz="685800" eaLnBrk="1" fontAlgn="auto" hangingPunct="1">
              <a:spcBef>
                <a:spcPts val="0"/>
              </a:spcBef>
              <a:spcAft>
                <a:spcPts val="0"/>
              </a:spcAft>
              <a:defRPr/>
            </a:pPr>
            <a:r>
              <a:rPr lang="en-US" altLang="en-US" sz="3200" b="1" dirty="0">
                <a:solidFill>
                  <a:srgbClr val="EEA420"/>
                </a:solidFill>
                <a:latin typeface="Arial" pitchFamily="34" charset="0"/>
                <a:cs typeface="Arial" pitchFamily="34" charset="0"/>
              </a:rPr>
              <a:t>Functionality </a:t>
            </a:r>
          </a:p>
          <a:p>
            <a:pPr defTabSz="685800" eaLnBrk="1" fontAlgn="auto" hangingPunct="1">
              <a:spcBef>
                <a:spcPts val="0"/>
              </a:spcBef>
              <a:spcAft>
                <a:spcPts val="0"/>
              </a:spcAft>
              <a:defRPr/>
            </a:pPr>
            <a:r>
              <a:rPr lang="en-US" altLang="en-US" sz="3200" b="1" dirty="0">
                <a:solidFill>
                  <a:srgbClr val="EEA420"/>
                </a:solidFill>
                <a:latin typeface="Arial" pitchFamily="34" charset="0"/>
                <a:cs typeface="Arial" pitchFamily="34" charset="0"/>
              </a:rPr>
              <a:t>Improvements</a:t>
            </a:r>
          </a:p>
          <a:p>
            <a:pPr defTabSz="685800" eaLnBrk="1" fontAlgn="auto" hangingPunct="1">
              <a:spcBef>
                <a:spcPts val="0"/>
              </a:spcBef>
              <a:spcAft>
                <a:spcPts val="0"/>
              </a:spcAft>
              <a:defRPr/>
            </a:pPr>
            <a:endParaRPr lang="en-US" altLang="en-US" sz="2850" b="1" dirty="0">
              <a:solidFill>
                <a:srgbClr val="EEA420"/>
              </a:solidFill>
              <a:latin typeface="Arial" pitchFamily="34" charset="0"/>
              <a:cs typeface="Arial"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5238750"/>
            <a:ext cx="30194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66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3" name="Rectangle 2"/>
          <p:cNvSpPr/>
          <p:nvPr/>
        </p:nvSpPr>
        <p:spPr>
          <a:xfrm>
            <a:off x="316569" y="1688334"/>
            <a:ext cx="8785411" cy="4208844"/>
          </a:xfrm>
          <a:prstGeom prst="rect">
            <a:avLst/>
          </a:prstGeom>
        </p:spPr>
        <p:txBody>
          <a:bodyPr wrap="square">
            <a:spAutoFit/>
          </a:bodyPr>
          <a:lstStyle/>
          <a:p>
            <a:pPr>
              <a:spcBef>
                <a:spcPts val="0"/>
              </a:spcBef>
              <a:spcAft>
                <a:spcPts val="1200"/>
              </a:spcAft>
              <a:buClr>
                <a:srgbClr val="EEA420"/>
              </a:buClr>
              <a:buSzPct val="100000"/>
              <a:defRPr/>
            </a:pPr>
            <a:r>
              <a:rPr lang="en-US" sz="1600" b="1" u="sng" dirty="0">
                <a:solidFill>
                  <a:prstClr val="black"/>
                </a:solidFill>
                <a:latin typeface="Arial" panose="020B0604020202020204" pitchFamily="34" charset="0"/>
                <a:cs typeface="Arial" panose="020B0604020202020204" pitchFamily="34" charset="0"/>
              </a:rPr>
              <a:t>Online Payments</a:t>
            </a:r>
          </a:p>
          <a:p>
            <a:pPr marL="7429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prstClr val="black"/>
                </a:solidFill>
                <a:latin typeface="+mj-lt"/>
                <a:cs typeface="Arial" panose="020B0604020202020204" pitchFamily="34" charset="0"/>
              </a:rPr>
              <a:t>PG&amp;E</a:t>
            </a:r>
            <a:r>
              <a:rPr lang="en-US" sz="1600" dirty="0">
                <a:solidFill>
                  <a:prstClr val="black"/>
                </a:solidFill>
                <a:latin typeface="+mj-lt"/>
                <a:cs typeface="Arial" panose="020B0604020202020204" pitchFamily="34" charset="0"/>
              </a:rPr>
              <a:t>: Integrate PayPal plug-in to ACE-IT portal</a:t>
            </a:r>
          </a:p>
          <a:p>
            <a:pPr marL="7429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rgbClr val="FF0000"/>
                </a:solidFill>
                <a:latin typeface="+mj-lt"/>
                <a:cs typeface="Arial" panose="020B0604020202020204" pitchFamily="34" charset="0"/>
              </a:rPr>
              <a:t>SCE: </a:t>
            </a:r>
            <a:r>
              <a:rPr lang="en-US" sz="1600" dirty="0">
                <a:solidFill>
                  <a:srgbClr val="FF0000"/>
                </a:solidFill>
                <a:latin typeface="+mj-lt"/>
              </a:rPr>
              <a:t>Exploring solutions to accept online payment</a:t>
            </a:r>
            <a:endParaRPr lang="en-US" sz="1600" dirty="0">
              <a:latin typeface="+mj-lt"/>
            </a:endParaRPr>
          </a:p>
          <a:p>
            <a:pPr marL="7429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chemeClr val="accent1">
                    <a:lumMod val="75000"/>
                  </a:schemeClr>
                </a:solidFill>
                <a:latin typeface="+mj-lt"/>
              </a:rPr>
              <a:t>SDGE:</a:t>
            </a:r>
            <a:r>
              <a:rPr lang="en-US" sz="1600" dirty="0">
                <a:solidFill>
                  <a:schemeClr val="accent1">
                    <a:lumMod val="75000"/>
                  </a:schemeClr>
                </a:solidFill>
                <a:latin typeface="+mj-lt"/>
              </a:rPr>
              <a:t> has been using </a:t>
            </a:r>
            <a:r>
              <a:rPr lang="en-US" sz="1600" dirty="0" err="1">
                <a:solidFill>
                  <a:schemeClr val="accent1">
                    <a:lumMod val="75000"/>
                  </a:schemeClr>
                </a:solidFill>
                <a:latin typeface="+mj-lt"/>
              </a:rPr>
              <a:t>Paypal</a:t>
            </a:r>
            <a:r>
              <a:rPr lang="en-US" sz="1600" dirty="0">
                <a:solidFill>
                  <a:schemeClr val="accent1">
                    <a:lumMod val="75000"/>
                  </a:schemeClr>
                </a:solidFill>
                <a:latin typeface="+mj-lt"/>
              </a:rPr>
              <a:t> since 10/12/16</a:t>
            </a:r>
            <a:endParaRPr lang="en-US" sz="1600" dirty="0">
              <a:solidFill>
                <a:schemeClr val="accent1">
                  <a:lumMod val="75000"/>
                </a:schemeClr>
              </a:solidFill>
              <a:latin typeface="+mj-lt"/>
              <a:cs typeface="Arial" panose="020B0604020202020204" pitchFamily="34" charset="0"/>
            </a:endParaRPr>
          </a:p>
          <a:p>
            <a:pPr>
              <a:spcBef>
                <a:spcPts val="0"/>
              </a:spcBef>
              <a:spcAft>
                <a:spcPts val="1200"/>
              </a:spcAft>
              <a:buClr>
                <a:srgbClr val="EEA420"/>
              </a:buClr>
              <a:buSzPct val="100000"/>
              <a:defRPr/>
            </a:pPr>
            <a:endParaRPr lang="en-US" sz="1600" b="1" u="sng" dirty="0">
              <a:solidFill>
                <a:prstClr val="black"/>
              </a:solidFill>
              <a:latin typeface="Arial" panose="020B0604020202020204" pitchFamily="34" charset="0"/>
              <a:cs typeface="Arial" panose="020B0604020202020204" pitchFamily="34" charset="0"/>
            </a:endParaRPr>
          </a:p>
          <a:p>
            <a:pPr>
              <a:spcBef>
                <a:spcPts val="0"/>
              </a:spcBef>
              <a:spcAft>
                <a:spcPts val="1200"/>
              </a:spcAft>
              <a:buClr>
                <a:srgbClr val="EEA420"/>
              </a:buClr>
              <a:buSzPct val="100000"/>
              <a:defRPr/>
            </a:pPr>
            <a:r>
              <a:rPr lang="en-US" sz="1600" b="1" u="sng" dirty="0">
                <a:solidFill>
                  <a:prstClr val="black"/>
                </a:solidFill>
                <a:latin typeface="Arial" panose="020B0604020202020204" pitchFamily="34" charset="0"/>
                <a:cs typeface="Arial" panose="020B0604020202020204" pitchFamily="34" charset="0"/>
              </a:rPr>
              <a:t>Updated Application </a:t>
            </a:r>
          </a:p>
          <a:p>
            <a:pPr marL="742950" lvl="1" indent="-285750">
              <a:spcBef>
                <a:spcPts val="0"/>
              </a:spcBef>
              <a:spcAft>
                <a:spcPts val="1200"/>
              </a:spcAft>
              <a:buClr>
                <a:srgbClr val="EEA420"/>
              </a:buClr>
              <a:buSzPct val="100000"/>
              <a:buFont typeface="Arial" panose="020B0604020202020204" pitchFamily="34" charset="0"/>
              <a:buChar char="•"/>
              <a:defRPr/>
            </a:pPr>
            <a:r>
              <a:rPr lang="en-US" sz="1600" b="1" u="sng" dirty="0">
                <a:latin typeface="+mn-lt"/>
                <a:cs typeface="Arial" panose="020B0604020202020204" pitchFamily="34" charset="0"/>
              </a:rPr>
              <a:t>PG&amp;E:</a:t>
            </a:r>
            <a:r>
              <a:rPr lang="en-US" sz="1600" dirty="0">
                <a:latin typeface="+mn-lt"/>
                <a:cs typeface="Arial" panose="020B0604020202020204" pitchFamily="34" charset="0"/>
              </a:rPr>
              <a:t> Simplify application questions</a:t>
            </a:r>
          </a:p>
          <a:p>
            <a:pPr marL="1200150" lvl="3" indent="-285750">
              <a:lnSpc>
                <a:spcPts val="300"/>
              </a:lnSpc>
              <a:spcBef>
                <a:spcPts val="0"/>
              </a:spcBef>
              <a:spcAft>
                <a:spcPts val="1200"/>
              </a:spcAft>
              <a:buClr>
                <a:srgbClr val="EEA420"/>
              </a:buClr>
              <a:buSzPct val="100000"/>
              <a:buFont typeface="Arial" panose="020B0604020202020204" pitchFamily="34" charset="0"/>
              <a:buChar char="•"/>
              <a:defRPr/>
            </a:pPr>
            <a:r>
              <a:rPr lang="en-US" sz="1400" dirty="0"/>
              <a:t>Front-end Error Checking</a:t>
            </a:r>
          </a:p>
          <a:p>
            <a:pPr marL="1200150" lvl="3" indent="-285750">
              <a:lnSpc>
                <a:spcPts val="300"/>
              </a:lnSpc>
              <a:spcBef>
                <a:spcPts val="0"/>
              </a:spcBef>
              <a:spcAft>
                <a:spcPts val="1200"/>
              </a:spcAft>
              <a:buClr>
                <a:srgbClr val="EEA420"/>
              </a:buClr>
              <a:buSzPct val="100000"/>
              <a:buFont typeface="Arial" panose="020B0604020202020204" pitchFamily="34" charset="0"/>
              <a:buChar char="•"/>
              <a:defRPr/>
            </a:pPr>
            <a:r>
              <a:rPr lang="en-US" sz="1400" dirty="0">
                <a:cs typeface="Arial" panose="020B0604020202020204" pitchFamily="34" charset="0"/>
              </a:rPr>
              <a:t>Display existing generator equipment</a:t>
            </a:r>
            <a:br>
              <a:rPr lang="en-US" sz="1600" dirty="0">
                <a:cs typeface="Arial" panose="020B0604020202020204" pitchFamily="34" charset="0"/>
              </a:rPr>
            </a:br>
            <a:endParaRPr lang="en-US" sz="1600" dirty="0">
              <a:latin typeface="+mn-lt"/>
              <a:cs typeface="Arial" panose="020B0604020202020204" pitchFamily="34" charset="0"/>
            </a:endParaRPr>
          </a:p>
          <a:p>
            <a:pPr marL="7429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rgbClr val="FF0000"/>
                </a:solidFill>
                <a:latin typeface="+mn-lt"/>
                <a:cs typeface="Arial" panose="020B0604020202020204" pitchFamily="34" charset="0"/>
              </a:rPr>
              <a:t>SCE:</a:t>
            </a:r>
            <a:r>
              <a:rPr lang="en-US" sz="1600" dirty="0">
                <a:solidFill>
                  <a:srgbClr val="FF0000"/>
                </a:solidFill>
                <a:latin typeface="+mn-lt"/>
                <a:cs typeface="Arial" panose="020B0604020202020204" pitchFamily="34" charset="0"/>
              </a:rPr>
              <a:t> </a:t>
            </a:r>
            <a:r>
              <a:rPr lang="en-US" sz="1600" dirty="0">
                <a:solidFill>
                  <a:srgbClr val="FF0000"/>
                </a:solidFill>
                <a:latin typeface="+mn-lt"/>
              </a:rPr>
              <a:t>Can’t promise changes to the forms. Plan on simplifying the application - Show only  applicable information (data validation in the future online version</a:t>
            </a:r>
            <a:r>
              <a:rPr lang="en-US" sz="1600" b="1" dirty="0">
                <a:solidFill>
                  <a:srgbClr val="FF0000"/>
                </a:solidFill>
                <a:latin typeface="+mn-lt"/>
              </a:rPr>
              <a:t>).</a:t>
            </a:r>
          </a:p>
          <a:p>
            <a:pPr marL="7429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chemeClr val="accent1">
                    <a:lumMod val="75000"/>
                  </a:schemeClr>
                </a:solidFill>
                <a:latin typeface="+mn-lt"/>
              </a:rPr>
              <a:t>SDG&amp;E:</a:t>
            </a:r>
            <a:r>
              <a:rPr lang="en-US" sz="1600" dirty="0">
                <a:solidFill>
                  <a:schemeClr val="accent1">
                    <a:lumMod val="75000"/>
                  </a:schemeClr>
                </a:solidFill>
                <a:latin typeface="+mn-lt"/>
              </a:rPr>
              <a:t>  Ken will provide separate presentation on their application platform/process DIIS</a:t>
            </a:r>
            <a:r>
              <a:rPr lang="en-US" sz="1600" dirty="0">
                <a:latin typeface="+mn-lt"/>
              </a:rPr>
              <a:t>.</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14</a:t>
            </a:fld>
            <a:endParaRPr lang="en-US" dirty="0">
              <a:ea typeface="+mn-ea"/>
            </a:endParaRPr>
          </a:p>
        </p:txBody>
      </p:sp>
    </p:spTree>
    <p:extLst>
      <p:ext uri="{BB962C8B-B14F-4D97-AF65-F5344CB8AC3E}">
        <p14:creationId xmlns:p14="http://schemas.microsoft.com/office/powerpoint/2010/main" val="323748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241550" y="161925"/>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3" name="Rectangle 2"/>
          <p:cNvSpPr/>
          <p:nvPr/>
        </p:nvSpPr>
        <p:spPr>
          <a:xfrm>
            <a:off x="316569" y="859659"/>
            <a:ext cx="8785411" cy="3785652"/>
          </a:xfrm>
          <a:prstGeom prst="rect">
            <a:avLst/>
          </a:prstGeom>
        </p:spPr>
        <p:txBody>
          <a:bodyPr wrap="square">
            <a:spAutoFit/>
          </a:bodyPr>
          <a:lstStyle/>
          <a:p>
            <a:pPr>
              <a:spcBef>
                <a:spcPts val="0"/>
              </a:spcBef>
              <a:spcAft>
                <a:spcPts val="1200"/>
              </a:spcAft>
              <a:buClr>
                <a:srgbClr val="EEA420"/>
              </a:buClr>
              <a:buSzPct val="100000"/>
              <a:defRPr/>
            </a:pPr>
            <a:endParaRPr lang="en-US" sz="1600" b="1" u="sng" dirty="0">
              <a:solidFill>
                <a:prstClr val="black"/>
              </a:solidFill>
              <a:latin typeface="Arial" panose="020B0604020202020204" pitchFamily="34" charset="0"/>
              <a:cs typeface="Arial" panose="020B0604020202020204" pitchFamily="34" charset="0"/>
            </a:endParaRPr>
          </a:p>
          <a:p>
            <a:pPr>
              <a:spcBef>
                <a:spcPts val="0"/>
              </a:spcBef>
              <a:spcAft>
                <a:spcPts val="1200"/>
              </a:spcAft>
              <a:buClr>
                <a:srgbClr val="EEA420"/>
              </a:buClr>
              <a:buSzPct val="100000"/>
              <a:defRPr/>
            </a:pPr>
            <a:endParaRPr lang="en-US" sz="1600" b="1" u="sng" dirty="0">
              <a:solidFill>
                <a:prstClr val="black"/>
              </a:solidFill>
              <a:latin typeface="Arial" panose="020B0604020202020204" pitchFamily="34" charset="0"/>
              <a:cs typeface="Arial" panose="020B0604020202020204" pitchFamily="34" charset="0"/>
            </a:endParaRPr>
          </a:p>
          <a:p>
            <a:pPr>
              <a:spcBef>
                <a:spcPts val="0"/>
              </a:spcBef>
              <a:spcAft>
                <a:spcPts val="1200"/>
              </a:spcAft>
              <a:buClr>
                <a:srgbClr val="EEA420"/>
              </a:buClr>
              <a:buSzPct val="100000"/>
              <a:defRPr/>
            </a:pPr>
            <a:r>
              <a:rPr lang="en-US" sz="1600" b="1" u="sng" dirty="0">
                <a:solidFill>
                  <a:prstClr val="black"/>
                </a:solidFill>
                <a:latin typeface="Arial" panose="020B0604020202020204" pitchFamily="34" charset="0"/>
                <a:cs typeface="Arial" panose="020B0604020202020204" pitchFamily="34" charset="0"/>
              </a:rPr>
              <a:t>Update document uploads</a:t>
            </a:r>
          </a:p>
          <a:p>
            <a:pPr marL="285750" lvl="1" indent="-285750">
              <a:spcBef>
                <a:spcPts val="0"/>
              </a:spcBef>
              <a:spcAft>
                <a:spcPts val="1200"/>
              </a:spcAft>
              <a:buClr>
                <a:srgbClr val="EEA420"/>
              </a:buClr>
              <a:buSzPct val="100000"/>
              <a:buFont typeface="Arial" panose="020B0604020202020204" pitchFamily="34" charset="0"/>
              <a:buChar char="•"/>
              <a:defRPr/>
            </a:pPr>
            <a:r>
              <a:rPr lang="en-US" sz="1600" b="1" u="sng" dirty="0">
                <a:latin typeface="+mn-lt"/>
                <a:cs typeface="Arial" panose="020B0604020202020204" pitchFamily="34" charset="0"/>
              </a:rPr>
              <a:t>PG&amp;E</a:t>
            </a:r>
            <a:r>
              <a:rPr lang="en-US" sz="1600" dirty="0">
                <a:latin typeface="+mn-lt"/>
                <a:cs typeface="Arial" panose="020B0604020202020204" pitchFamily="34" charset="0"/>
              </a:rPr>
              <a:t> Additional document type options for clarity </a:t>
            </a:r>
            <a:endParaRPr lang="en-US" sz="1400" dirty="0">
              <a:latin typeface="+mn-lt"/>
              <a:cs typeface="Arial" panose="020B0604020202020204" pitchFamily="34" charset="0"/>
            </a:endParaRPr>
          </a:p>
          <a:p>
            <a:pPr marL="2857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rgbClr val="FF0000"/>
                </a:solidFill>
                <a:latin typeface="+mn-lt"/>
              </a:rPr>
              <a:t>SCE</a:t>
            </a:r>
            <a:r>
              <a:rPr lang="en-US" sz="1600" dirty="0">
                <a:solidFill>
                  <a:srgbClr val="FF0000"/>
                </a:solidFill>
                <a:latin typeface="+mn-lt"/>
              </a:rPr>
              <a:t>: This is under review at SCE</a:t>
            </a:r>
            <a:endParaRPr lang="en-US" sz="1600" dirty="0">
              <a:solidFill>
                <a:srgbClr val="FF0000"/>
              </a:solidFill>
              <a:latin typeface="+mn-lt"/>
              <a:cs typeface="Arial" panose="020B0604020202020204" pitchFamily="34" charset="0"/>
            </a:endParaRPr>
          </a:p>
          <a:p>
            <a:pPr marL="0" lvl="1">
              <a:spcBef>
                <a:spcPts val="0"/>
              </a:spcBef>
              <a:spcAft>
                <a:spcPts val="1200"/>
              </a:spcAft>
              <a:buClr>
                <a:srgbClr val="EEA420"/>
              </a:buClr>
              <a:buSzPct val="100000"/>
              <a:defRPr/>
            </a:pPr>
            <a:r>
              <a:rPr lang="en-US" sz="1600" b="1" u="sng" dirty="0">
                <a:latin typeface="+mn-lt"/>
                <a:cs typeface="Arial" panose="020B0604020202020204" pitchFamily="34" charset="0"/>
              </a:rPr>
              <a:t>Electronic Signature</a:t>
            </a:r>
          </a:p>
          <a:p>
            <a:pPr marL="285750" lvl="1" indent="-285750">
              <a:spcBef>
                <a:spcPts val="0"/>
              </a:spcBef>
              <a:spcAft>
                <a:spcPts val="1200"/>
              </a:spcAft>
              <a:buClr>
                <a:srgbClr val="EEA420"/>
              </a:buClr>
              <a:buSzPct val="100000"/>
              <a:buFont typeface="Arial" panose="020B0604020202020204" pitchFamily="34" charset="0"/>
              <a:buChar char="•"/>
              <a:defRPr/>
            </a:pPr>
            <a:r>
              <a:rPr lang="en-US" sz="1600" b="1" u="sng" dirty="0">
                <a:latin typeface="+mn-lt"/>
                <a:cs typeface="Arial" panose="020B0604020202020204" pitchFamily="34" charset="0"/>
              </a:rPr>
              <a:t>PG&amp;E:</a:t>
            </a:r>
            <a:r>
              <a:rPr lang="en-US" sz="1600" b="1" dirty="0">
                <a:latin typeface="+mn-lt"/>
                <a:cs typeface="Arial" panose="020B0604020202020204" pitchFamily="34" charset="0"/>
              </a:rPr>
              <a:t> </a:t>
            </a:r>
            <a:r>
              <a:rPr lang="en-US" sz="1600" dirty="0">
                <a:latin typeface="+mn-lt"/>
                <a:cs typeface="Arial" panose="020B0604020202020204" pitchFamily="34" charset="0"/>
              </a:rPr>
              <a:t>Exploring electronic signature process similar to under 30 kw solar NEM Portal </a:t>
            </a:r>
          </a:p>
          <a:p>
            <a:pPr marL="2857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rgbClr val="FF0000"/>
                </a:solidFill>
                <a:latin typeface="+mn-lt"/>
                <a:cs typeface="Arial" panose="020B0604020202020204" pitchFamily="34" charset="0"/>
              </a:rPr>
              <a:t>SCE:</a:t>
            </a:r>
            <a:r>
              <a:rPr lang="en-US" sz="1600" b="1" dirty="0">
                <a:solidFill>
                  <a:srgbClr val="FF0000"/>
                </a:solidFill>
                <a:latin typeface="+mn-lt"/>
                <a:cs typeface="Arial" panose="020B0604020202020204" pitchFamily="34" charset="0"/>
              </a:rPr>
              <a:t>  </a:t>
            </a:r>
            <a:r>
              <a:rPr lang="en-US" sz="1600" dirty="0">
                <a:solidFill>
                  <a:srgbClr val="FF0000"/>
                </a:solidFill>
                <a:latin typeface="+mn-lt"/>
              </a:rPr>
              <a:t>Under review, but SCE may use </a:t>
            </a:r>
            <a:r>
              <a:rPr lang="en-US" sz="1600" dirty="0" err="1">
                <a:solidFill>
                  <a:srgbClr val="FF0000"/>
                </a:solidFill>
                <a:latin typeface="+mn-lt"/>
              </a:rPr>
              <a:t>Docusign</a:t>
            </a:r>
            <a:endParaRPr lang="en-US" sz="1600" dirty="0">
              <a:latin typeface="+mn-lt"/>
            </a:endParaRPr>
          </a:p>
          <a:p>
            <a:pPr marL="285750" lvl="1" indent="-285750">
              <a:spcBef>
                <a:spcPts val="0"/>
              </a:spcBef>
              <a:spcAft>
                <a:spcPts val="1200"/>
              </a:spcAft>
              <a:buClr>
                <a:srgbClr val="EEA420"/>
              </a:buClr>
              <a:buSzPct val="100000"/>
              <a:buFont typeface="Arial" panose="020B0604020202020204" pitchFamily="34" charset="0"/>
              <a:buChar char="•"/>
              <a:defRPr/>
            </a:pPr>
            <a:r>
              <a:rPr lang="en-US" sz="1600" b="1" u="sng" dirty="0">
                <a:solidFill>
                  <a:schemeClr val="accent1">
                    <a:lumMod val="75000"/>
                  </a:schemeClr>
                </a:solidFill>
                <a:latin typeface="+mn-lt"/>
              </a:rPr>
              <a:t>SDG&amp;E:</a:t>
            </a:r>
            <a:r>
              <a:rPr lang="en-US" sz="1600" dirty="0">
                <a:solidFill>
                  <a:schemeClr val="accent1">
                    <a:lumMod val="75000"/>
                  </a:schemeClr>
                </a:solidFill>
                <a:latin typeface="+mn-lt"/>
              </a:rPr>
              <a:t> accepts electronic signatures and NEM terms and conditions are set up in DIIS for electronic acceptance</a:t>
            </a:r>
            <a:endParaRPr lang="en-US" sz="1600" dirty="0">
              <a:solidFill>
                <a:schemeClr val="accent1">
                  <a:lumMod val="75000"/>
                </a:schemeClr>
              </a:solidFill>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15</a:t>
            </a:fld>
            <a:endParaRPr lang="en-US" dirty="0">
              <a:ea typeface="+mn-ea"/>
            </a:endParaRPr>
          </a:p>
        </p:txBody>
      </p:sp>
    </p:spTree>
    <p:extLst>
      <p:ext uri="{BB962C8B-B14F-4D97-AF65-F5344CB8AC3E}">
        <p14:creationId xmlns:p14="http://schemas.microsoft.com/office/powerpoint/2010/main" val="27269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3" name="Rectangle 2"/>
          <p:cNvSpPr/>
          <p:nvPr/>
        </p:nvSpPr>
        <p:spPr>
          <a:xfrm>
            <a:off x="316569" y="1135884"/>
            <a:ext cx="8785411" cy="2500685"/>
          </a:xfrm>
          <a:prstGeom prst="rect">
            <a:avLst/>
          </a:prstGeom>
        </p:spPr>
        <p:txBody>
          <a:bodyPr wrap="square">
            <a:spAutoFit/>
          </a:bodyPr>
          <a:lstStyle/>
          <a:p>
            <a:pPr>
              <a:spcBef>
                <a:spcPts val="0"/>
              </a:spcBef>
              <a:spcAft>
                <a:spcPts val="1200"/>
              </a:spcAft>
              <a:buClr>
                <a:srgbClr val="EEA420"/>
              </a:buClr>
              <a:buSzPct val="100000"/>
              <a:defRPr/>
            </a:pPr>
            <a:endParaRPr lang="en-US" sz="1600" b="1" u="sng" dirty="0">
              <a:latin typeface="+mn-lt"/>
              <a:cs typeface="Arial" panose="020B0604020202020204" pitchFamily="34" charset="0"/>
            </a:endParaRPr>
          </a:p>
          <a:p>
            <a:pPr>
              <a:spcBef>
                <a:spcPts val="0"/>
              </a:spcBef>
              <a:spcAft>
                <a:spcPts val="1200"/>
              </a:spcAft>
              <a:buClr>
                <a:srgbClr val="EEA420"/>
              </a:buClr>
              <a:buSzPct val="100000"/>
              <a:defRPr/>
            </a:pPr>
            <a:r>
              <a:rPr lang="en-US" sz="1600" b="1" u="sng" dirty="0">
                <a:latin typeface="+mn-lt"/>
                <a:cs typeface="Arial" panose="020B0604020202020204" pitchFamily="34" charset="0"/>
              </a:rPr>
              <a:t>Developer/Installer Support</a:t>
            </a:r>
            <a:endParaRPr lang="en-US" sz="1600" dirty="0">
              <a:latin typeface="+mn-lt"/>
              <a:cs typeface="Arial" panose="020B0604020202020204" pitchFamily="34" charset="0"/>
            </a:endParaRPr>
          </a:p>
          <a:p>
            <a:pPr marL="283464" indent="-283464">
              <a:spcBef>
                <a:spcPts val="0"/>
              </a:spcBef>
              <a:spcAft>
                <a:spcPts val="1200"/>
              </a:spcAft>
              <a:buClr>
                <a:srgbClr val="EEA420"/>
              </a:buClr>
              <a:buSzPct val="100000"/>
              <a:buFont typeface="Arial" panose="020B0604020202020204" pitchFamily="34" charset="0"/>
              <a:buChar char="•"/>
              <a:defRPr/>
            </a:pPr>
            <a:r>
              <a:rPr lang="en-US" sz="1600" b="1" u="sng" dirty="0">
                <a:latin typeface="+mn-lt"/>
                <a:cs typeface="Arial" panose="020B0604020202020204" pitchFamily="34" charset="0"/>
              </a:rPr>
              <a:t>PG&amp;E:  </a:t>
            </a:r>
            <a:r>
              <a:rPr lang="en-US" sz="1600" dirty="0">
                <a:latin typeface="+mn-lt"/>
                <a:cs typeface="Arial" panose="020B0604020202020204" pitchFamily="34" charset="0"/>
              </a:rPr>
              <a:t>Enterprise level accounts for installers (ACE-IT Login)</a:t>
            </a:r>
            <a:endParaRPr lang="en-US" sz="2400" dirty="0">
              <a:solidFill>
                <a:schemeClr val="accent6">
                  <a:lumMod val="75000"/>
                </a:schemeClr>
              </a:solidFill>
              <a:latin typeface="+mn-lt"/>
              <a:cs typeface="Arial" panose="020B0604020202020204" pitchFamily="34" charset="0"/>
            </a:endParaRPr>
          </a:p>
          <a:p>
            <a:pPr marL="283464" indent="-283464">
              <a:spcBef>
                <a:spcPts val="0"/>
              </a:spcBef>
              <a:spcAft>
                <a:spcPts val="1200"/>
              </a:spcAft>
              <a:buClr>
                <a:srgbClr val="EEA420"/>
              </a:buClr>
              <a:buSzPct val="100000"/>
              <a:buFont typeface="Arial" panose="020B0604020202020204" pitchFamily="34" charset="0"/>
              <a:buChar char="•"/>
              <a:defRPr/>
            </a:pPr>
            <a:r>
              <a:rPr lang="en-US" sz="1600" b="1" u="sng" dirty="0">
                <a:solidFill>
                  <a:srgbClr val="FF0000"/>
                </a:solidFill>
                <a:latin typeface="+mn-lt"/>
                <a:cs typeface="Arial" panose="020B0604020202020204" pitchFamily="34" charset="0"/>
              </a:rPr>
              <a:t>SCE:</a:t>
            </a:r>
            <a:r>
              <a:rPr lang="en-US" sz="1600" dirty="0">
                <a:solidFill>
                  <a:srgbClr val="FF0000"/>
                </a:solidFill>
                <a:latin typeface="+mn-lt"/>
                <a:cs typeface="Arial" panose="020B0604020202020204" pitchFamily="34" charset="0"/>
              </a:rPr>
              <a:t> </a:t>
            </a:r>
            <a:r>
              <a:rPr lang="en-US" sz="1600" dirty="0">
                <a:solidFill>
                  <a:srgbClr val="FF0000"/>
                </a:solidFill>
                <a:latin typeface="+mn-lt"/>
              </a:rPr>
              <a:t>Reviewing a specialized user role for developers who submit on behalf of other account holders</a:t>
            </a:r>
            <a:endParaRPr lang="en-US" sz="1600" dirty="0">
              <a:latin typeface="+mn-lt"/>
            </a:endParaRPr>
          </a:p>
          <a:p>
            <a:pPr marL="283464" indent="-283464">
              <a:spcBef>
                <a:spcPts val="0"/>
              </a:spcBef>
              <a:spcAft>
                <a:spcPts val="1200"/>
              </a:spcAft>
              <a:buClr>
                <a:srgbClr val="EEA420"/>
              </a:buClr>
              <a:buSzPct val="100000"/>
              <a:buFont typeface="Arial" panose="020B0604020202020204" pitchFamily="34" charset="0"/>
              <a:buChar char="•"/>
              <a:defRPr/>
            </a:pPr>
            <a:r>
              <a:rPr lang="en-US" sz="1600" b="1" u="sng" dirty="0">
                <a:solidFill>
                  <a:schemeClr val="accent1">
                    <a:lumMod val="75000"/>
                  </a:schemeClr>
                </a:solidFill>
                <a:latin typeface="+mn-lt"/>
              </a:rPr>
              <a:t>SDG&amp;E:</a:t>
            </a:r>
            <a:r>
              <a:rPr lang="en-US" sz="1600" dirty="0">
                <a:solidFill>
                  <a:schemeClr val="accent1">
                    <a:lumMod val="75000"/>
                  </a:schemeClr>
                </a:solidFill>
                <a:latin typeface="+mn-lt"/>
              </a:rPr>
              <a:t> DIIS using </a:t>
            </a:r>
            <a:r>
              <a:rPr lang="en-US" sz="1600" dirty="0" err="1">
                <a:solidFill>
                  <a:schemeClr val="accent1">
                    <a:lumMod val="75000"/>
                  </a:schemeClr>
                </a:solidFill>
                <a:latin typeface="+mn-lt"/>
              </a:rPr>
              <a:t>MyPartners</a:t>
            </a:r>
            <a:r>
              <a:rPr lang="en-US" sz="1600" dirty="0">
                <a:solidFill>
                  <a:schemeClr val="accent1">
                    <a:lumMod val="75000"/>
                  </a:schemeClr>
                </a:solidFill>
                <a:latin typeface="+mn-lt"/>
              </a:rPr>
              <a:t> Platform allows for developers to submit for the customers/account holders.  </a:t>
            </a:r>
            <a:endParaRPr lang="en-US" sz="1600" dirty="0">
              <a:latin typeface="+mn-lt"/>
              <a:cs typeface="Arial" panose="020B0604020202020204" pitchFamily="34" charset="0"/>
            </a:endParaRPr>
          </a:p>
          <a:p>
            <a:pPr marL="283464" indent="-283464">
              <a:spcBef>
                <a:spcPts val="0"/>
              </a:spcBef>
              <a:spcAft>
                <a:spcPts val="1200"/>
              </a:spcAft>
              <a:buClr>
                <a:srgbClr val="EEA420"/>
              </a:buClr>
              <a:buSzPct val="100000"/>
              <a:buFont typeface="Arial" panose="020B0604020202020204" pitchFamily="34" charset="0"/>
              <a:buChar char="•"/>
              <a:defRPr/>
            </a:pPr>
            <a:r>
              <a:rPr lang="en-US" sz="1050" b="1" dirty="0">
                <a:latin typeface="+mn-lt"/>
                <a:cs typeface="Arial" panose="020B0604020202020204" pitchFamily="34" charset="0"/>
              </a:rPr>
              <a:t>These improvements are desired, but not yet approved at this time and are subject to change</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16</a:t>
            </a:fld>
            <a:endParaRPr lang="en-US" dirty="0">
              <a:ea typeface="+mn-ea"/>
            </a:endParaRPr>
          </a:p>
        </p:txBody>
      </p:sp>
    </p:spTree>
    <p:extLst>
      <p:ext uri="{BB962C8B-B14F-4D97-AF65-F5344CB8AC3E}">
        <p14:creationId xmlns:p14="http://schemas.microsoft.com/office/powerpoint/2010/main" val="38172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3" name="Rectangle 2"/>
          <p:cNvSpPr/>
          <p:nvPr/>
        </p:nvSpPr>
        <p:spPr>
          <a:xfrm>
            <a:off x="316568" y="1574034"/>
            <a:ext cx="8785411" cy="4593565"/>
          </a:xfrm>
          <a:prstGeom prst="rect">
            <a:avLst/>
          </a:prstGeom>
        </p:spPr>
        <p:txBody>
          <a:bodyPr wrap="square">
            <a:spAutoFit/>
          </a:bodyPr>
          <a:lstStyle/>
          <a:p>
            <a:pPr marL="0" lvl="1">
              <a:spcBef>
                <a:spcPts val="0"/>
              </a:spcBef>
              <a:spcAft>
                <a:spcPts val="1200"/>
              </a:spcAft>
              <a:buClr>
                <a:srgbClr val="EEA420"/>
              </a:buClr>
              <a:buSzPct val="100000"/>
              <a:defRPr/>
            </a:pPr>
            <a:r>
              <a:rPr lang="en-US" sz="1600" b="1" u="sng" dirty="0">
                <a:cs typeface="Arial" panose="020B0604020202020204" pitchFamily="34" charset="0"/>
              </a:rPr>
              <a:t>Reporting</a:t>
            </a:r>
          </a:p>
          <a:p>
            <a:pPr marL="285750" lvl="1" indent="-285750">
              <a:spcBef>
                <a:spcPts val="0"/>
              </a:spcBef>
              <a:spcAft>
                <a:spcPts val="1200"/>
              </a:spcAft>
              <a:buClr>
                <a:srgbClr val="EEA420"/>
              </a:buClr>
              <a:buSzPct val="100000"/>
              <a:buFont typeface="Wingdings" panose="05000000000000000000" pitchFamily="2" charset="2"/>
              <a:buChar char="§"/>
              <a:defRPr/>
            </a:pPr>
            <a:r>
              <a:rPr lang="en-US" sz="1600" b="1" u="sng" dirty="0">
                <a:cs typeface="Arial" panose="020B0604020202020204" pitchFamily="34" charset="0"/>
              </a:rPr>
              <a:t>PG&amp;E:</a:t>
            </a:r>
            <a:r>
              <a:rPr lang="en-US" sz="1600" dirty="0">
                <a:cs typeface="Arial" panose="020B0604020202020204" pitchFamily="34" charset="0"/>
              </a:rPr>
              <a:t> Status Reporting across enterprise user accounts in one place </a:t>
            </a:r>
          </a:p>
          <a:p>
            <a:pPr marL="285750" lvl="1" indent="-285750">
              <a:spcBef>
                <a:spcPts val="0"/>
              </a:spcBef>
              <a:spcAft>
                <a:spcPts val="1200"/>
              </a:spcAft>
              <a:buClr>
                <a:srgbClr val="EEA420"/>
              </a:buClr>
              <a:buSzPct val="100000"/>
              <a:buFont typeface="Wingdings" panose="05000000000000000000" pitchFamily="2" charset="2"/>
              <a:buChar char="§"/>
              <a:defRPr/>
            </a:pPr>
            <a:r>
              <a:rPr lang="en-US" sz="1600" b="1" u="sng" dirty="0">
                <a:solidFill>
                  <a:srgbClr val="FF0000"/>
                </a:solidFill>
              </a:rPr>
              <a:t>SCE:</a:t>
            </a:r>
            <a:r>
              <a:rPr lang="en-US" sz="1600" dirty="0">
                <a:solidFill>
                  <a:srgbClr val="FF0000"/>
                </a:solidFill>
              </a:rPr>
              <a:t>  Analyzing future developer user role(s) and reporting capabilities.</a:t>
            </a:r>
          </a:p>
          <a:p>
            <a:pPr marL="285750" lvl="1" indent="-285750">
              <a:spcBef>
                <a:spcPts val="0"/>
              </a:spcBef>
              <a:spcAft>
                <a:spcPts val="1200"/>
              </a:spcAft>
              <a:buClr>
                <a:srgbClr val="EEA420"/>
              </a:buClr>
              <a:buSzPct val="100000"/>
              <a:buFont typeface="Wingdings" panose="05000000000000000000" pitchFamily="2" charset="2"/>
              <a:buChar char="§"/>
              <a:defRPr/>
            </a:pPr>
            <a:r>
              <a:rPr lang="en-US" sz="1600" b="1" u="sng" dirty="0">
                <a:solidFill>
                  <a:schemeClr val="accent1">
                    <a:lumMod val="75000"/>
                  </a:schemeClr>
                </a:solidFill>
              </a:rPr>
              <a:t>SDG&amp;E:</a:t>
            </a:r>
            <a:r>
              <a:rPr lang="en-US" sz="1600" dirty="0">
                <a:solidFill>
                  <a:schemeClr val="accent1">
                    <a:lumMod val="75000"/>
                  </a:schemeClr>
                </a:solidFill>
              </a:rPr>
              <a:t> </a:t>
            </a:r>
            <a:r>
              <a:rPr lang="en-US" sz="1400" dirty="0">
                <a:solidFill>
                  <a:schemeClr val="accent1">
                    <a:lumMod val="75000"/>
                  </a:schemeClr>
                </a:solidFill>
              </a:rPr>
              <a:t>Both the developer/contractor and the customer/account holder are sent all notifications</a:t>
            </a:r>
            <a:endParaRPr lang="en-US" sz="1400" dirty="0">
              <a:solidFill>
                <a:schemeClr val="accent1">
                  <a:lumMod val="75000"/>
                </a:schemeClr>
              </a:solidFill>
              <a:cs typeface="Arial" panose="020B0604020202020204" pitchFamily="34" charset="0"/>
            </a:endParaRPr>
          </a:p>
          <a:p>
            <a:pPr>
              <a:spcBef>
                <a:spcPts val="0"/>
              </a:spcBef>
              <a:spcAft>
                <a:spcPts val="1200"/>
              </a:spcAft>
              <a:buClr>
                <a:srgbClr val="EEA420"/>
              </a:buClr>
              <a:buSzPct val="100000"/>
              <a:defRPr/>
            </a:pPr>
            <a:endParaRPr lang="en-US" sz="1600" b="1" u="sng" dirty="0">
              <a:latin typeface="+mn-lt"/>
              <a:cs typeface="Arial" panose="020B0604020202020204" pitchFamily="34" charset="0"/>
            </a:endParaRPr>
          </a:p>
          <a:p>
            <a:pPr>
              <a:spcBef>
                <a:spcPts val="0"/>
              </a:spcBef>
              <a:spcAft>
                <a:spcPts val="1200"/>
              </a:spcAft>
              <a:buClr>
                <a:srgbClr val="EEA420"/>
              </a:buClr>
              <a:buSzPct val="100000"/>
              <a:defRPr/>
            </a:pPr>
            <a:r>
              <a:rPr lang="en-US" sz="1600" b="1" u="sng" dirty="0">
                <a:latin typeface="+mn-lt"/>
                <a:cs typeface="Arial" panose="020B0604020202020204" pitchFamily="34" charset="0"/>
              </a:rPr>
              <a:t>Single Line Drawings</a:t>
            </a:r>
            <a:endParaRPr lang="en-US" sz="1600" dirty="0">
              <a:latin typeface="+mn-lt"/>
              <a:cs typeface="Arial" panose="020B0604020202020204" pitchFamily="34" charset="0"/>
            </a:endParaRPr>
          </a:p>
          <a:p>
            <a:pPr marL="283464" indent="-283464">
              <a:spcBef>
                <a:spcPts val="0"/>
              </a:spcBef>
              <a:spcAft>
                <a:spcPts val="1200"/>
              </a:spcAft>
              <a:buClr>
                <a:srgbClr val="EEA420"/>
              </a:buClr>
              <a:buSzPct val="100000"/>
              <a:buFont typeface="Arial" panose="020B0604020202020204" pitchFamily="34" charset="0"/>
              <a:buChar char="•"/>
              <a:defRPr/>
            </a:pPr>
            <a:r>
              <a:rPr lang="en-US" sz="1600" b="1" u="sng" dirty="0">
                <a:latin typeface="+mn-lt"/>
                <a:cs typeface="Arial" panose="020B0604020202020204" pitchFamily="34" charset="0"/>
              </a:rPr>
              <a:t>PG&amp;E:</a:t>
            </a:r>
            <a:r>
              <a:rPr lang="en-US" sz="1600" dirty="0">
                <a:latin typeface="+mn-lt"/>
                <a:cs typeface="Arial" panose="020B0604020202020204" pitchFamily="34" charset="0"/>
              </a:rPr>
              <a:t>  Exploring options for Pre-Approved single line drawings and operating schemes </a:t>
            </a:r>
            <a:br>
              <a:rPr lang="en-US" sz="1600" dirty="0">
                <a:latin typeface="+mn-lt"/>
              </a:rPr>
            </a:br>
            <a:endParaRPr lang="en-US" sz="1600" dirty="0">
              <a:latin typeface="+mn-lt"/>
            </a:endParaRPr>
          </a:p>
          <a:p>
            <a:pPr marL="283464" indent="-283464">
              <a:spcBef>
                <a:spcPts val="0"/>
              </a:spcBef>
              <a:spcAft>
                <a:spcPts val="1200"/>
              </a:spcAft>
              <a:buClr>
                <a:srgbClr val="EEA420"/>
              </a:buClr>
              <a:buSzPct val="100000"/>
              <a:buFont typeface="Arial" panose="020B0604020202020204" pitchFamily="34" charset="0"/>
              <a:buChar char="•"/>
              <a:defRPr/>
            </a:pPr>
            <a:r>
              <a:rPr lang="en-US" sz="1600" b="1" u="sng" dirty="0">
                <a:solidFill>
                  <a:srgbClr val="FF0000"/>
                </a:solidFill>
                <a:latin typeface="+mn-lt"/>
              </a:rPr>
              <a:t>SCE:</a:t>
            </a:r>
            <a:r>
              <a:rPr lang="en-US" sz="1600" dirty="0">
                <a:solidFill>
                  <a:srgbClr val="FF0000"/>
                </a:solidFill>
                <a:latin typeface="+mn-lt"/>
              </a:rPr>
              <a:t>  Pre-approved single lines not part of SCE’s current set of future enhancements.   Liability concerns regarding </a:t>
            </a:r>
            <a:r>
              <a:rPr lang="en-US" sz="1600" u="sng" dirty="0">
                <a:solidFill>
                  <a:srgbClr val="FF0000"/>
                </a:solidFill>
                <a:latin typeface="+mn-lt"/>
              </a:rPr>
              <a:t>not having</a:t>
            </a:r>
            <a:r>
              <a:rPr lang="en-US" sz="1600" dirty="0">
                <a:solidFill>
                  <a:srgbClr val="FF0000"/>
                </a:solidFill>
                <a:latin typeface="+mn-lt"/>
              </a:rPr>
              <a:t> “all” the engineering information required.</a:t>
            </a:r>
            <a:br>
              <a:rPr lang="en-US" sz="1600" dirty="0">
                <a:solidFill>
                  <a:srgbClr val="FF0000"/>
                </a:solidFill>
                <a:latin typeface="+mn-lt"/>
              </a:rPr>
            </a:br>
            <a:endParaRPr lang="en-US" sz="1600" dirty="0">
              <a:solidFill>
                <a:srgbClr val="FF0000"/>
              </a:solidFill>
              <a:latin typeface="+mn-lt"/>
            </a:endParaRPr>
          </a:p>
          <a:p>
            <a:pPr marL="283464" indent="-283464">
              <a:spcBef>
                <a:spcPts val="0"/>
              </a:spcBef>
              <a:spcAft>
                <a:spcPts val="1200"/>
              </a:spcAft>
              <a:buClr>
                <a:srgbClr val="EEA420"/>
              </a:buClr>
              <a:buSzPct val="100000"/>
              <a:buFont typeface="Arial" panose="020B0604020202020204" pitchFamily="34" charset="0"/>
              <a:buChar char="•"/>
              <a:defRPr/>
            </a:pPr>
            <a:r>
              <a:rPr lang="en-US" sz="1600" b="1" u="sng" dirty="0">
                <a:solidFill>
                  <a:schemeClr val="accent1">
                    <a:lumMod val="75000"/>
                  </a:schemeClr>
                </a:solidFill>
                <a:latin typeface="+mn-lt"/>
              </a:rPr>
              <a:t>SDG&amp;E:</a:t>
            </a:r>
            <a:r>
              <a:rPr lang="en-US" sz="1600" dirty="0">
                <a:solidFill>
                  <a:schemeClr val="accent1">
                    <a:lumMod val="75000"/>
                  </a:schemeClr>
                </a:solidFill>
                <a:latin typeface="+mn-lt"/>
              </a:rPr>
              <a:t> Pre-Approved SLD are only available for PV systems only, not for paired or stand alone</a:t>
            </a:r>
            <a:r>
              <a:rPr lang="en-US" sz="1600" dirty="0">
                <a:latin typeface="+mn-lt"/>
              </a:rPr>
              <a:t>.</a:t>
            </a:r>
          </a:p>
          <a:p>
            <a:pPr marL="283464" indent="-283464">
              <a:spcBef>
                <a:spcPts val="0"/>
              </a:spcBef>
              <a:spcAft>
                <a:spcPts val="1200"/>
              </a:spcAft>
              <a:buClr>
                <a:srgbClr val="EEA420"/>
              </a:buClr>
              <a:buSzPct val="100000"/>
              <a:buFont typeface="Arial" panose="020B0604020202020204" pitchFamily="34" charset="0"/>
              <a:buChar char="•"/>
              <a:defRPr/>
            </a:pPr>
            <a:r>
              <a:rPr lang="en-US" sz="1050" b="1" dirty="0">
                <a:latin typeface="+mn-lt"/>
                <a:cs typeface="Arial" panose="020B0604020202020204" pitchFamily="34" charset="0"/>
              </a:rPr>
              <a:t>These improvements are desired, but not yet approved at this time and are subject to change</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17</a:t>
            </a:fld>
            <a:endParaRPr lang="en-US" dirty="0">
              <a:ea typeface="+mn-ea"/>
            </a:endParaRPr>
          </a:p>
        </p:txBody>
      </p:sp>
    </p:spTree>
    <p:extLst>
      <p:ext uri="{BB962C8B-B14F-4D97-AF65-F5344CB8AC3E}">
        <p14:creationId xmlns:p14="http://schemas.microsoft.com/office/powerpoint/2010/main" val="356947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txBox="1">
            <a:spLocks noChangeArrowheads="1"/>
          </p:cNvSpPr>
          <p:nvPr/>
        </p:nvSpPr>
        <p:spPr bwMode="auto">
          <a:xfrm>
            <a:off x="2284811" y="1535881"/>
            <a:ext cx="6135289" cy="137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85800" eaLnBrk="1" fontAlgn="auto" hangingPunct="1">
              <a:spcBef>
                <a:spcPts val="0"/>
              </a:spcBef>
              <a:spcAft>
                <a:spcPts val="0"/>
              </a:spcAft>
              <a:defRPr/>
            </a:pPr>
            <a:r>
              <a:rPr lang="en-US" altLang="en-US" sz="3200" b="1" dirty="0">
                <a:solidFill>
                  <a:srgbClr val="EEA420"/>
                </a:solidFill>
                <a:latin typeface="Arial" pitchFamily="34" charset="0"/>
                <a:cs typeface="Arial" pitchFamily="34" charset="0"/>
              </a:rPr>
              <a:t>SDG&amp;E’s Program</a:t>
            </a:r>
          </a:p>
          <a:p>
            <a:pPr defTabSz="685800" eaLnBrk="1" fontAlgn="auto" hangingPunct="1">
              <a:spcBef>
                <a:spcPts val="0"/>
              </a:spcBef>
              <a:spcAft>
                <a:spcPts val="0"/>
              </a:spcAft>
              <a:defRPr/>
            </a:pPr>
            <a:endParaRPr lang="en-US" altLang="en-US" sz="2850" b="1" dirty="0">
              <a:solidFill>
                <a:srgbClr val="EEA420"/>
              </a:solidFill>
              <a:latin typeface="Arial" pitchFamily="34" charset="0"/>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5229225"/>
            <a:ext cx="30194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94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19</a:t>
            </a:fld>
            <a:endParaRPr lang="en-US" dirty="0">
              <a:ea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 y="0"/>
            <a:ext cx="91512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7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174750" y="228600"/>
            <a:ext cx="7626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Agenda</a:t>
            </a:r>
          </a:p>
        </p:txBody>
      </p:sp>
      <p:graphicFrame>
        <p:nvGraphicFramePr>
          <p:cNvPr id="6" name="Table 5"/>
          <p:cNvGraphicFramePr>
            <a:graphicFrameLocks noGrp="1"/>
          </p:cNvGraphicFramePr>
          <p:nvPr>
            <p:extLst>
              <p:ext uri="{D42A27DB-BD31-4B8C-83A1-F6EECF244321}">
                <p14:modId xmlns:p14="http://schemas.microsoft.com/office/powerpoint/2010/main" val="4059569770"/>
              </p:ext>
            </p:extLst>
          </p:nvPr>
        </p:nvGraphicFramePr>
        <p:xfrm>
          <a:off x="1009649" y="1106329"/>
          <a:ext cx="7477126" cy="2348706"/>
        </p:xfrm>
        <a:graphic>
          <a:graphicData uri="http://schemas.openxmlformats.org/drawingml/2006/table">
            <a:tbl>
              <a:tblPr firstRow="1" bandRow="1">
                <a:tableStyleId>{5FD0F851-EC5A-4D38-B0AD-8093EC10F338}</a:tableStyleId>
              </a:tblPr>
              <a:tblGrid>
                <a:gridCol w="6527200">
                  <a:extLst>
                    <a:ext uri="{9D8B030D-6E8A-4147-A177-3AD203B41FA5}">
                      <a16:colId xmlns:a16="http://schemas.microsoft.com/office/drawing/2014/main" val="20000"/>
                    </a:ext>
                  </a:extLst>
                </a:gridCol>
                <a:gridCol w="949926">
                  <a:extLst>
                    <a:ext uri="{9D8B030D-6E8A-4147-A177-3AD203B41FA5}">
                      <a16:colId xmlns:a16="http://schemas.microsoft.com/office/drawing/2014/main" val="1945403366"/>
                    </a:ext>
                  </a:extLst>
                </a:gridCol>
              </a:tblGrid>
              <a:tr h="596106">
                <a:tc>
                  <a:txBody>
                    <a:bodyPr/>
                    <a:lstStyle/>
                    <a:p>
                      <a:pPr algn="l"/>
                      <a:r>
                        <a:rPr lang="en-US" sz="2000" dirty="0">
                          <a:latin typeface="Arial" panose="020B0604020202020204" pitchFamily="34" charset="0"/>
                          <a:cs typeface="Arial" panose="020B0604020202020204" pitchFamily="34" charset="0"/>
                        </a:rPr>
                        <a:t>Topic</a:t>
                      </a:r>
                    </a:p>
                  </a:txBody>
                  <a:tcPr anchor="ctr">
                    <a:solidFill>
                      <a:schemeClr val="bg1">
                        <a:lumMod val="85000"/>
                      </a:schemeClr>
                    </a:solidFill>
                  </a:tcPr>
                </a:tc>
                <a:tc>
                  <a:txBody>
                    <a:bodyPr/>
                    <a:lstStyle/>
                    <a:p>
                      <a:pPr algn="l"/>
                      <a:endParaRPr lang="en-US" sz="2000" dirty="0">
                        <a:latin typeface="Arial" panose="020B0604020202020204" pitchFamily="34"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Application Process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NEM Paired Storage</a:t>
                      </a:r>
                    </a:p>
                  </a:txBody>
                  <a:tcPr/>
                </a:tc>
                <a:tc>
                  <a:txBody>
                    <a:bodyPr/>
                    <a:lstStyle/>
                    <a:p>
                      <a:r>
                        <a:rPr lang="en-US" dirty="0">
                          <a:latin typeface="Arial" panose="020B0604020202020204" pitchFamily="34" charset="0"/>
                          <a:cs typeface="Arial" panose="020B0604020202020204" pitchFamily="34" charset="0"/>
                        </a:rPr>
                        <a:t>1:15</a:t>
                      </a:r>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Desired</a:t>
                      </a:r>
                      <a:r>
                        <a:rPr lang="en-US" baseline="0" dirty="0">
                          <a:latin typeface="Arial" panose="020B0604020202020204" pitchFamily="34" charset="0"/>
                          <a:cs typeface="Arial" panose="020B0604020202020204" pitchFamily="34" charset="0"/>
                        </a:rPr>
                        <a:t> Improvements</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dirty="0">
                          <a:latin typeface="Arial" panose="020B0604020202020204" pitchFamily="34" charset="0"/>
                          <a:cs typeface="Arial" panose="020B0604020202020204" pitchFamily="34" charset="0"/>
                        </a:rPr>
                        <a:t>SDG&amp;E’s Program</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latin typeface="Arial" panose="020B0604020202020204" pitchFamily="34" charset="0"/>
                          <a:cs typeface="Arial" panose="020B0604020202020204" pitchFamily="34" charset="0"/>
                        </a:rPr>
                        <a:t>Questions?</a:t>
                      </a:r>
                    </a:p>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2:00 </a:t>
                      </a:r>
                    </a:p>
                  </a:txBody>
                  <a:tcPr/>
                </a:tc>
                <a:extLst>
                  <a:ext uri="{0D108BD9-81ED-4DB2-BD59-A6C34878D82A}">
                    <a16:rowId xmlns:a16="http://schemas.microsoft.com/office/drawing/2014/main" val="1660900474"/>
                  </a:ext>
                </a:extLst>
              </a:tr>
            </a:tbl>
          </a:graphicData>
        </a:graphic>
      </p:graphicFrame>
      <p:sp>
        <p:nvSpPr>
          <p:cNvPr id="5" name="Slide Number Placeholder 4">
            <a:extLst>
              <a:ext uri="{FF2B5EF4-FFF2-40B4-BE49-F238E27FC236}">
                <a16:creationId xmlns:a16="http://schemas.microsoft.com/office/drawing/2014/main" id="{4C619F28-10ED-4334-98EB-A026CB5098A3}"/>
              </a:ext>
            </a:extLst>
          </p:cNvPr>
          <p:cNvSpPr>
            <a:spLocks noGrp="1"/>
          </p:cNvSpPr>
          <p:nvPr>
            <p:ph type="sldNum" sz="quarter" idx="12"/>
          </p:nvPr>
        </p:nvSpPr>
        <p:spPr/>
        <p:txBody>
          <a:bodyPr/>
          <a:lstStyle/>
          <a:p>
            <a:pPr marL="195580" defTabSz="914400" fontAlgn="auto">
              <a:spcBef>
                <a:spcPts val="0"/>
              </a:spcBef>
              <a:spcAft>
                <a:spcPts val="0"/>
              </a:spcAft>
            </a:pPr>
            <a:fld id="{81D60167-4931-47E6-BA6A-407CBD079E47}" type="slidenum">
              <a:rPr lang="en-US" smtClean="0"/>
              <a:pPr marL="195580" defTabSz="914400" fontAlgn="auto">
                <a:spcBef>
                  <a:spcPts val="0"/>
                </a:spcBef>
                <a:spcAft>
                  <a:spcPts val="0"/>
                </a:spcAft>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24818268"/>
              </p:ext>
            </p:extLst>
          </p:nvPr>
        </p:nvGraphicFramePr>
        <p:xfrm>
          <a:off x="1257300" y="3959225"/>
          <a:ext cx="7067550" cy="2138680"/>
        </p:xfrm>
        <a:graphic>
          <a:graphicData uri="http://schemas.openxmlformats.org/drawingml/2006/table">
            <a:tbl>
              <a:tblPr firstRow="1" bandRow="1">
                <a:tableStyleId>{5C22544A-7EE6-4342-B048-85BDC9FD1C3A}</a:tableStyleId>
              </a:tblPr>
              <a:tblGrid>
                <a:gridCol w="1369338">
                  <a:extLst>
                    <a:ext uri="{9D8B030D-6E8A-4147-A177-3AD203B41FA5}">
                      <a16:colId xmlns:a16="http://schemas.microsoft.com/office/drawing/2014/main" val="20000"/>
                    </a:ext>
                  </a:extLst>
                </a:gridCol>
                <a:gridCol w="1640562">
                  <a:extLst>
                    <a:ext uri="{9D8B030D-6E8A-4147-A177-3AD203B41FA5}">
                      <a16:colId xmlns:a16="http://schemas.microsoft.com/office/drawing/2014/main" val="20001"/>
                    </a:ext>
                  </a:extLst>
                </a:gridCol>
                <a:gridCol w="4057650">
                  <a:extLst>
                    <a:ext uri="{9D8B030D-6E8A-4147-A177-3AD203B41FA5}">
                      <a16:colId xmlns:a16="http://schemas.microsoft.com/office/drawing/2014/main" val="20002"/>
                    </a:ext>
                  </a:extLst>
                </a:gridCol>
              </a:tblGrid>
              <a:tr h="370840">
                <a:tc>
                  <a:txBody>
                    <a:bodyPr/>
                    <a:lstStyle/>
                    <a:p>
                      <a:r>
                        <a:rPr lang="en-US" dirty="0"/>
                        <a:t>Utility</a:t>
                      </a:r>
                    </a:p>
                  </a:txBody>
                  <a:tcPr/>
                </a:tc>
                <a:tc>
                  <a:txBody>
                    <a:bodyPr/>
                    <a:lstStyle/>
                    <a:p>
                      <a:r>
                        <a:rPr lang="en-US" dirty="0"/>
                        <a:t>Presenter</a:t>
                      </a:r>
                    </a:p>
                  </a:txBody>
                  <a:tcPr/>
                </a:tc>
                <a:tc>
                  <a:txBody>
                    <a:bodyPr/>
                    <a:lstStyle/>
                    <a:p>
                      <a:r>
                        <a:rPr lang="en-US" dirty="0"/>
                        <a:t>Title</a:t>
                      </a:r>
                    </a:p>
                  </a:txBody>
                  <a:tcPr/>
                </a:tc>
                <a:extLst>
                  <a:ext uri="{0D108BD9-81ED-4DB2-BD59-A6C34878D82A}">
                    <a16:rowId xmlns:a16="http://schemas.microsoft.com/office/drawing/2014/main" val="10000"/>
                  </a:ext>
                </a:extLst>
              </a:tr>
              <a:tr h="370840">
                <a:tc>
                  <a:txBody>
                    <a:bodyPr/>
                    <a:lstStyle/>
                    <a:p>
                      <a:r>
                        <a:rPr lang="en-US" dirty="0"/>
                        <a:t>PG&amp;E</a:t>
                      </a:r>
                    </a:p>
                    <a:p>
                      <a:endParaRPr lang="en-US" sz="500" dirty="0"/>
                    </a:p>
                  </a:txBody>
                  <a:tcPr>
                    <a:solidFill>
                      <a:schemeClr val="tx2">
                        <a:lumMod val="20000"/>
                        <a:lumOff val="80000"/>
                      </a:schemeClr>
                    </a:solidFill>
                  </a:tcPr>
                </a:tc>
                <a:tc>
                  <a:txBody>
                    <a:bodyPr/>
                    <a:lstStyle/>
                    <a:p>
                      <a:r>
                        <a:rPr lang="en-US" dirty="0"/>
                        <a:t>Harold Hirsch</a:t>
                      </a:r>
                    </a:p>
                  </a:txBody>
                  <a:tcPr>
                    <a:solidFill>
                      <a:schemeClr val="tx2">
                        <a:lumMod val="20000"/>
                        <a:lumOff val="80000"/>
                      </a:schemeClr>
                    </a:solidFill>
                  </a:tcPr>
                </a:tc>
                <a:tc>
                  <a:txBody>
                    <a:bodyPr/>
                    <a:lstStyle/>
                    <a:p>
                      <a:r>
                        <a:rPr lang="en-US" dirty="0"/>
                        <a:t>Sr. Interconnection</a:t>
                      </a:r>
                      <a:r>
                        <a:rPr lang="en-US" baseline="0" dirty="0"/>
                        <a:t> Manager</a:t>
                      </a:r>
                    </a:p>
                    <a:p>
                      <a:r>
                        <a:rPr lang="en-US" sz="1400" baseline="0" dirty="0"/>
                        <a:t>Electric Grid Interconnections</a:t>
                      </a:r>
                    </a:p>
                  </a:txBody>
                  <a:tcPr>
                    <a:solidFill>
                      <a:schemeClr val="tx2">
                        <a:lumMod val="20000"/>
                        <a:lumOff val="80000"/>
                      </a:schemeClr>
                    </a:solidFill>
                  </a:tcPr>
                </a:tc>
                <a:extLst>
                  <a:ext uri="{0D108BD9-81ED-4DB2-BD59-A6C34878D82A}">
                    <a16:rowId xmlns:a16="http://schemas.microsoft.com/office/drawing/2014/main" val="10001"/>
                  </a:ext>
                </a:extLst>
              </a:tr>
              <a:tr h="370840">
                <a:tc>
                  <a:txBody>
                    <a:bodyPr/>
                    <a:lstStyle/>
                    <a:p>
                      <a:r>
                        <a:rPr lang="en-US" dirty="0">
                          <a:solidFill>
                            <a:srgbClr val="FF0000"/>
                          </a:solidFill>
                        </a:rPr>
                        <a:t>SCE</a:t>
                      </a:r>
                      <a:br>
                        <a:rPr lang="en-US" dirty="0">
                          <a:solidFill>
                            <a:srgbClr val="FF0000"/>
                          </a:solidFill>
                        </a:rPr>
                      </a:br>
                      <a:r>
                        <a:rPr lang="en-US" sz="900" baseline="0" dirty="0">
                          <a:solidFill>
                            <a:srgbClr val="FF0000"/>
                          </a:solidFill>
                        </a:rPr>
                        <a:t> </a:t>
                      </a:r>
                      <a:endParaRPr lang="en-US" dirty="0">
                        <a:solidFill>
                          <a:srgbClr val="FF0000"/>
                        </a:solidFill>
                      </a:endParaRPr>
                    </a:p>
                  </a:txBody>
                  <a:tcPr>
                    <a:solidFill>
                      <a:schemeClr val="accent1">
                        <a:lumMod val="20000"/>
                        <a:lumOff val="80000"/>
                      </a:schemeClr>
                    </a:solidFill>
                  </a:tcPr>
                </a:tc>
                <a:tc>
                  <a:txBody>
                    <a:bodyPr/>
                    <a:lstStyle/>
                    <a:p>
                      <a:r>
                        <a:rPr lang="en-US" dirty="0">
                          <a:solidFill>
                            <a:srgbClr val="FF0000"/>
                          </a:solidFill>
                        </a:rPr>
                        <a:t>Markus Lotto</a:t>
                      </a:r>
                    </a:p>
                  </a:txBody>
                  <a:tcPr>
                    <a:solidFill>
                      <a:schemeClr val="accent1">
                        <a:lumMod val="20000"/>
                        <a:lumOff val="80000"/>
                      </a:schemeClr>
                    </a:solidFill>
                  </a:tcPr>
                </a:tc>
                <a:tc>
                  <a:txBody>
                    <a:bodyPr/>
                    <a:lstStyle/>
                    <a:p>
                      <a:r>
                        <a:rPr lang="en-US" dirty="0">
                          <a:solidFill>
                            <a:srgbClr val="FF0000"/>
                          </a:solidFill>
                        </a:rPr>
                        <a:t>Senior Manager</a:t>
                      </a:r>
                    </a:p>
                    <a:p>
                      <a:r>
                        <a:rPr lang="en-US" sz="1400" dirty="0">
                          <a:solidFill>
                            <a:srgbClr val="FF0000"/>
                          </a:solidFill>
                        </a:rPr>
                        <a:t>Grid Interconnections &amp; Contract Development</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US" dirty="0">
                          <a:solidFill>
                            <a:srgbClr val="0070C0"/>
                          </a:solidFill>
                        </a:rPr>
                        <a:t>SDG&amp;E</a:t>
                      </a:r>
                    </a:p>
                    <a:p>
                      <a:r>
                        <a:rPr lang="en-US" sz="1200" dirty="0">
                          <a:solidFill>
                            <a:srgbClr val="0070C0"/>
                          </a:solidFill>
                        </a:rPr>
                        <a:t> </a:t>
                      </a:r>
                      <a:endParaRPr lang="en-US" dirty="0">
                        <a:solidFill>
                          <a:srgbClr val="0070C0"/>
                        </a:solidFill>
                      </a:endParaRPr>
                    </a:p>
                  </a:txBody>
                  <a:tcPr>
                    <a:solidFill>
                      <a:schemeClr val="bg1">
                        <a:lumMod val="95000"/>
                      </a:schemeClr>
                    </a:solidFill>
                  </a:tcPr>
                </a:tc>
                <a:tc>
                  <a:txBody>
                    <a:bodyPr/>
                    <a:lstStyle/>
                    <a:p>
                      <a:r>
                        <a:rPr lang="en-US" dirty="0">
                          <a:solidFill>
                            <a:srgbClr val="0070C0"/>
                          </a:solidFill>
                        </a:rPr>
                        <a:t>Ken Parks</a:t>
                      </a:r>
                    </a:p>
                  </a:txBody>
                  <a:tcPr>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rgbClr val="0070C0"/>
                          </a:solidFill>
                        </a:rPr>
                        <a:t>Customer Generation Manager</a:t>
                      </a:r>
                    </a:p>
                    <a:p>
                      <a:r>
                        <a:rPr lang="en-US" sz="1600" dirty="0">
                          <a:solidFill>
                            <a:srgbClr val="0070C0"/>
                          </a:solidFill>
                        </a:rPr>
                        <a:t>Electric System Planning</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2"/>
          <a:stretch>
            <a:fillRect/>
          </a:stretch>
        </p:blipFill>
        <p:spPr>
          <a:xfrm>
            <a:off x="542788" y="4941889"/>
            <a:ext cx="548378" cy="581317"/>
          </a:xfrm>
          <a:prstGeom prst="rect">
            <a:avLst/>
          </a:prstGeom>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16" y="4284664"/>
            <a:ext cx="542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18" y="5523206"/>
            <a:ext cx="871118" cy="492943"/>
          </a:xfrm>
          <a:prstGeom prst="rect">
            <a:avLst/>
          </a:prstGeom>
        </p:spPr>
      </p:pic>
    </p:spTree>
    <p:extLst>
      <p:ext uri="{BB962C8B-B14F-4D97-AF65-F5344CB8AC3E}">
        <p14:creationId xmlns:p14="http://schemas.microsoft.com/office/powerpoint/2010/main" val="84225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20</a:t>
            </a:fld>
            <a:endParaRPr lang="en-US" dirty="0">
              <a:ea typeface="+mn-ea"/>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 y="0"/>
            <a:ext cx="916211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50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21</a:t>
            </a:fld>
            <a:endParaRPr lang="en-US" dirty="0">
              <a:ea typeface="+mn-ea"/>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 y="0"/>
            <a:ext cx="91548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00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228600"/>
            <a:ext cx="807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Desired Functionality Improvements</a:t>
            </a:r>
          </a:p>
        </p:txBody>
      </p:sp>
      <p:sp>
        <p:nvSpPr>
          <p:cNvPr id="4" name="Slide Number Placeholder 3">
            <a:extLst>
              <a:ext uri="{FF2B5EF4-FFF2-40B4-BE49-F238E27FC236}">
                <a16:creationId xmlns:a16="http://schemas.microsoft.com/office/drawing/2014/main" id="{8A1E5314-2CD8-4D83-AB4B-6AFE653C3B14}"/>
              </a:ext>
            </a:extLst>
          </p:cNvPr>
          <p:cNvSpPr>
            <a:spLocks noGrp="1"/>
          </p:cNvSpPr>
          <p:nvPr>
            <p:ph type="sldNum" sz="quarter" idx="12"/>
          </p:nvPr>
        </p:nvSpPr>
        <p:spPr>
          <a:xfrm>
            <a:off x="8590846" y="6403448"/>
            <a:ext cx="511134" cy="553998"/>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22</a:t>
            </a:fld>
            <a:endParaRPr lang="en-US" dirty="0">
              <a:ea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9" y="0"/>
            <a:ext cx="9115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631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txBox="1">
            <a:spLocks noChangeArrowheads="1"/>
          </p:cNvSpPr>
          <p:nvPr/>
        </p:nvSpPr>
        <p:spPr bwMode="auto">
          <a:xfrm>
            <a:off x="3189101" y="2198828"/>
            <a:ext cx="2529634" cy="9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defRPr/>
            </a:pPr>
            <a:r>
              <a:rPr lang="en-US" altLang="en-US" sz="3800" b="1" dirty="0">
                <a:solidFill>
                  <a:srgbClr val="EEA420"/>
                </a:solidFill>
                <a:latin typeface="Arial" pitchFamily="34" charset="0"/>
                <a:ea typeface="+mn-ea"/>
                <a:cs typeface="Arial" pitchFamily="34" charset="0"/>
              </a:rPr>
              <a:t>Appendix</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793" y="5257800"/>
            <a:ext cx="30194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49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394154707"/>
              </p:ext>
            </p:extLst>
          </p:nvPr>
        </p:nvGraphicFramePr>
        <p:xfrm>
          <a:off x="1173071" y="2008035"/>
          <a:ext cx="6775704" cy="3753287"/>
        </p:xfrm>
        <a:graphic>
          <a:graphicData uri="http://schemas.openxmlformats.org/drawingml/2006/table">
            <a:tbl>
              <a:tblPr firstRow="1" bandRow="1">
                <a:tableStyleId>{5C22544A-7EE6-4342-B048-85BDC9FD1C3A}</a:tableStyleId>
              </a:tblPr>
              <a:tblGrid>
                <a:gridCol w="1620309">
                  <a:extLst>
                    <a:ext uri="{9D8B030D-6E8A-4147-A177-3AD203B41FA5}">
                      <a16:colId xmlns:a16="http://schemas.microsoft.com/office/drawing/2014/main" val="20000"/>
                    </a:ext>
                  </a:extLst>
                </a:gridCol>
                <a:gridCol w="2896827">
                  <a:extLst>
                    <a:ext uri="{9D8B030D-6E8A-4147-A177-3AD203B41FA5}">
                      <a16:colId xmlns:a16="http://schemas.microsoft.com/office/drawing/2014/main" val="20001"/>
                    </a:ext>
                  </a:extLst>
                </a:gridCol>
                <a:gridCol w="2258568">
                  <a:extLst>
                    <a:ext uri="{9D8B030D-6E8A-4147-A177-3AD203B41FA5}">
                      <a16:colId xmlns:a16="http://schemas.microsoft.com/office/drawing/2014/main" val="20002"/>
                    </a:ext>
                  </a:extLst>
                </a:gridCol>
              </a:tblGrid>
              <a:tr h="322709">
                <a:tc>
                  <a:txBody>
                    <a:bodyPr/>
                    <a:lstStyle/>
                    <a:p>
                      <a:pPr algn="ctr"/>
                      <a:r>
                        <a:rPr lang="en-US" sz="1400" dirty="0"/>
                        <a:t>Focus</a:t>
                      </a:r>
                      <a:r>
                        <a:rPr lang="en-US" sz="1400" baseline="0" dirty="0"/>
                        <a:t> Area</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dirty="0"/>
                        <a:t>Common</a:t>
                      </a:r>
                      <a:r>
                        <a:rPr lang="en-US" sz="1400" baseline="0" dirty="0"/>
                        <a:t> Deficiency</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dirty="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58070">
                <a:tc>
                  <a:txBody>
                    <a:bodyPr/>
                    <a:lstStyle/>
                    <a:p>
                      <a:pPr marL="0" indent="0">
                        <a:buFont typeface="Arial" panose="020B0604020202020204" pitchFamily="34" charset="0"/>
                        <a:buNone/>
                      </a:pPr>
                      <a:r>
                        <a:rPr lang="en-US" sz="1400" dirty="0"/>
                        <a:t>Application</a:t>
                      </a:r>
                    </a:p>
                    <a:p>
                      <a:pPr marL="0" indent="0">
                        <a:buFont typeface="Arial" panose="020B0604020202020204" pitchFamily="34" charset="0"/>
                        <a:buNone/>
                      </a:pPr>
                      <a:r>
                        <a:rPr lang="en-US" sz="1200" b="1" dirty="0">
                          <a:solidFill>
                            <a:srgbClr val="0070C0"/>
                          </a:solidFill>
                        </a:rPr>
                        <a:t>SDG&amp;E: N/A DIIS – Application tied into billing system so wont accept if Acct &amp; meter don’t match</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aseline="0" dirty="0"/>
                        <a:t>Discrepancies with Customer information</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0" indent="-171450" algn="l">
                        <a:buFont typeface="Arial" panose="020B0604020202020204" pitchFamily="34" charset="0"/>
                        <a:buChar char="•"/>
                      </a:pPr>
                      <a:r>
                        <a:rPr lang="en-US" sz="900" dirty="0"/>
                        <a:t>Have customer provide most recent</a:t>
                      </a:r>
                      <a:r>
                        <a:rPr lang="en-US" sz="900" baseline="0" dirty="0"/>
                        <a:t> account information, Customer can obtain info by:</a:t>
                      </a:r>
                    </a:p>
                    <a:p>
                      <a:pPr marL="400050" lvl="1" indent="-171450" algn="l">
                        <a:buFont typeface="Arial" panose="020B0604020202020204" pitchFamily="34" charset="0"/>
                        <a:buChar char="•"/>
                      </a:pPr>
                      <a:r>
                        <a:rPr lang="en-US" sz="900" baseline="0" dirty="0"/>
                        <a:t>Energy Statement</a:t>
                      </a:r>
                    </a:p>
                    <a:p>
                      <a:pPr marL="400050" lvl="1" indent="-171450" algn="l">
                        <a:buFont typeface="Arial" panose="020B0604020202020204" pitchFamily="34" charset="0"/>
                        <a:buChar char="•"/>
                      </a:pPr>
                      <a:r>
                        <a:rPr lang="en-US" sz="900" baseline="0" dirty="0"/>
                        <a:t>Logging into their web account</a:t>
                      </a:r>
                    </a:p>
                    <a:p>
                      <a:pPr marL="400050" lvl="1" indent="-171450" algn="l">
                        <a:buFont typeface="Arial" panose="020B0604020202020204" pitchFamily="34" charset="0"/>
                        <a:buChar char="•"/>
                      </a:pPr>
                      <a:r>
                        <a:rPr lang="en-US" sz="900" baseline="0" dirty="0"/>
                        <a:t>Call the </a:t>
                      </a:r>
                      <a:r>
                        <a:rPr lang="en-US" sz="900" u="none" baseline="0" dirty="0">
                          <a:solidFill>
                            <a:schemeClr val="tx1"/>
                          </a:solidFill>
                        </a:rPr>
                        <a:t>Customer Service 800 no.</a:t>
                      </a:r>
                      <a:endParaRPr lang="en-US" sz="900" u="none"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8430">
                <a:tc>
                  <a:txBody>
                    <a:bodyPr/>
                    <a:lstStyle/>
                    <a:p>
                      <a:pPr marL="0" indent="0" algn="l">
                        <a:buFont typeface="Arial" panose="020B0604020202020204" pitchFamily="34" charset="0"/>
                        <a:buNone/>
                      </a:pPr>
                      <a:r>
                        <a:rPr lang="en-US" sz="1400" dirty="0"/>
                        <a:t>Application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Make, model, quantity of AC Disconnect, Inverter(s), and/or PV modules not listed on  application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900" dirty="0"/>
                        <a:t>Ensure that application information includes make, model, and quantity of equipment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263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Application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Existing system is</a:t>
                      </a:r>
                      <a:r>
                        <a:rPr lang="en-US" sz="1100" baseline="0" dirty="0"/>
                        <a:t> not identified on application</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900" dirty="0"/>
                        <a:t>Identify</a:t>
                      </a:r>
                      <a:r>
                        <a:rPr lang="en-US" sz="900" baseline="0" dirty="0"/>
                        <a:t> the make, model, and quantity of the existing system on the application</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8520">
                <a:tc>
                  <a:txBody>
                    <a:bodyPr/>
                    <a:lstStyle/>
                    <a:p>
                      <a:pPr marL="0" indent="0" algn="l">
                        <a:buFont typeface="Arial" panose="020B0604020202020204" pitchFamily="34" charset="0"/>
                        <a:buNone/>
                      </a:pPr>
                      <a:r>
                        <a:rPr lang="en-US" sz="1400" dirty="0"/>
                        <a:t>Smart Inverter</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Inverter is not on CEC approved Smart Inverter</a:t>
                      </a:r>
                      <a:r>
                        <a:rPr lang="en-US" sz="1100" baseline="0" dirty="0"/>
                        <a:t> </a:t>
                      </a:r>
                      <a:r>
                        <a:rPr lang="en-US" sz="1100" dirty="0"/>
                        <a:t>List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900" dirty="0">
                          <a:solidFill>
                            <a:schemeClr val="tx1"/>
                          </a:solidFill>
                        </a:rPr>
                        <a:t>Select a Smart Inverter from CEC Certified inverter List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66242">
                <a:tc>
                  <a:txBody>
                    <a:bodyPr/>
                    <a:lstStyle/>
                    <a:p>
                      <a:pPr marL="0" indent="0" algn="l">
                        <a:buFont typeface="Arial" panose="020B0604020202020204" pitchFamily="34" charset="0"/>
                        <a:buNone/>
                      </a:pPr>
                      <a:r>
                        <a:rPr lang="en-US" sz="1400" dirty="0"/>
                        <a:t>Storage with Integrated Inverter</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Storage</a:t>
                      </a:r>
                      <a:r>
                        <a:rPr lang="en-US" sz="1100" baseline="0" dirty="0"/>
                        <a:t> with integrated Smart Inverters do not list the certification</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900" dirty="0">
                          <a:solidFill>
                            <a:schemeClr val="tx1"/>
                          </a:solidFill>
                        </a:rPr>
                        <a:t>Provide cut</a:t>
                      </a:r>
                      <a:r>
                        <a:rPr lang="en-US" sz="900" baseline="0" dirty="0">
                          <a:solidFill>
                            <a:schemeClr val="tx1"/>
                          </a:solidFill>
                        </a:rPr>
                        <a:t> sheet that lists Smart Inverter certification</a:t>
                      </a:r>
                    </a:p>
                    <a:p>
                      <a:pPr marL="171450" indent="-171450" algn="l">
                        <a:buFont typeface="Arial" panose="020B0604020202020204" pitchFamily="34" charset="0"/>
                        <a:buChar char="•"/>
                      </a:pPr>
                      <a:r>
                        <a:rPr lang="en-US" sz="900" baseline="0" dirty="0">
                          <a:solidFill>
                            <a:schemeClr val="tx1"/>
                          </a:solidFill>
                        </a:rPr>
                        <a:t>Request manufacturer to list Smart Inverter certification</a:t>
                      </a:r>
                      <a:endParaRPr lang="en-US" sz="9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idx="4294967295"/>
          </p:nvPr>
        </p:nvSpPr>
        <p:spPr>
          <a:xfrm>
            <a:off x="981075" y="1092997"/>
            <a:ext cx="5848350" cy="465535"/>
          </a:xfrm>
        </p:spPr>
        <p:txBody>
          <a:bodyPr>
            <a:normAutofit fontScale="90000"/>
          </a:bodyPr>
          <a:lstStyle/>
          <a:p>
            <a:r>
              <a:rPr lang="en-US" dirty="0">
                <a:solidFill>
                  <a:schemeClr val="bg1"/>
                </a:solidFill>
              </a:rPr>
              <a:t>Application Phase </a:t>
            </a:r>
          </a:p>
        </p:txBody>
      </p:sp>
      <p:sp>
        <p:nvSpPr>
          <p:cNvPr id="34" name="Title 1">
            <a:extLst>
              <a:ext uri="{FF2B5EF4-FFF2-40B4-BE49-F238E27FC236}">
                <a16:creationId xmlns:a16="http://schemas.microsoft.com/office/drawing/2014/main" id="{6AB565EF-B71A-4F4B-A8B2-68F191203FE3}"/>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800" b="1" dirty="0">
                <a:solidFill>
                  <a:schemeClr val="bg1"/>
                </a:solidFill>
                <a:latin typeface="Arial" panose="020B0604020202020204" pitchFamily="34" charset="0"/>
                <a:cs typeface="Arial" panose="020B0604020202020204" pitchFamily="34" charset="0"/>
              </a:rPr>
              <a:t>Review Application for Completeness</a:t>
            </a:r>
          </a:p>
        </p:txBody>
      </p:sp>
      <p:sp>
        <p:nvSpPr>
          <p:cNvPr id="4" name="Slide Number Placeholder 3">
            <a:extLst>
              <a:ext uri="{FF2B5EF4-FFF2-40B4-BE49-F238E27FC236}">
                <a16:creationId xmlns:a16="http://schemas.microsoft.com/office/drawing/2014/main" id="{D5E4444E-DE9D-421B-894C-D71699E5C4AE}"/>
              </a:ext>
            </a:extLst>
          </p:cNvPr>
          <p:cNvSpPr>
            <a:spLocks noGrp="1"/>
          </p:cNvSpPr>
          <p:nvPr>
            <p:ph type="sldNum" sz="quarter" idx="12"/>
          </p:nvPr>
        </p:nvSpPr>
        <p:spPr/>
        <p:txBody>
          <a:bodyPr/>
          <a:lstStyle/>
          <a:p>
            <a:fld id="{008D52BB-F916-4B4D-BC10-ADDCDEC66796}" type="slidenum">
              <a:rPr lang="en-US" smtClean="0"/>
              <a:t>24</a:t>
            </a:fld>
            <a:endParaRPr lang="en-US"/>
          </a:p>
        </p:txBody>
      </p:sp>
      <p:sp>
        <p:nvSpPr>
          <p:cNvPr id="64" name="Title 1"/>
          <p:cNvSpPr txBox="1">
            <a:spLocks/>
          </p:cNvSpPr>
          <p:nvPr/>
        </p:nvSpPr>
        <p:spPr>
          <a:xfrm>
            <a:off x="981075" y="873922"/>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solidFill>
                  <a:schemeClr val="bg1"/>
                </a:solidFill>
              </a:rPr>
              <a:t>Application Phase </a:t>
            </a:r>
            <a:endParaRPr lang="en-US" dirty="0">
              <a:solidFill>
                <a:schemeClr val="bg1"/>
              </a:solidFill>
            </a:endParaRPr>
          </a:p>
        </p:txBody>
      </p:sp>
      <p:grpSp>
        <p:nvGrpSpPr>
          <p:cNvPr id="65" name="Group 64"/>
          <p:cNvGrpSpPr/>
          <p:nvPr/>
        </p:nvGrpSpPr>
        <p:grpSpPr>
          <a:xfrm>
            <a:off x="1397252" y="1099868"/>
            <a:ext cx="942355" cy="700075"/>
            <a:chOff x="4815" y="58237"/>
            <a:chExt cx="1627453" cy="639544"/>
          </a:xfrm>
          <a:solidFill>
            <a:schemeClr val="accent2"/>
          </a:solidFill>
          <a:effectLst/>
        </p:grpSpPr>
        <p:sp>
          <p:nvSpPr>
            <p:cNvPr id="66" name="Rounded Rectangle 65"/>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Application</a:t>
              </a:r>
            </a:p>
            <a:p>
              <a:pPr algn="ctr" defTabSz="533400" fontAlgn="auto">
                <a:lnSpc>
                  <a:spcPct val="90000"/>
                </a:lnSpc>
                <a:spcAft>
                  <a:spcPct val="35000"/>
                </a:spcAft>
              </a:pPr>
              <a:r>
                <a:rPr lang="en-US" sz="1200" b="1" dirty="0">
                  <a:solidFill>
                    <a:prstClr val="white"/>
                  </a:solidFill>
                  <a:latin typeface="Calibri" panose="020F0502020204030204"/>
                </a:rPr>
                <a:t>Intake </a:t>
              </a:r>
            </a:p>
          </p:txBody>
        </p:sp>
      </p:grpSp>
      <p:grpSp>
        <p:nvGrpSpPr>
          <p:cNvPr id="68" name="Group 67"/>
          <p:cNvGrpSpPr/>
          <p:nvPr/>
        </p:nvGrpSpPr>
        <p:grpSpPr>
          <a:xfrm>
            <a:off x="2479065" y="1106765"/>
            <a:ext cx="933026" cy="686281"/>
            <a:chOff x="1860113" y="58237"/>
            <a:chExt cx="1627453" cy="639544"/>
          </a:xfrm>
          <a:solidFill>
            <a:schemeClr val="accent2"/>
          </a:solidFill>
          <a:effectLst>
            <a:outerShdw blurRad="254000" dir="4800000" sx="113000" sy="113000" algn="ctr" rotWithShape="0">
              <a:srgbClr val="FF0000"/>
            </a:outerShdw>
          </a:effectLst>
        </p:grpSpPr>
        <p:sp>
          <p:nvSpPr>
            <p:cNvPr id="69" name="Rounded Rectangle 68"/>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Rounded Rectangle 6"/>
            <p:cNvSpPr/>
            <p:nvPr/>
          </p:nvSpPr>
          <p:spPr>
            <a:xfrm>
              <a:off x="1862865" y="76969"/>
              <a:ext cx="1621948"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Review for Completeness and Validity</a:t>
              </a:r>
            </a:p>
          </p:txBody>
        </p:sp>
      </p:grpSp>
      <p:grpSp>
        <p:nvGrpSpPr>
          <p:cNvPr id="71" name="Group 70"/>
          <p:cNvGrpSpPr/>
          <p:nvPr/>
        </p:nvGrpSpPr>
        <p:grpSpPr>
          <a:xfrm>
            <a:off x="3543248" y="1096367"/>
            <a:ext cx="844656" cy="707076"/>
            <a:chOff x="3715410" y="58237"/>
            <a:chExt cx="1627453" cy="639544"/>
          </a:xfrm>
          <a:solidFill>
            <a:schemeClr val="accent2"/>
          </a:solidFill>
        </p:grpSpPr>
        <p:sp>
          <p:nvSpPr>
            <p:cNvPr id="72" name="Rounded Rectangle 71"/>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74" name="Group 73"/>
          <p:cNvGrpSpPr/>
          <p:nvPr/>
        </p:nvGrpSpPr>
        <p:grpSpPr>
          <a:xfrm>
            <a:off x="4537778" y="1103333"/>
            <a:ext cx="914641" cy="693144"/>
            <a:chOff x="5570707" y="58237"/>
            <a:chExt cx="1627453" cy="639544"/>
          </a:xfrm>
          <a:solidFill>
            <a:schemeClr val="accent2"/>
          </a:solidFill>
        </p:grpSpPr>
        <p:sp>
          <p:nvSpPr>
            <p:cNvPr id="75" name="Rounded Rectangle 74"/>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77" name="Group 76"/>
          <p:cNvGrpSpPr/>
          <p:nvPr/>
        </p:nvGrpSpPr>
        <p:grpSpPr>
          <a:xfrm>
            <a:off x="5601124" y="1099868"/>
            <a:ext cx="961297" cy="700075"/>
            <a:chOff x="7426005" y="58237"/>
            <a:chExt cx="1627453" cy="639544"/>
          </a:xfrm>
          <a:solidFill>
            <a:schemeClr val="accent2"/>
          </a:solidFill>
        </p:grpSpPr>
        <p:sp>
          <p:nvSpPr>
            <p:cNvPr id="78" name="Rounded Rectangle 77"/>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80" name="Flowchart: Alternate Process 79"/>
          <p:cNvSpPr/>
          <p:nvPr/>
        </p:nvSpPr>
        <p:spPr>
          <a:xfrm>
            <a:off x="206577" y="1125118"/>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81" name="Group 80"/>
          <p:cNvGrpSpPr/>
          <p:nvPr/>
        </p:nvGrpSpPr>
        <p:grpSpPr>
          <a:xfrm>
            <a:off x="6719606" y="1092832"/>
            <a:ext cx="1010332" cy="714147"/>
            <a:chOff x="7426005" y="58237"/>
            <a:chExt cx="1627453" cy="639544"/>
          </a:xfrm>
          <a:solidFill>
            <a:schemeClr val="accent2"/>
          </a:solidFill>
        </p:grpSpPr>
        <p:sp>
          <p:nvSpPr>
            <p:cNvPr id="82" name="Rounded Rectangle 81"/>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84" name="Flowchart: Alternate Process 83"/>
          <p:cNvSpPr/>
          <p:nvPr/>
        </p:nvSpPr>
        <p:spPr>
          <a:xfrm>
            <a:off x="7873060" y="1128083"/>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85" name="Chevron 84"/>
          <p:cNvSpPr/>
          <p:nvPr/>
        </p:nvSpPr>
        <p:spPr>
          <a:xfrm>
            <a:off x="12325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85"/>
          <p:cNvSpPr/>
          <p:nvPr/>
        </p:nvSpPr>
        <p:spPr>
          <a:xfrm>
            <a:off x="2280283" y="13430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a:off x="33661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a:off x="43567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a:off x="7699259"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89"/>
          <p:cNvSpPr/>
          <p:nvPr/>
        </p:nvSpPr>
        <p:spPr>
          <a:xfrm>
            <a:off x="6521826"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0"/>
          <p:cNvSpPr/>
          <p:nvPr/>
        </p:nvSpPr>
        <p:spPr>
          <a:xfrm>
            <a:off x="54235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57275" y="6191250"/>
            <a:ext cx="6275436" cy="307777"/>
          </a:xfrm>
          <a:prstGeom prst="rect">
            <a:avLst/>
          </a:prstGeom>
          <a:noFill/>
        </p:spPr>
        <p:txBody>
          <a:bodyPr wrap="none" rtlCol="0">
            <a:spAutoFit/>
          </a:bodyPr>
          <a:lstStyle/>
          <a:p>
            <a:r>
              <a:rPr lang="en-US" sz="1400" dirty="0"/>
              <a:t>*PG&amp;E Front-End Error Checking will resolve this for applicants with existing service</a:t>
            </a:r>
          </a:p>
        </p:txBody>
      </p:sp>
      <p:sp>
        <p:nvSpPr>
          <p:cNvPr id="35" name="5-Point Star 34"/>
          <p:cNvSpPr/>
          <p:nvPr/>
        </p:nvSpPr>
        <p:spPr>
          <a:xfrm>
            <a:off x="2895600" y="1721254"/>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0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766547512"/>
              </p:ext>
            </p:extLst>
          </p:nvPr>
        </p:nvGraphicFramePr>
        <p:xfrm>
          <a:off x="1148346" y="2006797"/>
          <a:ext cx="7347953" cy="4687234"/>
        </p:xfrm>
        <a:graphic>
          <a:graphicData uri="http://schemas.openxmlformats.org/drawingml/2006/table">
            <a:tbl>
              <a:tblPr firstRow="1" bandRow="1">
                <a:tableStyleId>{5C22544A-7EE6-4342-B048-85BDC9FD1C3A}</a:tableStyleId>
              </a:tblPr>
              <a:tblGrid>
                <a:gridCol w="1642479">
                  <a:extLst>
                    <a:ext uri="{9D8B030D-6E8A-4147-A177-3AD203B41FA5}">
                      <a16:colId xmlns:a16="http://schemas.microsoft.com/office/drawing/2014/main" val="20000"/>
                    </a:ext>
                  </a:extLst>
                </a:gridCol>
                <a:gridCol w="2855360">
                  <a:extLst>
                    <a:ext uri="{9D8B030D-6E8A-4147-A177-3AD203B41FA5}">
                      <a16:colId xmlns:a16="http://schemas.microsoft.com/office/drawing/2014/main" val="20001"/>
                    </a:ext>
                  </a:extLst>
                </a:gridCol>
                <a:gridCol w="2850114">
                  <a:extLst>
                    <a:ext uri="{9D8B030D-6E8A-4147-A177-3AD203B41FA5}">
                      <a16:colId xmlns:a16="http://schemas.microsoft.com/office/drawing/2014/main" val="20002"/>
                    </a:ext>
                  </a:extLst>
                </a:gridCol>
              </a:tblGrid>
              <a:tr h="248992">
                <a:tc>
                  <a:txBody>
                    <a:bodyPr/>
                    <a:lstStyle/>
                    <a:p>
                      <a:pPr algn="ctr"/>
                      <a:r>
                        <a:rPr lang="en-US" sz="1400" dirty="0"/>
                        <a:t>Focus</a:t>
                      </a:r>
                      <a:r>
                        <a:rPr lang="en-US" sz="1400" baseline="0" dirty="0"/>
                        <a:t> Area</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dirty="0"/>
                        <a:t>Common</a:t>
                      </a:r>
                      <a:r>
                        <a:rPr lang="en-US" sz="1400" baseline="0" dirty="0"/>
                        <a:t> Deficiency</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dirty="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52909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Single</a:t>
                      </a:r>
                      <a:r>
                        <a:rPr lang="en-US" sz="1400" baseline="0" dirty="0"/>
                        <a:t> Line Diagram</a:t>
                      </a:r>
                      <a:endParaRPr lang="en-US" sz="1400" dirty="0"/>
                    </a:p>
                    <a:p>
                      <a:pPr marL="171450" indent="-171450" algn="l">
                        <a:buFont typeface="Arial" panose="020B0604020202020204" pitchFamily="34" charset="0"/>
                        <a:buChar char="•"/>
                      </a:pP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Point of interconnection selected not shown or incorrectly labeled on single-line diagram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Clearly identify point of interconnection in relation to main breaker</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689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Single</a:t>
                      </a:r>
                      <a:r>
                        <a:rPr lang="en-US" sz="1400" baseline="0" dirty="0"/>
                        <a:t> Line Diagram</a:t>
                      </a:r>
                      <a:endParaRPr lang="en-US" sz="1400" dirty="0"/>
                    </a:p>
                    <a:p>
                      <a:pPr marL="171450" indent="-171450" algn="l">
                        <a:buFont typeface="Arial" panose="020B0604020202020204" pitchFamily="34" charset="0"/>
                        <a:buChar char="•"/>
                      </a:pP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Single</a:t>
                      </a:r>
                      <a:r>
                        <a:rPr lang="en-US" sz="1100" baseline="0" dirty="0"/>
                        <a:t> Line Diagram depiction of </a:t>
                      </a:r>
                      <a:r>
                        <a:rPr lang="en-US" sz="1100" b="1" u="sng" baseline="0" dirty="0"/>
                        <a:t>Line Side Tap</a:t>
                      </a:r>
                      <a:r>
                        <a:rPr lang="en-US" sz="1100" baseline="0" dirty="0"/>
                        <a:t> shown in utility section</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Provide</a:t>
                      </a:r>
                      <a:r>
                        <a:rPr lang="en-US" sz="1100" baseline="0" dirty="0">
                          <a:solidFill>
                            <a:schemeClr val="tx1"/>
                          </a:solidFill>
                        </a:rPr>
                        <a:t> photos of customer panel with: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rPr>
                        <a:t>Proposed Point of Interconnection (POI)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rPr>
                        <a:t>Wire routing</a:t>
                      </a:r>
                    </a:p>
                    <a:p>
                      <a:pPr marL="400050" marR="0" indent="-4000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solidFill>
                            <a:schemeClr val="tx1"/>
                          </a:solidFill>
                        </a:rPr>
                        <a:t>NOTE</a:t>
                      </a:r>
                      <a:r>
                        <a:rPr lang="en-US" sz="1100" baseline="0" dirty="0">
                          <a:solidFill>
                            <a:schemeClr val="tx1"/>
                          </a:solidFill>
                        </a:rPr>
                        <a:t>: POI and wires cannot be in utility sealed section</a:t>
                      </a:r>
                      <a:endParaRPr lang="en-US" sz="11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048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Single</a:t>
                      </a:r>
                      <a:r>
                        <a:rPr lang="en-US" sz="1400" baseline="0" dirty="0"/>
                        <a:t> Line Diagram</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Single Line Diagram</a:t>
                      </a:r>
                      <a:r>
                        <a:rPr lang="en-US" sz="1100" baseline="0" dirty="0"/>
                        <a:t> missing </a:t>
                      </a:r>
                      <a:r>
                        <a:rPr lang="en-US" sz="1100" b="1" u="sng" baseline="0" dirty="0"/>
                        <a:t>meter number </a:t>
                      </a:r>
                      <a:r>
                        <a:rPr lang="en-US" sz="1100" baseline="0" dirty="0"/>
                        <a:t>and </a:t>
                      </a:r>
                      <a:r>
                        <a:rPr lang="en-US" sz="1100" b="1" u="sng" baseline="0" dirty="0"/>
                        <a:t>service address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rgbClr val="0070C0"/>
                          </a:solidFill>
                        </a:rPr>
                        <a:t>SDG&amp;E doesn’t require </a:t>
                      </a:r>
                      <a:r>
                        <a:rPr lang="en-US" sz="1100" b="1" u="sng" dirty="0">
                          <a:solidFill>
                            <a:srgbClr val="0070C0"/>
                          </a:solidFill>
                        </a:rPr>
                        <a:t>meter#</a:t>
                      </a:r>
                      <a:r>
                        <a:rPr lang="en-US" sz="1100" b="1" dirty="0">
                          <a:solidFill>
                            <a:srgbClr val="0070C0"/>
                          </a:solidFill>
                        </a:rPr>
                        <a:t> on SLD</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Include electric meter number and service address</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latin typeface="+mn-lt"/>
                          <a:ea typeface="+mn-ea"/>
                          <a:cs typeface="+mn-cs"/>
                        </a:rPr>
                        <a:t>Single Line Diagram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b="1" u="sng" dirty="0"/>
                        <a:t>Net Generator Output Meter </a:t>
                      </a:r>
                      <a:r>
                        <a:rPr lang="en-US" sz="1100" dirty="0"/>
                        <a:t>(NGOM) is not shown or labeled on single-line diagram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Clearly identify the location of the NGOM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7459">
                <a:tc>
                  <a:txBody>
                    <a:bodyPr/>
                    <a:lstStyle/>
                    <a:p>
                      <a:pPr marL="0" indent="0" algn="l">
                        <a:buFont typeface="Arial" panose="020B0604020202020204" pitchFamily="34" charset="0"/>
                        <a:buNone/>
                      </a:pPr>
                      <a:r>
                        <a:rPr lang="en-US" sz="1400" dirty="0"/>
                        <a:t>Single</a:t>
                      </a:r>
                      <a:r>
                        <a:rPr lang="en-US" sz="1400" baseline="0" dirty="0"/>
                        <a:t> Line Diagram</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Make, model, quantity of AC Disconnect, Inverter(s), and/or PV modules not listed on  single-line diagram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Ensure that single-line includes make, model, and quantity of equipment *</a:t>
                      </a:r>
                    </a:p>
                    <a:p>
                      <a:pPr marL="0" indent="0" algn="l">
                        <a:buFont typeface="Arial" panose="020B0604020202020204" pitchFamily="34" charset="0"/>
                        <a:buNone/>
                      </a:pP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2778">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Single</a:t>
                      </a:r>
                      <a:r>
                        <a:rPr lang="en-US" sz="1400" baseline="0" dirty="0"/>
                        <a:t> Line Diagram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b="1" u="sng" dirty="0"/>
                        <a:t>Existing system </a:t>
                      </a:r>
                      <a:r>
                        <a:rPr lang="en-US" sz="1100" dirty="0"/>
                        <a:t>is</a:t>
                      </a:r>
                      <a:r>
                        <a:rPr lang="en-US" sz="1100" baseline="0" dirty="0"/>
                        <a:t> not identified on Single Line Diagram</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Identify</a:t>
                      </a:r>
                      <a:r>
                        <a:rPr lang="en-US" sz="1100" baseline="0" dirty="0"/>
                        <a:t> the make, model, and quantity of the existing system on the single-line diagram</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2745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Single Line Diagram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 Application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Information</a:t>
                      </a:r>
                      <a:r>
                        <a:rPr lang="en-US" sz="1100" baseline="0" dirty="0"/>
                        <a:t> on Single  Line Diagram does </a:t>
                      </a:r>
                      <a:r>
                        <a:rPr lang="en-US" sz="1100" b="1" i="1" u="sng" baseline="0" dirty="0"/>
                        <a:t>not</a:t>
                      </a:r>
                      <a:r>
                        <a:rPr lang="en-US" sz="1100" b="1" u="sng" baseline="0" dirty="0"/>
                        <a:t> match</a:t>
                      </a:r>
                      <a:r>
                        <a:rPr lang="en-US" sz="1100" baseline="0" dirty="0"/>
                        <a:t> that listed on Applications</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100" dirty="0"/>
                        <a:t>Ensure equipment</a:t>
                      </a:r>
                      <a:r>
                        <a:rPr lang="en-US" sz="1100" baseline="0" dirty="0"/>
                        <a:t> information on Single  Line Diagram matches Applications</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36" name="Title 1">
            <a:extLst>
              <a:ext uri="{FF2B5EF4-FFF2-40B4-BE49-F238E27FC236}">
                <a16:creationId xmlns:a16="http://schemas.microsoft.com/office/drawing/2014/main" id="{F34E0A31-EF2B-47EC-BE04-A6A67FBE8230}"/>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800" b="1" dirty="0">
                <a:solidFill>
                  <a:schemeClr val="bg1"/>
                </a:solidFill>
                <a:latin typeface="Arial" panose="020B0604020202020204" pitchFamily="34" charset="0"/>
                <a:cs typeface="Arial" panose="020B0604020202020204" pitchFamily="34" charset="0"/>
              </a:rPr>
              <a:t>Review Application for Completeness</a:t>
            </a:r>
          </a:p>
        </p:txBody>
      </p:sp>
      <p:sp>
        <p:nvSpPr>
          <p:cNvPr id="3" name="Slide Number Placeholder 2">
            <a:extLst>
              <a:ext uri="{FF2B5EF4-FFF2-40B4-BE49-F238E27FC236}">
                <a16:creationId xmlns:a16="http://schemas.microsoft.com/office/drawing/2014/main" id="{CA0640D7-3DA1-49B1-8114-50DD26F52092}"/>
              </a:ext>
            </a:extLst>
          </p:cNvPr>
          <p:cNvSpPr>
            <a:spLocks noGrp="1"/>
          </p:cNvSpPr>
          <p:nvPr>
            <p:ph type="sldNum" sz="quarter" idx="12"/>
          </p:nvPr>
        </p:nvSpPr>
        <p:spPr/>
        <p:txBody>
          <a:bodyPr/>
          <a:lstStyle/>
          <a:p>
            <a:fld id="{008D52BB-F916-4B4D-BC10-ADDCDEC66796}" type="slidenum">
              <a:rPr lang="en-US" smtClean="0"/>
              <a:t>25</a:t>
            </a:fld>
            <a:endParaRPr lang="en-US"/>
          </a:p>
        </p:txBody>
      </p:sp>
      <p:sp>
        <p:nvSpPr>
          <p:cNvPr id="21" name="Title 1"/>
          <p:cNvSpPr txBox="1">
            <a:spLocks/>
          </p:cNvSpPr>
          <p:nvPr/>
        </p:nvSpPr>
        <p:spPr>
          <a:xfrm>
            <a:off x="981075" y="826297"/>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solidFill>
                  <a:schemeClr val="bg1"/>
                </a:solidFill>
              </a:rPr>
              <a:t>Application Phase </a:t>
            </a:r>
            <a:endParaRPr lang="en-US" dirty="0">
              <a:solidFill>
                <a:schemeClr val="bg1"/>
              </a:solidFill>
            </a:endParaRPr>
          </a:p>
        </p:txBody>
      </p:sp>
      <p:grpSp>
        <p:nvGrpSpPr>
          <p:cNvPr id="22" name="Group 21"/>
          <p:cNvGrpSpPr/>
          <p:nvPr/>
        </p:nvGrpSpPr>
        <p:grpSpPr>
          <a:xfrm>
            <a:off x="1397252" y="1052243"/>
            <a:ext cx="942355" cy="700075"/>
            <a:chOff x="4815" y="58237"/>
            <a:chExt cx="1627453" cy="639544"/>
          </a:xfrm>
          <a:solidFill>
            <a:schemeClr val="accent2"/>
          </a:solidFill>
          <a:effectLst/>
        </p:grpSpPr>
        <p:sp>
          <p:nvSpPr>
            <p:cNvPr id="34" name="Rounded Rectangle 33"/>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Application</a:t>
              </a:r>
            </a:p>
            <a:p>
              <a:pPr algn="ctr" defTabSz="533400" fontAlgn="auto">
                <a:lnSpc>
                  <a:spcPct val="90000"/>
                </a:lnSpc>
                <a:spcAft>
                  <a:spcPct val="35000"/>
                </a:spcAft>
              </a:pPr>
              <a:r>
                <a:rPr lang="en-US" sz="1200" b="1" dirty="0">
                  <a:solidFill>
                    <a:prstClr val="white"/>
                  </a:solidFill>
                  <a:latin typeface="Calibri" panose="020F0502020204030204"/>
                </a:rPr>
                <a:t>Intake </a:t>
              </a:r>
            </a:p>
          </p:txBody>
        </p:sp>
      </p:grpSp>
      <p:grpSp>
        <p:nvGrpSpPr>
          <p:cNvPr id="37" name="Group 36"/>
          <p:cNvGrpSpPr/>
          <p:nvPr/>
        </p:nvGrpSpPr>
        <p:grpSpPr>
          <a:xfrm>
            <a:off x="2432414" y="1059140"/>
            <a:ext cx="1026329" cy="686281"/>
            <a:chOff x="1860113" y="58237"/>
            <a:chExt cx="1627453" cy="639544"/>
          </a:xfrm>
          <a:solidFill>
            <a:schemeClr val="accent2"/>
          </a:solidFill>
          <a:effectLst>
            <a:outerShdw blurRad="254000" dir="4800000" sx="113000" sy="113000" algn="tl" rotWithShape="0">
              <a:srgbClr val="FF0000"/>
            </a:outerShdw>
          </a:effectLst>
        </p:grpSpPr>
        <p:sp>
          <p:nvSpPr>
            <p:cNvPr id="41" name="Rounded Rectangle 40"/>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Review for Completeness and Validity</a:t>
              </a:r>
            </a:p>
          </p:txBody>
        </p:sp>
      </p:grpSp>
      <p:grpSp>
        <p:nvGrpSpPr>
          <p:cNvPr id="43" name="Group 42"/>
          <p:cNvGrpSpPr/>
          <p:nvPr/>
        </p:nvGrpSpPr>
        <p:grpSpPr>
          <a:xfrm>
            <a:off x="3543248" y="1048742"/>
            <a:ext cx="844656" cy="707076"/>
            <a:chOff x="3715410" y="58237"/>
            <a:chExt cx="1627453" cy="639544"/>
          </a:xfrm>
          <a:solidFill>
            <a:schemeClr val="accent2"/>
          </a:solidFill>
        </p:grpSpPr>
        <p:sp>
          <p:nvSpPr>
            <p:cNvPr id="44" name="Rounded Rectangle 43"/>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46" name="Group 45"/>
          <p:cNvGrpSpPr/>
          <p:nvPr/>
        </p:nvGrpSpPr>
        <p:grpSpPr>
          <a:xfrm>
            <a:off x="4537778" y="1055708"/>
            <a:ext cx="914641" cy="693144"/>
            <a:chOff x="5570707" y="58237"/>
            <a:chExt cx="1627453" cy="639544"/>
          </a:xfrm>
          <a:solidFill>
            <a:schemeClr val="accent2"/>
          </a:solidFill>
        </p:grpSpPr>
        <p:sp>
          <p:nvSpPr>
            <p:cNvPr id="47" name="Rounded Rectangle 46"/>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49" name="Group 48"/>
          <p:cNvGrpSpPr/>
          <p:nvPr/>
        </p:nvGrpSpPr>
        <p:grpSpPr>
          <a:xfrm>
            <a:off x="5601124" y="1052243"/>
            <a:ext cx="961297" cy="700075"/>
            <a:chOff x="7426005" y="58237"/>
            <a:chExt cx="1627453" cy="639544"/>
          </a:xfrm>
          <a:solidFill>
            <a:schemeClr val="accent2"/>
          </a:solidFill>
        </p:grpSpPr>
        <p:sp>
          <p:nvSpPr>
            <p:cNvPr id="50" name="Rounded Rectangle 49"/>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52" name="Flowchart: Alternate Process 51"/>
          <p:cNvSpPr/>
          <p:nvPr/>
        </p:nvSpPr>
        <p:spPr>
          <a:xfrm>
            <a:off x="206577" y="107749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53" name="Group 52"/>
          <p:cNvGrpSpPr/>
          <p:nvPr/>
        </p:nvGrpSpPr>
        <p:grpSpPr>
          <a:xfrm>
            <a:off x="6719606" y="1045207"/>
            <a:ext cx="1010332" cy="714147"/>
            <a:chOff x="7426005" y="58237"/>
            <a:chExt cx="1627453" cy="639544"/>
          </a:xfrm>
          <a:solidFill>
            <a:schemeClr val="accent2"/>
          </a:solidFill>
        </p:grpSpPr>
        <p:sp>
          <p:nvSpPr>
            <p:cNvPr id="54" name="Rounded Rectangle 53"/>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56" name="Flowchart: Alternate Process 55"/>
          <p:cNvSpPr/>
          <p:nvPr/>
        </p:nvSpPr>
        <p:spPr>
          <a:xfrm>
            <a:off x="7873060" y="108045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57" name="Chevron 56"/>
          <p:cNvSpPr/>
          <p:nvPr/>
        </p:nvSpPr>
        <p:spPr>
          <a:xfrm>
            <a:off x="12325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a:off x="2280283" y="12954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33661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43567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7699259"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a:off x="6521826"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a:off x="54235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5-Point Star 64"/>
          <p:cNvSpPr/>
          <p:nvPr/>
        </p:nvSpPr>
        <p:spPr>
          <a:xfrm>
            <a:off x="2867025" y="167362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54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522692654"/>
              </p:ext>
            </p:extLst>
          </p:nvPr>
        </p:nvGraphicFramePr>
        <p:xfrm>
          <a:off x="666750" y="1746314"/>
          <a:ext cx="8228790" cy="5013960"/>
        </p:xfrm>
        <a:graphic>
          <a:graphicData uri="http://schemas.openxmlformats.org/drawingml/2006/table">
            <a:tbl>
              <a:tblPr firstRow="1" bandRow="1">
                <a:tableStyleId>{5C22544A-7EE6-4342-B048-85BDC9FD1C3A}</a:tableStyleId>
              </a:tblPr>
              <a:tblGrid>
                <a:gridCol w="581025">
                  <a:extLst>
                    <a:ext uri="{9D8B030D-6E8A-4147-A177-3AD203B41FA5}">
                      <a16:colId xmlns:a16="http://schemas.microsoft.com/office/drawing/2014/main" val="20002"/>
                    </a:ext>
                  </a:extLst>
                </a:gridCol>
                <a:gridCol w="3714750">
                  <a:extLst>
                    <a:ext uri="{9D8B030D-6E8A-4147-A177-3AD203B41FA5}">
                      <a16:colId xmlns:a16="http://schemas.microsoft.com/office/drawing/2014/main" val="20000"/>
                    </a:ext>
                  </a:extLst>
                </a:gridCol>
                <a:gridCol w="3933015">
                  <a:extLst>
                    <a:ext uri="{9D8B030D-6E8A-4147-A177-3AD203B41FA5}">
                      <a16:colId xmlns:a16="http://schemas.microsoft.com/office/drawing/2014/main" val="20001"/>
                    </a:ext>
                  </a:extLst>
                </a:gridCol>
              </a:tblGrid>
              <a:tr h="281214">
                <a:tc>
                  <a:txBody>
                    <a:bodyPr/>
                    <a:lstStyle/>
                    <a:p>
                      <a:pPr marL="0" indent="0" algn="ctr">
                        <a:buFont typeface="Arial" panose="020B0604020202020204" pitchFamily="34" charset="0"/>
                        <a:buNone/>
                      </a:pPr>
                      <a:endParaRPr lang="en-US" sz="18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800" dirty="0"/>
                        <a:t>Common</a:t>
                      </a:r>
                      <a:r>
                        <a:rPr lang="en-US" sz="1800" baseline="0" dirty="0"/>
                        <a:t> Deficiency</a:t>
                      </a:r>
                      <a:endParaRPr lang="en-US" sz="18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800" dirty="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68655">
                <a:tc>
                  <a:txBody>
                    <a:bodyPr/>
                    <a:lstStyle/>
                    <a:p>
                      <a:pPr marL="0" lvl="1" indent="0" algn="ctr" defTabSz="746125">
                        <a:buFont typeface="Arial" panose="020B0604020202020204" pitchFamily="34" charset="0"/>
                        <a:buNone/>
                      </a:pPr>
                      <a:r>
                        <a:rPr lang="en-US" sz="1100" kern="1200" dirty="0">
                          <a:solidFill>
                            <a:schemeClr val="dk1"/>
                          </a:solidFill>
                          <a:latin typeface="+mn-lt"/>
                          <a:ea typeface="+mn-ea"/>
                          <a:cs typeface="+mn-cs"/>
                        </a:rPr>
                        <a:t>PG&amp;E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100" baseline="0" dirty="0"/>
                        <a:t>Discrepancies with Customer information on Interconnection Agreement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l">
                        <a:buFont typeface="Arial" panose="020B0604020202020204" pitchFamily="34" charset="0"/>
                        <a:buNone/>
                      </a:pPr>
                      <a:r>
                        <a:rPr lang="en-US" sz="1100" dirty="0"/>
                        <a:t>Have customer provide most recent</a:t>
                      </a:r>
                      <a:r>
                        <a:rPr lang="en-US" sz="1100" baseline="0" dirty="0"/>
                        <a:t> PG&amp;E account information, Customer can obtain info by:</a:t>
                      </a:r>
                    </a:p>
                    <a:p>
                      <a:pPr marL="628650" lvl="1" indent="-171450" algn="l">
                        <a:buFont typeface="Arial" panose="020B0604020202020204" pitchFamily="34" charset="0"/>
                        <a:buChar char="•"/>
                      </a:pPr>
                      <a:r>
                        <a:rPr lang="en-US" sz="1100" baseline="0" dirty="0"/>
                        <a:t>Energy Statement</a:t>
                      </a:r>
                    </a:p>
                    <a:p>
                      <a:pPr marL="628650" lvl="1" indent="-171450" algn="l">
                        <a:buFont typeface="Arial" panose="020B0604020202020204" pitchFamily="34" charset="0"/>
                        <a:buChar char="•"/>
                      </a:pPr>
                      <a:r>
                        <a:rPr lang="en-US" sz="1100" baseline="0" dirty="0"/>
                        <a:t>Logging into their PG&amp;E web account</a:t>
                      </a:r>
                    </a:p>
                    <a:p>
                      <a:pPr marL="628650" lvl="1" indent="-171450" algn="l">
                        <a:buFont typeface="Arial" panose="020B0604020202020204" pitchFamily="34" charset="0"/>
                        <a:buChar char="•"/>
                      </a:pPr>
                      <a:r>
                        <a:rPr lang="en-US" sz="1100" baseline="0" dirty="0"/>
                        <a:t>Call 800-743-5000</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40">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mn-ea"/>
                          <a:cs typeface="+mn-cs"/>
                        </a:rPr>
                        <a:t>PG&amp;E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100" dirty="0"/>
                        <a:t>Selected ineligible</a:t>
                      </a:r>
                      <a:r>
                        <a:rPr lang="en-US" sz="1100" baseline="0" dirty="0"/>
                        <a:t> rate schedule</a:t>
                      </a:r>
                    </a:p>
                    <a:p>
                      <a:pPr marL="0" indent="0">
                        <a:buFont typeface="Arial" panose="020B0604020202020204" pitchFamily="34" charset="0"/>
                        <a:buNone/>
                      </a:pP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Select applicable time-of-use rate</a:t>
                      </a:r>
                    </a:p>
                    <a:p>
                      <a:pPr marL="514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Visit www.pge.com/rates</a:t>
                      </a:r>
                    </a:p>
                    <a:p>
                      <a:pPr marL="514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To enroll</a:t>
                      </a:r>
                      <a:r>
                        <a:rPr lang="en-US" sz="1100" baseline="0" dirty="0"/>
                        <a:t> in an Electric Vehicle (EV) rate, customer must apply for (EV) rate separately</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861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mn-ea"/>
                          <a:cs typeface="+mn-cs"/>
                        </a:rPr>
                        <a:t>PG&amp;E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100" dirty="0"/>
                        <a:t>Interconnection Agreement (IA)</a:t>
                      </a:r>
                      <a:r>
                        <a:rPr lang="en-US" sz="1100" baseline="0" dirty="0"/>
                        <a:t> signed by someone other than the PG&amp;E Customer of  Record</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Ensure Interconnection Agreement is</a:t>
                      </a:r>
                      <a:r>
                        <a:rPr lang="en-US" sz="1100" baseline="0" dirty="0"/>
                        <a:t> signed by Customer of Record</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575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mn-ea"/>
                          <a:cs typeface="+mn-cs"/>
                        </a:rPr>
                        <a:t>PG&amp;E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100" dirty="0"/>
                        <a:t>New</a:t>
                      </a:r>
                      <a:r>
                        <a:rPr lang="en-US" sz="1100" baseline="0" dirty="0"/>
                        <a:t> Customer signature and date missing when there are changes made to a previously signed Interconnection Agreement </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Provide</a:t>
                      </a:r>
                      <a:r>
                        <a:rPr lang="en-US" sz="1100" baseline="0" dirty="0"/>
                        <a:t> a new Customer signature and date to show that the Interconnection Customer has reviewed and agreed to the changes made</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721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u="none" baseline="0" dirty="0">
                          <a:solidFill>
                            <a:srgbClr val="0070C0"/>
                          </a:solidFill>
                        </a:rPr>
                        <a:t>SDG&amp;E</a:t>
                      </a:r>
                      <a:endParaRPr lang="en-US" sz="1100" u="none" dirty="0">
                        <a:solidFill>
                          <a:srgbClr val="FF00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solidFill>
                            <a:srgbClr val="0070C0"/>
                          </a:solidFill>
                        </a:rPr>
                        <a:t>Application tied to CISCO (billing system) DRAFT IA to customer to complete generator information and confirm customer information.  Then pdf version sent for final signatures.</a:t>
                      </a:r>
                      <a:endParaRPr lang="en-US" sz="1100" b="1" dirty="0">
                        <a:solidFill>
                          <a:srgbClr val="0070C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u="none" dirty="0">
                        <a:solidFill>
                          <a:srgbClr val="FF00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3721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dirty="0">
                          <a:solidFill>
                            <a:srgbClr val="FF0000"/>
                          </a:solidFill>
                        </a:rPr>
                        <a:t>SCE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100" u="none" dirty="0">
                          <a:solidFill>
                            <a:srgbClr val="FF0000"/>
                          </a:solidFill>
                        </a:rPr>
                        <a:t>Interconnection Agreement (IA)</a:t>
                      </a:r>
                      <a:r>
                        <a:rPr lang="en-US" sz="1100" u="none" baseline="0" dirty="0">
                          <a:solidFill>
                            <a:srgbClr val="FF0000"/>
                          </a:solidFill>
                        </a:rPr>
                        <a:t> proposed to be signed by someone who is not an “owner of a proprietorship”, “officer of a corporation,” “director or general manager of an agency”.</a:t>
                      </a:r>
                      <a:endParaRPr lang="en-US" sz="1100" u="none" dirty="0">
                        <a:solidFill>
                          <a:srgbClr val="FF00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dirty="0">
                          <a:solidFill>
                            <a:srgbClr val="FF0000"/>
                          </a:solidFill>
                        </a:rPr>
                        <a:t>Work with Customer to ensure proposed </a:t>
                      </a:r>
                      <a:r>
                        <a:rPr lang="en-US" sz="1100" u="none" baseline="0" dirty="0">
                          <a:solidFill>
                            <a:srgbClr val="FF0000"/>
                          </a:solidFill>
                        </a:rPr>
                        <a:t>signatory meets the requirements or the Customer to provide documentation showing signatory has authority to sign on behalf of the Customer.  SCE has templates for use by Customer to delegate signing authority.</a:t>
                      </a:r>
                      <a:endParaRPr lang="en-US" sz="1100" u="none" dirty="0">
                        <a:solidFill>
                          <a:srgbClr val="FF00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721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none" dirty="0">
                          <a:solidFill>
                            <a:srgbClr val="FF0000"/>
                          </a:solidFill>
                        </a:rPr>
                        <a:t>SCE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100" u="none" kern="1200" baseline="0" dirty="0">
                          <a:solidFill>
                            <a:srgbClr val="FF0000"/>
                          </a:solidFill>
                          <a:latin typeface="+mn-lt"/>
                          <a:ea typeface="+mn-ea"/>
                          <a:cs typeface="+mn-cs"/>
                        </a:rPr>
                        <a:t>requires that the entity </a:t>
                      </a:r>
                      <a:r>
                        <a:rPr lang="en-US" sz="1100" u="none" kern="1200" baseline="0" dirty="0" err="1">
                          <a:solidFill>
                            <a:srgbClr val="FF0000"/>
                          </a:solidFill>
                          <a:latin typeface="+mn-lt"/>
                          <a:ea typeface="+mn-ea"/>
                          <a:cs typeface="+mn-cs"/>
                        </a:rPr>
                        <a:t>enterinto</a:t>
                      </a:r>
                      <a:r>
                        <a:rPr lang="en-US" sz="1100" u="none" kern="1200" baseline="0" dirty="0">
                          <a:solidFill>
                            <a:srgbClr val="FF0000"/>
                          </a:solidFill>
                          <a:latin typeface="+mn-lt"/>
                          <a:ea typeface="+mn-ea"/>
                          <a:cs typeface="+mn-cs"/>
                        </a:rPr>
                        <a:t> the IA be: (1) registered with the CA Secretary of State; and (2) </a:t>
                      </a:r>
                      <a:r>
                        <a:rPr lang="en-US" sz="1100" u="none" kern="1200" baseline="0" dirty="0" err="1">
                          <a:solidFill>
                            <a:srgbClr val="FF0000"/>
                          </a:solidFill>
                          <a:latin typeface="+mn-lt"/>
                          <a:ea typeface="+mn-ea"/>
                          <a:cs typeface="+mn-cs"/>
                        </a:rPr>
                        <a:t>bes</a:t>
                      </a:r>
                      <a:r>
                        <a:rPr lang="en-US" sz="1100" u="none" kern="1200" baseline="0" dirty="0">
                          <a:solidFill>
                            <a:srgbClr val="FF0000"/>
                          </a:solidFill>
                          <a:latin typeface="+mn-lt"/>
                          <a:ea typeface="+mn-ea"/>
                          <a:cs typeface="+mn-cs"/>
                        </a:rPr>
                        <a:t> the customer of record/ Service Account holder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rtl="0" eaLnBrk="1" fontAlgn="ctr" latinLnBrk="0" hangingPunct="1">
                        <a:buFont typeface="Arial" panose="020B0604020202020204" pitchFamily="34" charset="0"/>
                        <a:buNone/>
                      </a:pPr>
                      <a:r>
                        <a:rPr lang="en-US" sz="1100" u="none" kern="1200" baseline="0" dirty="0">
                          <a:solidFill>
                            <a:srgbClr val="FF0000"/>
                          </a:solidFill>
                          <a:latin typeface="+mn-lt"/>
                          <a:ea typeface="+mn-ea"/>
                          <a:cs typeface="+mn-cs"/>
                        </a:rPr>
                        <a:t>Ensure Customer understands the name must be in agreement across each record.  SCE provided guidance on naming issues.</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37" name="Title 1">
            <a:extLst>
              <a:ext uri="{FF2B5EF4-FFF2-40B4-BE49-F238E27FC236}">
                <a16:creationId xmlns:a16="http://schemas.microsoft.com/office/drawing/2014/main" id="{2CEE0071-BFDF-497A-9F11-6FC5ACBCD9BC}"/>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Agreement Phase</a:t>
            </a:r>
          </a:p>
        </p:txBody>
      </p:sp>
      <p:sp>
        <p:nvSpPr>
          <p:cNvPr id="3" name="Slide Number Placeholder 2">
            <a:extLst>
              <a:ext uri="{FF2B5EF4-FFF2-40B4-BE49-F238E27FC236}">
                <a16:creationId xmlns:a16="http://schemas.microsoft.com/office/drawing/2014/main" id="{CD93363B-B9EE-4D9F-BB97-AE5A08597DDB}"/>
              </a:ext>
            </a:extLst>
          </p:cNvPr>
          <p:cNvSpPr>
            <a:spLocks noGrp="1"/>
          </p:cNvSpPr>
          <p:nvPr>
            <p:ph type="sldNum" sz="quarter" idx="12"/>
          </p:nvPr>
        </p:nvSpPr>
        <p:spPr>
          <a:xfrm>
            <a:off x="6928688" y="6069141"/>
            <a:ext cx="2057400" cy="444856"/>
          </a:xfrm>
        </p:spPr>
        <p:txBody>
          <a:bodyPr/>
          <a:lstStyle/>
          <a:p>
            <a:fld id="{008D52BB-F916-4B4D-BC10-ADDCDEC66796}" type="slidenum">
              <a:rPr lang="en-US" smtClean="0"/>
              <a:t>26</a:t>
            </a:fld>
            <a:endParaRPr lang="en-US"/>
          </a:p>
        </p:txBody>
      </p:sp>
      <p:grpSp>
        <p:nvGrpSpPr>
          <p:cNvPr id="22" name="Group 21"/>
          <p:cNvGrpSpPr/>
          <p:nvPr/>
        </p:nvGrpSpPr>
        <p:grpSpPr>
          <a:xfrm>
            <a:off x="1397252" y="995093"/>
            <a:ext cx="942355" cy="700075"/>
            <a:chOff x="4815" y="58237"/>
            <a:chExt cx="1627453" cy="639544"/>
          </a:xfrm>
          <a:solidFill>
            <a:schemeClr val="accent2"/>
          </a:solidFill>
        </p:grpSpPr>
        <p:sp>
          <p:nvSpPr>
            <p:cNvPr id="34" name="Rounded Rectangle 33"/>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36" name="Group 35"/>
          <p:cNvGrpSpPr/>
          <p:nvPr/>
        </p:nvGrpSpPr>
        <p:grpSpPr>
          <a:xfrm>
            <a:off x="2479065" y="1001990"/>
            <a:ext cx="933026" cy="686281"/>
            <a:chOff x="1860113" y="58237"/>
            <a:chExt cx="1627453" cy="639544"/>
          </a:xfrm>
          <a:solidFill>
            <a:schemeClr val="accent2"/>
          </a:solidFill>
        </p:grpSpPr>
        <p:sp>
          <p:nvSpPr>
            <p:cNvPr id="40" name="Rounded Rectangle 39"/>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42" name="Group 41"/>
          <p:cNvGrpSpPr/>
          <p:nvPr/>
        </p:nvGrpSpPr>
        <p:grpSpPr>
          <a:xfrm>
            <a:off x="3543248" y="991592"/>
            <a:ext cx="844656" cy="707076"/>
            <a:chOff x="3715410" y="58237"/>
            <a:chExt cx="1627453" cy="639544"/>
          </a:xfrm>
          <a:solidFill>
            <a:schemeClr val="accent2"/>
          </a:solidFill>
        </p:grpSpPr>
        <p:sp>
          <p:nvSpPr>
            <p:cNvPr id="43" name="Rounded Rectangle 42"/>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45" name="Group 44"/>
          <p:cNvGrpSpPr/>
          <p:nvPr/>
        </p:nvGrpSpPr>
        <p:grpSpPr>
          <a:xfrm>
            <a:off x="4537778" y="998558"/>
            <a:ext cx="914641" cy="693144"/>
            <a:chOff x="5570707" y="58237"/>
            <a:chExt cx="1627453" cy="639544"/>
          </a:xfrm>
          <a:solidFill>
            <a:schemeClr val="accent2"/>
          </a:solidFill>
          <a:effectLst>
            <a:outerShdw blurRad="254000" dist="50800" dir="4800000" sx="113000" sy="113000" algn="ctr" rotWithShape="0">
              <a:srgbClr val="FF0000"/>
            </a:outerShdw>
          </a:effectLst>
        </p:grpSpPr>
        <p:sp>
          <p:nvSpPr>
            <p:cNvPr id="46" name="Rounded Rectangle 45"/>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Agreement Phase</a:t>
              </a:r>
              <a:endParaRPr lang="en-US" sz="900" b="1" baseline="30000" dirty="0">
                <a:solidFill>
                  <a:prstClr val="white"/>
                </a:solidFill>
                <a:latin typeface="Calibri" panose="020F0502020204030204"/>
              </a:endParaRPr>
            </a:p>
          </p:txBody>
        </p:sp>
      </p:grpSp>
      <p:grpSp>
        <p:nvGrpSpPr>
          <p:cNvPr id="48" name="Group 47"/>
          <p:cNvGrpSpPr/>
          <p:nvPr/>
        </p:nvGrpSpPr>
        <p:grpSpPr>
          <a:xfrm>
            <a:off x="5601124" y="995093"/>
            <a:ext cx="961297" cy="700075"/>
            <a:chOff x="7426005" y="58237"/>
            <a:chExt cx="1627453" cy="639544"/>
          </a:xfrm>
          <a:solidFill>
            <a:schemeClr val="accent2"/>
          </a:solidFill>
        </p:grpSpPr>
        <p:sp>
          <p:nvSpPr>
            <p:cNvPr id="49" name="Rounded Rectangle 48"/>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51" name="Flowchart: Alternate Process 50"/>
          <p:cNvSpPr/>
          <p:nvPr/>
        </p:nvSpPr>
        <p:spPr>
          <a:xfrm>
            <a:off x="206577" y="102034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52" name="Group 51"/>
          <p:cNvGrpSpPr/>
          <p:nvPr/>
        </p:nvGrpSpPr>
        <p:grpSpPr>
          <a:xfrm>
            <a:off x="6719606" y="988057"/>
            <a:ext cx="1010332" cy="714147"/>
            <a:chOff x="7426005" y="58237"/>
            <a:chExt cx="1627453" cy="639544"/>
          </a:xfrm>
          <a:solidFill>
            <a:schemeClr val="accent2"/>
          </a:solidFill>
        </p:grpSpPr>
        <p:sp>
          <p:nvSpPr>
            <p:cNvPr id="53" name="Rounded Rectangle 52"/>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55" name="Flowchart: Alternate Process 54"/>
          <p:cNvSpPr/>
          <p:nvPr/>
        </p:nvSpPr>
        <p:spPr>
          <a:xfrm>
            <a:off x="7873060" y="102330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56" name="Chevron 55"/>
          <p:cNvSpPr/>
          <p:nvPr/>
        </p:nvSpPr>
        <p:spPr>
          <a:xfrm>
            <a:off x="12325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56"/>
          <p:cNvSpPr/>
          <p:nvPr/>
        </p:nvSpPr>
        <p:spPr>
          <a:xfrm>
            <a:off x="2280283" y="12382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a:off x="33661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43567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7699259"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6521826"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a:off x="5423533" y="12287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5-Point Star 63"/>
          <p:cNvSpPr/>
          <p:nvPr/>
        </p:nvSpPr>
        <p:spPr>
          <a:xfrm>
            <a:off x="4895850" y="161647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83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882959081"/>
              </p:ext>
            </p:extLst>
          </p:nvPr>
        </p:nvGraphicFramePr>
        <p:xfrm>
          <a:off x="421105" y="1746946"/>
          <a:ext cx="8301789" cy="4350294"/>
        </p:xfrm>
        <a:graphic>
          <a:graphicData uri="http://schemas.openxmlformats.org/drawingml/2006/table">
            <a:tbl>
              <a:tblPr firstRow="1" bandRow="1">
                <a:tableStyleId>{5C22544A-7EE6-4342-B048-85BDC9FD1C3A}</a:tableStyleId>
              </a:tblPr>
              <a:tblGrid>
                <a:gridCol w="2767263">
                  <a:extLst>
                    <a:ext uri="{9D8B030D-6E8A-4147-A177-3AD203B41FA5}">
                      <a16:colId xmlns:a16="http://schemas.microsoft.com/office/drawing/2014/main" val="20000"/>
                    </a:ext>
                  </a:extLst>
                </a:gridCol>
                <a:gridCol w="2767263">
                  <a:extLst>
                    <a:ext uri="{9D8B030D-6E8A-4147-A177-3AD203B41FA5}">
                      <a16:colId xmlns:a16="http://schemas.microsoft.com/office/drawing/2014/main" val="20001"/>
                    </a:ext>
                  </a:extLst>
                </a:gridCol>
                <a:gridCol w="2767263">
                  <a:extLst>
                    <a:ext uri="{9D8B030D-6E8A-4147-A177-3AD203B41FA5}">
                      <a16:colId xmlns:a16="http://schemas.microsoft.com/office/drawing/2014/main" val="20002"/>
                    </a:ext>
                  </a:extLst>
                </a:gridCol>
              </a:tblGrid>
              <a:tr h="2812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Focus</a:t>
                      </a:r>
                      <a:r>
                        <a:rPr lang="en-US" sz="1100" baseline="0" dirty="0"/>
                        <a:t> Area</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100" dirty="0"/>
                        <a:t>Common</a:t>
                      </a:r>
                      <a:r>
                        <a:rPr lang="en-US" sz="1100" baseline="0" dirty="0"/>
                        <a:t> Deficiency</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100" dirty="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28625">
                <a:tc>
                  <a:txBody>
                    <a:bodyPr/>
                    <a:lstStyle/>
                    <a:p>
                      <a:pPr marL="0" indent="0">
                        <a:buFont typeface="Arial" panose="020B0604020202020204" pitchFamily="34" charset="0"/>
                        <a:buNone/>
                      </a:pPr>
                      <a:r>
                        <a:rPr lang="en-US" sz="1200" dirty="0"/>
                        <a:t>Authority</a:t>
                      </a:r>
                      <a:r>
                        <a:rPr lang="en-US" sz="1200" baseline="0" dirty="0"/>
                        <a:t> having Jurisdiction (AHJ) approval (</a:t>
                      </a:r>
                      <a:r>
                        <a:rPr lang="en-US" sz="1200" baseline="0" dirty="0" err="1"/>
                        <a:t>e,g</a:t>
                      </a:r>
                      <a:r>
                        <a:rPr lang="en-US" sz="1200" baseline="0" dirty="0"/>
                        <a:t>. Final Building Permit)</a:t>
                      </a:r>
                    </a:p>
                    <a:p>
                      <a:pPr marL="0" indent="0">
                        <a:buFont typeface="Arial" panose="020B0604020202020204" pitchFamily="34" charset="0"/>
                        <a:buNone/>
                      </a:pPr>
                      <a:r>
                        <a:rPr lang="en-US" sz="1200" b="1" baseline="0" dirty="0">
                          <a:solidFill>
                            <a:srgbClr val="0070C0"/>
                          </a:solidFill>
                        </a:rPr>
                        <a:t>See Note Section</a:t>
                      </a:r>
                      <a:endParaRPr lang="en-US" sz="1200" b="1" dirty="0">
                        <a:solidFill>
                          <a:srgbClr val="0070C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Final Signed-Off</a:t>
                      </a:r>
                      <a:r>
                        <a:rPr lang="en-US" sz="1200" baseline="0" dirty="0"/>
                        <a:t> Building Permit is missing information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Ensure that</a:t>
                      </a:r>
                      <a:r>
                        <a:rPr lang="en-US" sz="1200" baseline="0" dirty="0"/>
                        <a:t> signing jurisdiction, project address, scope of work, final sign-off date and signature or initial of inspector is included</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40">
                <a:tc>
                  <a:txBody>
                    <a:bodyPr/>
                    <a:lstStyle/>
                    <a:p>
                      <a:pPr marL="0" indent="0">
                        <a:buFont typeface="Arial" panose="020B0604020202020204" pitchFamily="34" charset="0"/>
                        <a:buNone/>
                      </a:pPr>
                      <a:r>
                        <a:rPr lang="en-US" sz="1200" dirty="0"/>
                        <a:t>Inspection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solidFill>
                            <a:srgbClr val="0070C0"/>
                          </a:solidFill>
                        </a:rPr>
                        <a:t>See Note Section</a:t>
                      </a:r>
                      <a:endParaRPr lang="en-US" sz="1200" b="1" dirty="0">
                        <a:solidFill>
                          <a:srgbClr val="0070C0"/>
                        </a:solidFill>
                      </a:endParaRPr>
                    </a:p>
                    <a:p>
                      <a:pPr marL="0" indent="0">
                        <a:buFont typeface="Arial" panose="020B0604020202020204" pitchFamily="34" charset="0"/>
                        <a:buNone/>
                      </a:pP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Site</a:t>
                      </a:r>
                      <a:r>
                        <a:rPr lang="en-US" sz="1200" baseline="0" dirty="0"/>
                        <a:t> not ready for final inspection (i.e., site contact for did was not onsite for inspection, customer is still finalizing installation-related, etc.)</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Ensure generating facility</a:t>
                      </a:r>
                      <a:r>
                        <a:rPr lang="en-US" sz="1200" baseline="0" dirty="0"/>
                        <a:t> </a:t>
                      </a:r>
                      <a:r>
                        <a:rPr lang="en-US" sz="1200" dirty="0"/>
                        <a:t>is ready</a:t>
                      </a:r>
                      <a:r>
                        <a:rPr lang="en-US" sz="1200" baseline="0" dirty="0"/>
                        <a:t> for PG&amp;E’s final inspection to minimize need for rescheduling.</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8610">
                <a:tc>
                  <a:txBody>
                    <a:bodyPr/>
                    <a:lstStyle/>
                    <a:p>
                      <a:pPr marL="0" indent="0">
                        <a:buFont typeface="Arial" panose="020B0604020202020204" pitchFamily="34" charset="0"/>
                        <a:buNone/>
                      </a:pPr>
                      <a:r>
                        <a:rPr lang="en-US" sz="1200" dirty="0"/>
                        <a:t>Inspection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solidFill>
                            <a:srgbClr val="0070C0"/>
                          </a:solidFill>
                        </a:rPr>
                        <a:t>See Note Section</a:t>
                      </a:r>
                      <a:endParaRPr lang="en-US" sz="1200" b="1" dirty="0">
                        <a:solidFill>
                          <a:srgbClr val="0070C0"/>
                        </a:solidFill>
                      </a:endParaRPr>
                    </a:p>
                    <a:p>
                      <a:pPr marL="0" indent="0">
                        <a:buFont typeface="Arial" panose="020B0604020202020204" pitchFamily="34" charset="0"/>
                        <a:buNone/>
                      </a:pP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Generating system</a:t>
                      </a:r>
                      <a:r>
                        <a:rPr lang="en-US" sz="1200" baseline="0" dirty="0"/>
                        <a:t> has point of interconnection and/or wires in the utility’s sealed section</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The Point of Interconnection and wires</a:t>
                      </a:r>
                      <a:r>
                        <a:rPr lang="en-US" sz="1200" baseline="0" dirty="0"/>
                        <a:t> cannot be in the utility’s sealed section</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8610">
                <a:tc>
                  <a:txBody>
                    <a:bodyPr/>
                    <a:lstStyle/>
                    <a:p>
                      <a:pPr marL="0" indent="0">
                        <a:buFont typeface="Arial" panose="020B0604020202020204" pitchFamily="34" charset="0"/>
                        <a:buNone/>
                      </a:pPr>
                      <a:r>
                        <a:rPr lang="en-US" sz="1200" dirty="0"/>
                        <a:t>Inspection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u="none" dirty="0">
                          <a:solidFill>
                            <a:schemeClr val="tx1"/>
                          </a:solidFill>
                        </a:rPr>
                        <a:t>Installation</a:t>
                      </a:r>
                      <a:r>
                        <a:rPr lang="en-US" sz="1200" u="none" baseline="0" dirty="0">
                          <a:solidFill>
                            <a:schemeClr val="tx1"/>
                          </a:solidFill>
                        </a:rPr>
                        <a:t> does not meet the </a:t>
                      </a:r>
                      <a:r>
                        <a:rPr lang="en-US" sz="1200" u="none" strike="noStrike" baseline="0" dirty="0">
                          <a:solidFill>
                            <a:schemeClr val="tx1"/>
                          </a:solidFill>
                        </a:rPr>
                        <a:t>utility </a:t>
                      </a:r>
                      <a:r>
                        <a:rPr lang="en-US" sz="1200" u="none" baseline="0" dirty="0">
                          <a:solidFill>
                            <a:schemeClr val="tx1"/>
                          </a:solidFill>
                        </a:rPr>
                        <a:t>requirements</a:t>
                      </a:r>
                      <a:endParaRPr lang="en-US" sz="1200" u="none"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u="none" dirty="0">
                          <a:solidFill>
                            <a:schemeClr val="tx1"/>
                          </a:solidFill>
                        </a:rPr>
                        <a:t>Reference utility</a:t>
                      </a:r>
                      <a:r>
                        <a:rPr lang="en-US" sz="1200" u="none" strike="sngStrike" dirty="0">
                          <a:solidFill>
                            <a:schemeClr val="tx1"/>
                          </a:solidFill>
                        </a:rPr>
                        <a:t> </a:t>
                      </a:r>
                      <a:r>
                        <a:rPr lang="en-US" sz="1200" u="none" dirty="0">
                          <a:solidFill>
                            <a:schemeClr val="tx1"/>
                          </a:solidFill>
                        </a:rPr>
                        <a:t>requirements</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8640">
                <a:tc>
                  <a:txBody>
                    <a:bodyPr/>
                    <a:lstStyle/>
                    <a:p>
                      <a:pPr marL="0" indent="0">
                        <a:buFont typeface="Arial" panose="020B0604020202020204" pitchFamily="34" charset="0"/>
                        <a:buNone/>
                      </a:pPr>
                      <a:r>
                        <a:rPr lang="en-US" sz="1200" dirty="0"/>
                        <a:t>Permission to Operate Change</a:t>
                      </a:r>
                      <a:r>
                        <a:rPr lang="en-US" sz="1200" baseline="0" dirty="0"/>
                        <a:t> Request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solidFill>
                            <a:srgbClr val="0070C0"/>
                          </a:solidFill>
                        </a:rPr>
                        <a:t>See Note Section</a:t>
                      </a:r>
                      <a:endParaRPr lang="en-US" sz="1200" b="1" dirty="0">
                        <a:solidFill>
                          <a:srgbClr val="0070C0"/>
                        </a:solidFill>
                      </a:endParaRPr>
                    </a:p>
                    <a:p>
                      <a:pPr marL="0" indent="0">
                        <a:buFont typeface="Arial" panose="020B0604020202020204" pitchFamily="34" charset="0"/>
                        <a:buNone/>
                      </a:pP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Equipment</a:t>
                      </a:r>
                      <a:r>
                        <a:rPr lang="en-US" sz="1200" baseline="0" dirty="0"/>
                        <a:t> is different from what was originally indicated in the submitted application that was reviewed</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Provide updated information</a:t>
                      </a:r>
                      <a:r>
                        <a:rPr lang="en-US" sz="1200" baseline="0" dirty="0"/>
                        <a:t> if changes are made </a:t>
                      </a:r>
                    </a:p>
                    <a:p>
                      <a:pPr marL="171450" indent="-171450">
                        <a:buFont typeface="Arial" panose="020B0604020202020204" pitchFamily="34" charset="0"/>
                        <a:buChar char="•"/>
                      </a:pPr>
                      <a:r>
                        <a:rPr lang="en-US" sz="1200" baseline="0" dirty="0"/>
                        <a:t>New application is required if inverter nameplate increases</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8610">
                <a:tc>
                  <a:txBody>
                    <a:bodyPr/>
                    <a:lstStyle/>
                    <a:p>
                      <a:pPr marL="0" indent="0">
                        <a:buFont typeface="Arial" panose="020B0604020202020204" pitchFamily="34" charset="0"/>
                        <a:buNone/>
                      </a:pPr>
                      <a:r>
                        <a:rPr lang="en-US" sz="1200" dirty="0"/>
                        <a:t>After Permission to Operate Issuance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System is connected to meter</a:t>
                      </a:r>
                      <a:r>
                        <a:rPr lang="en-US" sz="1200" baseline="0" dirty="0"/>
                        <a:t> not listed on application</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Ensure application and </a:t>
                      </a:r>
                      <a:r>
                        <a:rPr lang="en-US" sz="1200" baseline="0" dirty="0"/>
                        <a:t>point of interconnection references the same meter</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2" name="Title 1">
            <a:extLst>
              <a:ext uri="{FF2B5EF4-FFF2-40B4-BE49-F238E27FC236}">
                <a16:creationId xmlns:a16="http://schemas.microsoft.com/office/drawing/2014/main" id="{E1734A51-93FF-4641-B6CD-E6C4F4EA59CC}"/>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Commissioning</a:t>
            </a:r>
          </a:p>
        </p:txBody>
      </p:sp>
      <p:sp>
        <p:nvSpPr>
          <p:cNvPr id="3" name="Slide Number Placeholder 2">
            <a:extLst>
              <a:ext uri="{FF2B5EF4-FFF2-40B4-BE49-F238E27FC236}">
                <a16:creationId xmlns:a16="http://schemas.microsoft.com/office/drawing/2014/main" id="{EE1AD2B1-30C3-406A-9B4D-747BB95ED86D}"/>
              </a:ext>
            </a:extLst>
          </p:cNvPr>
          <p:cNvSpPr>
            <a:spLocks noGrp="1"/>
          </p:cNvSpPr>
          <p:nvPr>
            <p:ph type="sldNum" sz="quarter" idx="12"/>
          </p:nvPr>
        </p:nvSpPr>
        <p:spPr/>
        <p:txBody>
          <a:bodyPr/>
          <a:lstStyle/>
          <a:p>
            <a:fld id="{008D52BB-F916-4B4D-BC10-ADDCDEC66796}" type="slidenum">
              <a:rPr lang="en-US" smtClean="0"/>
              <a:t>27</a:t>
            </a:fld>
            <a:endParaRPr lang="en-US"/>
          </a:p>
        </p:txBody>
      </p:sp>
      <p:sp>
        <p:nvSpPr>
          <p:cNvPr id="21" name="Title 1"/>
          <p:cNvSpPr txBox="1">
            <a:spLocks/>
          </p:cNvSpPr>
          <p:nvPr/>
        </p:nvSpPr>
        <p:spPr>
          <a:xfrm>
            <a:off x="981075" y="692947"/>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endParaRPr lang="en-US" dirty="0">
              <a:solidFill>
                <a:schemeClr val="bg1"/>
              </a:solidFill>
            </a:endParaRPr>
          </a:p>
        </p:txBody>
      </p:sp>
      <p:grpSp>
        <p:nvGrpSpPr>
          <p:cNvPr id="22" name="Group 21"/>
          <p:cNvGrpSpPr/>
          <p:nvPr/>
        </p:nvGrpSpPr>
        <p:grpSpPr>
          <a:xfrm>
            <a:off x="1397252" y="918893"/>
            <a:ext cx="942355" cy="700075"/>
            <a:chOff x="4815" y="58237"/>
            <a:chExt cx="1627453" cy="639544"/>
          </a:xfrm>
          <a:solidFill>
            <a:schemeClr val="accent2"/>
          </a:solidFill>
        </p:grpSpPr>
        <p:sp>
          <p:nvSpPr>
            <p:cNvPr id="34" name="Rounded Rectangle 33"/>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36" name="Group 35"/>
          <p:cNvGrpSpPr/>
          <p:nvPr/>
        </p:nvGrpSpPr>
        <p:grpSpPr>
          <a:xfrm>
            <a:off x="2479065" y="925790"/>
            <a:ext cx="933026" cy="686281"/>
            <a:chOff x="1860113" y="58237"/>
            <a:chExt cx="1627453" cy="639544"/>
          </a:xfrm>
          <a:solidFill>
            <a:schemeClr val="accent2"/>
          </a:solidFill>
        </p:grpSpPr>
        <p:sp>
          <p:nvSpPr>
            <p:cNvPr id="37" name="Rounded Rectangle 36"/>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43" name="Group 42"/>
          <p:cNvGrpSpPr/>
          <p:nvPr/>
        </p:nvGrpSpPr>
        <p:grpSpPr>
          <a:xfrm>
            <a:off x="3543248" y="915392"/>
            <a:ext cx="844656" cy="707076"/>
            <a:chOff x="3715410" y="58237"/>
            <a:chExt cx="1627453" cy="639544"/>
          </a:xfrm>
          <a:solidFill>
            <a:schemeClr val="accent2"/>
          </a:solidFill>
        </p:grpSpPr>
        <p:sp>
          <p:nvSpPr>
            <p:cNvPr id="44" name="Rounded Rectangle 43"/>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46" name="Group 45"/>
          <p:cNvGrpSpPr/>
          <p:nvPr/>
        </p:nvGrpSpPr>
        <p:grpSpPr>
          <a:xfrm>
            <a:off x="4537778" y="922358"/>
            <a:ext cx="914641" cy="693144"/>
            <a:chOff x="5570707" y="58237"/>
            <a:chExt cx="1627453" cy="639544"/>
          </a:xfrm>
          <a:solidFill>
            <a:schemeClr val="accent2"/>
          </a:solidFill>
        </p:grpSpPr>
        <p:sp>
          <p:nvSpPr>
            <p:cNvPr id="47" name="Rounded Rectangle 46"/>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49" name="Group 48"/>
          <p:cNvGrpSpPr/>
          <p:nvPr/>
        </p:nvGrpSpPr>
        <p:grpSpPr>
          <a:xfrm>
            <a:off x="5601124" y="918893"/>
            <a:ext cx="961297" cy="700075"/>
            <a:chOff x="7426005" y="58237"/>
            <a:chExt cx="1627453" cy="639544"/>
          </a:xfrm>
          <a:solidFill>
            <a:schemeClr val="accent2"/>
          </a:solidFill>
        </p:grpSpPr>
        <p:sp>
          <p:nvSpPr>
            <p:cNvPr id="50" name="Rounded Rectangle 49"/>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52" name="Flowchart: Alternate Process 51"/>
          <p:cNvSpPr/>
          <p:nvPr/>
        </p:nvSpPr>
        <p:spPr>
          <a:xfrm>
            <a:off x="206577" y="94414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53" name="Group 52"/>
          <p:cNvGrpSpPr/>
          <p:nvPr/>
        </p:nvGrpSpPr>
        <p:grpSpPr>
          <a:xfrm>
            <a:off x="6669090" y="911857"/>
            <a:ext cx="1111365" cy="714147"/>
            <a:chOff x="7426005" y="58237"/>
            <a:chExt cx="1627453" cy="639544"/>
          </a:xfrm>
          <a:solidFill>
            <a:schemeClr val="accent2"/>
          </a:solidFill>
          <a:effectLst>
            <a:outerShdw blurRad="254000" dist="50800" dir="4800000" sx="113000" sy="113000" algn="ctr" rotWithShape="0">
              <a:srgbClr val="FF0000"/>
            </a:outerShdw>
          </a:effectLst>
        </p:grpSpPr>
        <p:sp>
          <p:nvSpPr>
            <p:cNvPr id="54" name="Rounded Rectangle 53"/>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Commissioning</a:t>
              </a:r>
              <a:endParaRPr lang="en-US" sz="750" b="1" dirty="0">
                <a:solidFill>
                  <a:prstClr val="white"/>
                </a:solidFill>
                <a:latin typeface="Calibri" panose="020F0502020204030204"/>
              </a:endParaRPr>
            </a:p>
          </p:txBody>
        </p:sp>
      </p:grpSp>
      <p:sp>
        <p:nvSpPr>
          <p:cNvPr id="56" name="Flowchart: Alternate Process 55"/>
          <p:cNvSpPr/>
          <p:nvPr/>
        </p:nvSpPr>
        <p:spPr>
          <a:xfrm>
            <a:off x="7873060" y="94710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57" name="Chevron 56"/>
          <p:cNvSpPr/>
          <p:nvPr/>
        </p:nvSpPr>
        <p:spPr>
          <a:xfrm>
            <a:off x="1232533" y="11525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a:off x="2280283" y="11620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3366133" y="11525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4356733" y="11525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7699259" y="11525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a:off x="6521826" y="11525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a:off x="5423533" y="11525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5-Point Star 64"/>
          <p:cNvSpPr/>
          <p:nvPr/>
        </p:nvSpPr>
        <p:spPr>
          <a:xfrm>
            <a:off x="7162800" y="152122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70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257300" y="257735"/>
            <a:ext cx="7878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itchFamily="34" charset="0"/>
              </a:rPr>
              <a:t>Guidelines for NEM &amp; Storage Paired System </a:t>
            </a:r>
          </a:p>
        </p:txBody>
      </p:sp>
      <p:sp>
        <p:nvSpPr>
          <p:cNvPr id="18" name="Rectangle 17">
            <a:extLst>
              <a:ext uri="{FF2B5EF4-FFF2-40B4-BE49-F238E27FC236}">
                <a16:creationId xmlns:a16="http://schemas.microsoft.com/office/drawing/2014/main" id="{DAC54B55-C466-47D7-B661-37AF26C2A62D}"/>
              </a:ext>
            </a:extLst>
          </p:cNvPr>
          <p:cNvSpPr/>
          <p:nvPr/>
        </p:nvSpPr>
        <p:spPr>
          <a:xfrm>
            <a:off x="261258" y="965204"/>
            <a:ext cx="7026774" cy="622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u="sng" dirty="0"/>
              <a:t>Directly Connected</a:t>
            </a:r>
          </a:p>
          <a:p>
            <a:pPr algn="ctr"/>
            <a:r>
              <a:rPr lang="en-US" dirty="0">
                <a:solidFill>
                  <a:srgbClr val="FFC000"/>
                </a:solidFill>
              </a:rPr>
              <a:t>(storage device </a:t>
            </a:r>
            <a:r>
              <a:rPr lang="en-US" u="sng" dirty="0">
                <a:solidFill>
                  <a:srgbClr val="FFC000"/>
                </a:solidFill>
              </a:rPr>
              <a:t>not exclusively</a:t>
            </a:r>
            <a:r>
              <a:rPr lang="en-US" dirty="0">
                <a:solidFill>
                  <a:srgbClr val="FFC000"/>
                </a:solidFill>
              </a:rPr>
              <a:t> charged by NEM generator)</a:t>
            </a:r>
            <a:endParaRPr lang="en-US" sz="1050" dirty="0">
              <a:solidFill>
                <a:srgbClr val="FFC000"/>
              </a:solidFill>
            </a:endParaRPr>
          </a:p>
          <a:p>
            <a:endParaRPr lang="en-US" sz="1050" dirty="0">
              <a:solidFill>
                <a:srgbClr val="FFC000"/>
              </a:solidFill>
            </a:endParaRPr>
          </a:p>
        </p:txBody>
      </p:sp>
      <p:sp>
        <p:nvSpPr>
          <p:cNvPr id="20" name="Rectangle 19">
            <a:extLst>
              <a:ext uri="{FF2B5EF4-FFF2-40B4-BE49-F238E27FC236}">
                <a16:creationId xmlns:a16="http://schemas.microsoft.com/office/drawing/2014/main" id="{6037FB15-5B35-48AD-AA71-144549964028}"/>
              </a:ext>
            </a:extLst>
          </p:cNvPr>
          <p:cNvSpPr/>
          <p:nvPr/>
        </p:nvSpPr>
        <p:spPr>
          <a:xfrm>
            <a:off x="261258" y="1628291"/>
            <a:ext cx="2725052" cy="27394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Small NEM Paired Storage</a:t>
            </a:r>
          </a:p>
          <a:p>
            <a:pPr algn="ctr"/>
            <a:endParaRPr lang="en-US" sz="1100" b="1" u="sng" dirty="0">
              <a:solidFill>
                <a:schemeClr val="tx1"/>
              </a:solidFill>
            </a:endParaRPr>
          </a:p>
          <a:p>
            <a:pPr algn="ctr"/>
            <a:r>
              <a:rPr lang="en-US" sz="1400" b="1" dirty="0">
                <a:solidFill>
                  <a:schemeClr val="tx1"/>
                </a:solidFill>
              </a:rPr>
              <a:t>Solar</a:t>
            </a:r>
            <a:r>
              <a:rPr lang="en-US" sz="1400" dirty="0">
                <a:solidFill>
                  <a:schemeClr val="tx1"/>
                </a:solidFill>
              </a:rPr>
              <a:t> </a:t>
            </a:r>
            <a:r>
              <a:rPr lang="en-US" sz="1400" b="1" dirty="0">
                <a:solidFill>
                  <a:schemeClr val="tx1"/>
                </a:solidFill>
              </a:rPr>
              <a:t>NEM</a:t>
            </a:r>
            <a:r>
              <a:rPr lang="en-US" sz="1400" dirty="0">
                <a:solidFill>
                  <a:schemeClr val="tx1"/>
                </a:solidFill>
              </a:rPr>
              <a:t> (PV CEC-AC &lt;= 30kW) Paired with Storage Devices Sized </a:t>
            </a:r>
            <a:r>
              <a:rPr lang="en-US" sz="1400" b="1" u="sng" dirty="0">
                <a:solidFill>
                  <a:schemeClr val="tx1"/>
                </a:solidFill>
              </a:rPr>
              <a:t>10 KW or Smaller </a:t>
            </a:r>
            <a:r>
              <a:rPr lang="en-US" sz="1400" dirty="0">
                <a:solidFill>
                  <a:schemeClr val="tx1"/>
                </a:solidFill>
              </a:rPr>
              <a:t>(based on storage inverter nameplate)</a:t>
            </a:r>
          </a:p>
          <a:p>
            <a:pPr marL="171450" indent="-171450" algn="ctr">
              <a:buFont typeface="Arial" panose="020B0604020202020204" pitchFamily="34" charset="0"/>
              <a:buChar char="•"/>
            </a:pPr>
            <a:r>
              <a:rPr lang="en-US" sz="1400" dirty="0">
                <a:solidFill>
                  <a:schemeClr val="tx1"/>
                </a:solidFill>
              </a:rPr>
              <a:t>Option to either install metering (defined under “Large NEM Paired Storage”) or use the estimation methodology.</a:t>
            </a:r>
          </a:p>
          <a:p>
            <a:pPr marL="171450" indent="-171450">
              <a:buFont typeface="Arial" panose="020B0604020202020204" pitchFamily="34" charset="0"/>
              <a:buChar char="•"/>
            </a:pPr>
            <a:r>
              <a:rPr lang="en-US" sz="1400" dirty="0">
                <a:solidFill>
                  <a:schemeClr val="tx1"/>
                </a:solidFill>
              </a:rPr>
              <a:t>These projects are referred to as “SNEM-Paired Storage”.</a:t>
            </a:r>
          </a:p>
        </p:txBody>
      </p:sp>
      <p:sp>
        <p:nvSpPr>
          <p:cNvPr id="21" name="Rectangle 20">
            <a:extLst>
              <a:ext uri="{FF2B5EF4-FFF2-40B4-BE49-F238E27FC236}">
                <a16:creationId xmlns:a16="http://schemas.microsoft.com/office/drawing/2014/main" id="{53837A14-9E4C-4D37-8DBD-F62A182FCAAA}"/>
              </a:ext>
            </a:extLst>
          </p:cNvPr>
          <p:cNvSpPr/>
          <p:nvPr/>
        </p:nvSpPr>
        <p:spPr>
          <a:xfrm>
            <a:off x="3042290" y="1626736"/>
            <a:ext cx="4245741" cy="274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Large NEM Paired Storage</a:t>
            </a:r>
          </a:p>
          <a:p>
            <a:r>
              <a:rPr lang="en-US" sz="1400" dirty="0"/>
              <a:t>All other NEM Paired </a:t>
            </a:r>
            <a:r>
              <a:rPr lang="en-US" sz="1400" u="sng" dirty="0"/>
              <a:t>except</a:t>
            </a:r>
            <a:r>
              <a:rPr lang="en-US" sz="1400" dirty="0"/>
              <a:t> Small NEM-Paired Storage have the requirements  that the storage be sized </a:t>
            </a:r>
            <a:r>
              <a:rPr lang="en-US" sz="1400" b="1" u="sng" dirty="0"/>
              <a:t>no larger than 150% of the NEM-eligible generator’s max output capacity</a:t>
            </a:r>
            <a:r>
              <a:rPr lang="en-US" sz="1400" b="1" dirty="0"/>
              <a:t> </a:t>
            </a:r>
            <a:r>
              <a:rPr lang="en-US" sz="1400" dirty="0"/>
              <a:t>and</a:t>
            </a:r>
            <a:r>
              <a:rPr lang="en-US" sz="1400" b="1" dirty="0"/>
              <a:t> </a:t>
            </a:r>
            <a:r>
              <a:rPr lang="en-US" sz="1400" b="1" u="sng" dirty="0"/>
              <a:t>that it has one of the following metering conditions</a:t>
            </a:r>
            <a:r>
              <a:rPr lang="en-US" sz="1400" dirty="0"/>
              <a:t>:</a:t>
            </a:r>
          </a:p>
          <a:p>
            <a:pPr marL="228600" indent="-228600" algn="just">
              <a:buFont typeface="+mj-lt"/>
              <a:buAutoNum type="arabicPeriod"/>
            </a:pPr>
            <a:r>
              <a:rPr lang="en-US" sz="1400" dirty="0"/>
              <a:t>installed a non-export relay on the storage device(s); </a:t>
            </a:r>
          </a:p>
          <a:p>
            <a:pPr marL="228600" indent="-228600" algn="just">
              <a:buFont typeface="+mj-lt"/>
              <a:buAutoNum type="arabicPeriod"/>
            </a:pPr>
            <a:r>
              <a:rPr lang="en-US" sz="1400" dirty="0"/>
              <a:t>installed an interval meter for the NEM-eligible generation, meter the load, and meter total energy flows at the point of common coupling; OR </a:t>
            </a:r>
          </a:p>
          <a:p>
            <a:pPr marL="228600" indent="-228600" algn="just">
              <a:buFont typeface="+mj-lt"/>
              <a:buAutoNum type="arabicPeriod"/>
            </a:pPr>
            <a:r>
              <a:rPr lang="en-US" sz="1400" dirty="0"/>
              <a:t>installed a Net Generation Output Meter (NGOM) directly to the NEM-eligible generator(s)</a:t>
            </a:r>
          </a:p>
        </p:txBody>
      </p:sp>
      <p:sp>
        <p:nvSpPr>
          <p:cNvPr id="22" name="Down Arrow 21">
            <a:extLst>
              <a:ext uri="{FF2B5EF4-FFF2-40B4-BE49-F238E27FC236}">
                <a16:creationId xmlns:a16="http://schemas.microsoft.com/office/drawing/2014/main" id="{1E634176-3E11-40F2-8A0E-BC95BB051CB0}"/>
              </a:ext>
            </a:extLst>
          </p:cNvPr>
          <p:cNvSpPr/>
          <p:nvPr/>
        </p:nvSpPr>
        <p:spPr>
          <a:xfrm rot="3353597">
            <a:off x="2579034" y="1379924"/>
            <a:ext cx="255714" cy="4375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18">
            <a:extLst>
              <a:ext uri="{FF2B5EF4-FFF2-40B4-BE49-F238E27FC236}">
                <a16:creationId xmlns:a16="http://schemas.microsoft.com/office/drawing/2014/main" id="{DAE45D10-F06A-4ACD-88B7-2CEA3061639D}"/>
              </a:ext>
            </a:extLst>
          </p:cNvPr>
          <p:cNvSpPr/>
          <p:nvPr/>
        </p:nvSpPr>
        <p:spPr>
          <a:xfrm>
            <a:off x="4638902" y="1507491"/>
            <a:ext cx="271259" cy="2477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9D6CB47-299F-4E9F-8A82-C943B870A422}"/>
              </a:ext>
            </a:extLst>
          </p:cNvPr>
          <p:cNvSpPr/>
          <p:nvPr/>
        </p:nvSpPr>
        <p:spPr>
          <a:xfrm>
            <a:off x="7344482" y="965204"/>
            <a:ext cx="1616528" cy="340251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t>NEMMT</a:t>
            </a:r>
          </a:p>
          <a:p>
            <a:pPr algn="ctr"/>
            <a:endParaRPr lang="en-US" sz="1600" b="1" u="sng" dirty="0"/>
          </a:p>
          <a:p>
            <a:pPr algn="ctr"/>
            <a:r>
              <a:rPr lang="en-US" sz="1400" dirty="0"/>
              <a:t>NEM paired with Storage Devices sized </a:t>
            </a:r>
            <a:r>
              <a:rPr lang="en-US" sz="1400" b="1" dirty="0"/>
              <a:t>larger than 150% of the NEM-eligible generator’s max output capacity</a:t>
            </a:r>
            <a:r>
              <a:rPr lang="en-US" sz="1400" dirty="0"/>
              <a:t>.</a:t>
            </a:r>
            <a:endParaRPr lang="en-US" sz="800" dirty="0"/>
          </a:p>
          <a:p>
            <a:pPr algn="just"/>
            <a:endParaRPr lang="en-US" sz="800" dirty="0"/>
          </a:p>
          <a:p>
            <a:pPr algn="just"/>
            <a:endParaRPr lang="en-US" sz="900" dirty="0"/>
          </a:p>
        </p:txBody>
      </p:sp>
      <p:sp>
        <p:nvSpPr>
          <p:cNvPr id="25" name="Rectangle 24">
            <a:extLst>
              <a:ext uri="{FF2B5EF4-FFF2-40B4-BE49-F238E27FC236}">
                <a16:creationId xmlns:a16="http://schemas.microsoft.com/office/drawing/2014/main" id="{7B80994F-394A-4A8B-ADA5-59F70CEA708B}"/>
              </a:ext>
            </a:extLst>
          </p:cNvPr>
          <p:cNvSpPr/>
          <p:nvPr/>
        </p:nvSpPr>
        <p:spPr>
          <a:xfrm>
            <a:off x="261258" y="4405074"/>
            <a:ext cx="7026774" cy="1715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NEM Paired Storage Interconnection Cost Responsibility</a:t>
            </a:r>
          </a:p>
          <a:p>
            <a:pPr algn="just"/>
            <a:r>
              <a:rPr lang="en-US" sz="1200" dirty="0"/>
              <a:t>The storage will have the same interconnection cost responsibility as the NEM generator that it is paired with. In the event the storage is added at a later date after the permission to operate of the NEM generator it is subsequently paired with, the storage applicant will be required to pay the same interconnection fees and costs that the NEM generator would be required to pay, as provided for in </a:t>
            </a:r>
            <a:r>
              <a:rPr lang="en-US" sz="1200" b="1" u="sng" dirty="0"/>
              <a:t>Electric Rule 21</a:t>
            </a:r>
            <a:r>
              <a:rPr lang="en-US" sz="1200" dirty="0">
                <a:solidFill>
                  <a:schemeClr val="bg1"/>
                </a:solidFill>
                <a:hlinkClick r:id="rId3"/>
              </a:rPr>
              <a:t> </a:t>
            </a:r>
            <a:r>
              <a:rPr lang="en-US" sz="1200" dirty="0"/>
              <a:t>(Table E-1).</a:t>
            </a:r>
          </a:p>
          <a:p>
            <a:pPr algn="just"/>
            <a:endParaRPr lang="en-US" sz="1200" dirty="0"/>
          </a:p>
          <a:p>
            <a:pPr algn="just"/>
            <a:r>
              <a:rPr lang="en-US" sz="1200" b="1" dirty="0"/>
              <a:t>Example</a:t>
            </a:r>
            <a:r>
              <a:rPr lang="en-US" sz="1200" dirty="0"/>
              <a:t>: Adding 10kW of storage to an existing solar-only NEM 2 system would qualify as “Small NEM Paired Storage” and would therefore have an application fee of only $145 as opposed to $800 that would be required for all Non-Net Energy Metering Generating Facility Types. </a:t>
            </a:r>
          </a:p>
        </p:txBody>
      </p:sp>
      <p:sp>
        <p:nvSpPr>
          <p:cNvPr id="27" name="Rectangle 26">
            <a:extLst>
              <a:ext uri="{FF2B5EF4-FFF2-40B4-BE49-F238E27FC236}">
                <a16:creationId xmlns:a16="http://schemas.microsoft.com/office/drawing/2014/main" id="{0E582F57-998C-46F3-AACF-5EA905537C6E}"/>
              </a:ext>
            </a:extLst>
          </p:cNvPr>
          <p:cNvSpPr/>
          <p:nvPr/>
        </p:nvSpPr>
        <p:spPr>
          <a:xfrm>
            <a:off x="7344482" y="4405074"/>
            <a:ext cx="1616528" cy="171579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Rule 21 Interconnection Cost Responsibility</a:t>
            </a:r>
            <a:endParaRPr lang="en-US" sz="1600" dirty="0"/>
          </a:p>
        </p:txBody>
      </p:sp>
      <p:sp>
        <p:nvSpPr>
          <p:cNvPr id="3" name="Slide Number Placeholder 2">
            <a:extLst>
              <a:ext uri="{FF2B5EF4-FFF2-40B4-BE49-F238E27FC236}">
                <a16:creationId xmlns:a16="http://schemas.microsoft.com/office/drawing/2014/main" id="{8EAFA0A3-420D-4377-8DF5-CFCF38C46ADC}"/>
              </a:ext>
            </a:extLst>
          </p:cNvPr>
          <p:cNvSpPr>
            <a:spLocks noGrp="1"/>
          </p:cNvSpPr>
          <p:nvPr>
            <p:ph type="sldNum" sz="quarter" idx="12"/>
          </p:nvPr>
        </p:nvSpPr>
        <p:spPr>
          <a:xfrm>
            <a:off x="8590844" y="6502400"/>
            <a:ext cx="545000" cy="356650"/>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28</a:t>
            </a:fld>
            <a:endParaRPr lang="en-US" dirty="0">
              <a:ea typeface="+mn-ea"/>
            </a:endParaRPr>
          </a:p>
        </p:txBody>
      </p:sp>
      <p:sp>
        <p:nvSpPr>
          <p:cNvPr id="2" name="TextBox 1">
            <a:extLst>
              <a:ext uri="{FF2B5EF4-FFF2-40B4-BE49-F238E27FC236}">
                <a16:creationId xmlns:a16="http://schemas.microsoft.com/office/drawing/2014/main" id="{7F57D907-C037-4EA3-93D9-9F7CD7207D88}"/>
              </a:ext>
            </a:extLst>
          </p:cNvPr>
          <p:cNvSpPr txBox="1"/>
          <p:nvPr/>
        </p:nvSpPr>
        <p:spPr>
          <a:xfrm>
            <a:off x="111966" y="6120872"/>
            <a:ext cx="8752115" cy="938719"/>
          </a:xfrm>
          <a:prstGeom prst="rect">
            <a:avLst/>
          </a:prstGeom>
          <a:noFill/>
        </p:spPr>
        <p:txBody>
          <a:bodyPr wrap="square" rtlCol="0">
            <a:spAutoFit/>
          </a:bodyPr>
          <a:lstStyle/>
          <a:p>
            <a:r>
              <a:rPr lang="en-US" sz="1100" dirty="0"/>
              <a:t>Notes</a:t>
            </a:r>
          </a:p>
          <a:p>
            <a:pPr marL="228600" indent="-228600">
              <a:buFont typeface="+mj-lt"/>
              <a:buAutoNum type="arabicPeriod"/>
            </a:pPr>
            <a:r>
              <a:rPr lang="en-US" sz="1100" dirty="0"/>
              <a:t>Please see Special Condition 10 (</a:t>
            </a:r>
            <a:r>
              <a:rPr lang="en-US" sz="1100" dirty="0">
                <a:hlinkClick r:id="rId4"/>
              </a:rPr>
              <a:t>NEM  Tariff</a:t>
            </a:r>
            <a:r>
              <a:rPr lang="en-US" sz="1100" dirty="0"/>
              <a:t>) and Special Condition 11 (</a:t>
            </a:r>
            <a:r>
              <a:rPr lang="en-US" sz="1100" dirty="0">
                <a:hlinkClick r:id="rId5"/>
              </a:rPr>
              <a:t>NEM2 Tariff</a:t>
            </a:r>
            <a:r>
              <a:rPr lang="en-US" sz="1100" dirty="0"/>
              <a:t>) for clarification on what qualifies as “NEM Paired Storage”</a:t>
            </a:r>
          </a:p>
          <a:p>
            <a:pPr marL="228600" indent="-228600">
              <a:buFont typeface="+mj-lt"/>
              <a:buAutoNum type="arabicPeriod"/>
            </a:pPr>
            <a:r>
              <a:rPr lang="en-US" sz="1100" dirty="0"/>
              <a:t>Applying as NEM Paired Storage includes both adding storage to an existing NEM system (retrofit) </a:t>
            </a:r>
            <a:r>
              <a:rPr lang="en-US" sz="1100" b="1" dirty="0"/>
              <a:t>and</a:t>
            </a:r>
            <a:r>
              <a:rPr lang="en-US" sz="1100" dirty="0"/>
              <a:t> a first-time interconnection with both NEM and storage</a:t>
            </a:r>
          </a:p>
          <a:p>
            <a:pPr marL="171450" indent="-171450">
              <a:buFont typeface="Arial" panose="020B0604020202020204" pitchFamily="34" charset="0"/>
              <a:buChar char="•"/>
            </a:pPr>
            <a:endParaRPr lang="en-US" sz="1100" dirty="0"/>
          </a:p>
        </p:txBody>
      </p:sp>
      <p:sp>
        <p:nvSpPr>
          <p:cNvPr id="13" name="Down Arrow 12">
            <a:extLst>
              <a:ext uri="{FF2B5EF4-FFF2-40B4-BE49-F238E27FC236}">
                <a16:creationId xmlns:a16="http://schemas.microsoft.com/office/drawing/2014/main" id="{1E634176-3E11-40F2-8A0E-BC95BB051CB0}"/>
              </a:ext>
            </a:extLst>
          </p:cNvPr>
          <p:cNvSpPr/>
          <p:nvPr/>
        </p:nvSpPr>
        <p:spPr>
          <a:xfrm rot="18341925">
            <a:off x="7160173" y="1393455"/>
            <a:ext cx="255714" cy="4375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14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txBox="1">
            <a:spLocks noChangeArrowheads="1"/>
          </p:cNvSpPr>
          <p:nvPr/>
        </p:nvSpPr>
        <p:spPr bwMode="auto">
          <a:xfrm>
            <a:off x="1522413" y="1862138"/>
            <a:ext cx="6438246" cy="183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defRPr/>
            </a:pPr>
            <a:r>
              <a:rPr lang="en-US" altLang="en-US" sz="3800" b="1" dirty="0">
                <a:solidFill>
                  <a:srgbClr val="EEA420"/>
                </a:solidFill>
                <a:latin typeface="Arial" pitchFamily="34" charset="0"/>
                <a:ea typeface="+mn-ea"/>
                <a:cs typeface="Arial" pitchFamily="34" charset="0"/>
              </a:rPr>
              <a:t>Paired Storage Simplification Plan</a:t>
            </a:r>
          </a:p>
        </p:txBody>
      </p:sp>
      <p:sp>
        <p:nvSpPr>
          <p:cNvPr id="6147" name="Rectangle 19"/>
          <p:cNvSpPr txBox="1">
            <a:spLocks noChangeArrowheads="1"/>
          </p:cNvSpPr>
          <p:nvPr/>
        </p:nvSpPr>
        <p:spPr bwMode="auto">
          <a:xfrm>
            <a:off x="1522413" y="3707579"/>
            <a:ext cx="59324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endParaRPr lang="en-US" altLang="en-US" b="1" dirty="0">
              <a:solidFill>
                <a:srgbClr val="7F7F7F"/>
              </a:solidFill>
              <a:latin typeface="Arial"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5200650"/>
            <a:ext cx="30194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50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txBox="1">
            <a:spLocks noChangeArrowheads="1"/>
          </p:cNvSpPr>
          <p:nvPr/>
        </p:nvSpPr>
        <p:spPr bwMode="auto">
          <a:xfrm>
            <a:off x="2284811" y="1535881"/>
            <a:ext cx="5810079" cy="137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85800" eaLnBrk="1" fontAlgn="auto" hangingPunct="1">
              <a:spcBef>
                <a:spcPts val="0"/>
              </a:spcBef>
              <a:spcAft>
                <a:spcPts val="0"/>
              </a:spcAft>
              <a:defRPr/>
            </a:pPr>
            <a:r>
              <a:rPr lang="en-US" altLang="en-US" sz="2850" b="1" dirty="0">
                <a:solidFill>
                  <a:srgbClr val="EEA420"/>
                </a:solidFill>
                <a:latin typeface="Arial" pitchFamily="34" charset="0"/>
                <a:cs typeface="Arial" pitchFamily="34" charset="0"/>
              </a:rPr>
              <a:t>Interconnection Application</a:t>
            </a:r>
          </a:p>
          <a:p>
            <a:pPr defTabSz="685800" eaLnBrk="1" fontAlgn="auto" hangingPunct="1">
              <a:spcBef>
                <a:spcPts val="0"/>
              </a:spcBef>
              <a:spcAft>
                <a:spcPts val="0"/>
              </a:spcAft>
              <a:defRPr/>
            </a:pPr>
            <a:r>
              <a:rPr lang="en-US" altLang="en-US" sz="2850" b="1" dirty="0">
                <a:solidFill>
                  <a:srgbClr val="EEA420"/>
                </a:solidFill>
                <a:latin typeface="Arial" pitchFamily="34" charset="0"/>
                <a:cs typeface="Arial" pitchFamily="34" charset="0"/>
              </a:rPr>
              <a:t>NEM Paired Storage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5286375"/>
            <a:ext cx="30194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16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690687" y="257735"/>
            <a:ext cx="70520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100" b="1" dirty="0">
                <a:solidFill>
                  <a:prstClr val="white"/>
                </a:solidFill>
                <a:latin typeface="Arial" pitchFamily="34" charset="0"/>
              </a:rPr>
              <a:t>NEM and Storage Paired System Configurations</a:t>
            </a:r>
          </a:p>
        </p:txBody>
      </p:sp>
      <p:pic>
        <p:nvPicPr>
          <p:cNvPr id="14" name="Picture 13">
            <a:extLst>
              <a:ext uri="{FF2B5EF4-FFF2-40B4-BE49-F238E27FC236}">
                <a16:creationId xmlns:a16="http://schemas.microsoft.com/office/drawing/2014/main" id="{A3BA91BA-D98E-4208-A5E1-9DB2D15C1837}"/>
              </a:ext>
            </a:extLst>
          </p:cNvPr>
          <p:cNvPicPr>
            <a:picLocks noChangeAspect="1"/>
          </p:cNvPicPr>
          <p:nvPr/>
        </p:nvPicPr>
        <p:blipFill>
          <a:blip r:embed="rId2"/>
          <a:stretch>
            <a:fillRect/>
          </a:stretch>
        </p:blipFill>
        <p:spPr>
          <a:xfrm>
            <a:off x="50246" y="1030206"/>
            <a:ext cx="5400700" cy="4478769"/>
          </a:xfrm>
          <a:prstGeom prst="rect">
            <a:avLst/>
          </a:prstGeom>
        </p:spPr>
      </p:pic>
      <p:sp>
        <p:nvSpPr>
          <p:cNvPr id="15" name="Rectangle 2">
            <a:extLst>
              <a:ext uri="{FF2B5EF4-FFF2-40B4-BE49-F238E27FC236}">
                <a16:creationId xmlns:a16="http://schemas.microsoft.com/office/drawing/2014/main" id="{84369A59-5C6C-4D40-97EB-0D7D48CF5B2D}"/>
              </a:ext>
            </a:extLst>
          </p:cNvPr>
          <p:cNvSpPr txBox="1">
            <a:spLocks noChangeArrowheads="1"/>
          </p:cNvSpPr>
          <p:nvPr/>
        </p:nvSpPr>
        <p:spPr>
          <a:xfrm>
            <a:off x="-189271" y="5019254"/>
            <a:ext cx="4741334" cy="522342"/>
          </a:xfrm>
          <a:prstGeom prst="rect">
            <a:avLst/>
          </a:prstGeom>
        </p:spPr>
        <p:txBody>
          <a:bodyPr>
            <a:normAutofit fontScale="97500"/>
          </a:bodyPr>
          <a:lstStyle>
            <a:lvl1pPr>
              <a:defRPr>
                <a:latin typeface="+mj-lt"/>
                <a:ea typeface="+mj-ea"/>
                <a:cs typeface="+mj-cs"/>
              </a:defRPr>
            </a:lvl1pPr>
          </a:lstStyle>
          <a:p>
            <a:pPr algn="ctr" defTabSz="914400" fontAlgn="auto">
              <a:spcBef>
                <a:spcPts val="0"/>
              </a:spcBef>
              <a:spcAft>
                <a:spcPts val="0"/>
              </a:spcAft>
            </a:pPr>
            <a:r>
              <a:rPr lang="en-US" altLang="en-US" sz="2400" b="1" u="sng" kern="0" dirty="0">
                <a:solidFill>
                  <a:sysClr val="windowText" lastClr="000000"/>
                </a:solidFill>
              </a:rPr>
              <a:t>Shared Inverter</a:t>
            </a:r>
            <a:r>
              <a:rPr lang="en-US" altLang="en-US" sz="2400" b="1" kern="0" dirty="0">
                <a:solidFill>
                  <a:sysClr val="windowText" lastClr="000000"/>
                </a:solidFill>
              </a:rPr>
              <a:t> (DC-Coupled)</a:t>
            </a:r>
            <a:endParaRPr lang="en-US" altLang="en-US" sz="2400" b="1" u="sng" kern="0" dirty="0">
              <a:solidFill>
                <a:sysClr val="windowText" lastClr="000000"/>
              </a:solidFill>
            </a:endParaRPr>
          </a:p>
        </p:txBody>
      </p:sp>
      <p:pic>
        <p:nvPicPr>
          <p:cNvPr id="16" name="Picture 15">
            <a:extLst>
              <a:ext uri="{FF2B5EF4-FFF2-40B4-BE49-F238E27FC236}">
                <a16:creationId xmlns:a16="http://schemas.microsoft.com/office/drawing/2014/main" id="{6CD40472-9C1D-4991-974A-9E5E7F12082E}"/>
              </a:ext>
            </a:extLst>
          </p:cNvPr>
          <p:cNvPicPr>
            <a:picLocks noChangeAspect="1"/>
          </p:cNvPicPr>
          <p:nvPr/>
        </p:nvPicPr>
        <p:blipFill>
          <a:blip r:embed="rId3"/>
          <a:stretch>
            <a:fillRect/>
          </a:stretch>
        </p:blipFill>
        <p:spPr>
          <a:xfrm>
            <a:off x="4384068" y="866167"/>
            <a:ext cx="4708445" cy="4200663"/>
          </a:xfrm>
          <a:prstGeom prst="rect">
            <a:avLst/>
          </a:prstGeom>
        </p:spPr>
      </p:pic>
      <p:sp>
        <p:nvSpPr>
          <p:cNvPr id="17" name="Rectangle 2">
            <a:extLst>
              <a:ext uri="{FF2B5EF4-FFF2-40B4-BE49-F238E27FC236}">
                <a16:creationId xmlns:a16="http://schemas.microsoft.com/office/drawing/2014/main" id="{79B8524A-E6A3-429E-A256-3E7359F878DF}"/>
              </a:ext>
            </a:extLst>
          </p:cNvPr>
          <p:cNvSpPr txBox="1">
            <a:spLocks noChangeArrowheads="1"/>
          </p:cNvSpPr>
          <p:nvPr/>
        </p:nvSpPr>
        <p:spPr>
          <a:xfrm>
            <a:off x="4384068" y="4893116"/>
            <a:ext cx="4708445" cy="7224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u="sng" kern="0" dirty="0">
                <a:solidFill>
                  <a:sysClr val="windowText" lastClr="000000"/>
                </a:solidFill>
              </a:rPr>
              <a:t>Separate Inverters</a:t>
            </a:r>
            <a:r>
              <a:rPr lang="en-US" altLang="en-US" sz="2400" b="1" kern="0" dirty="0">
                <a:solidFill>
                  <a:sysClr val="windowText" lastClr="000000"/>
                </a:solidFill>
              </a:rPr>
              <a:t> (AC-Coupled)</a:t>
            </a:r>
          </a:p>
        </p:txBody>
      </p:sp>
      <p:sp>
        <p:nvSpPr>
          <p:cNvPr id="28" name="Oval 27">
            <a:extLst>
              <a:ext uri="{FF2B5EF4-FFF2-40B4-BE49-F238E27FC236}">
                <a16:creationId xmlns:a16="http://schemas.microsoft.com/office/drawing/2014/main" id="{99FB2BF6-B1DB-4E1C-8486-C7E7831EF6D3}"/>
              </a:ext>
            </a:extLst>
          </p:cNvPr>
          <p:cNvSpPr/>
          <p:nvPr/>
        </p:nvSpPr>
        <p:spPr>
          <a:xfrm>
            <a:off x="1057279" y="2735609"/>
            <a:ext cx="1855253" cy="696213"/>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08C8AD3-D95D-4CB6-BC9D-BF70A8EBE97D}"/>
              </a:ext>
            </a:extLst>
          </p:cNvPr>
          <p:cNvSpPr/>
          <p:nvPr/>
        </p:nvSpPr>
        <p:spPr>
          <a:xfrm>
            <a:off x="4460033" y="2401881"/>
            <a:ext cx="1709347" cy="993423"/>
          </a:xfrm>
          <a:prstGeom prst="ellipse">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A288F07-2980-408B-9B6A-517B74903FC0}"/>
              </a:ext>
            </a:extLst>
          </p:cNvPr>
          <p:cNvSpPr/>
          <p:nvPr/>
        </p:nvSpPr>
        <p:spPr>
          <a:xfrm>
            <a:off x="6169380" y="2424766"/>
            <a:ext cx="1507064" cy="993423"/>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120BFAF-2A12-466C-B057-175A89231CA2}"/>
              </a:ext>
            </a:extLst>
          </p:cNvPr>
          <p:cNvSpPr txBox="1"/>
          <p:nvPr/>
        </p:nvSpPr>
        <p:spPr>
          <a:xfrm>
            <a:off x="50244" y="5611480"/>
            <a:ext cx="9093755" cy="1092607"/>
          </a:xfrm>
          <a:prstGeom prst="rect">
            <a:avLst/>
          </a:prstGeom>
          <a:noFill/>
          <a:ln w="28575">
            <a:solidFill>
              <a:srgbClr val="FF0000"/>
            </a:solidFill>
          </a:ln>
        </p:spPr>
        <p:txBody>
          <a:bodyPr wrap="square" rtlCol="0">
            <a:spAutoFit/>
          </a:bodyPr>
          <a:lstStyle/>
          <a:p>
            <a:r>
              <a:rPr lang="en-US" sz="1300" b="1" dirty="0"/>
              <a:t>Important Note</a:t>
            </a:r>
            <a:r>
              <a:rPr lang="en-US" sz="1300" dirty="0"/>
              <a:t>: To be eligible for NEM-Paired Storage with </a:t>
            </a:r>
            <a:r>
              <a:rPr lang="en-US" sz="1300" i="1" dirty="0"/>
              <a:t>shared </a:t>
            </a:r>
            <a:r>
              <a:rPr lang="en-US" sz="1300" dirty="0"/>
              <a:t>inverters (as shown above), the gross inverter nameplate for </a:t>
            </a:r>
            <a:r>
              <a:rPr lang="en-US" sz="1300" i="1" dirty="0"/>
              <a:t>shared</a:t>
            </a:r>
            <a:r>
              <a:rPr lang="en-US" sz="1300" dirty="0"/>
              <a:t> inverters is </a:t>
            </a:r>
            <a:r>
              <a:rPr lang="en-US" sz="1300" u="sng" dirty="0"/>
              <a:t>10 kW</a:t>
            </a:r>
            <a:r>
              <a:rPr lang="en-US" sz="1300" dirty="0"/>
              <a:t> behind the same point of common coupling (PG&amp;E meter). If the gross inverter nameplate for </a:t>
            </a:r>
            <a:r>
              <a:rPr lang="en-US" sz="1300" i="1" dirty="0"/>
              <a:t>shared</a:t>
            </a:r>
            <a:r>
              <a:rPr lang="en-US" sz="1300" dirty="0"/>
              <a:t> inverters behind the same PG&amp;E meter exceeds 10kW, then it is must install a non-export relay on the storage device or it must  interconnect under another Rule 21 interconnection agreement. Current work is underway to provide another interconnection path for large DC-coupled NEM Paired Storage systems only for customers with storage that is incapable of charging from the grid. </a:t>
            </a:r>
          </a:p>
        </p:txBody>
      </p:sp>
      <p:sp>
        <p:nvSpPr>
          <p:cNvPr id="3" name="Slide Number Placeholder 2">
            <a:extLst>
              <a:ext uri="{FF2B5EF4-FFF2-40B4-BE49-F238E27FC236}">
                <a16:creationId xmlns:a16="http://schemas.microsoft.com/office/drawing/2014/main" id="{8C152B9D-3FED-4ACB-9D48-B3904F492A7E}"/>
              </a:ext>
            </a:extLst>
          </p:cNvPr>
          <p:cNvSpPr>
            <a:spLocks noGrp="1"/>
          </p:cNvSpPr>
          <p:nvPr>
            <p:ph type="sldNum" sz="quarter" idx="12"/>
          </p:nvPr>
        </p:nvSpPr>
        <p:spPr>
          <a:xfrm>
            <a:off x="8590845" y="6502400"/>
            <a:ext cx="553155" cy="353655"/>
          </a:xfrm>
        </p:spPr>
        <p:txBody>
          <a:bodyPr/>
          <a:lstStyle/>
          <a:p>
            <a:pPr marL="195580" defTabSz="914400" fontAlgn="auto">
              <a:spcBef>
                <a:spcPts val="0"/>
              </a:spcBef>
              <a:spcAft>
                <a:spcPts val="0"/>
              </a:spcAft>
            </a:pPr>
            <a:fld id="{81D60167-4931-47E6-BA6A-407CBD079E47}" type="slidenum">
              <a:rPr lang="en-US" smtClean="0">
                <a:ea typeface="+mn-ea"/>
              </a:rPr>
              <a:pPr marL="195580" defTabSz="914400" fontAlgn="auto">
                <a:spcBef>
                  <a:spcPts val="0"/>
                </a:spcBef>
                <a:spcAft>
                  <a:spcPts val="0"/>
                </a:spcAft>
              </a:pPr>
              <a:t>30</a:t>
            </a:fld>
            <a:endParaRPr lang="en-US" dirty="0">
              <a:ea typeface="+mn-ea"/>
            </a:endParaRPr>
          </a:p>
        </p:txBody>
      </p:sp>
      <p:cxnSp>
        <p:nvCxnSpPr>
          <p:cNvPr id="5" name="Straight Connector 4">
            <a:extLst>
              <a:ext uri="{FF2B5EF4-FFF2-40B4-BE49-F238E27FC236}">
                <a16:creationId xmlns:a16="http://schemas.microsoft.com/office/drawing/2014/main" id="{3990AFD4-13BB-45F6-93AB-9D2AA83E3AAD}"/>
              </a:ext>
            </a:extLst>
          </p:cNvPr>
          <p:cNvCxnSpPr>
            <a:cxnSpLocks/>
          </p:cNvCxnSpPr>
          <p:nvPr/>
        </p:nvCxnSpPr>
        <p:spPr>
          <a:xfrm>
            <a:off x="4310743" y="886408"/>
            <a:ext cx="0" cy="4618064"/>
          </a:xfrm>
          <a:prstGeom prst="line">
            <a:avLst/>
          </a:prstGeom>
          <a:ln>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82610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5442" y="420469"/>
            <a:ext cx="6501432" cy="3047452"/>
          </a:xfrm>
        </p:spPr>
        <p:txBody>
          <a:bodyPr/>
          <a:lstStyle/>
          <a:p>
            <a:pPr algn="l"/>
            <a:r>
              <a:rPr lang="en-US" dirty="0"/>
              <a:t>Storage </a:t>
            </a:r>
            <a:br>
              <a:rPr lang="en-US" dirty="0"/>
            </a:br>
            <a:r>
              <a:rPr lang="en-US" dirty="0"/>
              <a:t>Interconnection </a:t>
            </a:r>
            <a:br>
              <a:rPr lang="en-US" dirty="0"/>
            </a:br>
            <a:r>
              <a:rPr lang="en-US" dirty="0"/>
              <a:t>Problems</a:t>
            </a:r>
          </a:p>
        </p:txBody>
      </p:sp>
    </p:spTree>
    <p:extLst>
      <p:ext uri="{BB962C8B-B14F-4D97-AF65-F5344CB8AC3E}">
        <p14:creationId xmlns:p14="http://schemas.microsoft.com/office/powerpoint/2010/main" val="24555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ELIGIBILITY ISSUES</a:t>
            </a:r>
          </a:p>
        </p:txBody>
      </p:sp>
      <p:sp>
        <p:nvSpPr>
          <p:cNvPr id="3" name="Content Placeholder 2"/>
          <p:cNvSpPr>
            <a:spLocks noGrp="1"/>
          </p:cNvSpPr>
          <p:nvPr>
            <p:ph idx="1"/>
          </p:nvPr>
        </p:nvSpPr>
        <p:spPr/>
        <p:txBody>
          <a:bodyPr/>
          <a:lstStyle/>
          <a:p>
            <a:pPr marL="514350" indent="-514350">
              <a:buFont typeface="+mj-lt"/>
              <a:buAutoNum type="arabicPeriod"/>
            </a:pPr>
            <a:r>
              <a:rPr lang="en-US" dirty="0"/>
              <a:t>Non-export certification</a:t>
            </a:r>
          </a:p>
          <a:p>
            <a:pPr marL="514350" indent="-514350">
              <a:buFont typeface="+mj-lt"/>
              <a:buAutoNum type="arabicPeriod"/>
            </a:pPr>
            <a:r>
              <a:rPr lang="en-US" dirty="0"/>
              <a:t>Non-import certification</a:t>
            </a:r>
          </a:p>
          <a:p>
            <a:pPr marL="514350" indent="-514350">
              <a:buFont typeface="+mj-lt"/>
              <a:buAutoNum type="arabicPeriod"/>
            </a:pPr>
            <a:r>
              <a:rPr lang="en-US" dirty="0"/>
              <a:t>Combined generating capacity</a:t>
            </a:r>
          </a:p>
          <a:p>
            <a:pPr marL="514350" indent="-514350">
              <a:buFont typeface="+mj-lt"/>
              <a:buAutoNum type="arabicPeriod"/>
            </a:pPr>
            <a:r>
              <a:rPr lang="en-US" dirty="0"/>
              <a:t>Meter </a:t>
            </a:r>
            <a:r>
              <a:rPr lang="en-US" dirty="0" err="1"/>
              <a:t>totalization</a:t>
            </a:r>
            <a:endParaRPr lang="en-US" dirty="0"/>
          </a:p>
          <a:p>
            <a:pPr marL="514350" indent="-514350">
              <a:buFont typeface="+mj-lt"/>
              <a:buAutoNum type="arabicPeriod"/>
            </a:pPr>
            <a:r>
              <a:rPr lang="en-US" dirty="0"/>
              <a:t>Line side taps</a:t>
            </a:r>
          </a:p>
          <a:p>
            <a:pPr marL="514350" indent="-514350">
              <a:buFont typeface="+mj-lt"/>
              <a:buAutoNum type="arabicPeriod"/>
            </a:pPr>
            <a:r>
              <a:rPr lang="en-US" dirty="0"/>
              <a:t>Partial PTO</a:t>
            </a:r>
          </a:p>
        </p:txBody>
      </p:sp>
    </p:spTree>
    <p:extLst>
      <p:ext uri="{BB962C8B-B14F-4D97-AF65-F5344CB8AC3E}">
        <p14:creationId xmlns:p14="http://schemas.microsoft.com/office/powerpoint/2010/main" val="2948491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Non-Export/Non-Import Certification</a:t>
            </a:r>
          </a:p>
        </p:txBody>
      </p:sp>
      <p:pic>
        <p:nvPicPr>
          <p:cNvPr id="4" name="Content Placeholder 3" descr="image003.jpg"/>
          <p:cNvPicPr>
            <a:picLocks noGrp="1" noChangeAspect="1"/>
          </p:cNvPicPr>
          <p:nvPr>
            <p:ph idx="1"/>
          </p:nvPr>
        </p:nvPicPr>
        <p:blipFill>
          <a:blip r:embed="rId2">
            <a:extLst>
              <a:ext uri="{28A0092B-C50C-407E-A947-70E740481C1C}">
                <a14:useLocalDpi xmlns:a14="http://schemas.microsoft.com/office/drawing/2010/main" val="0"/>
              </a:ext>
            </a:extLst>
          </a:blip>
          <a:srcRect l="-1073" r="-1073"/>
          <a:stretch>
            <a:fillRect/>
          </a:stretch>
        </p:blipFill>
        <p:spPr/>
      </p:pic>
      <p:sp>
        <p:nvSpPr>
          <p:cNvPr id="8" name="Rectangle 7"/>
          <p:cNvSpPr/>
          <p:nvPr/>
        </p:nvSpPr>
        <p:spPr>
          <a:xfrm>
            <a:off x="6810375" y="6199189"/>
            <a:ext cx="2143125" cy="6588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039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Generating Capacity</a:t>
            </a:r>
          </a:p>
        </p:txBody>
      </p:sp>
      <p:sp>
        <p:nvSpPr>
          <p:cNvPr id="3" name="Content Placeholder 2"/>
          <p:cNvSpPr>
            <a:spLocks noGrp="1"/>
          </p:cNvSpPr>
          <p:nvPr>
            <p:ph idx="1"/>
          </p:nvPr>
        </p:nvSpPr>
        <p:spPr/>
        <p:txBody>
          <a:bodyPr>
            <a:normAutofit fontScale="32500" lnSpcReduction="20000"/>
          </a:bodyPr>
          <a:lstStyle/>
          <a:p>
            <a:r>
              <a:rPr lang="en-US" dirty="0"/>
              <a:t>Current interconnection review treats solar plus storage projects based on their combined nameplate, as though the PV will be producing and the storage discharging simultaneously at full capacity for all daytime hours. In reality, storage paired with solar will decrease energy exported to the grid during hours of concern.</a:t>
            </a:r>
          </a:p>
          <a:p>
            <a:r>
              <a:rPr lang="en-US" dirty="0"/>
              <a:t>Utilities are changing to hourly ICA for solar generation. They should also consider the true hourly profile of storage.</a:t>
            </a:r>
          </a:p>
        </p:txBody>
      </p:sp>
    </p:spTree>
    <p:extLst>
      <p:ext uri="{BB962C8B-B14F-4D97-AF65-F5344CB8AC3E}">
        <p14:creationId xmlns:p14="http://schemas.microsoft.com/office/powerpoint/2010/main" val="150871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 </a:t>
            </a:r>
            <a:r>
              <a:rPr lang="en-US" dirty="0" err="1"/>
              <a:t>Totalization</a:t>
            </a:r>
            <a:endParaRPr lang="en-US" dirty="0"/>
          </a:p>
        </p:txBody>
      </p:sp>
      <p:sp>
        <p:nvSpPr>
          <p:cNvPr id="3" name="Content Placeholder 2"/>
          <p:cNvSpPr>
            <a:spLocks noGrp="1"/>
          </p:cNvSpPr>
          <p:nvPr>
            <p:ph idx="1"/>
          </p:nvPr>
        </p:nvSpPr>
        <p:spPr>
          <a:xfrm>
            <a:off x="628650" y="1720851"/>
            <a:ext cx="7886700" cy="4351338"/>
          </a:xfrm>
        </p:spPr>
        <p:txBody>
          <a:bodyPr>
            <a:normAutofit/>
          </a:bodyPr>
          <a:lstStyle/>
          <a:p>
            <a:r>
              <a:rPr lang="en-US" dirty="0"/>
              <a:t>If a building has more than one meter, customers are currently not allowed to aggregate the load for purposes of sizing storage. </a:t>
            </a:r>
          </a:p>
          <a:p>
            <a:r>
              <a:rPr lang="en-US" dirty="0"/>
              <a:t>Even if the amount of wire between two meters is a few inches it is considered the distribution system and energy transferred across that space makes a customer ineligible for rules governing inadvertent export. </a:t>
            </a:r>
          </a:p>
          <a:p>
            <a:r>
              <a:rPr lang="en-US" dirty="0"/>
              <a:t>Some buildings have multiple meters simply because the meters themselves are only designed to handle a certain amount of current. </a:t>
            </a:r>
          </a:p>
          <a:p>
            <a:r>
              <a:rPr lang="en-US" dirty="0"/>
              <a:t>This is also of interest to </a:t>
            </a:r>
            <a:r>
              <a:rPr lang="en-US" dirty="0" err="1"/>
              <a:t>microgrid</a:t>
            </a:r>
            <a:r>
              <a:rPr lang="en-US" dirty="0"/>
              <a:t> projects</a:t>
            </a:r>
          </a:p>
        </p:txBody>
      </p:sp>
    </p:spTree>
    <p:extLst>
      <p:ext uri="{BB962C8B-B14F-4D97-AF65-F5344CB8AC3E}">
        <p14:creationId xmlns:p14="http://schemas.microsoft.com/office/powerpoint/2010/main" val="3169818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Side Tap Rules</a:t>
            </a:r>
          </a:p>
        </p:txBody>
      </p:sp>
      <p:sp>
        <p:nvSpPr>
          <p:cNvPr id="3" name="Content Placeholder 2"/>
          <p:cNvSpPr>
            <a:spLocks noGrp="1"/>
          </p:cNvSpPr>
          <p:nvPr>
            <p:ph idx="1"/>
          </p:nvPr>
        </p:nvSpPr>
        <p:spPr/>
        <p:txBody>
          <a:bodyPr/>
          <a:lstStyle/>
          <a:p>
            <a:r>
              <a:rPr lang="en-US" dirty="0"/>
              <a:t>Can an energy storage system be connected on the line side of a customer’s service disconnect if a control system can guarantee never to charge beyond the customer’s historical peak load?</a:t>
            </a:r>
          </a:p>
        </p:txBody>
      </p:sp>
      <p:pic>
        <p:nvPicPr>
          <p:cNvPr id="5" name="Picture 4" descr="line side t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50" y="4284569"/>
            <a:ext cx="4222750" cy="2073370"/>
          </a:xfrm>
          <a:prstGeom prst="rect">
            <a:avLst/>
          </a:prstGeom>
        </p:spPr>
      </p:pic>
    </p:spTree>
    <p:extLst>
      <p:ext uri="{BB962C8B-B14F-4D97-AF65-F5344CB8AC3E}">
        <p14:creationId xmlns:p14="http://schemas.microsoft.com/office/powerpoint/2010/main" val="412357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PTO for Paired Systems</a:t>
            </a:r>
          </a:p>
        </p:txBody>
      </p:sp>
      <p:sp>
        <p:nvSpPr>
          <p:cNvPr id="3" name="Content Placeholder 2"/>
          <p:cNvSpPr>
            <a:spLocks noGrp="1"/>
          </p:cNvSpPr>
          <p:nvPr>
            <p:ph idx="1"/>
          </p:nvPr>
        </p:nvSpPr>
        <p:spPr/>
        <p:txBody>
          <a:bodyPr/>
          <a:lstStyle/>
          <a:p>
            <a:r>
              <a:rPr lang="en-US" dirty="0"/>
              <a:t>Guidance on when PV or storage components will be allowed partial PTO, especially when there is a long lead time for PTO.</a:t>
            </a:r>
          </a:p>
        </p:txBody>
      </p:sp>
    </p:spTree>
    <p:extLst>
      <p:ext uri="{BB962C8B-B14F-4D97-AF65-F5344CB8AC3E}">
        <p14:creationId xmlns:p14="http://schemas.microsoft.com/office/powerpoint/2010/main" val="1670442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TIMELINE ISSUES</a:t>
            </a:r>
          </a:p>
        </p:txBody>
      </p:sp>
      <p:sp>
        <p:nvSpPr>
          <p:cNvPr id="3" name="Content Placeholder 2"/>
          <p:cNvSpPr>
            <a:spLocks noGrp="1"/>
          </p:cNvSpPr>
          <p:nvPr>
            <p:ph idx="1"/>
          </p:nvPr>
        </p:nvSpPr>
        <p:spPr/>
        <p:txBody>
          <a:bodyPr/>
          <a:lstStyle/>
          <a:p>
            <a:r>
              <a:rPr lang="en-US" dirty="0"/>
              <a:t>Meter installation</a:t>
            </a:r>
          </a:p>
          <a:p>
            <a:r>
              <a:rPr lang="en-US" dirty="0"/>
              <a:t>Application review</a:t>
            </a:r>
          </a:p>
        </p:txBody>
      </p:sp>
    </p:spTree>
    <p:extLst>
      <p:ext uri="{BB962C8B-B14F-4D97-AF65-F5344CB8AC3E}">
        <p14:creationId xmlns:p14="http://schemas.microsoft.com/office/powerpoint/2010/main" val="4281331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NGOM Timeline</a:t>
            </a:r>
          </a:p>
        </p:txBody>
      </p:sp>
      <p:sp>
        <p:nvSpPr>
          <p:cNvPr id="3" name="Content Placeholder 2"/>
          <p:cNvSpPr>
            <a:spLocks noGrp="1"/>
          </p:cNvSpPr>
          <p:nvPr>
            <p:ph idx="1"/>
          </p:nvPr>
        </p:nvSpPr>
        <p:spPr>
          <a:xfrm>
            <a:off x="628650" y="1911351"/>
            <a:ext cx="4752974" cy="4351338"/>
          </a:xfrm>
        </p:spPr>
        <p:txBody>
          <a:bodyPr/>
          <a:lstStyle/>
          <a:p>
            <a:r>
              <a:rPr lang="en-US" dirty="0"/>
              <a:t>Projects routinely wait 6-12 months for metering installation</a:t>
            </a:r>
          </a:p>
          <a:p>
            <a:r>
              <a:rPr lang="en-US" dirty="0"/>
              <a:t>Inconsistent process</a:t>
            </a:r>
          </a:p>
          <a:p>
            <a:r>
              <a:rPr lang="en-US" dirty="0"/>
              <a:t>Mistakes and no shows</a:t>
            </a:r>
          </a:p>
          <a:p>
            <a:r>
              <a:rPr lang="en-US" dirty="0"/>
              <a:t>CALSSA proposes a maximum timeline of 60 calendar days</a:t>
            </a:r>
          </a:p>
        </p:txBody>
      </p:sp>
      <p:pic>
        <p:nvPicPr>
          <p:cNvPr id="4" name="Picture 3" descr="NG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781" y="1974851"/>
            <a:ext cx="2532888" cy="3361944"/>
          </a:xfrm>
          <a:prstGeom prst="rect">
            <a:avLst/>
          </a:prstGeom>
        </p:spPr>
      </p:pic>
    </p:spTree>
    <p:extLst>
      <p:ext uri="{BB962C8B-B14F-4D97-AF65-F5344CB8AC3E}">
        <p14:creationId xmlns:p14="http://schemas.microsoft.com/office/powerpoint/2010/main" val="135875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81D60167-4931-47E6-BA6A-407CBD079E47}" type="slidenum">
              <a:rPr lang="en-US" smtClean="0"/>
              <a:pPr algn="r"/>
              <a:t>4</a:t>
            </a:fld>
            <a:endParaRPr lang="en-US" dirty="0"/>
          </a:p>
        </p:txBody>
      </p:sp>
      <p:sp>
        <p:nvSpPr>
          <p:cNvPr id="3" name="TextBox 2"/>
          <p:cNvSpPr txBox="1"/>
          <p:nvPr/>
        </p:nvSpPr>
        <p:spPr>
          <a:xfrm>
            <a:off x="1157592" y="262806"/>
            <a:ext cx="7714034" cy="523220"/>
          </a:xfrm>
          <a:prstGeom prst="rect">
            <a:avLst/>
          </a:prstGeom>
          <a:noFill/>
        </p:spPr>
        <p:txBody>
          <a:bodyPr wrap="square" rtlCol="0">
            <a:spAutoFit/>
          </a:bodyPr>
          <a:lstStyle/>
          <a:p>
            <a:r>
              <a:rPr lang="en-US" sz="2800" b="1" dirty="0">
                <a:solidFill>
                  <a:prstClr val="white"/>
                </a:solidFill>
                <a:latin typeface="Arial" pitchFamily="34" charset="0"/>
              </a:rPr>
              <a:t>SCE NEM Paired</a:t>
            </a:r>
            <a:r>
              <a:rPr lang="en-US" dirty="0"/>
              <a:t> </a:t>
            </a:r>
            <a:r>
              <a:rPr lang="en-US" sz="2800" b="1" dirty="0">
                <a:solidFill>
                  <a:prstClr val="white"/>
                </a:solidFill>
                <a:latin typeface="Arial" pitchFamily="34" charset="0"/>
              </a:rPr>
              <a:t>Storage Volume</a:t>
            </a:r>
          </a:p>
        </p:txBody>
      </p:sp>
      <p:pic>
        <p:nvPicPr>
          <p:cNvPr id="6" name="Picture 5"/>
          <p:cNvPicPr>
            <a:picLocks noChangeAspect="1"/>
          </p:cNvPicPr>
          <p:nvPr/>
        </p:nvPicPr>
        <p:blipFill>
          <a:blip r:embed="rId2"/>
          <a:stretch>
            <a:fillRect/>
          </a:stretch>
        </p:blipFill>
        <p:spPr>
          <a:xfrm>
            <a:off x="137759" y="1856012"/>
            <a:ext cx="8596105" cy="4313294"/>
          </a:xfrm>
          <a:prstGeom prst="rect">
            <a:avLst/>
          </a:prstGeom>
        </p:spPr>
      </p:pic>
    </p:spTree>
    <p:extLst>
      <p:ext uri="{BB962C8B-B14F-4D97-AF65-F5344CB8AC3E}">
        <p14:creationId xmlns:p14="http://schemas.microsoft.com/office/powerpoint/2010/main" val="358015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NGOM Installation Process</a:t>
            </a:r>
          </a:p>
        </p:txBody>
      </p:sp>
      <p:pic>
        <p:nvPicPr>
          <p:cNvPr id="4" name="Content Placeholder 3" descr="NEM Paired Storage NGOM Install Process ver 11.pdf"/>
          <p:cNvPicPr>
            <a:picLocks noGrp="1" noChangeAspect="1"/>
          </p:cNvPicPr>
          <p:nvPr>
            <p:ph idx="1"/>
          </p:nvPr>
        </p:nvPicPr>
        <p:blipFill>
          <a:blip r:embed="rId2">
            <a:extLst>
              <a:ext uri="{28A0092B-C50C-407E-A947-70E740481C1C}">
                <a14:useLocalDpi xmlns:a14="http://schemas.microsoft.com/office/drawing/2010/main" val="0"/>
              </a:ext>
            </a:extLst>
          </a:blip>
          <a:srcRect l="-8665" r="-8665"/>
          <a:stretch>
            <a:fillRect/>
          </a:stretch>
        </p:blipFill>
        <p:spPr>
          <a:xfrm>
            <a:off x="103197" y="1365250"/>
            <a:ext cx="8761403" cy="4833939"/>
          </a:xfrm>
        </p:spPr>
      </p:pic>
    </p:spTree>
    <p:extLst>
      <p:ext uri="{BB962C8B-B14F-4D97-AF65-F5344CB8AC3E}">
        <p14:creationId xmlns:p14="http://schemas.microsoft.com/office/powerpoint/2010/main" val="2334031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PG&amp;E Expedited Review Timeline</a:t>
            </a:r>
          </a:p>
        </p:txBody>
      </p:sp>
      <p:pic>
        <p:nvPicPr>
          <p:cNvPr id="4" name="Content Placeholder 3" descr="pge storage review.jpg"/>
          <p:cNvPicPr>
            <a:picLocks noGrp="1" noChangeAspect="1"/>
          </p:cNvPicPr>
          <p:nvPr>
            <p:ph idx="1"/>
          </p:nvPr>
        </p:nvPicPr>
        <p:blipFill>
          <a:blip r:embed="rId2">
            <a:extLst>
              <a:ext uri="{28A0092B-C50C-407E-A947-70E740481C1C}">
                <a14:useLocalDpi xmlns:a14="http://schemas.microsoft.com/office/drawing/2010/main" val="0"/>
              </a:ext>
            </a:extLst>
          </a:blip>
          <a:srcRect l="-9653" r="-9653"/>
          <a:stretch>
            <a:fillRect/>
          </a:stretch>
        </p:blipFill>
        <p:spPr/>
      </p:pic>
    </p:spTree>
    <p:extLst>
      <p:ext uri="{BB962C8B-B14F-4D97-AF65-F5344CB8AC3E}">
        <p14:creationId xmlns:p14="http://schemas.microsoft.com/office/powerpoint/2010/main" val="2308843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BASIC APPLICATION ISSUES</a:t>
            </a:r>
          </a:p>
        </p:txBody>
      </p:sp>
      <p:sp>
        <p:nvSpPr>
          <p:cNvPr id="3" name="Content Placeholder 2"/>
          <p:cNvSpPr>
            <a:spLocks noGrp="1"/>
          </p:cNvSpPr>
          <p:nvPr>
            <p:ph idx="1"/>
          </p:nvPr>
        </p:nvSpPr>
        <p:spPr/>
        <p:txBody>
          <a:bodyPr>
            <a:normAutofit fontScale="25000" lnSpcReduction="20000"/>
          </a:bodyPr>
          <a:lstStyle/>
          <a:p>
            <a:pPr marL="514350" indent="-514350">
              <a:buFont typeface="+mj-lt"/>
              <a:buAutoNum type="arabicPeriod"/>
            </a:pPr>
            <a:r>
              <a:rPr lang="en-US" dirty="0"/>
              <a:t>List of approved storage devices</a:t>
            </a:r>
          </a:p>
          <a:p>
            <a:pPr marL="514350" indent="-514350">
              <a:buFont typeface="+mj-lt"/>
              <a:buAutoNum type="arabicPeriod"/>
            </a:pPr>
            <a:r>
              <a:rPr lang="en-US" dirty="0"/>
              <a:t>Standard NEM application</a:t>
            </a:r>
          </a:p>
          <a:p>
            <a:pPr marL="514350" indent="-514350">
              <a:buFont typeface="+mj-lt"/>
              <a:buAutoNum type="arabicPeriod"/>
            </a:pPr>
            <a:r>
              <a:rPr lang="en-US" dirty="0"/>
              <a:t>Specs for pre-existing solar</a:t>
            </a:r>
          </a:p>
          <a:p>
            <a:pPr marL="514350" indent="-514350">
              <a:buFont typeface="+mj-lt"/>
              <a:buAutoNum type="arabicPeriod"/>
            </a:pPr>
            <a:r>
              <a:rPr lang="en-US" dirty="0"/>
              <a:t>Customer service specific to application issues</a:t>
            </a:r>
          </a:p>
          <a:p>
            <a:pPr marL="514350" indent="-514350">
              <a:buFont typeface="+mj-lt"/>
              <a:buAutoNum type="arabicPeriod"/>
            </a:pPr>
            <a:r>
              <a:rPr lang="en-US" dirty="0"/>
              <a:t>Pre-filled data</a:t>
            </a:r>
          </a:p>
          <a:p>
            <a:pPr marL="514350" indent="-514350">
              <a:buFont typeface="+mj-lt"/>
              <a:buAutoNum type="arabicPeriod"/>
            </a:pPr>
            <a:r>
              <a:rPr lang="en-US" dirty="0"/>
              <a:t>Changing ID numbers</a:t>
            </a:r>
          </a:p>
          <a:p>
            <a:pPr marL="514350" indent="-514350">
              <a:buFont typeface="+mj-lt"/>
              <a:buAutoNum type="arabicPeriod"/>
            </a:pPr>
            <a:r>
              <a:rPr lang="en-US" dirty="0"/>
              <a:t>Multiple entries of the same info</a:t>
            </a:r>
          </a:p>
          <a:p>
            <a:pPr marL="514350" indent="-514350">
              <a:buFont typeface="+mj-lt"/>
              <a:buAutoNum type="arabicPeriod"/>
            </a:pPr>
            <a:r>
              <a:rPr lang="en-US" dirty="0"/>
              <a:t>Unclear terminology</a:t>
            </a:r>
          </a:p>
          <a:p>
            <a:endParaRPr lang="en-US" dirty="0"/>
          </a:p>
        </p:txBody>
      </p:sp>
    </p:spTree>
    <p:extLst>
      <p:ext uri="{BB962C8B-B14F-4D97-AF65-F5344CB8AC3E}">
        <p14:creationId xmlns:p14="http://schemas.microsoft.com/office/powerpoint/2010/main" val="1828164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List of Approved Equipment</a:t>
            </a:r>
          </a:p>
        </p:txBody>
      </p:sp>
      <p:sp>
        <p:nvSpPr>
          <p:cNvPr id="3" name="Content Placeholder 2"/>
          <p:cNvSpPr>
            <a:spLocks noGrp="1"/>
          </p:cNvSpPr>
          <p:nvPr>
            <p:ph idx="1"/>
          </p:nvPr>
        </p:nvSpPr>
        <p:spPr/>
        <p:txBody>
          <a:bodyPr/>
          <a:lstStyle/>
          <a:p>
            <a:r>
              <a:rPr lang="en-US" dirty="0"/>
              <a:t>CEC is considering creating a new Approved Equipment List for energy storage</a:t>
            </a:r>
          </a:p>
          <a:p>
            <a:r>
              <a:rPr lang="en-US" dirty="0"/>
              <a:t>Until that happens, IOUs should share their lists</a:t>
            </a:r>
          </a:p>
        </p:txBody>
      </p:sp>
      <p:pic>
        <p:nvPicPr>
          <p:cNvPr id="4" name="Picture 3" descr="go solar c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3667124"/>
            <a:ext cx="1661711" cy="2295525"/>
          </a:xfrm>
          <a:prstGeom prst="rect">
            <a:avLst/>
          </a:prstGeom>
        </p:spPr>
      </p:pic>
      <p:pic>
        <p:nvPicPr>
          <p:cNvPr id="5" name="Picture 4" descr="inverter l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417" y="4308078"/>
            <a:ext cx="4846958" cy="1654571"/>
          </a:xfrm>
          <a:prstGeom prst="rect">
            <a:avLst/>
          </a:prstGeom>
        </p:spPr>
      </p:pic>
    </p:spTree>
    <p:extLst>
      <p:ext uri="{BB962C8B-B14F-4D97-AF65-F5344CB8AC3E}">
        <p14:creationId xmlns:p14="http://schemas.microsoft.com/office/powerpoint/2010/main" val="163358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Standard NEM Application</a:t>
            </a:r>
          </a:p>
        </p:txBody>
      </p:sp>
      <p:sp>
        <p:nvSpPr>
          <p:cNvPr id="3" name="Content Placeholder 2"/>
          <p:cNvSpPr>
            <a:spLocks noGrp="1"/>
          </p:cNvSpPr>
          <p:nvPr>
            <p:ph idx="1"/>
          </p:nvPr>
        </p:nvSpPr>
        <p:spPr>
          <a:xfrm>
            <a:off x="628650" y="1625601"/>
            <a:ext cx="7886700" cy="4351338"/>
          </a:xfrm>
        </p:spPr>
        <p:txBody>
          <a:bodyPr/>
          <a:lstStyle/>
          <a:p>
            <a:r>
              <a:rPr lang="en-US" dirty="0"/>
              <a:t>Requiring a small residential solar plus storage system to use the NEM-MT application is a square peg in a round hole.</a:t>
            </a:r>
          </a:p>
          <a:p>
            <a:r>
              <a:rPr lang="en-US" dirty="0"/>
              <a:t>SOLUTION: For NEM paired storage smaller than 30 kW use the standard NEM application.</a:t>
            </a:r>
          </a:p>
          <a:p>
            <a:pPr lvl="1"/>
            <a:r>
              <a:rPr lang="en-US" dirty="0"/>
              <a:t>SCE and SDG&amp;E already do this. PG&amp;E does not.</a:t>
            </a:r>
          </a:p>
        </p:txBody>
      </p:sp>
      <p:pic>
        <p:nvPicPr>
          <p:cNvPr id="4" name="Picture 3" descr="SCE NEM ap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50" y="4437832"/>
            <a:ext cx="5022850" cy="2116892"/>
          </a:xfrm>
          <a:prstGeom prst="rect">
            <a:avLst/>
          </a:prstGeom>
        </p:spPr>
      </p:pic>
    </p:spTree>
    <p:extLst>
      <p:ext uri="{BB962C8B-B14F-4D97-AF65-F5344CB8AC3E}">
        <p14:creationId xmlns:p14="http://schemas.microsoft.com/office/powerpoint/2010/main" val="2223614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Specs for Pre-Existing Solar</a:t>
            </a:r>
          </a:p>
        </p:txBody>
      </p:sp>
      <p:sp>
        <p:nvSpPr>
          <p:cNvPr id="3" name="Content Placeholder 2"/>
          <p:cNvSpPr>
            <a:spLocks noGrp="1"/>
          </p:cNvSpPr>
          <p:nvPr>
            <p:ph idx="1"/>
          </p:nvPr>
        </p:nvSpPr>
        <p:spPr>
          <a:xfrm>
            <a:off x="628650" y="1752601"/>
            <a:ext cx="7886700" cy="4351338"/>
          </a:xfrm>
        </p:spPr>
        <p:txBody>
          <a:bodyPr/>
          <a:lstStyle/>
          <a:p>
            <a:r>
              <a:rPr lang="en-US" dirty="0"/>
              <a:t>If storage is added to an existing solar system, the application needs to list the exact existing equipment.</a:t>
            </a:r>
          </a:p>
          <a:p>
            <a:r>
              <a:rPr lang="en-US" dirty="0"/>
              <a:t>If the customer does not have the interconnection agreement, they should be able to request a copy from the utility.</a:t>
            </a:r>
          </a:p>
          <a:p>
            <a:r>
              <a:rPr lang="en-US" dirty="0"/>
              <a:t>Better yet, why does the customer need to ask the utility for the data to give back to the utility. The utility could use its own records to begin with.</a:t>
            </a:r>
          </a:p>
        </p:txBody>
      </p:sp>
    </p:spTree>
    <p:extLst>
      <p:ext uri="{BB962C8B-B14F-4D97-AF65-F5344CB8AC3E}">
        <p14:creationId xmlns:p14="http://schemas.microsoft.com/office/powerpoint/2010/main" val="2534111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Customer Service Specific to Applications</a:t>
            </a:r>
          </a:p>
        </p:txBody>
      </p:sp>
      <p:sp>
        <p:nvSpPr>
          <p:cNvPr id="3" name="Content Placeholder 2"/>
          <p:cNvSpPr>
            <a:spLocks noGrp="1"/>
          </p:cNvSpPr>
          <p:nvPr>
            <p:ph idx="1"/>
          </p:nvPr>
        </p:nvSpPr>
        <p:spPr/>
        <p:txBody>
          <a:bodyPr>
            <a:normAutofit fontScale="47500" lnSpcReduction="20000"/>
          </a:bodyPr>
          <a:lstStyle/>
          <a:p>
            <a:r>
              <a:rPr lang="en-US" dirty="0"/>
              <a:t>It is impossible to get someone on the phone who can clarify questions</a:t>
            </a:r>
          </a:p>
          <a:p>
            <a:r>
              <a:rPr lang="en-US" dirty="0"/>
              <a:t>It would save everyone time if an applicant could ask for clarity rather than submitting an application based on best guesses, then wait for a response from an application reviewer that may even add to the confusion.</a:t>
            </a:r>
          </a:p>
        </p:txBody>
      </p:sp>
    </p:spTree>
    <p:extLst>
      <p:ext uri="{BB962C8B-B14F-4D97-AF65-F5344CB8AC3E}">
        <p14:creationId xmlns:p14="http://schemas.microsoft.com/office/powerpoint/2010/main" val="1923106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Pre-Filled Data for Approved Equipment</a:t>
            </a:r>
          </a:p>
        </p:txBody>
      </p:sp>
      <p:sp>
        <p:nvSpPr>
          <p:cNvPr id="3" name="Content Placeholder 2"/>
          <p:cNvSpPr>
            <a:spLocks noGrp="1"/>
          </p:cNvSpPr>
          <p:nvPr>
            <p:ph idx="1"/>
          </p:nvPr>
        </p:nvSpPr>
        <p:spPr/>
        <p:txBody>
          <a:bodyPr>
            <a:normAutofit fontScale="25000" lnSpcReduction="20000"/>
          </a:bodyPr>
          <a:lstStyle/>
          <a:p>
            <a:r>
              <a:rPr lang="en-US" dirty="0"/>
              <a:t>It wastes everybody’s time if an application is rejected for inconsequential administrative issues </a:t>
            </a:r>
          </a:p>
          <a:p>
            <a:pPr lvl="1"/>
            <a:r>
              <a:rPr lang="en-US" dirty="0"/>
              <a:t>(system recognizes </a:t>
            </a:r>
            <a:r>
              <a:rPr lang="en-US" dirty="0" err="1"/>
              <a:t>Powerwall</a:t>
            </a:r>
            <a:r>
              <a:rPr lang="en-US" dirty="0"/>
              <a:t> 2 but not </a:t>
            </a:r>
            <a:r>
              <a:rPr lang="en-US" dirty="0" err="1"/>
              <a:t>Powerwall</a:t>
            </a:r>
            <a:r>
              <a:rPr lang="en-US" dirty="0"/>
              <a:t> II or Powerwall-2)</a:t>
            </a:r>
          </a:p>
          <a:p>
            <a:r>
              <a:rPr lang="en-US" dirty="0"/>
              <a:t>Basic info should populate based on drop-down menu selection</a:t>
            </a:r>
          </a:p>
          <a:p>
            <a:pPr lvl="1"/>
            <a:r>
              <a:rPr lang="en-US" dirty="0"/>
              <a:t>Performance specifications, model numbers, configurations</a:t>
            </a:r>
          </a:p>
          <a:p>
            <a:r>
              <a:rPr lang="en-US" dirty="0"/>
              <a:t>Inverters and batteries are already in the database in drop down menus</a:t>
            </a:r>
          </a:p>
          <a:p>
            <a:r>
              <a:rPr lang="en-US" dirty="0"/>
              <a:t>SOLUTION: use pre-filled data from drop down lists</a:t>
            </a:r>
          </a:p>
          <a:p>
            <a:pPr lvl="1"/>
            <a:endParaRPr lang="en-US" dirty="0"/>
          </a:p>
        </p:txBody>
      </p:sp>
    </p:spTree>
    <p:extLst>
      <p:ext uri="{BB962C8B-B14F-4D97-AF65-F5344CB8AC3E}">
        <p14:creationId xmlns:p14="http://schemas.microsoft.com/office/powerpoint/2010/main" val="103982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Changing ID Numbers</a:t>
            </a:r>
          </a:p>
        </p:txBody>
      </p:sp>
      <p:sp>
        <p:nvSpPr>
          <p:cNvPr id="3" name="Content Placeholder 2"/>
          <p:cNvSpPr>
            <a:spLocks noGrp="1"/>
          </p:cNvSpPr>
          <p:nvPr>
            <p:ph idx="1"/>
          </p:nvPr>
        </p:nvSpPr>
        <p:spPr>
          <a:xfrm>
            <a:off x="628650" y="1847851"/>
            <a:ext cx="7886700" cy="2914649"/>
          </a:xfrm>
        </p:spPr>
        <p:txBody>
          <a:bodyPr>
            <a:normAutofit/>
          </a:bodyPr>
          <a:lstStyle/>
          <a:p>
            <a:r>
              <a:rPr lang="en-US" dirty="0"/>
              <a:t>Electric </a:t>
            </a:r>
            <a:r>
              <a:rPr lang="en-US" sz="3200" dirty="0"/>
              <a:t>Service</a:t>
            </a:r>
            <a:r>
              <a:rPr lang="en-US" dirty="0"/>
              <a:t> Agreement Number CHANGES during the battery installation process</a:t>
            </a:r>
          </a:p>
          <a:p>
            <a:r>
              <a:rPr lang="en-US" dirty="0"/>
              <a:t>Contractor is not notified of this new number, and must ask customer to call PG&amp;E</a:t>
            </a:r>
          </a:p>
          <a:p>
            <a:r>
              <a:rPr lang="en-US" dirty="0"/>
              <a:t>Contractor must then use this new number for Interconnection</a:t>
            </a:r>
          </a:p>
          <a:p>
            <a:r>
              <a:rPr lang="en-US" dirty="0"/>
              <a:t>Contractor must then UPDATE all SGIP paperwork, including Customer signature pages, with this new.</a:t>
            </a:r>
          </a:p>
          <a:p>
            <a:r>
              <a:rPr lang="en-US" sz="3200" dirty="0"/>
              <a:t>SOLUTION: do not change Service Agreement Number</a:t>
            </a:r>
          </a:p>
        </p:txBody>
      </p:sp>
      <p:pic>
        <p:nvPicPr>
          <p:cNvPr id="4" name="Content Placeholder 3" descr="sample email to SGIP customer.jpg"/>
          <p:cNvPicPr>
            <a:picLocks noChangeAspect="1"/>
          </p:cNvPicPr>
          <p:nvPr/>
        </p:nvPicPr>
        <p:blipFill>
          <a:blip r:embed="rId2">
            <a:extLst>
              <a:ext uri="{28A0092B-C50C-407E-A947-70E740481C1C}">
                <a14:useLocalDpi xmlns:a14="http://schemas.microsoft.com/office/drawing/2010/main" val="0"/>
              </a:ext>
            </a:extLst>
          </a:blip>
          <a:srcRect t="-73740" b="-73740"/>
          <a:stretch>
            <a:fillRect/>
          </a:stretch>
        </p:blipFill>
        <p:spPr>
          <a:xfrm>
            <a:off x="501650" y="3190081"/>
            <a:ext cx="7886700" cy="4351338"/>
          </a:xfrm>
          <a:prstGeom prst="rect">
            <a:avLst/>
          </a:prstGeom>
        </p:spPr>
      </p:pic>
    </p:spTree>
    <p:extLst>
      <p:ext uri="{BB962C8B-B14F-4D97-AF65-F5344CB8AC3E}">
        <p14:creationId xmlns:p14="http://schemas.microsoft.com/office/powerpoint/2010/main" val="2976379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Repeated Data Entry for Standard Contact Information</a:t>
            </a:r>
          </a:p>
        </p:txBody>
      </p:sp>
      <p:sp>
        <p:nvSpPr>
          <p:cNvPr id="3" name="Content Placeholder 2"/>
          <p:cNvSpPr>
            <a:spLocks noGrp="1"/>
          </p:cNvSpPr>
          <p:nvPr>
            <p:ph idx="1"/>
          </p:nvPr>
        </p:nvSpPr>
        <p:spPr>
          <a:xfrm>
            <a:off x="628650" y="1847850"/>
            <a:ext cx="7886700" cy="4787900"/>
          </a:xfrm>
        </p:spPr>
        <p:txBody>
          <a:bodyPr>
            <a:normAutofit/>
          </a:bodyPr>
          <a:lstStyle/>
          <a:p>
            <a:r>
              <a:rPr lang="en-US" dirty="0"/>
              <a:t>NEM Application requires repeated data entry for Customer Contact, Contractor and Authorized Contacts</a:t>
            </a:r>
          </a:p>
          <a:p>
            <a:r>
              <a:rPr lang="en-US" dirty="0"/>
              <a:t>Standard NEM projects are almost always completed by a contractor who is also the customer contact and authorized contact.</a:t>
            </a:r>
          </a:p>
          <a:p>
            <a:r>
              <a:rPr lang="en-US" dirty="0"/>
              <a:t>Software often crashes or freezes up, requiring multiple data entry efforts</a:t>
            </a:r>
          </a:p>
          <a:p>
            <a:r>
              <a:rPr lang="en-US" dirty="0"/>
              <a:t>SOLUTION: store customer contact, contractor, and authorized contact information for re-use</a:t>
            </a:r>
          </a:p>
          <a:p>
            <a:pPr lvl="1"/>
            <a:r>
              <a:rPr lang="en-US" dirty="0"/>
              <a:t>SGIP and CSI programs both use this time and error-saving approach</a:t>
            </a:r>
          </a:p>
          <a:p>
            <a:pPr lvl="1"/>
            <a:endParaRPr lang="en-US" dirty="0"/>
          </a:p>
        </p:txBody>
      </p:sp>
    </p:spTree>
    <p:extLst>
      <p:ext uri="{BB962C8B-B14F-4D97-AF65-F5344CB8AC3E}">
        <p14:creationId xmlns:p14="http://schemas.microsoft.com/office/powerpoint/2010/main" val="234644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3524655"/>
            <a:ext cx="4547276" cy="30315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lgn="r"/>
            <a:fld id="{81D60167-4931-47E6-BA6A-407CBD079E47}" type="slidenum">
              <a:rPr lang="en-US" smtClean="0"/>
              <a:pPr algn="r"/>
              <a:t>5</a:t>
            </a:fld>
            <a:endParaRPr lang="en-US" dirty="0"/>
          </a:p>
        </p:txBody>
      </p:sp>
      <p:sp>
        <p:nvSpPr>
          <p:cNvPr id="3" name="TextBox 2"/>
          <p:cNvSpPr txBox="1"/>
          <p:nvPr/>
        </p:nvSpPr>
        <p:spPr>
          <a:xfrm>
            <a:off x="1157592" y="262806"/>
            <a:ext cx="7714034" cy="523220"/>
          </a:xfrm>
          <a:prstGeom prst="rect">
            <a:avLst/>
          </a:prstGeom>
          <a:noFill/>
        </p:spPr>
        <p:txBody>
          <a:bodyPr wrap="square" rtlCol="0">
            <a:spAutoFit/>
          </a:bodyPr>
          <a:lstStyle/>
          <a:p>
            <a:r>
              <a:rPr lang="en-US" sz="2800" b="1" dirty="0">
                <a:solidFill>
                  <a:prstClr val="white"/>
                </a:solidFill>
                <a:latin typeface="Arial" pitchFamily="34" charset="0"/>
              </a:rPr>
              <a:t>PG&amp;E NEM Paired Storage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860425"/>
            <a:ext cx="4724400" cy="3149600"/>
          </a:xfrm>
          <a:prstGeom prst="rect">
            <a:avLst/>
          </a:prstGeom>
          <a:noFill/>
          <a:ln w="95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7219950" y="2228850"/>
            <a:ext cx="1571625" cy="1057275"/>
          </a:xfrm>
          <a:prstGeom prst="cloudCallout">
            <a:avLst>
              <a:gd name="adj1" fmla="val 16309"/>
              <a:gd name="adj2" fmla="val 12646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What to expect for Q4?</a:t>
            </a:r>
          </a:p>
        </p:txBody>
      </p:sp>
    </p:spTree>
    <p:extLst>
      <p:ext uri="{BB962C8B-B14F-4D97-AF65-F5344CB8AC3E}">
        <p14:creationId xmlns:p14="http://schemas.microsoft.com/office/powerpoint/2010/main" val="3900109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26"/>
            <a:ext cx="7886700" cy="1325563"/>
          </a:xfrm>
        </p:spPr>
        <p:txBody>
          <a:bodyPr>
            <a:normAutofit/>
          </a:bodyPr>
          <a:lstStyle/>
          <a:p>
            <a:r>
              <a:rPr lang="en-US" dirty="0"/>
              <a:t>Terminology Is Incorrect or Lacks Explanation</a:t>
            </a:r>
          </a:p>
        </p:txBody>
      </p:sp>
      <p:sp>
        <p:nvSpPr>
          <p:cNvPr id="3" name="Content Placeholder 2"/>
          <p:cNvSpPr>
            <a:spLocks noGrp="1"/>
          </p:cNvSpPr>
          <p:nvPr>
            <p:ph idx="1"/>
          </p:nvPr>
        </p:nvSpPr>
        <p:spPr>
          <a:xfrm>
            <a:off x="628650" y="1371601"/>
            <a:ext cx="7886700" cy="5343524"/>
          </a:xfrm>
        </p:spPr>
        <p:txBody>
          <a:bodyPr>
            <a:normAutofit/>
          </a:bodyPr>
          <a:lstStyle/>
          <a:p>
            <a:r>
              <a:rPr lang="en-US" dirty="0"/>
              <a:t>The application form contains language that is not clear.</a:t>
            </a:r>
          </a:p>
          <a:p>
            <a:pPr lvl="1"/>
            <a:r>
              <a:rPr lang="en-US" dirty="0"/>
              <a:t>“discharge rate” = continuous or maximum?</a:t>
            </a:r>
          </a:p>
          <a:p>
            <a:pPr lvl="1"/>
            <a:r>
              <a:rPr lang="en-US" dirty="0"/>
              <a:t>“generating system” = battery + solar?</a:t>
            </a:r>
          </a:p>
          <a:p>
            <a:pPr lvl="1"/>
            <a:r>
              <a:rPr lang="en-US" dirty="0"/>
              <a:t>“Generator” = inverter (</a:t>
            </a:r>
            <a:r>
              <a:rPr lang="en-US" dirty="0" err="1"/>
              <a:t>SolarEdge</a:t>
            </a:r>
            <a:r>
              <a:rPr lang="en-US" dirty="0"/>
              <a:t>), battery (LG </a:t>
            </a:r>
            <a:r>
              <a:rPr lang="en-US" dirty="0" err="1"/>
              <a:t>Chem</a:t>
            </a:r>
            <a:r>
              <a:rPr lang="en-US" dirty="0"/>
              <a:t>), or inverter + battery (Tesla)</a:t>
            </a:r>
          </a:p>
          <a:p>
            <a:pPr lvl="1"/>
            <a:r>
              <a:rPr lang="en-US" dirty="0"/>
              <a:t>”Electrical Source Function Maximum Capacity”, “Rated Discharge”, “Charging Function Rated Charge Demand Load”, “Estimated Annual Net Energy Usage for Energy Storage Device”</a:t>
            </a:r>
          </a:p>
          <a:p>
            <a:r>
              <a:rPr lang="en-US" dirty="0"/>
              <a:t>Energy Storage Technologies</a:t>
            </a:r>
          </a:p>
          <a:p>
            <a:pPr lvl="1"/>
            <a:r>
              <a:rPr lang="en-US" dirty="0"/>
              <a:t>Described as a “Generator”</a:t>
            </a:r>
          </a:p>
          <a:p>
            <a:pPr lvl="1"/>
            <a:r>
              <a:rPr lang="en-US" dirty="0"/>
              <a:t>Requires data field entry as an “Inverter”</a:t>
            </a:r>
          </a:p>
          <a:p>
            <a:pPr lvl="1"/>
            <a:r>
              <a:rPr lang="en-US" dirty="0"/>
              <a:t>Inverter Manufacturer is LG </a:t>
            </a:r>
            <a:r>
              <a:rPr lang="en-US" dirty="0" err="1"/>
              <a:t>Chem</a:t>
            </a:r>
            <a:r>
              <a:rPr lang="en-US" dirty="0"/>
              <a:t> and Model is RESU10H – which is a battery</a:t>
            </a:r>
          </a:p>
          <a:p>
            <a:pPr lvl="1"/>
            <a:r>
              <a:rPr lang="en-US" dirty="0"/>
              <a:t>DC capacity is irrelevant </a:t>
            </a:r>
          </a:p>
          <a:p>
            <a:r>
              <a:rPr lang="en-US" dirty="0"/>
              <a:t>Incorrect information is required to complete applications, otherwise applications were rejected</a:t>
            </a:r>
          </a:p>
          <a:p>
            <a:pPr lvl="1"/>
            <a:r>
              <a:rPr lang="en-US" dirty="0"/>
              <a:t>Export Information ”Generator Nameplate Export” requires a value of 11.6. That value is not correct for </a:t>
            </a:r>
            <a:r>
              <a:rPr lang="en-US" dirty="0" err="1"/>
              <a:t>SolarEdge</a:t>
            </a:r>
            <a:r>
              <a:rPr lang="en-US" dirty="0"/>
              <a:t>/LG Systems</a:t>
            </a:r>
          </a:p>
          <a:p>
            <a:pPr lvl="1"/>
            <a:r>
              <a:rPr lang="en-US" dirty="0"/>
              <a:t>“Maximum Expected Facility Net Export” requires a value of 11.04</a:t>
            </a:r>
          </a:p>
          <a:p>
            <a:r>
              <a:rPr lang="en-US" dirty="0"/>
              <a:t>Inverter and Battery software version are required. These versions change often.</a:t>
            </a:r>
          </a:p>
          <a:p>
            <a:r>
              <a:rPr lang="en-US" dirty="0"/>
              <a:t>Some questions are not relevant to all types of systems.</a:t>
            </a:r>
          </a:p>
          <a:p>
            <a:r>
              <a:rPr lang="en-US" dirty="0"/>
              <a:t>SOLUTION: provide correct terminology and ”Help” or “Info” windows to explain</a:t>
            </a:r>
          </a:p>
        </p:txBody>
      </p:sp>
    </p:spTree>
    <p:extLst>
      <p:ext uri="{BB962C8B-B14F-4D97-AF65-F5344CB8AC3E}">
        <p14:creationId xmlns:p14="http://schemas.microsoft.com/office/powerpoint/2010/main" val="93555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6AB565EF-B71A-4F4B-A8B2-68F191203FE3}"/>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800" b="1" dirty="0">
                <a:solidFill>
                  <a:schemeClr val="bg1"/>
                </a:solidFill>
                <a:latin typeface="Arial" panose="020B0604020202020204" pitchFamily="34" charset="0"/>
                <a:cs typeface="Arial" panose="020B0604020202020204" pitchFamily="34" charset="0"/>
              </a:rPr>
              <a:t>Interconnection Process - Overview</a:t>
            </a:r>
          </a:p>
        </p:txBody>
      </p:sp>
      <p:sp>
        <p:nvSpPr>
          <p:cNvPr id="4" name="Slide Number Placeholder 3">
            <a:extLst>
              <a:ext uri="{FF2B5EF4-FFF2-40B4-BE49-F238E27FC236}">
                <a16:creationId xmlns:a16="http://schemas.microsoft.com/office/drawing/2014/main" id="{D5E4444E-DE9D-421B-894C-D71699E5C4AE}"/>
              </a:ext>
            </a:extLst>
          </p:cNvPr>
          <p:cNvSpPr>
            <a:spLocks noGrp="1"/>
          </p:cNvSpPr>
          <p:nvPr>
            <p:ph type="sldNum" sz="quarter" idx="12"/>
          </p:nvPr>
        </p:nvSpPr>
        <p:spPr/>
        <p:txBody>
          <a:bodyPr/>
          <a:lstStyle/>
          <a:p>
            <a:fld id="{008D52BB-F916-4B4D-BC10-ADDCDEC66796}" type="slidenum">
              <a:rPr lang="en-US" smtClean="0"/>
              <a:t>6</a:t>
            </a:fld>
            <a:endParaRPr lang="en-US"/>
          </a:p>
        </p:txBody>
      </p:sp>
      <p:sp>
        <p:nvSpPr>
          <p:cNvPr id="39" name="Rounded Rectangle 38"/>
          <p:cNvSpPr/>
          <p:nvPr/>
        </p:nvSpPr>
        <p:spPr>
          <a:xfrm>
            <a:off x="1511552" y="1137968"/>
            <a:ext cx="942355" cy="700075"/>
          </a:xfrm>
          <a:prstGeom prst="roundRect">
            <a:avLst>
              <a:gd name="adj" fmla="val 10000"/>
            </a:avLst>
          </a:prstGeom>
          <a:solidFill>
            <a:schemeClr val="accent2"/>
          </a:solidFill>
          <a:ln>
            <a:solidFill>
              <a:schemeClr val="accent1">
                <a:shade val="50000"/>
              </a:schemeClr>
            </a:solidFill>
          </a:ln>
          <a:effectLst>
            <a:outerShdw blurRad="254000" dir="4800000" sx="113000" sy="113000" algn="ctr" rotWithShape="0">
              <a:srgbClr val="FF33CC"/>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4"/>
          <p:cNvSpPr/>
          <p:nvPr/>
        </p:nvSpPr>
        <p:spPr>
          <a:xfrm>
            <a:off x="1522399" y="1158473"/>
            <a:ext cx="920662" cy="65906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Application</a:t>
            </a:r>
          </a:p>
          <a:p>
            <a:pPr algn="ctr" defTabSz="533400" fontAlgn="auto">
              <a:lnSpc>
                <a:spcPct val="90000"/>
              </a:lnSpc>
              <a:spcAft>
                <a:spcPct val="35000"/>
              </a:spcAft>
            </a:pPr>
            <a:r>
              <a:rPr lang="en-US" sz="1200" b="1" dirty="0">
                <a:solidFill>
                  <a:prstClr val="white"/>
                </a:solidFill>
                <a:latin typeface="Calibri" panose="020F0502020204030204"/>
              </a:rPr>
              <a:t>Intake </a:t>
            </a:r>
          </a:p>
        </p:txBody>
      </p:sp>
      <p:sp>
        <p:nvSpPr>
          <p:cNvPr id="33" name="Rounded Rectangle 32"/>
          <p:cNvSpPr/>
          <p:nvPr/>
        </p:nvSpPr>
        <p:spPr>
          <a:xfrm>
            <a:off x="2593365" y="1144865"/>
            <a:ext cx="933026" cy="686281"/>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ounded Rectangle 6"/>
          <p:cNvSpPr/>
          <p:nvPr/>
        </p:nvSpPr>
        <p:spPr>
          <a:xfrm>
            <a:off x="2594943" y="1164966"/>
            <a:ext cx="929870" cy="646079"/>
          </a:xfrm>
          <a:prstGeom prst="rect">
            <a:avLst/>
          </a:prstGeom>
          <a:solidFill>
            <a:schemeClr val="accent2"/>
          </a:solidFill>
          <a:ln>
            <a:solidFill>
              <a:schemeClr val="accent1">
                <a:shade val="50000"/>
              </a:schemeClr>
            </a:solidFill>
          </a:ln>
          <a:effectLst>
            <a:outerShdw blurRad="254000" dir="4800000" sx="113000" sy="113000" algn="ctr" rotWithShape="0">
              <a:srgbClr val="FF33CC"/>
            </a:outerShdw>
          </a:effectLst>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Review for Completeness and Validity</a:t>
            </a:r>
          </a:p>
        </p:txBody>
      </p:sp>
      <p:sp>
        <p:nvSpPr>
          <p:cNvPr id="31" name="Rounded Rectangle 30"/>
          <p:cNvSpPr/>
          <p:nvPr/>
        </p:nvSpPr>
        <p:spPr>
          <a:xfrm>
            <a:off x="3657548" y="1134467"/>
            <a:ext cx="844656" cy="70707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8"/>
          <p:cNvSpPr/>
          <p:nvPr/>
        </p:nvSpPr>
        <p:spPr>
          <a:xfrm>
            <a:off x="3667270" y="1155177"/>
            <a:ext cx="825212" cy="665656"/>
          </a:xfrm>
          <a:prstGeom prst="rect">
            <a:avLst/>
          </a:prstGeom>
          <a:solidFill>
            <a:schemeClr val="accent2"/>
          </a:solidFill>
          <a:ln>
            <a:solidFill>
              <a:schemeClr val="accent1">
                <a:shade val="50000"/>
              </a:schemeClr>
            </a:solidFill>
          </a:ln>
          <a:effectLst>
            <a:outerShdw blurRad="254000" dir="4800000" sx="113000" sy="113000" algn="ctr" rotWithShape="0">
              <a:srgbClr val="FF33CC"/>
            </a:outerShdw>
          </a:effectLst>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Fast Track Screening</a:t>
            </a:r>
            <a:endParaRPr lang="en-US" sz="750" b="1" dirty="0">
              <a:solidFill>
                <a:prstClr val="white"/>
              </a:solidFill>
              <a:latin typeface="Calibri" panose="020F0502020204030204"/>
            </a:endParaRPr>
          </a:p>
        </p:txBody>
      </p:sp>
      <p:sp>
        <p:nvSpPr>
          <p:cNvPr id="30" name="Rounded Rectangle 10"/>
          <p:cNvSpPr/>
          <p:nvPr/>
        </p:nvSpPr>
        <p:spPr>
          <a:xfrm>
            <a:off x="4662606" y="1161735"/>
            <a:ext cx="893586" cy="652540"/>
          </a:xfrm>
          <a:prstGeom prst="rect">
            <a:avLst/>
          </a:prstGeom>
          <a:solidFill>
            <a:schemeClr val="accent2"/>
          </a:solidFill>
          <a:ln>
            <a:solidFill>
              <a:schemeClr val="accent1">
                <a:shade val="50000"/>
              </a:schemeClr>
            </a:solidFill>
          </a:ln>
          <a:effectLst>
            <a:outerShdw blurRad="254000" dir="4800000" sx="113000" sy="113000" algn="ctr" rotWithShape="0">
              <a:srgbClr val="FF33CC"/>
            </a:outerShdw>
          </a:effectLst>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Agreement Phase</a:t>
            </a:r>
            <a:endParaRPr lang="en-US" sz="900" b="1" baseline="30000" dirty="0">
              <a:solidFill>
                <a:prstClr val="white"/>
              </a:solidFill>
              <a:latin typeface="Calibri" panose="020F0502020204030204"/>
            </a:endParaRPr>
          </a:p>
        </p:txBody>
      </p:sp>
      <p:sp>
        <p:nvSpPr>
          <p:cNvPr id="27" name="Rounded Rectangle 26"/>
          <p:cNvSpPr/>
          <p:nvPr/>
        </p:nvSpPr>
        <p:spPr>
          <a:xfrm>
            <a:off x="5715424" y="1137968"/>
            <a:ext cx="961297" cy="700075"/>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2"/>
          <p:cNvSpPr/>
          <p:nvPr/>
        </p:nvSpPr>
        <p:spPr>
          <a:xfrm>
            <a:off x="5726489" y="1158473"/>
            <a:ext cx="939168" cy="659065"/>
          </a:xfrm>
          <a:prstGeom prst="rect">
            <a:avLst/>
          </a:prstGeom>
          <a:solidFill>
            <a:schemeClr val="accent2"/>
          </a:solidFill>
          <a:ln>
            <a:solidFill>
              <a:schemeClr val="accent1">
                <a:shade val="50000"/>
              </a:schemeClr>
            </a:solidFill>
          </a:ln>
          <a:effectLst>
            <a:outerShdw blurRad="254000" dir="4800000" sx="113000" sy="113000" algn="ctr" rotWithShape="0">
              <a:srgbClr val="FF33CC"/>
            </a:outerShdw>
          </a:effectLst>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Construction</a:t>
            </a:r>
            <a:endParaRPr lang="en-US" sz="750" b="1" dirty="0">
              <a:solidFill>
                <a:prstClr val="white"/>
              </a:solidFill>
              <a:latin typeface="Calibri" panose="020F0502020204030204"/>
            </a:endParaRPr>
          </a:p>
        </p:txBody>
      </p:sp>
      <p:sp>
        <p:nvSpPr>
          <p:cNvPr id="3" name="Flowchart: Alternate Process 2"/>
          <p:cNvSpPr/>
          <p:nvPr/>
        </p:nvSpPr>
        <p:spPr>
          <a:xfrm>
            <a:off x="310087" y="1163218"/>
            <a:ext cx="1095160"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Interconnection  Request Submit</a:t>
            </a:r>
          </a:p>
        </p:txBody>
      </p:sp>
      <p:sp>
        <p:nvSpPr>
          <p:cNvPr id="36" name="Rounded Rectangle 35"/>
          <p:cNvSpPr/>
          <p:nvPr/>
        </p:nvSpPr>
        <p:spPr>
          <a:xfrm>
            <a:off x="6833906" y="1130932"/>
            <a:ext cx="1010332" cy="714147"/>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12"/>
          <p:cNvSpPr/>
          <p:nvPr/>
        </p:nvSpPr>
        <p:spPr>
          <a:xfrm>
            <a:off x="6835615" y="1151849"/>
            <a:ext cx="1006914" cy="672313"/>
          </a:xfrm>
          <a:prstGeom prst="rect">
            <a:avLst/>
          </a:prstGeom>
          <a:solidFill>
            <a:schemeClr val="accent2"/>
          </a:solidFill>
          <a:ln>
            <a:solidFill>
              <a:schemeClr val="accent1">
                <a:shade val="50000"/>
              </a:schemeClr>
            </a:solidFill>
          </a:ln>
          <a:effectLst>
            <a:outerShdw blurRad="254000" dir="4800000" sx="113000" sy="113000" algn="ctr" rotWithShape="0">
              <a:srgbClr val="FF33CC"/>
            </a:outerShdw>
          </a:effectLst>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Commissioning</a:t>
            </a:r>
            <a:endParaRPr lang="en-US" sz="750" b="1" dirty="0">
              <a:solidFill>
                <a:prstClr val="white"/>
              </a:solidFill>
              <a:latin typeface="Calibri" panose="020F0502020204030204"/>
            </a:endParaRPr>
          </a:p>
        </p:txBody>
      </p:sp>
      <p:sp>
        <p:nvSpPr>
          <p:cNvPr id="41" name="Flowchart: Alternate Process 40"/>
          <p:cNvSpPr/>
          <p:nvPr/>
        </p:nvSpPr>
        <p:spPr>
          <a:xfrm>
            <a:off x="7987360" y="1166183"/>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Permission to Operate</a:t>
            </a:r>
          </a:p>
        </p:txBody>
      </p:sp>
      <p:sp>
        <p:nvSpPr>
          <p:cNvPr id="7" name="Chevron 6"/>
          <p:cNvSpPr/>
          <p:nvPr/>
        </p:nvSpPr>
        <p:spPr>
          <a:xfrm>
            <a:off x="1346833" y="13716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a:off x="2394583" y="13811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a:off x="3480433" y="13716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a:off x="4471033" y="13716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a:off x="7813559" y="13716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a:off x="6636126" y="13716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a:off x="5537833" y="13716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368677" y="3197364"/>
            <a:ext cx="1030536" cy="1769715"/>
          </a:xfrm>
          <a:prstGeom prst="rect">
            <a:avLst/>
          </a:prstGeom>
          <a:noFill/>
          <a:ln>
            <a:solidFill>
              <a:srgbClr val="FF0000"/>
            </a:solidFill>
          </a:ln>
          <a:effectLst/>
        </p:spPr>
        <p:txBody>
          <a:bodyPr wrap="square" rtlCol="0">
            <a:spAutoFit/>
          </a:bodyPr>
          <a:lstStyle/>
          <a:p>
            <a:pPr algn="ctr"/>
            <a:r>
              <a:rPr lang="en-US" sz="1100" dirty="0"/>
              <a:t>Internal review &amp; validation  to ensure request meets acceptability</a:t>
            </a:r>
            <a:br>
              <a:rPr lang="en-US" sz="1100" dirty="0"/>
            </a:br>
            <a:r>
              <a:rPr lang="en-US" sz="1100" dirty="0"/>
              <a:t>requirements</a:t>
            </a:r>
          </a:p>
          <a:p>
            <a:pPr algn="ctr"/>
            <a:endParaRPr lang="en-US" sz="1600" dirty="0"/>
          </a:p>
          <a:p>
            <a:pPr algn="ctr"/>
            <a:endParaRPr lang="en-US" sz="1600" dirty="0"/>
          </a:p>
        </p:txBody>
      </p:sp>
      <p:sp>
        <p:nvSpPr>
          <p:cNvPr id="52" name="TextBox 51"/>
          <p:cNvSpPr txBox="1"/>
          <p:nvPr/>
        </p:nvSpPr>
        <p:spPr>
          <a:xfrm>
            <a:off x="2433604" y="3198882"/>
            <a:ext cx="1030536" cy="1723549"/>
          </a:xfrm>
          <a:prstGeom prst="rect">
            <a:avLst/>
          </a:prstGeom>
          <a:noFill/>
          <a:ln>
            <a:solidFill>
              <a:srgbClr val="FF0000"/>
            </a:solidFill>
          </a:ln>
          <a:effectLst/>
        </p:spPr>
        <p:txBody>
          <a:bodyPr wrap="square" rtlCol="0">
            <a:spAutoFit/>
          </a:bodyPr>
          <a:lstStyle/>
          <a:p>
            <a:pPr algn="ctr"/>
            <a:r>
              <a:rPr lang="en-US" sz="1100" dirty="0"/>
              <a:t>Review Per Rule 21 Section E.5</a:t>
            </a:r>
          </a:p>
          <a:p>
            <a:pPr algn="ctr"/>
            <a:endParaRPr lang="en-US" sz="1100" dirty="0"/>
          </a:p>
          <a:p>
            <a:pPr algn="ctr"/>
            <a:endParaRPr lang="en-US" sz="1100" dirty="0"/>
          </a:p>
          <a:p>
            <a:pPr algn="ctr"/>
            <a:endParaRPr lang="en-US" sz="1100" dirty="0"/>
          </a:p>
          <a:p>
            <a:pPr algn="ctr"/>
            <a:endParaRPr lang="en-US" sz="2000" dirty="0"/>
          </a:p>
          <a:p>
            <a:pPr algn="ctr"/>
            <a:endParaRPr lang="en-US" sz="1000" dirty="0"/>
          </a:p>
          <a:p>
            <a:pPr algn="ctr"/>
            <a:endParaRPr lang="en-US" sz="1100" dirty="0"/>
          </a:p>
        </p:txBody>
      </p:sp>
      <p:sp>
        <p:nvSpPr>
          <p:cNvPr id="53" name="TextBox 52"/>
          <p:cNvSpPr txBox="1"/>
          <p:nvPr/>
        </p:nvSpPr>
        <p:spPr>
          <a:xfrm>
            <a:off x="3495623" y="3198882"/>
            <a:ext cx="1030536" cy="1754326"/>
          </a:xfrm>
          <a:prstGeom prst="rect">
            <a:avLst/>
          </a:prstGeom>
          <a:noFill/>
          <a:ln>
            <a:solidFill>
              <a:srgbClr val="FF0000"/>
            </a:solidFill>
          </a:ln>
          <a:effectLst/>
        </p:spPr>
        <p:txBody>
          <a:bodyPr wrap="square" rtlCol="0">
            <a:spAutoFit/>
          </a:bodyPr>
          <a:lstStyle/>
          <a:p>
            <a:pPr algn="ctr"/>
            <a:r>
              <a:rPr lang="en-US" sz="1100" dirty="0"/>
              <a:t>Screened per Rule 21 Section F.2 </a:t>
            </a:r>
          </a:p>
          <a:p>
            <a:pPr algn="ctr"/>
            <a:r>
              <a:rPr lang="en-US" sz="1100" dirty="0"/>
              <a:t>or </a:t>
            </a:r>
          </a:p>
          <a:p>
            <a:pPr algn="ctr"/>
            <a:r>
              <a:rPr lang="en-US" sz="1100" dirty="0"/>
              <a:t>Studied per Rule 21 Section F.3, as applicable.</a:t>
            </a:r>
          </a:p>
          <a:p>
            <a:pPr algn="ctr"/>
            <a:endParaRPr lang="en-US" dirty="0"/>
          </a:p>
        </p:txBody>
      </p:sp>
      <p:sp>
        <p:nvSpPr>
          <p:cNvPr id="54" name="TextBox 53"/>
          <p:cNvSpPr txBox="1"/>
          <p:nvPr/>
        </p:nvSpPr>
        <p:spPr>
          <a:xfrm>
            <a:off x="4548306" y="3198882"/>
            <a:ext cx="1030536" cy="1754326"/>
          </a:xfrm>
          <a:prstGeom prst="rect">
            <a:avLst/>
          </a:prstGeom>
          <a:noFill/>
          <a:ln>
            <a:solidFill>
              <a:srgbClr val="FF0000"/>
            </a:solidFill>
          </a:ln>
          <a:effectLst/>
        </p:spPr>
        <p:txBody>
          <a:bodyPr wrap="square" rtlCol="0">
            <a:spAutoFit/>
          </a:bodyPr>
          <a:lstStyle/>
          <a:p>
            <a:pPr algn="ctr"/>
            <a:r>
              <a:rPr lang="en-US" sz="1100" dirty="0"/>
              <a:t>Agreement drafted, negotiated and executed, per Rule 21 Sections F2.e or F.3.e or N.3.b, as applicable</a:t>
            </a:r>
          </a:p>
          <a:p>
            <a:pPr algn="ctr"/>
            <a:endParaRPr lang="en-US" sz="900" dirty="0"/>
          </a:p>
        </p:txBody>
      </p:sp>
      <p:sp>
        <p:nvSpPr>
          <p:cNvPr id="55" name="TextBox 54"/>
          <p:cNvSpPr txBox="1"/>
          <p:nvPr/>
        </p:nvSpPr>
        <p:spPr>
          <a:xfrm>
            <a:off x="5610649" y="3199388"/>
            <a:ext cx="1030536" cy="1769715"/>
          </a:xfrm>
          <a:prstGeom prst="rect">
            <a:avLst/>
          </a:prstGeom>
          <a:noFill/>
          <a:ln>
            <a:solidFill>
              <a:srgbClr val="FF0000"/>
            </a:solidFill>
          </a:ln>
          <a:effectLst/>
        </p:spPr>
        <p:txBody>
          <a:bodyPr wrap="square" rtlCol="0">
            <a:spAutoFit/>
          </a:bodyPr>
          <a:lstStyle/>
          <a:p>
            <a:pPr algn="ctr"/>
            <a:r>
              <a:rPr lang="en-US" sz="1100" dirty="0"/>
              <a:t>Agreement  handed off to for payment schedule and construction activities</a:t>
            </a:r>
          </a:p>
          <a:p>
            <a:pPr algn="ctr"/>
            <a:br>
              <a:rPr lang="en-US" sz="1600" dirty="0"/>
            </a:br>
            <a:endParaRPr lang="en-US" sz="1600" dirty="0"/>
          </a:p>
          <a:p>
            <a:pPr algn="ctr"/>
            <a:endParaRPr lang="en-US" sz="1050" dirty="0"/>
          </a:p>
        </p:txBody>
      </p:sp>
      <p:sp>
        <p:nvSpPr>
          <p:cNvPr id="56" name="TextBox 55"/>
          <p:cNvSpPr txBox="1"/>
          <p:nvPr/>
        </p:nvSpPr>
        <p:spPr>
          <a:xfrm>
            <a:off x="6671981" y="3199388"/>
            <a:ext cx="1030536" cy="1754326"/>
          </a:xfrm>
          <a:prstGeom prst="rect">
            <a:avLst/>
          </a:prstGeom>
          <a:noFill/>
          <a:ln>
            <a:solidFill>
              <a:srgbClr val="FF0000"/>
            </a:solidFill>
          </a:ln>
          <a:effectLst/>
        </p:spPr>
        <p:txBody>
          <a:bodyPr wrap="square" rtlCol="0">
            <a:spAutoFit/>
          </a:bodyPr>
          <a:lstStyle/>
          <a:p>
            <a:pPr algn="ctr"/>
            <a:r>
              <a:rPr lang="en-US" sz="1100" dirty="0"/>
              <a:t>Project commissioned</a:t>
            </a:r>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2000" dirty="0"/>
          </a:p>
        </p:txBody>
      </p:sp>
      <p:sp>
        <p:nvSpPr>
          <p:cNvPr id="10" name="TextBox 9"/>
          <p:cNvSpPr txBox="1"/>
          <p:nvPr/>
        </p:nvSpPr>
        <p:spPr>
          <a:xfrm>
            <a:off x="495300" y="5591175"/>
            <a:ext cx="7412863" cy="307777"/>
          </a:xfrm>
          <a:prstGeom prst="rect">
            <a:avLst/>
          </a:prstGeom>
          <a:noFill/>
        </p:spPr>
        <p:txBody>
          <a:bodyPr wrap="none" rtlCol="0">
            <a:spAutoFit/>
          </a:bodyPr>
          <a:lstStyle/>
          <a:p>
            <a:r>
              <a:rPr lang="en-US" sz="1400" dirty="0"/>
              <a:t>This overview is not comprehensive and excludes Cost Envelope Option listed in Section 7 of Rule 21</a:t>
            </a:r>
          </a:p>
        </p:txBody>
      </p:sp>
      <p:sp>
        <p:nvSpPr>
          <p:cNvPr id="11" name="Rectangle 10"/>
          <p:cNvSpPr/>
          <p:nvPr/>
        </p:nvSpPr>
        <p:spPr>
          <a:xfrm>
            <a:off x="1368677" y="3181156"/>
            <a:ext cx="6361261" cy="1771739"/>
          </a:xfrm>
          <a:prstGeom prst="rect">
            <a:avLst/>
          </a:prstGeom>
          <a:solidFill>
            <a:schemeClr val="accent1">
              <a:lumMod val="40000"/>
              <a:lumOff val="60000"/>
              <a:alpha val="0"/>
            </a:schemeClr>
          </a:solidFill>
          <a:ln w="38100"/>
          <a:effectLst>
            <a:outerShdw blurRad="254000" dir="4800000" sx="104000" sy="104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55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3394458349"/>
              </p:ext>
            </p:extLst>
          </p:nvPr>
        </p:nvGraphicFramePr>
        <p:xfrm>
          <a:off x="1173071" y="2008035"/>
          <a:ext cx="6218329" cy="3534087"/>
        </p:xfrm>
        <a:graphic>
          <a:graphicData uri="http://schemas.openxmlformats.org/drawingml/2006/table">
            <a:tbl>
              <a:tblPr firstRow="1" bandRow="1">
                <a:tableStyleId>{5C22544A-7EE6-4342-B048-85BDC9FD1C3A}</a:tableStyleId>
              </a:tblPr>
              <a:tblGrid>
                <a:gridCol w="5067167">
                  <a:extLst>
                    <a:ext uri="{9D8B030D-6E8A-4147-A177-3AD203B41FA5}">
                      <a16:colId xmlns:a16="http://schemas.microsoft.com/office/drawing/2014/main" val="20000"/>
                    </a:ext>
                  </a:extLst>
                </a:gridCol>
                <a:gridCol w="1151162">
                  <a:extLst>
                    <a:ext uri="{9D8B030D-6E8A-4147-A177-3AD203B41FA5}">
                      <a16:colId xmlns:a16="http://schemas.microsoft.com/office/drawing/2014/main" val="20002"/>
                    </a:ext>
                  </a:extLst>
                </a:gridCol>
              </a:tblGrid>
              <a:tr h="322709">
                <a:tc>
                  <a:txBody>
                    <a:bodyPr/>
                    <a:lstStyle/>
                    <a:p>
                      <a:pPr algn="ctr"/>
                      <a:r>
                        <a:rPr lang="en-US" sz="1400" dirty="0"/>
                        <a:t>Focus</a:t>
                      </a:r>
                      <a:r>
                        <a:rPr lang="en-US" sz="1400" baseline="0" dirty="0"/>
                        <a:t> Area</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dirty="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69606">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Consider pre-application review</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0" indent="-171450" algn="l">
                        <a:buFont typeface="Arial" panose="020B0604020202020204" pitchFamily="34" charset="0"/>
                        <a:buChar char="•"/>
                      </a:pPr>
                      <a:endParaRPr lang="en-US" sz="1400" u="none"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58070">
                <a:tc>
                  <a:txBody>
                    <a:bodyPr/>
                    <a:lstStyle/>
                    <a:p>
                      <a:pPr marL="0" indent="0">
                        <a:buFont typeface="Arial" panose="020B0604020202020204" pitchFamily="34" charset="0"/>
                        <a:buNone/>
                      </a:pPr>
                      <a:r>
                        <a:rPr lang="en-US" sz="1400" dirty="0"/>
                        <a:t>Application</a:t>
                      </a:r>
                    </a:p>
                    <a:p>
                      <a:pPr marL="171450" indent="-171450">
                        <a:buFont typeface="Arial" panose="020B0604020202020204" pitchFamily="34" charset="0"/>
                        <a:buChar char="•"/>
                      </a:pPr>
                      <a:r>
                        <a:rPr lang="en-US" sz="1400" baseline="0" dirty="0"/>
                        <a:t>Make sure eligible for program</a:t>
                      </a:r>
                    </a:p>
                    <a:p>
                      <a:pPr marL="171450" indent="-171450">
                        <a:buFont typeface="Arial" panose="020B0604020202020204" pitchFamily="34" charset="0"/>
                        <a:buChar char="•"/>
                      </a:pPr>
                      <a:r>
                        <a:rPr lang="en-US" sz="1400" baseline="0" dirty="0"/>
                        <a:t>Sized no more than annual load</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0" indent="-171450" algn="l">
                        <a:buFont typeface="Arial" panose="020B0604020202020204" pitchFamily="34" charset="0"/>
                        <a:buChar char="•"/>
                      </a:pPr>
                      <a:r>
                        <a:rPr lang="en-US" sz="1400" dirty="0"/>
                        <a:t>Submit</a:t>
                      </a:r>
                      <a:r>
                        <a:rPr lang="en-US" sz="1400" baseline="0" dirty="0"/>
                        <a:t> Early</a:t>
                      </a:r>
                      <a:r>
                        <a:rPr lang="en-US" sz="1400" u="none" baseline="0" dirty="0">
                          <a:solidFill>
                            <a:schemeClr val="tx1"/>
                          </a:solidFill>
                        </a:rPr>
                        <a:t>.</a:t>
                      </a:r>
                      <a:endParaRPr lang="en-US" sz="1400" u="none"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8430">
                <a:tc>
                  <a:txBody>
                    <a:bodyPr/>
                    <a:lstStyle/>
                    <a:p>
                      <a:pPr marL="0" indent="0" algn="l">
                        <a:buFont typeface="Arial" panose="020B0604020202020204" pitchFamily="34" charset="0"/>
                        <a:buNone/>
                      </a:pPr>
                      <a:r>
                        <a:rPr lang="en-US" sz="1400" dirty="0"/>
                        <a:t>Single</a:t>
                      </a:r>
                      <a:r>
                        <a:rPr lang="en-US" sz="1400" baseline="0" dirty="0"/>
                        <a:t> Line Diagram</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263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NEM Application Fee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9263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Online Portal</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idx="4294967295"/>
          </p:nvPr>
        </p:nvSpPr>
        <p:spPr>
          <a:xfrm>
            <a:off x="981075" y="1092997"/>
            <a:ext cx="5848350" cy="465535"/>
          </a:xfrm>
        </p:spPr>
        <p:txBody>
          <a:bodyPr>
            <a:normAutofit fontScale="90000"/>
          </a:bodyPr>
          <a:lstStyle/>
          <a:p>
            <a:r>
              <a:rPr lang="en-US" dirty="0">
                <a:solidFill>
                  <a:schemeClr val="bg1"/>
                </a:solidFill>
              </a:rPr>
              <a:t>Application Phase </a:t>
            </a:r>
          </a:p>
        </p:txBody>
      </p:sp>
      <p:sp>
        <p:nvSpPr>
          <p:cNvPr id="34" name="Title 1">
            <a:extLst>
              <a:ext uri="{FF2B5EF4-FFF2-40B4-BE49-F238E27FC236}">
                <a16:creationId xmlns:a16="http://schemas.microsoft.com/office/drawing/2014/main" id="{6AB565EF-B71A-4F4B-A8B2-68F191203FE3}"/>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800" b="1" dirty="0">
                <a:solidFill>
                  <a:schemeClr val="bg1"/>
                </a:solidFill>
                <a:latin typeface="Arial" panose="020B0604020202020204" pitchFamily="34" charset="0"/>
                <a:cs typeface="Arial" panose="020B0604020202020204" pitchFamily="34" charset="0"/>
              </a:rPr>
              <a:t>Application Intake</a:t>
            </a:r>
          </a:p>
        </p:txBody>
      </p:sp>
      <p:sp>
        <p:nvSpPr>
          <p:cNvPr id="4" name="Slide Number Placeholder 3">
            <a:extLst>
              <a:ext uri="{FF2B5EF4-FFF2-40B4-BE49-F238E27FC236}">
                <a16:creationId xmlns:a16="http://schemas.microsoft.com/office/drawing/2014/main" id="{D5E4444E-DE9D-421B-894C-D71699E5C4AE}"/>
              </a:ext>
            </a:extLst>
          </p:cNvPr>
          <p:cNvSpPr>
            <a:spLocks noGrp="1"/>
          </p:cNvSpPr>
          <p:nvPr>
            <p:ph type="sldNum" sz="quarter" idx="12"/>
          </p:nvPr>
        </p:nvSpPr>
        <p:spPr/>
        <p:txBody>
          <a:bodyPr/>
          <a:lstStyle/>
          <a:p>
            <a:fld id="{008D52BB-F916-4B4D-BC10-ADDCDEC66796}" type="slidenum">
              <a:rPr lang="en-US" smtClean="0"/>
              <a:t>7</a:t>
            </a:fld>
            <a:endParaRPr lang="en-US"/>
          </a:p>
        </p:txBody>
      </p:sp>
      <p:sp>
        <p:nvSpPr>
          <p:cNvPr id="64" name="Title 1"/>
          <p:cNvSpPr txBox="1">
            <a:spLocks/>
          </p:cNvSpPr>
          <p:nvPr/>
        </p:nvSpPr>
        <p:spPr>
          <a:xfrm>
            <a:off x="981075" y="873922"/>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solidFill>
                  <a:schemeClr val="bg1"/>
                </a:solidFill>
              </a:rPr>
              <a:t>Application Phase </a:t>
            </a:r>
            <a:endParaRPr lang="en-US" dirty="0">
              <a:solidFill>
                <a:schemeClr val="bg1"/>
              </a:solidFill>
            </a:endParaRPr>
          </a:p>
        </p:txBody>
      </p:sp>
      <p:grpSp>
        <p:nvGrpSpPr>
          <p:cNvPr id="65" name="Group 64"/>
          <p:cNvGrpSpPr/>
          <p:nvPr/>
        </p:nvGrpSpPr>
        <p:grpSpPr>
          <a:xfrm>
            <a:off x="1397252" y="1099868"/>
            <a:ext cx="942355" cy="700075"/>
            <a:chOff x="4815" y="58237"/>
            <a:chExt cx="1627453" cy="639544"/>
          </a:xfrm>
          <a:solidFill>
            <a:schemeClr val="accent2"/>
          </a:solidFill>
          <a:effectLst>
            <a:outerShdw blurRad="254000" dir="4800000" sx="113000" sy="113000" algn="ctr" rotWithShape="0">
              <a:srgbClr val="FF0000"/>
            </a:outerShdw>
          </a:effectLst>
        </p:grpSpPr>
        <p:sp>
          <p:nvSpPr>
            <p:cNvPr id="66" name="Rounded Rectangle 65"/>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Application</a:t>
              </a:r>
            </a:p>
            <a:p>
              <a:pPr algn="ctr" defTabSz="533400" fontAlgn="auto">
                <a:lnSpc>
                  <a:spcPct val="90000"/>
                </a:lnSpc>
                <a:spcAft>
                  <a:spcPct val="35000"/>
                </a:spcAft>
              </a:pPr>
              <a:r>
                <a:rPr lang="en-US" sz="1200" b="1" dirty="0">
                  <a:solidFill>
                    <a:prstClr val="white"/>
                  </a:solidFill>
                  <a:latin typeface="Calibri" panose="020F0502020204030204"/>
                </a:rPr>
                <a:t>Intake </a:t>
              </a:r>
            </a:p>
          </p:txBody>
        </p:sp>
      </p:grpSp>
      <p:grpSp>
        <p:nvGrpSpPr>
          <p:cNvPr id="68" name="Group 67"/>
          <p:cNvGrpSpPr/>
          <p:nvPr/>
        </p:nvGrpSpPr>
        <p:grpSpPr>
          <a:xfrm>
            <a:off x="2479065" y="1106765"/>
            <a:ext cx="933026" cy="686281"/>
            <a:chOff x="1860113" y="58237"/>
            <a:chExt cx="1627453" cy="639544"/>
          </a:xfrm>
          <a:solidFill>
            <a:schemeClr val="accent2"/>
          </a:solidFill>
          <a:effectLst/>
        </p:grpSpPr>
        <p:sp>
          <p:nvSpPr>
            <p:cNvPr id="69" name="Rounded Rectangle 68"/>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Rounded Rectangle 6"/>
            <p:cNvSpPr/>
            <p:nvPr/>
          </p:nvSpPr>
          <p:spPr>
            <a:xfrm>
              <a:off x="1862865" y="76969"/>
              <a:ext cx="1621948"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Review for Completeness and Validity</a:t>
              </a:r>
            </a:p>
          </p:txBody>
        </p:sp>
      </p:grpSp>
      <p:grpSp>
        <p:nvGrpSpPr>
          <p:cNvPr id="71" name="Group 70"/>
          <p:cNvGrpSpPr/>
          <p:nvPr/>
        </p:nvGrpSpPr>
        <p:grpSpPr>
          <a:xfrm>
            <a:off x="3543248" y="1096367"/>
            <a:ext cx="844656" cy="707076"/>
            <a:chOff x="3715410" y="58237"/>
            <a:chExt cx="1627453" cy="639544"/>
          </a:xfrm>
          <a:solidFill>
            <a:schemeClr val="accent2"/>
          </a:solidFill>
        </p:grpSpPr>
        <p:sp>
          <p:nvSpPr>
            <p:cNvPr id="72" name="Rounded Rectangle 71"/>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Fast Track Screening</a:t>
              </a:r>
              <a:endParaRPr lang="en-US" sz="750" dirty="0">
                <a:solidFill>
                  <a:prstClr val="white"/>
                </a:solidFill>
                <a:latin typeface="Calibri" panose="020F0502020204030204"/>
              </a:endParaRPr>
            </a:p>
          </p:txBody>
        </p:sp>
      </p:grpSp>
      <p:grpSp>
        <p:nvGrpSpPr>
          <p:cNvPr id="74" name="Group 73"/>
          <p:cNvGrpSpPr/>
          <p:nvPr/>
        </p:nvGrpSpPr>
        <p:grpSpPr>
          <a:xfrm>
            <a:off x="4537778" y="1103333"/>
            <a:ext cx="914641" cy="693144"/>
            <a:chOff x="5570707" y="58237"/>
            <a:chExt cx="1627453" cy="639544"/>
          </a:xfrm>
          <a:solidFill>
            <a:schemeClr val="accent2"/>
          </a:solidFill>
        </p:grpSpPr>
        <p:sp>
          <p:nvSpPr>
            <p:cNvPr id="75" name="Rounded Rectangle 74"/>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77" name="Group 76"/>
          <p:cNvGrpSpPr/>
          <p:nvPr/>
        </p:nvGrpSpPr>
        <p:grpSpPr>
          <a:xfrm>
            <a:off x="5601124" y="1099868"/>
            <a:ext cx="961297" cy="700075"/>
            <a:chOff x="7426005" y="58237"/>
            <a:chExt cx="1627453" cy="639544"/>
          </a:xfrm>
          <a:solidFill>
            <a:schemeClr val="accent2"/>
          </a:solidFill>
        </p:grpSpPr>
        <p:sp>
          <p:nvSpPr>
            <p:cNvPr id="78" name="Rounded Rectangle 77"/>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80" name="Flowchart: Alternate Process 79"/>
          <p:cNvSpPr/>
          <p:nvPr/>
        </p:nvSpPr>
        <p:spPr>
          <a:xfrm>
            <a:off x="206577" y="1125118"/>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81" name="Group 80"/>
          <p:cNvGrpSpPr/>
          <p:nvPr/>
        </p:nvGrpSpPr>
        <p:grpSpPr>
          <a:xfrm>
            <a:off x="6719606" y="1092832"/>
            <a:ext cx="1010332" cy="714147"/>
            <a:chOff x="7426005" y="58237"/>
            <a:chExt cx="1627453" cy="639544"/>
          </a:xfrm>
          <a:solidFill>
            <a:schemeClr val="accent2"/>
          </a:solidFill>
        </p:grpSpPr>
        <p:sp>
          <p:nvSpPr>
            <p:cNvPr id="82" name="Rounded Rectangle 81"/>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84" name="Flowchart: Alternate Process 83"/>
          <p:cNvSpPr/>
          <p:nvPr/>
        </p:nvSpPr>
        <p:spPr>
          <a:xfrm>
            <a:off x="7873060" y="1128083"/>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85" name="Chevron 84"/>
          <p:cNvSpPr/>
          <p:nvPr/>
        </p:nvSpPr>
        <p:spPr>
          <a:xfrm>
            <a:off x="12325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85"/>
          <p:cNvSpPr/>
          <p:nvPr/>
        </p:nvSpPr>
        <p:spPr>
          <a:xfrm>
            <a:off x="2280283" y="134302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a:off x="33661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a:off x="43567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a:off x="7699259"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89"/>
          <p:cNvSpPr/>
          <p:nvPr/>
        </p:nvSpPr>
        <p:spPr>
          <a:xfrm>
            <a:off x="6521826"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0"/>
          <p:cNvSpPr/>
          <p:nvPr/>
        </p:nvSpPr>
        <p:spPr>
          <a:xfrm>
            <a:off x="5423533" y="13335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5-Point Star 10"/>
          <p:cNvSpPr/>
          <p:nvPr/>
        </p:nvSpPr>
        <p:spPr>
          <a:xfrm>
            <a:off x="1743075" y="180697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16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045639451"/>
              </p:ext>
            </p:extLst>
          </p:nvPr>
        </p:nvGraphicFramePr>
        <p:xfrm>
          <a:off x="1173071" y="2632365"/>
          <a:ext cx="6035040" cy="195072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tblGrid>
              <a:tr h="281214">
                <a:tc>
                  <a:txBody>
                    <a:bodyPr/>
                    <a:lstStyle/>
                    <a:p>
                      <a:pPr algn="ctr"/>
                      <a:r>
                        <a:rPr lang="en-US" sz="1400" dirty="0"/>
                        <a:t>Common</a:t>
                      </a:r>
                      <a:r>
                        <a:rPr lang="en-US" sz="1400" baseline="0" dirty="0"/>
                        <a:t> Deficiency</a:t>
                      </a:r>
                      <a:endParaRPr lang="en-US" sz="14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40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121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Inverter</a:t>
                      </a:r>
                      <a:r>
                        <a:rPr lang="en-US" sz="1600" kern="1200" baseline="0" dirty="0">
                          <a:solidFill>
                            <a:schemeClr val="dk1"/>
                          </a:solidFill>
                          <a:effectLst/>
                          <a:latin typeface="+mn-lt"/>
                          <a:ea typeface="+mn-ea"/>
                          <a:cs typeface="+mn-cs"/>
                        </a:rPr>
                        <a:t> voltage discrepancy with electric service</a:t>
                      </a:r>
                      <a:endParaRPr lang="en-US" sz="1600" kern="1200" dirty="0">
                        <a:solidFill>
                          <a:schemeClr val="dk1"/>
                        </a:solidFill>
                        <a:effectLst/>
                        <a:latin typeface="+mn-lt"/>
                        <a:ea typeface="+mn-ea"/>
                        <a:cs typeface="+mn-cs"/>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600" kern="1200" dirty="0">
                          <a:solidFill>
                            <a:schemeClr val="dk1"/>
                          </a:solidFill>
                          <a:effectLst/>
                          <a:latin typeface="+mn-lt"/>
                          <a:ea typeface="+mn-ea"/>
                          <a:cs typeface="+mn-cs"/>
                        </a:rPr>
                        <a:t>Verify</a:t>
                      </a:r>
                      <a:r>
                        <a:rPr lang="en-US" sz="1600" kern="1200" baseline="0" dirty="0">
                          <a:solidFill>
                            <a:schemeClr val="dk1"/>
                          </a:solidFill>
                          <a:effectLst/>
                          <a:latin typeface="+mn-lt"/>
                          <a:ea typeface="+mn-ea"/>
                          <a:cs typeface="+mn-cs"/>
                        </a:rPr>
                        <a:t> inverter voltage</a:t>
                      </a:r>
                      <a:endParaRPr lang="en-US" sz="16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2949">
                <a:tc>
                  <a:txBody>
                    <a:bodyPr/>
                    <a:lstStyle/>
                    <a:p>
                      <a:pPr marL="171450" indent="-171450">
                        <a:buFont typeface="Arial" panose="020B0604020202020204" pitchFamily="34" charset="0"/>
                        <a:buChar char="•"/>
                      </a:pPr>
                      <a:r>
                        <a:rPr lang="en-US" sz="1600" kern="1200" dirty="0">
                          <a:solidFill>
                            <a:schemeClr val="dk1"/>
                          </a:solidFill>
                          <a:effectLst/>
                          <a:latin typeface="+mn-lt"/>
                          <a:ea typeface="+mn-ea"/>
                          <a:cs typeface="+mn-cs"/>
                        </a:rPr>
                        <a:t>Missing data</a:t>
                      </a:r>
                      <a:r>
                        <a:rPr lang="en-US" sz="1600" kern="1200" baseline="0" dirty="0">
                          <a:solidFill>
                            <a:schemeClr val="dk1"/>
                          </a:solidFill>
                          <a:effectLst/>
                          <a:latin typeface="+mn-lt"/>
                          <a:ea typeface="+mn-ea"/>
                          <a:cs typeface="+mn-cs"/>
                        </a:rPr>
                        <a:t> required to complete supplemental review </a:t>
                      </a:r>
                      <a:endParaRPr lang="en-US" sz="1600" kern="1200" dirty="0">
                        <a:solidFill>
                          <a:schemeClr val="dk1"/>
                        </a:solidFill>
                        <a:effectLst/>
                        <a:latin typeface="+mn-lt"/>
                        <a:ea typeface="+mn-ea"/>
                        <a:cs typeface="+mn-cs"/>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Provide SLD</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Impedance data per</a:t>
                      </a:r>
                      <a:r>
                        <a:rPr lang="en-US" sz="1600" kern="1200" baseline="0" dirty="0">
                          <a:solidFill>
                            <a:schemeClr val="dk1"/>
                          </a:solidFill>
                          <a:effectLst/>
                          <a:latin typeface="+mn-lt"/>
                          <a:ea typeface="+mn-ea"/>
                          <a:cs typeface="+mn-cs"/>
                        </a:rPr>
                        <a:t> F2x ii and per the study</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1214">
                <a:tc>
                  <a:txBody>
                    <a:bodyPr/>
                    <a:lstStyle/>
                    <a:p>
                      <a:pPr marL="171450" indent="-171450">
                        <a:buFont typeface="Arial" panose="020B0604020202020204" pitchFamily="34" charset="0"/>
                        <a:buChar char="•"/>
                      </a:pPr>
                      <a:r>
                        <a:rPr lang="en-US" sz="1600" kern="1200" dirty="0">
                          <a:solidFill>
                            <a:schemeClr val="dk1"/>
                          </a:solidFill>
                          <a:effectLst/>
                          <a:latin typeface="+mn-lt"/>
                          <a:ea typeface="+mn-ea"/>
                          <a:cs typeface="+mn-cs"/>
                        </a:rPr>
                        <a:t>Incorrect</a:t>
                      </a:r>
                      <a:r>
                        <a:rPr lang="en-US" sz="1600" kern="1200" baseline="0" dirty="0">
                          <a:solidFill>
                            <a:schemeClr val="dk1"/>
                          </a:solidFill>
                          <a:effectLst/>
                          <a:latin typeface="+mn-lt"/>
                          <a:ea typeface="+mn-ea"/>
                          <a:cs typeface="+mn-cs"/>
                        </a:rPr>
                        <a:t> impedance information provided</a:t>
                      </a:r>
                      <a:endParaRPr lang="en-US" sz="1600" kern="1200" dirty="0">
                        <a:solidFill>
                          <a:schemeClr val="dk1"/>
                        </a:solidFill>
                        <a:effectLst/>
                        <a:latin typeface="+mn-lt"/>
                        <a:ea typeface="+mn-ea"/>
                        <a:cs typeface="+mn-cs"/>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Verify</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impedance information for submittal</a:t>
                      </a:r>
                      <a:endParaRPr lang="en-US" sz="16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1" name="Title 1">
            <a:extLst>
              <a:ext uri="{FF2B5EF4-FFF2-40B4-BE49-F238E27FC236}">
                <a16:creationId xmlns:a16="http://schemas.microsoft.com/office/drawing/2014/main" id="{B35E549B-78A9-4FB6-ABD4-BFC1A056125D}"/>
              </a:ext>
            </a:extLst>
          </p:cNvPr>
          <p:cNvSpPr txBox="1">
            <a:spLocks/>
          </p:cNvSpPr>
          <p:nvPr/>
        </p:nvSpPr>
        <p:spPr>
          <a:xfrm>
            <a:off x="981075" y="826297"/>
            <a:ext cx="5848350" cy="465535"/>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3300" dirty="0">
                <a:solidFill>
                  <a:prstClr val="white"/>
                </a:solidFill>
                <a:latin typeface="Calibri Light" panose="020F0302020204030204"/>
              </a:rPr>
              <a:t>Planning/Studies Phase</a:t>
            </a:r>
          </a:p>
        </p:txBody>
      </p:sp>
      <p:sp>
        <p:nvSpPr>
          <p:cNvPr id="36" name="Title 1">
            <a:extLst>
              <a:ext uri="{FF2B5EF4-FFF2-40B4-BE49-F238E27FC236}">
                <a16:creationId xmlns:a16="http://schemas.microsoft.com/office/drawing/2014/main" id="{A333FAEE-FADD-4C93-9F2F-355E32793E8E}"/>
              </a:ext>
            </a:extLst>
          </p:cNvPr>
          <p:cNvSpPr txBox="1">
            <a:spLocks/>
          </p:cNvSpPr>
          <p:nvPr/>
        </p:nvSpPr>
        <p:spPr>
          <a:xfrm>
            <a:off x="1308100" y="314329"/>
            <a:ext cx="7797800" cy="6207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Fast Track Screening</a:t>
            </a:r>
          </a:p>
        </p:txBody>
      </p:sp>
      <p:sp>
        <p:nvSpPr>
          <p:cNvPr id="3" name="Slide Number Placeholder 2">
            <a:extLst>
              <a:ext uri="{FF2B5EF4-FFF2-40B4-BE49-F238E27FC236}">
                <a16:creationId xmlns:a16="http://schemas.microsoft.com/office/drawing/2014/main" id="{0466C9B8-116A-4F0C-9FF6-825EDD6020D2}"/>
              </a:ext>
            </a:extLst>
          </p:cNvPr>
          <p:cNvSpPr>
            <a:spLocks noGrp="1"/>
          </p:cNvSpPr>
          <p:nvPr>
            <p:ph type="sldNum" sz="quarter" idx="12"/>
          </p:nvPr>
        </p:nvSpPr>
        <p:spPr/>
        <p:txBody>
          <a:bodyPr/>
          <a:lstStyle/>
          <a:p>
            <a:fld id="{008D52BB-F916-4B4D-BC10-ADDCDEC66796}" type="slidenum">
              <a:rPr lang="en-US" smtClean="0"/>
              <a:t>8</a:t>
            </a:fld>
            <a:endParaRPr lang="en-US"/>
          </a:p>
        </p:txBody>
      </p:sp>
      <p:sp>
        <p:nvSpPr>
          <p:cNvPr id="22" name="Title 1"/>
          <p:cNvSpPr txBox="1">
            <a:spLocks/>
          </p:cNvSpPr>
          <p:nvPr/>
        </p:nvSpPr>
        <p:spPr>
          <a:xfrm>
            <a:off x="981075" y="826297"/>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solidFill>
                  <a:schemeClr val="bg1"/>
                </a:solidFill>
              </a:rPr>
              <a:t>Application Phase </a:t>
            </a:r>
            <a:endParaRPr lang="en-US" dirty="0">
              <a:solidFill>
                <a:schemeClr val="bg1"/>
              </a:solidFill>
            </a:endParaRPr>
          </a:p>
        </p:txBody>
      </p:sp>
      <p:grpSp>
        <p:nvGrpSpPr>
          <p:cNvPr id="34" name="Group 33"/>
          <p:cNvGrpSpPr/>
          <p:nvPr/>
        </p:nvGrpSpPr>
        <p:grpSpPr>
          <a:xfrm>
            <a:off x="1397252" y="1052243"/>
            <a:ext cx="942355" cy="700075"/>
            <a:chOff x="4815" y="58237"/>
            <a:chExt cx="1627453" cy="639544"/>
          </a:xfrm>
          <a:solidFill>
            <a:schemeClr val="accent2"/>
          </a:solidFill>
        </p:grpSpPr>
        <p:sp>
          <p:nvSpPr>
            <p:cNvPr id="35" name="Rounded Rectangle 34"/>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41" name="Group 40"/>
          <p:cNvGrpSpPr/>
          <p:nvPr/>
        </p:nvGrpSpPr>
        <p:grpSpPr>
          <a:xfrm>
            <a:off x="2479065" y="1059140"/>
            <a:ext cx="933026" cy="686281"/>
            <a:chOff x="1860113" y="58237"/>
            <a:chExt cx="1627453" cy="639544"/>
          </a:xfrm>
          <a:solidFill>
            <a:schemeClr val="accent2"/>
          </a:solidFill>
        </p:grpSpPr>
        <p:sp>
          <p:nvSpPr>
            <p:cNvPr id="42" name="Rounded Rectangle 41"/>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44" name="Group 43"/>
          <p:cNvGrpSpPr/>
          <p:nvPr/>
        </p:nvGrpSpPr>
        <p:grpSpPr>
          <a:xfrm>
            <a:off x="3543248" y="1048742"/>
            <a:ext cx="844656" cy="707076"/>
            <a:chOff x="3715410" y="58237"/>
            <a:chExt cx="1627453" cy="639544"/>
          </a:xfrm>
          <a:solidFill>
            <a:schemeClr val="accent2"/>
          </a:solidFill>
          <a:effectLst>
            <a:outerShdw blurRad="254000" dir="4800000" sx="113000" sy="113000" algn="tl" rotWithShape="0">
              <a:srgbClr val="FF0000"/>
            </a:outerShdw>
          </a:effectLst>
        </p:grpSpPr>
        <p:sp>
          <p:nvSpPr>
            <p:cNvPr id="45" name="Rounded Rectangle 44"/>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Fast Track Screening</a:t>
              </a:r>
              <a:endParaRPr lang="en-US" sz="750" b="1" dirty="0">
                <a:solidFill>
                  <a:prstClr val="white"/>
                </a:solidFill>
                <a:latin typeface="Calibri" panose="020F0502020204030204"/>
              </a:endParaRPr>
            </a:p>
          </p:txBody>
        </p:sp>
      </p:grpSp>
      <p:grpSp>
        <p:nvGrpSpPr>
          <p:cNvPr id="47" name="Group 46"/>
          <p:cNvGrpSpPr/>
          <p:nvPr/>
        </p:nvGrpSpPr>
        <p:grpSpPr>
          <a:xfrm>
            <a:off x="4537778" y="1055708"/>
            <a:ext cx="914641" cy="693144"/>
            <a:chOff x="5570707" y="58237"/>
            <a:chExt cx="1627453" cy="639544"/>
          </a:xfrm>
          <a:solidFill>
            <a:schemeClr val="accent2"/>
          </a:solidFill>
        </p:grpSpPr>
        <p:sp>
          <p:nvSpPr>
            <p:cNvPr id="48" name="Rounded Rectangle 47"/>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50" name="Group 49"/>
          <p:cNvGrpSpPr/>
          <p:nvPr/>
        </p:nvGrpSpPr>
        <p:grpSpPr>
          <a:xfrm>
            <a:off x="5601124" y="1052243"/>
            <a:ext cx="961297" cy="700075"/>
            <a:chOff x="7426005" y="58237"/>
            <a:chExt cx="1627453" cy="639544"/>
          </a:xfrm>
          <a:solidFill>
            <a:schemeClr val="accent2"/>
          </a:solidFill>
        </p:grpSpPr>
        <p:sp>
          <p:nvSpPr>
            <p:cNvPr id="51" name="Rounded Rectangle 50"/>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53" name="Flowchart: Alternate Process 52"/>
          <p:cNvSpPr/>
          <p:nvPr/>
        </p:nvSpPr>
        <p:spPr>
          <a:xfrm>
            <a:off x="206577" y="1077493"/>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54" name="Group 53"/>
          <p:cNvGrpSpPr/>
          <p:nvPr/>
        </p:nvGrpSpPr>
        <p:grpSpPr>
          <a:xfrm>
            <a:off x="6719606" y="1045207"/>
            <a:ext cx="1010332" cy="714147"/>
            <a:chOff x="7426005" y="58237"/>
            <a:chExt cx="1627453" cy="639544"/>
          </a:xfrm>
          <a:solidFill>
            <a:schemeClr val="accent2"/>
          </a:solidFill>
        </p:grpSpPr>
        <p:sp>
          <p:nvSpPr>
            <p:cNvPr id="55" name="Rounded Rectangle 54"/>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57" name="Flowchart: Alternate Process 56"/>
          <p:cNvSpPr/>
          <p:nvPr/>
        </p:nvSpPr>
        <p:spPr>
          <a:xfrm>
            <a:off x="7873060" y="1080458"/>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58" name="Chevron 57"/>
          <p:cNvSpPr/>
          <p:nvPr/>
        </p:nvSpPr>
        <p:spPr>
          <a:xfrm>
            <a:off x="12325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2280283" y="129540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33661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43567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a:off x="7699259"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a:off x="6521826"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hevron 63"/>
          <p:cNvSpPr/>
          <p:nvPr/>
        </p:nvSpPr>
        <p:spPr>
          <a:xfrm>
            <a:off x="5423533" y="12858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5-Point Star 65"/>
          <p:cNvSpPr/>
          <p:nvPr/>
        </p:nvSpPr>
        <p:spPr>
          <a:xfrm>
            <a:off x="3867150" y="180697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65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4750" y="323850"/>
            <a:ext cx="7854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prstClr val="white"/>
                </a:solidFill>
                <a:latin typeface="Arial" panose="020B0604020202020204" pitchFamily="34" charset="0"/>
                <a:cs typeface="Arial" panose="020B0604020202020204" pitchFamily="34" charset="0"/>
              </a:rPr>
              <a:t>Fast Track Screening</a:t>
            </a:r>
          </a:p>
        </p:txBody>
      </p:sp>
      <p:sp>
        <p:nvSpPr>
          <p:cNvPr id="4" name="Slide Number Placeholder 3">
            <a:extLst>
              <a:ext uri="{FF2B5EF4-FFF2-40B4-BE49-F238E27FC236}">
                <a16:creationId xmlns:a16="http://schemas.microsoft.com/office/drawing/2014/main" id="{97A2DCAE-514A-4467-AFFD-1A91F0FF0FEA}"/>
              </a:ext>
            </a:extLst>
          </p:cNvPr>
          <p:cNvSpPr>
            <a:spLocks noGrp="1"/>
          </p:cNvSpPr>
          <p:nvPr>
            <p:ph type="sldNum" sz="quarter" idx="12"/>
          </p:nvPr>
        </p:nvSpPr>
        <p:spPr/>
        <p:txBody>
          <a:bodyPr/>
          <a:lstStyle/>
          <a:p>
            <a:fld id="{008D52BB-F916-4B4D-BC10-ADDCDEC66796}" type="slidenum">
              <a:rPr lang="en-US" smtClean="0"/>
              <a:t>9</a:t>
            </a:fld>
            <a:endParaRPr lang="en-US" dirty="0"/>
          </a:p>
        </p:txBody>
      </p:sp>
      <p:sp>
        <p:nvSpPr>
          <p:cNvPr id="21" name="Title 1"/>
          <p:cNvSpPr txBox="1">
            <a:spLocks/>
          </p:cNvSpPr>
          <p:nvPr/>
        </p:nvSpPr>
        <p:spPr>
          <a:xfrm>
            <a:off x="981075" y="969172"/>
            <a:ext cx="5848350" cy="465535"/>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dirty="0">
                <a:solidFill>
                  <a:schemeClr val="bg1"/>
                </a:solidFill>
              </a:rPr>
              <a:t>Application Phase </a:t>
            </a:r>
          </a:p>
        </p:txBody>
      </p:sp>
      <p:grpSp>
        <p:nvGrpSpPr>
          <p:cNvPr id="38" name="Group 37"/>
          <p:cNvGrpSpPr/>
          <p:nvPr/>
        </p:nvGrpSpPr>
        <p:grpSpPr>
          <a:xfrm>
            <a:off x="1397252" y="1195118"/>
            <a:ext cx="942355" cy="700075"/>
            <a:chOff x="4815" y="58237"/>
            <a:chExt cx="1627453" cy="639544"/>
          </a:xfrm>
          <a:solidFill>
            <a:schemeClr val="accent2"/>
          </a:solidFill>
          <a:effectLst/>
        </p:grpSpPr>
        <p:sp>
          <p:nvSpPr>
            <p:cNvPr id="39" name="Rounded Rectangle 38"/>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Application</a:t>
              </a:r>
            </a:p>
            <a:p>
              <a:pPr algn="ctr" defTabSz="533400" fontAlgn="auto">
                <a:lnSpc>
                  <a:spcPct val="90000"/>
                </a:lnSpc>
                <a:spcAft>
                  <a:spcPct val="35000"/>
                </a:spcAft>
              </a:pPr>
              <a:r>
                <a:rPr lang="en-US" sz="1200" dirty="0">
                  <a:solidFill>
                    <a:prstClr val="white"/>
                  </a:solidFill>
                  <a:latin typeface="Calibri" panose="020F0502020204030204"/>
                </a:rPr>
                <a:t>Intake </a:t>
              </a:r>
            </a:p>
          </p:txBody>
        </p:sp>
      </p:grpSp>
      <p:grpSp>
        <p:nvGrpSpPr>
          <p:cNvPr id="41" name="Group 40"/>
          <p:cNvGrpSpPr/>
          <p:nvPr/>
        </p:nvGrpSpPr>
        <p:grpSpPr>
          <a:xfrm>
            <a:off x="2469688" y="1202015"/>
            <a:ext cx="951780" cy="686281"/>
            <a:chOff x="1860113" y="58237"/>
            <a:chExt cx="1627453" cy="639544"/>
          </a:xfrm>
          <a:solidFill>
            <a:schemeClr val="accent2"/>
          </a:solidFill>
          <a:effectLst/>
        </p:grpSpPr>
        <p:sp>
          <p:nvSpPr>
            <p:cNvPr id="42" name="Rounded Rectangle 41"/>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ounded Rectangle 6"/>
            <p:cNvSpPr/>
            <p:nvPr/>
          </p:nvSpPr>
          <p:spPr>
            <a:xfrm>
              <a:off x="1878845" y="76969"/>
              <a:ext cx="1589989" cy="602080"/>
            </a:xfrm>
            <a:prstGeom prst="rect">
              <a:avLst/>
            </a:prstGeom>
            <a:grpFill/>
            <a:effectLst/>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Review for Completeness and Validity</a:t>
              </a:r>
            </a:p>
          </p:txBody>
        </p:sp>
      </p:grpSp>
      <p:grpSp>
        <p:nvGrpSpPr>
          <p:cNvPr id="44" name="Group 43"/>
          <p:cNvGrpSpPr/>
          <p:nvPr/>
        </p:nvGrpSpPr>
        <p:grpSpPr>
          <a:xfrm>
            <a:off x="3543248" y="1191617"/>
            <a:ext cx="844656" cy="707076"/>
            <a:chOff x="3715410" y="58237"/>
            <a:chExt cx="1627453" cy="639544"/>
          </a:xfrm>
          <a:solidFill>
            <a:schemeClr val="accent2"/>
          </a:solidFill>
          <a:effectLst>
            <a:outerShdw blurRad="254000" dir="4800000" sx="113000" sy="113000" algn="ctr" rotWithShape="0">
              <a:srgbClr val="FF0000"/>
            </a:outerShdw>
          </a:effectLst>
        </p:grpSpPr>
        <p:sp>
          <p:nvSpPr>
            <p:cNvPr id="45" name="Rounded Rectangle 44"/>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b="1" dirty="0">
                  <a:solidFill>
                    <a:prstClr val="white"/>
                  </a:solidFill>
                  <a:latin typeface="Calibri" panose="020F0502020204030204"/>
                </a:rPr>
                <a:t>Fast Track Screening</a:t>
              </a:r>
              <a:endParaRPr lang="en-US" sz="750" b="1" dirty="0">
                <a:solidFill>
                  <a:prstClr val="white"/>
                </a:solidFill>
                <a:latin typeface="Calibri" panose="020F0502020204030204"/>
              </a:endParaRPr>
            </a:p>
          </p:txBody>
        </p:sp>
      </p:grpSp>
      <p:grpSp>
        <p:nvGrpSpPr>
          <p:cNvPr id="47" name="Group 46"/>
          <p:cNvGrpSpPr/>
          <p:nvPr/>
        </p:nvGrpSpPr>
        <p:grpSpPr>
          <a:xfrm>
            <a:off x="4537778" y="1198583"/>
            <a:ext cx="914641" cy="693144"/>
            <a:chOff x="5570707" y="58237"/>
            <a:chExt cx="1627453" cy="639544"/>
          </a:xfrm>
          <a:solidFill>
            <a:schemeClr val="accent2"/>
          </a:solidFill>
        </p:grpSpPr>
        <p:sp>
          <p:nvSpPr>
            <p:cNvPr id="48" name="Rounded Rectangle 47"/>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Agreement Phase</a:t>
              </a:r>
              <a:endParaRPr lang="en-US" sz="900" baseline="30000" dirty="0">
                <a:solidFill>
                  <a:prstClr val="white"/>
                </a:solidFill>
                <a:latin typeface="Calibri" panose="020F0502020204030204"/>
              </a:endParaRPr>
            </a:p>
          </p:txBody>
        </p:sp>
      </p:grpSp>
      <p:grpSp>
        <p:nvGrpSpPr>
          <p:cNvPr id="50" name="Group 49"/>
          <p:cNvGrpSpPr/>
          <p:nvPr/>
        </p:nvGrpSpPr>
        <p:grpSpPr>
          <a:xfrm>
            <a:off x="5601124" y="1195118"/>
            <a:ext cx="961297" cy="700075"/>
            <a:chOff x="7426005" y="58237"/>
            <a:chExt cx="1627453" cy="639544"/>
          </a:xfrm>
          <a:solidFill>
            <a:schemeClr val="accent2"/>
          </a:solidFill>
        </p:grpSpPr>
        <p:sp>
          <p:nvSpPr>
            <p:cNvPr id="51" name="Rounded Rectangle 50"/>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Construction</a:t>
              </a:r>
              <a:endParaRPr lang="en-US" sz="750" dirty="0">
                <a:solidFill>
                  <a:prstClr val="white"/>
                </a:solidFill>
                <a:latin typeface="Calibri" panose="020F0502020204030204"/>
              </a:endParaRPr>
            </a:p>
          </p:txBody>
        </p:sp>
      </p:grpSp>
      <p:sp>
        <p:nvSpPr>
          <p:cNvPr id="53" name="Flowchart: Alternate Process 52"/>
          <p:cNvSpPr/>
          <p:nvPr/>
        </p:nvSpPr>
        <p:spPr>
          <a:xfrm>
            <a:off x="206577" y="1220368"/>
            <a:ext cx="1073581" cy="652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Interconnection  Request Submit</a:t>
            </a:r>
          </a:p>
        </p:txBody>
      </p:sp>
      <p:grpSp>
        <p:nvGrpSpPr>
          <p:cNvPr id="54" name="Group 53"/>
          <p:cNvGrpSpPr/>
          <p:nvPr/>
        </p:nvGrpSpPr>
        <p:grpSpPr>
          <a:xfrm>
            <a:off x="6719606" y="1188082"/>
            <a:ext cx="1010332" cy="714147"/>
            <a:chOff x="7426005" y="58237"/>
            <a:chExt cx="1627453" cy="639544"/>
          </a:xfrm>
          <a:solidFill>
            <a:schemeClr val="accent2"/>
          </a:solidFill>
          <a:effectLst/>
        </p:grpSpPr>
        <p:sp>
          <p:nvSpPr>
            <p:cNvPr id="55" name="Rounded Rectangle 54"/>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auto">
                <a:lnSpc>
                  <a:spcPct val="90000"/>
                </a:lnSpc>
                <a:spcAft>
                  <a:spcPct val="35000"/>
                </a:spcAft>
              </a:pPr>
              <a:r>
                <a:rPr lang="en-US" sz="1200" dirty="0">
                  <a:solidFill>
                    <a:prstClr val="white"/>
                  </a:solidFill>
                  <a:latin typeface="Calibri" panose="020F0502020204030204"/>
                </a:rPr>
                <a:t>Commissioning</a:t>
              </a:r>
              <a:endParaRPr lang="en-US" sz="750" dirty="0">
                <a:solidFill>
                  <a:prstClr val="white"/>
                </a:solidFill>
                <a:latin typeface="Calibri" panose="020F0502020204030204"/>
              </a:endParaRPr>
            </a:p>
          </p:txBody>
        </p:sp>
      </p:grpSp>
      <p:sp>
        <p:nvSpPr>
          <p:cNvPr id="57" name="Flowchart: Alternate Process 56"/>
          <p:cNvSpPr/>
          <p:nvPr/>
        </p:nvSpPr>
        <p:spPr>
          <a:xfrm>
            <a:off x="7873060" y="1223333"/>
            <a:ext cx="971899" cy="66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Permission to Operate</a:t>
            </a:r>
          </a:p>
        </p:txBody>
      </p:sp>
      <p:sp>
        <p:nvSpPr>
          <p:cNvPr id="58" name="Chevron 57"/>
          <p:cNvSpPr/>
          <p:nvPr/>
        </p:nvSpPr>
        <p:spPr>
          <a:xfrm>
            <a:off x="1232533" y="14287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2280283" y="1438275"/>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3366133" y="14287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a:off x="4356733" y="14287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61"/>
          <p:cNvSpPr/>
          <p:nvPr/>
        </p:nvSpPr>
        <p:spPr>
          <a:xfrm>
            <a:off x="7699259" y="14287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a:off x="6521826" y="14287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hevron 63"/>
          <p:cNvSpPr/>
          <p:nvPr/>
        </p:nvSpPr>
        <p:spPr>
          <a:xfrm>
            <a:off x="5423533" y="1428750"/>
            <a:ext cx="224792" cy="3048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6" y="2068554"/>
            <a:ext cx="6898526" cy="404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a:extLst>
              <a:ext uri="{FF2B5EF4-FFF2-40B4-BE49-F238E27FC236}">
                <a16:creationId xmlns:a16="http://schemas.microsoft.com/office/drawing/2014/main" id="{4BAD7903-217F-43C2-9361-C0AC8060487E}"/>
              </a:ext>
            </a:extLst>
          </p:cNvPr>
          <p:cNvSpPr txBox="1"/>
          <p:nvPr/>
        </p:nvSpPr>
        <p:spPr>
          <a:xfrm>
            <a:off x="214009" y="6215974"/>
            <a:ext cx="8258782" cy="338554"/>
          </a:xfrm>
          <a:prstGeom prst="rect">
            <a:avLst/>
          </a:prstGeom>
          <a:noFill/>
        </p:spPr>
        <p:txBody>
          <a:bodyPr wrap="square" rtlCol="0">
            <a:spAutoFit/>
          </a:bodyPr>
          <a:lstStyle/>
          <a:p>
            <a:r>
              <a:rPr lang="en-US" sz="1600" dirty="0"/>
              <a:t>All NEM-Paired Storage Projects will be evaluated according to the  Engineering screens above.</a:t>
            </a:r>
          </a:p>
        </p:txBody>
      </p:sp>
      <p:sp>
        <p:nvSpPr>
          <p:cNvPr id="36" name="5-Point Star 35"/>
          <p:cNvSpPr/>
          <p:nvPr/>
        </p:nvSpPr>
        <p:spPr>
          <a:xfrm>
            <a:off x="3867150" y="1806979"/>
            <a:ext cx="125355" cy="201056"/>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8937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B6A56F904A1D4B8B146D05017D2510" ma:contentTypeVersion="0" ma:contentTypeDescription="Create a new document." ma:contentTypeScope="" ma:versionID="8f104efecbcc8d26915324cc1820390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0B550-DAD1-417C-BBD5-C743AA655265}">
  <ds:schemaRef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D92F520-D861-47E2-A947-F5456D8ED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B324CA2-3D1B-4F05-B1F2-F7F61B02F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8739</TotalTime>
  <Words>3944</Words>
  <Application>Microsoft Office PowerPoint</Application>
  <PresentationFormat>On-screen Show (4:3)</PresentationFormat>
  <Paragraphs>567</Paragraphs>
  <Slides>50</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50</vt:i4>
      </vt:variant>
    </vt:vector>
  </HeadingPairs>
  <TitlesOfParts>
    <vt:vector size="63" baseType="lpstr">
      <vt:lpstr>Arial Unicode MS</vt:lpstr>
      <vt:lpstr>MS PGothic</vt:lpstr>
      <vt:lpstr>MS PGothic</vt:lpstr>
      <vt:lpstr>Arial</vt:lpstr>
      <vt:lpstr>Calibri</vt:lpstr>
      <vt:lpstr>Calibri Light</vt:lpstr>
      <vt:lpstr>Cambria Math</vt:lpstr>
      <vt:lpstr>Geneva</vt:lpstr>
      <vt:lpstr>Wingdings</vt:lpstr>
      <vt:lpstr>1_Office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Application Phase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Phase </vt:lpstr>
      <vt:lpstr>PowerPoint Presentation</vt:lpstr>
      <vt:lpstr>PowerPoint Presentation</vt:lpstr>
      <vt:lpstr>PowerPoint Presentation</vt:lpstr>
      <vt:lpstr>PowerPoint Presentation</vt:lpstr>
      <vt:lpstr>PowerPoint Presentation</vt:lpstr>
      <vt:lpstr>PowerPoint Presentation</vt:lpstr>
      <vt:lpstr>Storage  Interconnection  Problems</vt:lpstr>
      <vt:lpstr>A. ELIGIBILITY ISSUES</vt:lpstr>
      <vt:lpstr>Non-Export/Non-Import Certification</vt:lpstr>
      <vt:lpstr>Combined Generating Capacity</vt:lpstr>
      <vt:lpstr>Meter Totalization</vt:lpstr>
      <vt:lpstr>Line Side Tap Rules</vt:lpstr>
      <vt:lpstr>Partial PTO for Paired Systems</vt:lpstr>
      <vt:lpstr>B. TIMELINE ISSUES</vt:lpstr>
      <vt:lpstr>NGOM Timeline</vt:lpstr>
      <vt:lpstr>NGOM Installation Process</vt:lpstr>
      <vt:lpstr>PG&amp;E Expedited Review Timeline</vt:lpstr>
      <vt:lpstr>C. BASIC APPLICATION ISSUES</vt:lpstr>
      <vt:lpstr>List of Approved Equipment</vt:lpstr>
      <vt:lpstr>Standard NEM Application</vt:lpstr>
      <vt:lpstr>Specs for Pre-Existing Solar</vt:lpstr>
      <vt:lpstr>Customer Service Specific to Applications</vt:lpstr>
      <vt:lpstr>Pre-Filled Data for Approved Equipment</vt:lpstr>
      <vt:lpstr>Changing ID Numbers</vt:lpstr>
      <vt:lpstr>Repeated Data Entry for Standard Contact Information</vt:lpstr>
      <vt:lpstr>Terminology Is Incorrect or Lacks Explanation</vt:lpstr>
    </vt:vector>
  </TitlesOfParts>
  <Company>studio 19</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dc:creator>
  <cp:lastModifiedBy>Rogers, Reese</cp:lastModifiedBy>
  <cp:revision>491</cp:revision>
  <cp:lastPrinted>2018-09-20T17:36:04Z</cp:lastPrinted>
  <dcterms:created xsi:type="dcterms:W3CDTF">2013-01-09T20:13:41Z</dcterms:created>
  <dcterms:modified xsi:type="dcterms:W3CDTF">2018-09-21T21:35:43Z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0x01010035B6A56F904A1D4B8B146D05017D2510</vt:lpwstr>
  </property>
</Properties>
</file>