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018_1CFA1C10.xml" ContentType="application/vnd.ms-powerpoint.comment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 id="2147483661" r:id="rId6"/>
    <p:sldMasterId id="2147483674" r:id="rId7"/>
    <p:sldMasterId id="2147483687" r:id="rId8"/>
    <p:sldMasterId id="2147483734" r:id="rId9"/>
    <p:sldMasterId id="2147483747" r:id="rId10"/>
  </p:sldMasterIdLst>
  <p:notesMasterIdLst>
    <p:notesMasterId r:id="rId29"/>
  </p:notesMasterIdLst>
  <p:sldIdLst>
    <p:sldId id="256" r:id="rId11"/>
    <p:sldId id="8199" r:id="rId12"/>
    <p:sldId id="8191" r:id="rId13"/>
    <p:sldId id="8182" r:id="rId14"/>
    <p:sldId id="8171" r:id="rId15"/>
    <p:sldId id="8179" r:id="rId16"/>
    <p:sldId id="8208" r:id="rId17"/>
    <p:sldId id="8214" r:id="rId18"/>
    <p:sldId id="8211" r:id="rId19"/>
    <p:sldId id="8213" r:id="rId20"/>
    <p:sldId id="8212" r:id="rId21"/>
    <p:sldId id="8206" r:id="rId22"/>
    <p:sldId id="8183" r:id="rId23"/>
    <p:sldId id="8200" r:id="rId24"/>
    <p:sldId id="8209" r:id="rId25"/>
    <p:sldId id="8216" r:id="rId26"/>
    <p:sldId id="8194" r:id="rId27"/>
    <p:sldId id="820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0520A-16A1-6054-F4BE-1CB5824925E0}" name="Goldmuntz, Sarah" initials="GS" userId="Goldmuntz, Sarah" providerId="None"/>
  <p188:author id="{4945A00C-022D-34EC-76AD-9CE9E79E6814}" name="Keishaa" initials="K" userId="S::Keishaa.Austin@cpuc.ca.gov::ceb64ddc-e5a7-4255-94e0-00b206a51baf" providerId="AD"/>
  <p188:author id="{BDB4B30D-248D-0389-148B-5116AE04D2A9}" name="Petlin, Gabriel" initials="PG" userId="S::gabriel.petlin@cpuc.ca.gov::acdc109c-6cda-4721-8e45-bc15709e48dd" providerId="AD"/>
  <p188:author id="{45097D2C-F0FA-359B-3DB0-16A8827E65EA}" name="Regnier, Justin" initials="JR" userId="Regnier, Justin" providerId="None"/>
  <p188:author id="{13DEEC40-F7CC-70CD-6E74-D879243C36BB}" name="Tse, Jessica" initials="TJ" userId="Tse, Jessica" providerId="None"/>
  <p188:author id="{A10AC548-EFDF-2D0F-C058-9DA348C89B03}" name="Withrow, David" initials="WD" userId="S::david.withrow@cpuc.ca.gov::65b6befa-edb6-4d70-8c29-7ef6094b4c20" providerId="AD"/>
  <p188:author id="{28DC684C-FBA4-203E-350F-C249E089CC54}" name="Raffan, Neil" initials="RN" userId="S::neil.raffan@cpuc.ca.gov::87a1623c-4dc2-4a97-bf9e-e201bac15b14" providerId="AD"/>
  <p188:author id="{1F15065C-7DDA-AA98-F7D3-62E430D092DA}" name="Gupta, Aloke" initials="GA" userId="S::aloke.gupta@cpuc.ca.gov::be9b2c9c-0503-4b57-8480-20bd3ad9164c" providerId="AD"/>
  <p188:author id="{5B49A275-5F0F-0ED1-0B66-5FF32187B43C}" name="Ortego, Jason" initials="OJ" userId="S::Jason.Ortego@cpuc.ca.gov::039b24d0-a416-49f5-9b86-e558e1ee224d" providerId="AD"/>
  <p188:author id="{9287267D-296A-6887-5632-1BF16A21FC19}" name="Regnier, Justin" initials="RJ" userId="S::justin.regnier@cpuc.ca.gov::968b9045-773c-4a23-aadd-4b3e7ccdb938" providerId="AD"/>
  <p188:author id="{55172C7F-188C-E42F-8396-68223865F51F}" name="Aliaga-Caro, Jose" initials="ACJ" userId="S::jose.aliaga-caro@cpuc.ca.gov::26880341-e982-4382-9f35-4b00bf7b3a51" providerId="AD"/>
  <p188:author id="{EA4C1983-6478-20EA-B26A-DA3D8FAFDD70}" name="Lakey, Jonathan" initials="LJ" userId="S::jonathan.lakey@cpuc.ca.gov::772daaa6-9f4b-4543-9887-ebb66c422589" providerId="AD"/>
  <p188:author id="{A551498A-3EDE-84BB-946B-DFB32225B28D}" name="Singh, Amanda" initials="SA" userId="S::Amanda.Singh@cpuc.ca.gov::b0a305e7-d194-4753-9bde-db8e946ec6df" providerId="AD"/>
  <p188:author id="{EB8DF490-E244-C935-0929-3E5CE7D8A72C}" name="Sterkel, Merideth &quot;Molly&quot;" initials="SM&quot;" userId="S::Merideth.Sterkel@cpuc.ca.gov::9f99ea54-d642-440c-a70c-716acc02a43d" providerId="AD"/>
  <p188:author id="{05565EAC-9608-58CA-23DC-13065A61EB71}" name="Chase, Shelby" initials="CS" userId="S::Shelby.Chase@cpuc.ca.gov::b9a74f7b-cf73-4aa6-b1ed-e3b3526b70f6" providerId="AD"/>
  <p188:author id="{5F0026BF-6B07-0B3E-B636-2730C9987BB5}" name="Pelliccio, Christina" initials="PC" userId="S::christina.pelliccio@cpuc.ca.gov::382536fa-12fe-4324-b07e-cd15637ed21b" providerId="AD"/>
  <p188:author id="{CEE97BC1-C001-4972-CCE4-9B4E6C2725B1}" name="Brant, Simone" initials="BS" userId="S::simone.brant@cpuc.ca.gov::468ebe8d-1b2a-400d-bed1-5987d5e64cc4" providerId="AD"/>
  <p188:author id="{5B184AC4-7FF4-B73D-DE67-58B36A944B27}" name="McGarry, James" initials="MJ" userId="S::james.mcgarry@cpuc.ca.gov::4ed70578-3dab-4c8b-a419-6a0879f9ead5" providerId="AD"/>
  <p188:author id="{590F80DA-99B0-E310-37FA-87D8C8B60B7E}" name="Sterkel, Merideth &quot;Molly&quot;" initials="S&quot;" userId="S::merideth.sterkel@cpuc.ca.gov::9f99ea54-d642-440c-a70c-716acc02a43d" providerId="AD"/>
  <p188:author id="{ACCE39DF-FBF5-0F33-1629-958C6A4A277E}" name="Mozafari, Maryam" initials="MM" userId="S::maryam.mozafari@cpuc.ca.gov::d08947d9-d8f0-4c4c-bede-9a27d38e0b30" providerId="AD"/>
  <p188:author id="{33FE87E7-A3F4-F010-89C9-CA69408A39B7}" name="Reiser, Lauren" initials="RL" userId="S::lauren.reiser@cpuc.ca.gov::ae9f5d00-a87e-417b-84a5-4289863e4d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ingh, Amanda" initials="SA" lastIdx="19" clrIdx="6">
    <p:extLst>
      <p:ext uri="{19B8F6BF-5375-455C-9EA6-DF929625EA0E}">
        <p15:presenceInfo xmlns:p15="http://schemas.microsoft.com/office/powerpoint/2012/main" userId="S::Amanda.Singh@cpuc.ca.gov::b0a305e7-d194-4753-9bde-db8e946ec6df" providerId="AD"/>
      </p:ext>
    </p:extLst>
  </p:cmAuthor>
  <p:cmAuthor id="1" name="LaBonte, Alison" initials="LA" lastIdx="34" clrIdx="0">
    <p:extLst>
      <p:ext uri="{19B8F6BF-5375-455C-9EA6-DF929625EA0E}">
        <p15:presenceInfo xmlns:p15="http://schemas.microsoft.com/office/powerpoint/2012/main" userId="S::alison.labonte@cpuc.ca.gov::c9b55e8c-c27b-4389-9bed-f08c3c1969f8" providerId="AD"/>
      </p:ext>
    </p:extLst>
  </p:cmAuthor>
  <p:cmAuthor id="8" name="Mack, Grant" initials="MG" lastIdx="1" clrIdx="7">
    <p:extLst>
      <p:ext uri="{19B8F6BF-5375-455C-9EA6-DF929625EA0E}">
        <p15:presenceInfo xmlns:p15="http://schemas.microsoft.com/office/powerpoint/2012/main" userId="S::Grant.Mack@cpuc.ca.gov::345f8a6f-a9d1-469e-9048-f1a8e7d53b80" providerId="AD"/>
      </p:ext>
    </p:extLst>
  </p:cmAuthor>
  <p:cmAuthor id="2" name="Symonds, Jason" initials="SJ" lastIdx="22" clrIdx="1">
    <p:extLst>
      <p:ext uri="{19B8F6BF-5375-455C-9EA6-DF929625EA0E}">
        <p15:presenceInfo xmlns:p15="http://schemas.microsoft.com/office/powerpoint/2012/main" userId="S::Jason.Symonds@cpuc.ca.gov::c22ec0fe-4df0-4a1d-aeeb-6a026164c074" providerId="AD"/>
      </p:ext>
    </p:extLst>
  </p:cmAuthor>
  <p:cmAuthor id="9" name="Kjensli, Nika" initials="KN" lastIdx="1" clrIdx="8">
    <p:extLst>
      <p:ext uri="{19B8F6BF-5375-455C-9EA6-DF929625EA0E}">
        <p15:presenceInfo xmlns:p15="http://schemas.microsoft.com/office/powerpoint/2012/main" userId="S::nika.kjensli@cpuc.ca.gov::9120ce1a-efae-4873-a2d3-0658a4a33d6d" providerId="AD"/>
      </p:ext>
    </p:extLst>
  </p:cmAuthor>
  <p:cmAuthor id="3" name="Kulkarni, Kapil" initials="KK" lastIdx="2" clrIdx="2">
    <p:extLst>
      <p:ext uri="{19B8F6BF-5375-455C-9EA6-DF929625EA0E}">
        <p15:presenceInfo xmlns:p15="http://schemas.microsoft.com/office/powerpoint/2012/main" userId="S::kapil.kulkarni@cpuc.ca.gov::af35e3bb-8062-4f6e-9bca-bb809f2d8308" providerId="AD"/>
      </p:ext>
    </p:extLst>
  </p:cmAuthor>
  <p:cmAuthor id="4" name="Haine, Steven K." initials="HK" lastIdx="1" clrIdx="3">
    <p:extLst>
      <p:ext uri="{19B8F6BF-5375-455C-9EA6-DF929625EA0E}">
        <p15:presenceInfo xmlns:p15="http://schemas.microsoft.com/office/powerpoint/2012/main" userId="S::steven.haine@cpuc.ca.gov::e5299d74-28aa-4433-ab20-55c5d59145aa" providerId="AD"/>
      </p:ext>
    </p:extLst>
  </p:cmAuthor>
  <p:cmAuthor id="5" name="Hanes, Fred" initials="HF" lastIdx="1" clrIdx="4">
    <p:extLst>
      <p:ext uri="{19B8F6BF-5375-455C-9EA6-DF929625EA0E}">
        <p15:presenceInfo xmlns:p15="http://schemas.microsoft.com/office/powerpoint/2012/main" userId="S::fred.hanes@cpuc.ca.gov::b00feec7-91bf-4c79-83ce-67350cc02427" providerId="AD"/>
      </p:ext>
    </p:extLst>
  </p:cmAuthor>
  <p:cmAuthor id="6" name="Bout, Danjel" initials="BD" lastIdx="2" clrIdx="5">
    <p:extLst>
      <p:ext uri="{19B8F6BF-5375-455C-9EA6-DF929625EA0E}">
        <p15:presenceInfo xmlns:p15="http://schemas.microsoft.com/office/powerpoint/2012/main" userId="S::danjel.bout@cpuc.ca.gov::f41d2a45-522f-4754-8519-2894ee0dd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74AC8-4D64-4777-A85A-454BF710076E}" v="22" dt="2024-09-18T00:47:11.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75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comments/modernComment_2018_1CFA1C10.xml><?xml version="1.0" encoding="utf-8"?>
<p188:cmLst xmlns:a="http://schemas.openxmlformats.org/drawingml/2006/main" xmlns:r="http://schemas.openxmlformats.org/officeDocument/2006/relationships" xmlns:p188="http://schemas.microsoft.com/office/powerpoint/2018/8/main">
  <p188:cm id="{C4571DA9-ECB8-4060-A3C1-ADE6B93E25FB}" authorId="{5F0026BF-6B07-0B3E-B636-2730C9987BB5}" status="resolved" created="2024-08-09T18:53:40.145">
    <pc:sldMkLst xmlns:pc="http://schemas.microsoft.com/office/powerpoint/2013/main/command">
      <pc:docMk/>
      <pc:sldMk cId="4021756656" sldId="8210"/>
    </pc:sldMkLst>
    <p188:replyLst>
      <p188:reply id="{2205AE85-0069-4855-8A75-3BD79478A2C3}" authorId="{9990520A-16A1-6054-F4BE-1CB5824925E0}" created="2024-08-09T21:11:54.627">
        <p188:txBody>
          <a:bodyPr/>
          <a:lstStyle/>
          <a:p>
            <a:r>
              <a:rPr lang="en-US"/>
              <a:t>[@Pelliccio, Christina] I’m going to put your other ones in an appendix and keep this one for now. Sound good?</a:t>
            </a:r>
          </a:p>
        </p188:txBody>
      </p188:reply>
      <p188:reply id="{C52D94EC-D8F3-436C-8886-23A3594FB01F}" authorId="{5F0026BF-6B07-0B3E-B636-2730C9987BB5}" created="2024-08-09T21:35:32.970">
        <p188:txBody>
          <a:bodyPr/>
          <a:lstStyle/>
          <a:p>
            <a:r>
              <a:rPr lang="en-US"/>
              <a:t>[@Goldmuntz, Sarah] Perfect!</a:t>
            </a:r>
          </a:p>
        </p188:txBody>
      </p188:reply>
    </p188:replyLst>
    <p188:txBody>
      <a:bodyPr/>
      <a:lstStyle/>
      <a:p>
        <a:r>
          <a:rPr lang="en-US"/>
          <a:t>[@Goldmuntz, Sarah] do you think this slide is enough or should we include any of the ones above?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0ACE7A-C6EF-8447-9F67-958EE183E041}" type="datetimeFigureOut">
              <a:rPr lang="en-US" smtClean="0"/>
              <a:t>9/17/2024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90547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19910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371475"/>
            <a:ext cx="4508500" cy="2536825"/>
          </a:xfrm>
        </p:spPr>
      </p:sp>
      <p:sp>
        <p:nvSpPr>
          <p:cNvPr id="3" name="Notes Placeholder 2"/>
          <p:cNvSpPr>
            <a:spLocks noGrp="1"/>
          </p:cNvSpPr>
          <p:nvPr>
            <p:ph type="body" idx="1"/>
          </p:nvPr>
        </p:nvSpPr>
        <p:spPr>
          <a:xfrm>
            <a:off x="610729" y="3040204"/>
            <a:ext cx="5608320" cy="3660458"/>
          </a:xfrm>
        </p:spPr>
        <p:txBody>
          <a:bodyPr/>
          <a:lstStyle/>
          <a:p>
            <a:r>
              <a:rPr lang="en-ZW">
                <a:cs typeface="Calibri"/>
              </a:rPr>
              <a:t>This slide shows the unprecedented quantity of new clean energy resources that have come online in under two years. </a:t>
            </a:r>
          </a:p>
          <a:p>
            <a:r>
              <a:rPr lang="en-ZW">
                <a:cs typeface="Calibri"/>
              </a:rPr>
              <a:t>                    So, Let’s just take a quick look at this data together. We are showing both the nameplate and Sept. net qualifying capacity (NQC). The NQC reflects the amount a particular resource can count towards meeting the reliability requirements.  </a:t>
            </a:r>
          </a:p>
          <a:p>
            <a:r>
              <a:rPr lang="en-ZW">
                <a:cs typeface="Calibri"/>
              </a:rPr>
              <a:t>                 The first row shows the huge amount of new energy storage that has come online since January 2020. This is really the big story in the transformation of the energy fleet.  While we have been expecting storage to provide reliability for most of the past decade – here we can see it has finally arrived – it is now here.   So, Prior to 2020 we had just barely begun to see a few hundred MWs of energy storage online to serve the CAISO markets – and most of the storage was providing just ancillary services. But the storage that you see here now reflects a truly new reliability resource – and these storage MWs are providing energy and capacity on a daily basis.  There is also some storage shown in the “Hybrid” line – so together, there is over 4,000 MW of new storage regularly serving the CAISO market at this time. (And growing monthly)</a:t>
            </a:r>
          </a:p>
          <a:p>
            <a:r>
              <a:rPr lang="en-ZW">
                <a:cs typeface="Calibri"/>
              </a:rPr>
              <a:t>             Of course these storage MWs need energy to charge – so the wind and solar MWs that were added in the past two years – can help provide that energy.   </a:t>
            </a:r>
          </a:p>
          <a:p>
            <a:endParaRPr lang="en-ZW">
              <a:cs typeface="Calibri"/>
            </a:endParaRPr>
          </a:p>
          <a:p>
            <a:r>
              <a:rPr lang="en-ZW">
                <a:cs typeface="Calibri"/>
              </a:rPr>
              <a:t>In addition to the Clean New Resources shown, our possibly last new gas plants came online in Feb 2020 so they are included here as part of the data set of new resources.  Also, some of our new resources serving the CAISO do so as imports, so there are some new imports shown on this chart as well. </a:t>
            </a:r>
          </a:p>
          <a:p>
            <a:endParaRPr lang="en-ZW">
              <a:cs typeface="Calibri"/>
            </a:endParaRPr>
          </a:p>
          <a:p>
            <a:r>
              <a:rPr lang="en-ZW">
                <a:cs typeface="Calibri"/>
              </a:rPr>
              <a:t>All of the new resources support reliability in different ways. </a:t>
            </a:r>
          </a:p>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325482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16</a:t>
            </a:fld>
            <a:endParaRPr lang="en-US"/>
          </a:p>
        </p:txBody>
      </p:sp>
    </p:spTree>
    <p:extLst>
      <p:ext uri="{BB962C8B-B14F-4D97-AF65-F5344CB8AC3E}">
        <p14:creationId xmlns:p14="http://schemas.microsoft.com/office/powerpoint/2010/main" val="71392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18</a:t>
            </a:fld>
            <a:endParaRPr lang="en-US"/>
          </a:p>
        </p:txBody>
      </p:sp>
    </p:spTree>
    <p:extLst>
      <p:ext uri="{BB962C8B-B14F-4D97-AF65-F5344CB8AC3E}">
        <p14:creationId xmlns:p14="http://schemas.microsoft.com/office/powerpoint/2010/main" val="2189951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6C00D-0B72-492E-881E-A2632D412278}" type="datetime4">
              <a:rPr lang="en-US" smtClean="0"/>
              <a:t>September 17,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1F07905-E137-49CA-A9A9-6C440F71EA99}" type="datetime4">
              <a:rPr lang="en-US" smtClean="0"/>
              <a:t>September 17,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82CFA875-53CB-4F42-9EDF-1336A737B391}" type="datetime4">
              <a:rPr lang="en-US" smtClean="0"/>
              <a:t>September 17,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8800131F-22A2-4C61-9774-73A1B9109D9F}" type="datetime4">
              <a:rPr lang="en-US" smtClean="0"/>
              <a:t>September 17,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91A59BA4-EDD0-4027-A063-625085893734}" type="datetime4">
              <a:rPr lang="en-US" smtClean="0"/>
              <a:t>September 17,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D831C37-7D81-4C6F-8067-32B71A6AA1C6}" type="datetime4">
              <a:rPr lang="en-US" smtClean="0"/>
              <a:t>September 17,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3125FCD-8E8B-46D5-9A5F-A8BA013CD720}" type="datetime4">
              <a:rPr lang="en-US" smtClean="0"/>
              <a:t>September 17,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D567A25-A55A-47E0-AA9F-6253DC9076AD}"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0A30674-6473-47BD-87A6-815DF8CB9CEE}"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C231D8D-3112-46F3-B405-8C8AE40D0670}" type="datetime4">
              <a:rPr lang="en-US" smtClean="0"/>
              <a:t>September 17,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5DC417C9-B2BB-4C7D-9BF9-78D1332899E4}" type="datetime4">
              <a:rPr lang="en-US" smtClean="0"/>
              <a:t>September 17,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285A51B-1412-4C36-81DE-EA291FF35949}" type="datetime4">
              <a:rPr lang="en-US" smtClean="0"/>
              <a:t>September 17,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D2A4D9C6-400B-4353-B0DB-8C999763E5A8}" type="datetime4">
              <a:rPr lang="en-US" smtClean="0"/>
              <a:t>September 17,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3571B83-F4F7-4FC4-BBE9-D14F2F25780C}" type="datetime4">
              <a:rPr lang="en-US" smtClean="0"/>
              <a:t>September 17,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2C6C324-33EC-4A81-ACDB-8EE1EFB1B3AA}" type="datetime4">
              <a:rPr lang="en-US" smtClean="0"/>
              <a:t>September 17,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1C15764-388E-4C5F-BD7B-223B12E89E88}" type="datetime4">
              <a:rPr lang="en-US" smtClean="0"/>
              <a:t>September 17,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1B8EBB1D-AE33-4E6C-9345-9B0B6F1E96A5}" type="datetime4">
              <a:rPr lang="en-US" smtClean="0"/>
              <a:t>September 17,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5A89517-CCCA-4F93-B968-23F8328C82C6}" type="datetime4">
              <a:rPr lang="en-US" smtClean="0"/>
              <a:t>September 17,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1410288-E293-4912-9DD5-A7A23003B8E3}" type="datetime4">
              <a:rPr lang="en-US" smtClean="0"/>
              <a:t>September 17,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D04743E9-5718-49D5-9703-5DD8EF30FFB1}" type="datetime4">
              <a:rPr lang="en-US" smtClean="0"/>
              <a:t>September 17,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AD9EA5C-C2C2-4B27-A607-65C0B329A28C}"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29B3BBF-B28B-4641-8CBE-E79388BBFEB4}"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0A3BC6D-727C-4927-BC08-EDB364B5AC0C}" type="datetime4">
              <a:rPr lang="en-US" smtClean="0"/>
              <a:t>September 17,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9913CCA-9D09-492C-916C-1681F2C97F0A}" type="datetime4">
              <a:rPr lang="en-US" smtClean="0"/>
              <a:t>September 17,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4AD9B4FF-3F0C-4587-AF94-B85CB17692FA}" type="datetime4">
              <a:rPr lang="en-US" smtClean="0"/>
              <a:t>September 17,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507B435-0FE4-41FE-9880-A8F2EF9FBF2E}" type="datetime4">
              <a:rPr lang="en-US" smtClean="0"/>
              <a:t>September 17,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69817BC-603D-4D58-AAE9-2189E873D7ED}" type="datetime4">
              <a:rPr lang="en-US" smtClean="0"/>
              <a:t>September 17,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5D98621-9B22-4439-BBDC-389C69977C30}" type="datetime4">
              <a:rPr lang="en-US" smtClean="0"/>
              <a:t>September 17,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8FCE8E3-1A35-47DB-8859-47329062B8C1}" type="datetime4">
              <a:rPr lang="en-US" smtClean="0"/>
              <a:t>September 17,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6D2F012-EBE6-4427-8F61-641494DEED98}" type="datetime4">
              <a:rPr lang="en-US" smtClean="0"/>
              <a:t>September 17,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031E4F9E-916E-455B-899C-F6608DEC9A24}" type="datetime4">
              <a:rPr lang="en-US" smtClean="0"/>
              <a:t>September 17,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A08A7439-1ABB-4CD2-B84A-4B4718B28F68}" type="datetime4">
              <a:rPr lang="en-US" smtClean="0"/>
              <a:t>September 17,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30FF8779-E11B-4230-97E1-9BC4D27E29F3}" type="datetime4">
              <a:rPr lang="en-US" smtClean="0"/>
              <a:t>September 17,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0C4A004-8388-498F-A1DD-6035875A3C3D}"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D8327BE-AC4C-4C5B-B2DF-B5FA9352DBC7}"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61501DC-1A7A-4C79-9659-E6D5F0196AD0}"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A4BE0C68-118B-41F9-82B7-956001106640}" type="datetime4">
              <a:rPr lang="en-US" smtClean="0"/>
              <a:t>September 17,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BB3E8EF8-3F25-45D5-8D69-CACB1BB81114}" type="datetime4">
              <a:rPr lang="en-US" smtClean="0"/>
              <a:t>September 17,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3FB0F06-7083-41DF-921E-6C893F966893}" type="datetime4">
              <a:rPr lang="en-US" smtClean="0"/>
              <a:t>September 17,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D64E99D-A8E7-47A8-893B-CA043AA98793}" type="datetime4">
              <a:rPr lang="en-US" smtClean="0"/>
              <a:t>September 17,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C4F6736-D2C5-4898-8A98-AAB1EE8C53F3}" type="datetime4">
              <a:rPr lang="en-US" smtClean="0"/>
              <a:t>September 17,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AE8B0220-8291-4FC1-97AC-117347A0A328}" type="datetime4">
              <a:rPr lang="en-US" smtClean="0"/>
              <a:t>September 17,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2CA5D9E-9BAD-4CC2-B883-F58C93E36990}" type="datetime4">
              <a:rPr lang="en-US" smtClean="0"/>
              <a:t>September 17,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E16A4BF-380A-47BA-85C0-19F82C5494EB}" type="datetime4">
              <a:rPr lang="en-US" smtClean="0"/>
              <a:t>September 17,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78AF4A7-02B0-40E1-BB7E-25DA5312F44D}"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64B8419-2234-40A4-AF89-CB4DAEDBF5AB}" type="datetime4">
              <a:rPr lang="en-US" smtClean="0"/>
              <a:t>September 17,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E095A6A-BA4C-4C9A-B559-79E7F7294ADB}" type="datetime4">
              <a:rPr lang="en-US" smtClean="0"/>
              <a:t>September 17,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DBDE002-E3C7-4768-9C3F-2B78FE5E3419}"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0C59CBB-6F0B-4466-9969-DE76E47904ED}"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476BD16-A3C7-49C8-B88D-67CCFB11A20A}" type="datetime4">
              <a:rPr lang="en-US" smtClean="0"/>
              <a:t>September 17,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6CD8418-13BB-415A-B41C-9B4980186004}" type="datetime4">
              <a:rPr lang="en-US" smtClean="0"/>
              <a:t>September 17,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1222BBCE-F217-4F77-8737-BCE42103890A}" type="datetime4">
              <a:rPr lang="en-US" smtClean="0"/>
              <a:t>September 17,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3E49222D-08C5-44CC-A753-7E5793B47A45}" type="datetime4">
              <a:rPr lang="en-US" smtClean="0"/>
              <a:t>September 17,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4DA5561-7E37-4490-AAE5-3F028EDFABBD}" type="datetime4">
              <a:rPr lang="en-US" smtClean="0"/>
              <a:t>September 17,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71EA9660-66EA-49A0-A7F2-9EB6CE9A9499}" type="datetime4">
              <a:rPr lang="en-US" smtClean="0"/>
              <a:t>September 17,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D149B3D-5257-4A35-9BE7-06DE41681427}" type="datetime4">
              <a:rPr lang="en-US" smtClean="0"/>
              <a:t>September 17,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BE44D44-382D-4950-A773-3D4E3D6CEDC8}" type="datetime4">
              <a:rPr lang="en-US" smtClean="0"/>
              <a:t>September 17,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a:prstGeom prst="rect">
            <a:avLst/>
          </a:prstGeo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a:prstGeom prst="rect">
            <a:avLst/>
          </a:prstGeo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September 17,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a:xfrm>
            <a:off x="609600" y="1825625"/>
            <a:ext cx="109728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September 17,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a:prstGeom prst="rect">
            <a:avLst/>
          </a:prstGeo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a:prstGeom prst="rect">
            <a:avLst/>
          </a:prstGeo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September 17,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a:prstGeom prst="rect">
            <a:avLst/>
          </a:prstGeo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a:prstGeom prst="rect">
            <a:avLst/>
          </a:prstGeo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a:prstGeom prst="rect">
            <a:avLst/>
          </a:prstGeo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a:prstGeom prst="rect">
            <a:avLst/>
          </a:prstGeo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a:prstGeom prst="rect">
            <a:avLst/>
          </a:prstGeo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September 17,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September 17,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September 17,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a:prstGeom prst="rect">
            <a:avLst/>
          </a:prstGeo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September 17,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43BD12B8-3B26-4D3F-A1D1-E35196D6BA4C}" type="datetime4">
              <a:rPr lang="en-US" smtClean="0"/>
              <a:t>September 17,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a:prstGeom prst="rect">
            <a:avLst/>
          </a:prstGeo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September 17,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a:xfrm>
            <a:off x="609600" y="365125"/>
            <a:ext cx="109728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a:xfrm>
            <a:off x="609600" y="1825625"/>
            <a:ext cx="109728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September 17,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September 17,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a:xfrm>
            <a:off x="3633263" y="6400801"/>
            <a:ext cx="5842207" cy="209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September 17,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September 17,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September 17,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September 17,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September 17,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September 17,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296B7B7-6D4A-404A-90CB-E862D843B7C0}" type="datetime4">
              <a:rPr lang="en-US" smtClean="0"/>
              <a:t>September 17,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September 17,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September 17,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September 17,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September 17,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September 17,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D0C40D8-E0F4-497A-8B18-224E066D6DD2}" type="datetime4">
              <a:rPr lang="en-US" smtClean="0"/>
              <a:t>September 17,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FE23F2EB-2248-4BE4-A733-D6404F2D6412}" type="datetime4">
              <a:rPr lang="en-US" smtClean="0"/>
              <a:t>September 17,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33DC933B-E4BD-4C97-BA4B-E9686BA96529}" type="datetime4">
              <a:rPr lang="en-US" smtClean="0"/>
              <a:t>September 17,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FB3F2B90-37F6-48E7-8D17-75BFFE6001B8}" type="datetime4">
              <a:rPr lang="en-US" smtClean="0"/>
              <a:t>September 17,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E15709A-8055-4EAB-870B-C4EC798E821E}" type="datetime4">
              <a:rPr lang="en-US" smtClean="0"/>
              <a:t>September 17,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7996C8D8-1933-476A-AB67-618F701FEC2B}" type="datetime4">
              <a:rPr lang="en-US" smtClean="0"/>
              <a:t>September 17,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September 17,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September 17,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puc.ca.gov/industries-and-topics/electrical-energy/electric-power-procurement/long-term-procurement-planning/more-information-on-authorizing-procurement/irp-procurement-track"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018_1CFA1C10.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hyperlink" Target="https://www.cpuc.ca.gov/-/media/cpuc-website/divisions/energy-division/documents/summer-2021-reliability/tracking-energy-development/first-quarterly-joint-agency-reliability-planning-assessment-sb846.pdf" TargetMode="External"/><Relationship Id="rId13" Type="http://schemas.openxmlformats.org/officeDocument/2006/relationships/hyperlink" Target="https://www.cpuc.ca.gov/-/media/cpuc-website/divisions/energy-division/documents/integrated-resource-plan-and-long-term-procurement-plan-irp-ltpp/publicirpcompliancereport080123.pdf" TargetMode="External"/><Relationship Id="rId18" Type="http://schemas.openxmlformats.org/officeDocument/2006/relationships/hyperlink" Target="mailto:irpdatarequest@cpuc.ca.gov" TargetMode="External"/><Relationship Id="rId3" Type="http://schemas.openxmlformats.org/officeDocument/2006/relationships/hyperlink" Target="https://www.cpuc.ca.gov/trackingenergy" TargetMode="External"/><Relationship Id="rId7" Type="http://schemas.openxmlformats.org/officeDocument/2006/relationships/hyperlink" Target="https://efiling.energy.ca.gov/GetDocument.aspx?tn=253425" TargetMode="External"/><Relationship Id="rId12" Type="http://schemas.openxmlformats.org/officeDocument/2006/relationships/hyperlink" Target="https://www.cpuc.ca.gov/industries-and-topics/electrical-energy/electric-power-procurement/long-term-procurement-planning/more-information-on-authorizing-procurement/irp-procurement-track" TargetMode="External"/><Relationship Id="rId17" Type="http://schemas.openxmlformats.org/officeDocument/2006/relationships/hyperlink" Target="https://www.cpuc.ca.gov/-/media/cpuc-website/divisions/energy-division/documents/integrated-resource-plan-and-long-term-procurement-plan-irp-ltpp/ed_staff_review_of_feb2021_data_in_compliance_with_d1911016.pdf" TargetMode="External"/><Relationship Id="rId2" Type="http://schemas.openxmlformats.org/officeDocument/2006/relationships/notesSlide" Target="../notesSlides/notesSlide5.xml"/><Relationship Id="rId16" Type="http://schemas.openxmlformats.org/officeDocument/2006/relationships/hyperlink" Target="https://www.cpuc.ca.gov/-/media/cpuc-website/divisions/energy-division/documents/integrated-resource-plan-and-long-term-procurement-plan-irp-ltpp/d1911016-feb-2022-procurement.pdf" TargetMode="External"/><Relationship Id="rId1" Type="http://schemas.openxmlformats.org/officeDocument/2006/relationships/slideLayout" Target="../slideLayouts/slideLayout2.xml"/><Relationship Id="rId6" Type="http://schemas.openxmlformats.org/officeDocument/2006/relationships/hyperlink" Target="https://efiling.energy.ca.gov/GetDocument.aspx?tn=251991" TargetMode="External"/><Relationship Id="rId11" Type="http://schemas.openxmlformats.org/officeDocument/2006/relationships/hyperlink" Target="https://www.caiso.com/about/news/media-resources#key-statistics" TargetMode="External"/><Relationship Id="rId5" Type="http://schemas.openxmlformats.org/officeDocument/2006/relationships/hyperlink" Target="https://www.cpuc.ca.gov/-/media/cpuc-website/divisions/energy-division/documents/summer-2021-reliability/tracking-energy-development/second-quarterly-report51623.pdf" TargetMode="External"/><Relationship Id="rId15" Type="http://schemas.openxmlformats.org/officeDocument/2006/relationships/hyperlink" Target="https://www.cpuc.ca.gov/-/media/cpuc-website/divisions/energy-division/documents/integrated-resource-plan-and-long-term-procurement-plan-irp-ltpp/d1911016andd21.pdf" TargetMode="External"/><Relationship Id="rId10" Type="http://schemas.openxmlformats.org/officeDocument/2006/relationships/hyperlink" Target="https://www.energy.ca.gov/data-reports/energy-almanac" TargetMode="External"/><Relationship Id="rId4" Type="http://schemas.openxmlformats.org/officeDocument/2006/relationships/hyperlink" Target="https://www.cpuc.ca.gov/-/media/cpuc-website/divisions/energy-division/documents/summer-2021-reliability/tracking-energy-development/joint-agency-reliability-planning-assessment_20230209t155250.pdf" TargetMode="External"/><Relationship Id="rId9" Type="http://schemas.openxmlformats.org/officeDocument/2006/relationships/hyperlink" Target="https://www.cpuc.ca.gov/-/media/cpuc-website/divisions/energy-division/documents/summer-2021-reliability/tracking-energy-development/joint-agency-reliability-planning-assessment--sb-846-combined-second-and-third-quarterly-report-2024.pdf" TargetMode="External"/><Relationship Id="rId14" Type="http://schemas.openxmlformats.org/officeDocument/2006/relationships/hyperlink" Target="https://www.cpuc.ca.gov/-/media/cpuc-website/divisions/energy-division/documents/integrated-resource-plan-and-long-term-procurement-plan-irp-ltpp/final-public-report-d19mtr-compliance-summaries-feb-2023-vintagever2.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aiso.com/participate/Pages/Generation/Defaul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irpdatarequest@cpuc.ca.gov" TargetMode="External"/><Relationship Id="rId5" Type="http://schemas.openxmlformats.org/officeDocument/2006/relationships/hyperlink" Target="https://www.cpuc.ca.gov/industries-and-topics/electrical-energy/electric-power-procurement/long-term-procurement-planning/more-information-on-authorizing-procurement/irp-procurement-track" TargetMode="External"/><Relationship Id="rId4" Type="http://schemas.openxmlformats.org/officeDocument/2006/relationships/hyperlink" Target="https://www.cpuc.ca.gov/industries-and-topics/electrical-energy/electric-power-procurement/resource-adequacy-homepage/resource-adequacy-compliance-materia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iso.com/participate/Pages/Generation/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cpuc.ca.gov/industries-and-topics/electrical-energy/electric-power-procurement/resource-adequacy-homepage/resource-adequacy-compliance-materia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64808" y="4048395"/>
            <a:ext cx="10907610" cy="2349065"/>
          </a:xfrm>
        </p:spPr>
        <p:txBody>
          <a:bodyPr vert="horz" lIns="0" tIns="0" rIns="0" bIns="0" rtlCol="0" anchor="t">
            <a:normAutofit/>
          </a:bodyPr>
          <a:lstStyle/>
          <a:p>
            <a:pPr>
              <a:lnSpc>
                <a:spcPct val="120000"/>
              </a:lnSpc>
            </a:pPr>
            <a:r>
              <a:rPr lang="en-US" sz="2000" dirty="0"/>
              <a:t>Data current as of August 2024</a:t>
            </a:r>
          </a:p>
          <a:p>
            <a:pPr>
              <a:lnSpc>
                <a:spcPct val="120000"/>
              </a:lnSpc>
            </a:pPr>
            <a:br>
              <a:rPr lang="en-US" sz="2000" dirty="0"/>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US" sz="2800" b="1" i="1" dirty="0"/>
          </a:p>
        </p:txBody>
      </p:sp>
      <p:pic>
        <p:nvPicPr>
          <p:cNvPr id="6" name="Picture 5" descr="A picture containing text&#10;&#10;Description automatically generated">
            <a:extLst>
              <a:ext uri="{FF2B5EF4-FFF2-40B4-BE49-F238E27FC236}">
                <a16:creationId xmlns:a16="http://schemas.microsoft.com/office/drawing/2014/main" id="{9FE6DBD7-2007-4637-93F5-9D65DC262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945" y="5004190"/>
            <a:ext cx="1709157" cy="1578212"/>
          </a:xfrm>
          <a:prstGeom prst="rect">
            <a:avLst/>
          </a:prstGeom>
        </p:spPr>
      </p:pic>
      <p:sp>
        <p:nvSpPr>
          <p:cNvPr id="7" name="Title 6">
            <a:extLst>
              <a:ext uri="{FF2B5EF4-FFF2-40B4-BE49-F238E27FC236}">
                <a16:creationId xmlns:a16="http://schemas.microsoft.com/office/drawing/2014/main" id="{C27468A0-A1AF-95E6-59AD-1CD94D806D2D}"/>
              </a:ext>
            </a:extLst>
          </p:cNvPr>
          <p:cNvSpPr>
            <a:spLocks noGrp="1"/>
          </p:cNvSpPr>
          <p:nvPr>
            <p:ph type="ctrTitle"/>
          </p:nvPr>
        </p:nvSpPr>
        <p:spPr>
          <a:xfrm>
            <a:off x="764808" y="1849281"/>
            <a:ext cx="9601200" cy="2306637"/>
          </a:xfrm>
        </p:spPr>
        <p:txBody>
          <a:bodyPr/>
          <a:lstStyle/>
          <a:p>
            <a:r>
              <a:rPr lang="en-ZW"/>
              <a:t>Resource Tracking Data</a:t>
            </a:r>
            <a:br>
              <a:rPr lang="en-ZW"/>
            </a:br>
            <a:endParaRPr lang="en-US"/>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425199" y="5612153"/>
            <a:ext cx="5818977" cy="707886"/>
          </a:xfrm>
          <a:prstGeom prst="rect">
            <a:avLst/>
          </a:prstGeom>
          <a:noFill/>
        </p:spPr>
        <p:txBody>
          <a:bodyPr wrap="square" lIns="91440" tIns="45720" rIns="91440" bIns="45720" rtlCol="0" anchor="t">
            <a:spAutoFit/>
          </a:bodyPr>
          <a:lstStyle/>
          <a:p>
            <a:r>
              <a:rPr lang="en-ZW" sz="1000" b="1"/>
              <a:t>Note</a:t>
            </a:r>
            <a:r>
              <a:rPr lang="en-ZW" sz="1000"/>
              <a:t>: </a:t>
            </a:r>
            <a:r>
              <a:rPr lang="en-ZW" sz="1000">
                <a:ea typeface="+mn-lt"/>
                <a:cs typeface="+mn-lt"/>
              </a:rPr>
              <a:t>Data shown here shows a snapshot of new resources added to the CAISO grid Q12020 – Q3 2024,  including specified CAISO imports.  </a:t>
            </a:r>
            <a:r>
              <a:rPr lang="en-ZW" sz="1000"/>
              <a:t>Hybrids include some storage, and some other (usually solar) technology. MW shown here only include the storage portion of hybrids.</a:t>
            </a:r>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224797"/>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Total Storage Online</a:t>
            </a:r>
            <a:br>
              <a:rPr lang="en-ZW"/>
            </a:br>
            <a:r>
              <a:rPr lang="en-ZW" sz="2400"/>
              <a:t>By Year</a:t>
            </a:r>
            <a:endParaRPr lang="en-US"/>
          </a:p>
        </p:txBody>
      </p:sp>
      <p:sp>
        <p:nvSpPr>
          <p:cNvPr id="7" name="TextBox 6">
            <a:extLst>
              <a:ext uri="{FF2B5EF4-FFF2-40B4-BE49-F238E27FC236}">
                <a16:creationId xmlns:a16="http://schemas.microsoft.com/office/drawing/2014/main" id="{C4532470-9E94-E290-0CC7-7B693A57B58F}"/>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August 31, 2024</a:t>
            </a:r>
            <a:br>
              <a:rPr lang="en-US" dirty="0"/>
            </a:br>
            <a:endParaRPr lang="en-US" dirty="0">
              <a:solidFill>
                <a:srgbClr val="FF0000"/>
              </a:solidFill>
            </a:endParaRPr>
          </a:p>
        </p:txBody>
      </p:sp>
      <p:sp>
        <p:nvSpPr>
          <p:cNvPr id="5" name="TextBox 7">
            <a:extLst>
              <a:ext uri="{FF2B5EF4-FFF2-40B4-BE49-F238E27FC236}">
                <a16:creationId xmlns:a16="http://schemas.microsoft.com/office/drawing/2014/main" id="{EF397570-792F-F09F-DDD4-2C5DB85DC2C0}"/>
              </a:ext>
            </a:extLst>
          </p:cNvPr>
          <p:cNvSpPr txBox="1"/>
          <p:nvPr/>
        </p:nvSpPr>
        <p:spPr>
          <a:xfrm>
            <a:off x="6687077" y="1494086"/>
            <a:ext cx="4820314" cy="553997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100" b="1" dirty="0"/>
              <a:t>Installed to date: </a:t>
            </a:r>
            <a:r>
              <a:rPr lang="en-US" sz="2100" dirty="0"/>
              <a:t>~10,000 MW of storage nameplate capacity is online serving the grid as of August 2024, including imports</a:t>
            </a:r>
            <a:endParaRPr lang="en-US" dirty="0"/>
          </a:p>
          <a:p>
            <a:pPr marL="800100" lvl="1" indent="-342900">
              <a:buFont typeface="Arial"/>
              <a:buChar char="•"/>
            </a:pPr>
            <a:r>
              <a:rPr lang="en-US" sz="2100" dirty="0"/>
              <a:t>Includes ~150 MW of storage added prior to 2020</a:t>
            </a:r>
            <a:endParaRPr lang="en-US" dirty="0"/>
          </a:p>
          <a:p>
            <a:pPr marL="800100" lvl="1" indent="-342900">
              <a:buFont typeface="Arial"/>
              <a:buChar char="•"/>
            </a:pPr>
            <a:r>
              <a:rPr lang="en-US" sz="2100" dirty="0"/>
              <a:t>Includes standalone batteries storage and the storage component of hybrid resources</a:t>
            </a:r>
            <a:endParaRPr lang="en-US" dirty="0"/>
          </a:p>
          <a:p>
            <a:pPr marL="342900" indent="-342900">
              <a:buFont typeface="Arial"/>
              <a:buChar char="•"/>
            </a:pPr>
            <a:r>
              <a:rPr lang="en-US" sz="2100" b="1" dirty="0"/>
              <a:t>Expected future installs: </a:t>
            </a:r>
            <a:r>
              <a:rPr lang="en-US" sz="2100" dirty="0"/>
              <a:t>~12,600 MW nameplate of additional storage resources are in contract and expected to come online by 2026. </a:t>
            </a:r>
          </a:p>
          <a:p>
            <a:pPr marL="285750" lvl="1" indent="-285750">
              <a:buFont typeface="Arial"/>
              <a:buChar char="•"/>
            </a:pPr>
            <a:endParaRPr lang="en-US" sz="2100" dirty="0"/>
          </a:p>
          <a:p>
            <a:pPr marL="285750" indent="-285750">
              <a:buFont typeface="Arial"/>
              <a:buChar char="•"/>
            </a:pPr>
            <a:endParaRPr lang="en-US" dirty="0"/>
          </a:p>
        </p:txBody>
      </p:sp>
      <p:pic>
        <p:nvPicPr>
          <p:cNvPr id="6" name="Picture 5" descr="A graph showing a growing graph&#10;&#10;Description automatically generated with medium confidence">
            <a:extLst>
              <a:ext uri="{FF2B5EF4-FFF2-40B4-BE49-F238E27FC236}">
                <a16:creationId xmlns:a16="http://schemas.microsoft.com/office/drawing/2014/main" id="{823CCF15-7D99-8400-CD2D-47E31976B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61" y="1571171"/>
            <a:ext cx="6301108" cy="3967980"/>
          </a:xfrm>
          <a:prstGeom prst="rect">
            <a:avLst/>
          </a:prstGeom>
        </p:spPr>
      </p:pic>
    </p:spTree>
    <p:extLst>
      <p:ext uri="{BB962C8B-B14F-4D97-AF65-F5344CB8AC3E}">
        <p14:creationId xmlns:p14="http://schemas.microsoft.com/office/powerpoint/2010/main" val="369727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292-0E1A-85EF-7AF5-F555319708E1}"/>
              </a:ext>
            </a:extLst>
          </p:cNvPr>
          <p:cNvSpPr>
            <a:spLocks noGrp="1"/>
          </p:cNvSpPr>
          <p:nvPr>
            <p:ph type="title"/>
          </p:nvPr>
        </p:nvSpPr>
        <p:spPr/>
        <p:txBody>
          <a:bodyPr/>
          <a:lstStyle/>
          <a:p>
            <a:r>
              <a:rPr lang="en-ZW"/>
              <a:t>Part 2: Integrated Resource Planning Compliance</a:t>
            </a:r>
          </a:p>
        </p:txBody>
      </p:sp>
      <p:sp>
        <p:nvSpPr>
          <p:cNvPr id="3" name="Text Placeholder 2">
            <a:extLst>
              <a:ext uri="{FF2B5EF4-FFF2-40B4-BE49-F238E27FC236}">
                <a16:creationId xmlns:a16="http://schemas.microsoft.com/office/drawing/2014/main" id="{580F3127-BA4A-E660-6BAE-DE05F0C5A53D}"/>
              </a:ext>
            </a:extLst>
          </p:cNvPr>
          <p:cNvSpPr>
            <a:spLocks noGrp="1"/>
          </p:cNvSpPr>
          <p:nvPr>
            <p:ph type="body" idx="1"/>
          </p:nvPr>
        </p:nvSpPr>
        <p:spPr>
          <a:xfrm>
            <a:off x="609600" y="4589463"/>
            <a:ext cx="10145485" cy="1500187"/>
          </a:xfrm>
        </p:spPr>
        <p:txBody>
          <a:bodyPr vert="horz" lIns="0" tIns="45720" rIns="91440" bIns="45720" rtlCol="0" anchor="t">
            <a:normAutofit/>
          </a:bodyPr>
          <a:lstStyle/>
          <a:p>
            <a:pPr marL="342900" indent="-342900">
              <a:buFont typeface="Arial" panose="020B0604020202020204" pitchFamily="34" charset="0"/>
              <a:buChar char="•"/>
            </a:pPr>
            <a:r>
              <a:rPr lang="en-ZW"/>
              <a:t>New IRP Procurement MW by Year and Resource Type- Nameplate</a:t>
            </a:r>
          </a:p>
          <a:p>
            <a:pPr marL="342900" indent="-342900">
              <a:buFont typeface="Arial" panose="020B0604020202020204" pitchFamily="34" charset="0"/>
              <a:buChar char="•"/>
            </a:pPr>
            <a:r>
              <a:rPr lang="en-ZW"/>
              <a:t>New IRP Procurement MW by Year and Resource Type – NQC</a:t>
            </a:r>
            <a:endParaRPr lang="en-US"/>
          </a:p>
        </p:txBody>
      </p:sp>
      <p:sp>
        <p:nvSpPr>
          <p:cNvPr id="4" name="Slide Number Placeholder 3">
            <a:extLst>
              <a:ext uri="{FF2B5EF4-FFF2-40B4-BE49-F238E27FC236}">
                <a16:creationId xmlns:a16="http://schemas.microsoft.com/office/drawing/2014/main" id="{730D7261-9047-937F-CAD7-5E97752FA537}"/>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396977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12</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268193" y="5633573"/>
            <a:ext cx="11651207" cy="769441"/>
          </a:xfrm>
          <a:prstGeom prst="rect">
            <a:avLst/>
          </a:prstGeom>
          <a:noFill/>
        </p:spPr>
        <p:txBody>
          <a:bodyPr wrap="square" lIns="91440" tIns="45720" rIns="91440" bIns="45720" rtlCol="0" anchor="t">
            <a:spAutoFit/>
          </a:bodyPr>
          <a:lstStyle/>
          <a:p>
            <a:r>
              <a:rPr lang="en-ZW" sz="1100" b="1"/>
              <a:t>Note</a:t>
            </a:r>
            <a:r>
              <a:rPr lang="en-ZW" sz="1100"/>
              <a:t>: </a:t>
            </a:r>
            <a:r>
              <a:rPr lang="en-ZW" sz="1100">
                <a:ea typeface="+mn-lt"/>
                <a:cs typeface="+mn-lt"/>
              </a:rPr>
              <a:t>Data shown here shows a snapshot of new resources added to the CAISO grid Q12020 – Q3 2024 for compliance with Integrated Resource Planning (IRP) procurement orders, including specified CAISO imports. "Other" resources includes geothermal, biomass, biogas, and hydropower. </a:t>
            </a:r>
            <a:r>
              <a:rPr lang="en-ZW" sz="1100"/>
              <a:t>Hybrids include some storage, and some other (usually solar).  Additional resources have come online for other reasons in this time period but are not included in these figures. </a:t>
            </a:r>
          </a:p>
          <a:p>
            <a:r>
              <a:rPr lang="en-ZW" sz="1100"/>
              <a:t>See: </a:t>
            </a:r>
            <a:r>
              <a:rPr lang="en-ZW" sz="1100">
                <a:ea typeface="+mn-lt"/>
                <a:cs typeface="+mn-lt"/>
                <a:hlinkClick r:id="rId2"/>
              </a:rPr>
              <a:t>IRP Procurement Track (ca.gov)</a:t>
            </a:r>
            <a:r>
              <a:rPr lang="en-ZW" sz="1100">
                <a:ea typeface="+mn-lt"/>
                <a:cs typeface="+mn-lt"/>
              </a:rPr>
              <a:t> for more information about IRP Procurement Order Compliance.</a:t>
            </a:r>
            <a:endParaRPr lang="en-ZW" sz="1100"/>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224797"/>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IRP Procurement</a:t>
            </a:r>
            <a:br>
              <a:rPr lang="en-ZW"/>
            </a:br>
            <a:r>
              <a:rPr lang="en-ZW" sz="2400"/>
              <a:t>By Year and Resource Type</a:t>
            </a:r>
            <a:endParaRPr lang="en-US"/>
          </a:p>
        </p:txBody>
      </p:sp>
      <p:sp>
        <p:nvSpPr>
          <p:cNvPr id="5" name="TextBox 4">
            <a:extLst>
              <a:ext uri="{FF2B5EF4-FFF2-40B4-BE49-F238E27FC236}">
                <a16:creationId xmlns:a16="http://schemas.microsoft.com/office/drawing/2014/main" id="{4B60FC0D-E8F0-FE5D-63D8-06989BEADC46}"/>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August 31, 2024</a:t>
            </a:r>
            <a:br>
              <a:rPr lang="en-US" dirty="0"/>
            </a:br>
            <a:endParaRPr lang="en-US" dirty="0">
              <a:solidFill>
                <a:srgbClr val="FF0000"/>
              </a:solidFill>
            </a:endParaRPr>
          </a:p>
        </p:txBody>
      </p:sp>
      <p:pic>
        <p:nvPicPr>
          <p:cNvPr id="7" name="Picture 6" descr="A graph showing different colored lines&#10;&#10;Description automatically generated">
            <a:extLst>
              <a:ext uri="{FF2B5EF4-FFF2-40B4-BE49-F238E27FC236}">
                <a16:creationId xmlns:a16="http://schemas.microsoft.com/office/drawing/2014/main" id="{74517A12-036D-8B22-E16C-794783217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 y="1496122"/>
            <a:ext cx="5847960" cy="4035138"/>
          </a:xfrm>
          <a:prstGeom prst="rect">
            <a:avLst/>
          </a:prstGeom>
        </p:spPr>
      </p:pic>
      <p:pic>
        <p:nvPicPr>
          <p:cNvPr id="9" name="Picture 8" descr="A graph showing a number of resources&#10;&#10;Description automatically generated with medium confidence">
            <a:extLst>
              <a:ext uri="{FF2B5EF4-FFF2-40B4-BE49-F238E27FC236}">
                <a16:creationId xmlns:a16="http://schemas.microsoft.com/office/drawing/2014/main" id="{B888BE8B-F35F-365C-8BA4-0C298F4DA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855" y="1496123"/>
            <a:ext cx="6323245" cy="4035138"/>
          </a:xfrm>
          <a:prstGeom prst="rect">
            <a:avLst/>
          </a:prstGeom>
        </p:spPr>
      </p:pic>
    </p:spTree>
    <p:extLst>
      <p:ext uri="{BB962C8B-B14F-4D97-AF65-F5344CB8AC3E}">
        <p14:creationId xmlns:p14="http://schemas.microsoft.com/office/powerpoint/2010/main" val="115001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292-0E1A-85EF-7AF5-F555319708E1}"/>
              </a:ext>
            </a:extLst>
          </p:cNvPr>
          <p:cNvSpPr>
            <a:spLocks noGrp="1"/>
          </p:cNvSpPr>
          <p:nvPr>
            <p:ph type="title"/>
          </p:nvPr>
        </p:nvSpPr>
        <p:spPr/>
        <p:txBody>
          <a:bodyPr/>
          <a:lstStyle/>
          <a:p>
            <a:r>
              <a:rPr lang="en-ZW"/>
              <a:t>Part 3: Expected New MWs </a:t>
            </a:r>
            <a:br>
              <a:rPr lang="en-ZW"/>
            </a:br>
            <a:r>
              <a:rPr lang="en-ZW"/>
              <a:t>based on LSE Contracts to date</a:t>
            </a:r>
            <a:endParaRPr lang="en-US"/>
          </a:p>
        </p:txBody>
      </p:sp>
      <p:sp>
        <p:nvSpPr>
          <p:cNvPr id="3" name="Text Placeholder 2">
            <a:extLst>
              <a:ext uri="{FF2B5EF4-FFF2-40B4-BE49-F238E27FC236}">
                <a16:creationId xmlns:a16="http://schemas.microsoft.com/office/drawing/2014/main" id="{580F3127-BA4A-E660-6BAE-DE05F0C5A53D}"/>
              </a:ext>
            </a:extLst>
          </p:cNvPr>
          <p:cNvSpPr>
            <a:spLocks noGrp="1"/>
          </p:cNvSpPr>
          <p:nvPr>
            <p:ph type="body" idx="1"/>
          </p:nvPr>
        </p:nvSpPr>
        <p:spPr>
          <a:xfrm>
            <a:off x="609600" y="4589463"/>
            <a:ext cx="10145485" cy="1500187"/>
          </a:xfrm>
        </p:spPr>
        <p:txBody>
          <a:bodyPr vert="horz" lIns="0" tIns="45720" rIns="91440" bIns="45720" rtlCol="0" anchor="t">
            <a:normAutofit/>
          </a:bodyPr>
          <a:lstStyle/>
          <a:p>
            <a:pPr marL="342900" indent="-342900">
              <a:buFont typeface="Arial" panose="020B0604020202020204" pitchFamily="34" charset="0"/>
              <a:buChar char="•"/>
            </a:pPr>
            <a:r>
              <a:rPr lang="en-ZW"/>
              <a:t>Expected New MW by Year and Resource Type- Nameplate</a:t>
            </a:r>
          </a:p>
          <a:p>
            <a:pPr marL="342900" indent="-342900">
              <a:buFont typeface="Arial" panose="020B0604020202020204" pitchFamily="34" charset="0"/>
              <a:buChar char="•"/>
            </a:pPr>
            <a:r>
              <a:rPr lang="en-ZW"/>
              <a:t>Expected New MW by Year and Resource Type – NQC</a:t>
            </a:r>
            <a:endParaRPr lang="en-US"/>
          </a:p>
          <a:p>
            <a:pPr marL="342900" indent="-342900">
              <a:buFont typeface="Arial" panose="020B0604020202020204" pitchFamily="34" charset="0"/>
              <a:buChar char="•"/>
            </a:pPr>
            <a:r>
              <a:rPr lang="en-ZW">
                <a:ea typeface="+mn-lt"/>
                <a:cs typeface="+mn-lt"/>
              </a:rPr>
              <a:t>Total New Energy Resources Online and Under Contract - Nameplate</a:t>
            </a:r>
            <a:endParaRPr lang="en-ZW"/>
          </a:p>
        </p:txBody>
      </p:sp>
      <p:sp>
        <p:nvSpPr>
          <p:cNvPr id="4" name="Slide Number Placeholder 3">
            <a:extLst>
              <a:ext uri="{FF2B5EF4-FFF2-40B4-BE49-F238E27FC236}">
                <a16:creationId xmlns:a16="http://schemas.microsoft.com/office/drawing/2014/main" id="{730D7261-9047-937F-CAD7-5E97752FA537}"/>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19486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BDD4F-41E1-05E5-E579-96C3A12CDAA9}"/>
              </a:ext>
            </a:extLst>
          </p:cNvPr>
          <p:cNvSpPr>
            <a:spLocks noGrp="1"/>
          </p:cNvSpPr>
          <p:nvPr>
            <p:ph type="sldNum" sz="quarter" idx="12"/>
          </p:nvPr>
        </p:nvSpPr>
        <p:spPr/>
        <p:txBody>
          <a:bodyPr/>
          <a:lstStyle/>
          <a:p>
            <a:fld id="{1C4126A1-9282-4A82-AC02-A59AF4A969C8}" type="slidenum">
              <a:rPr lang="en-US" dirty="0" smtClean="0"/>
              <a:t>14</a:t>
            </a:fld>
            <a:endParaRPr lang="en-US"/>
          </a:p>
        </p:txBody>
      </p:sp>
      <p:sp>
        <p:nvSpPr>
          <p:cNvPr id="7" name="TextBox 6">
            <a:extLst>
              <a:ext uri="{FF2B5EF4-FFF2-40B4-BE49-F238E27FC236}">
                <a16:creationId xmlns:a16="http://schemas.microsoft.com/office/drawing/2014/main" id="{8E8469DB-7A1D-E1A4-7677-5F2657C46307}"/>
              </a:ext>
            </a:extLst>
          </p:cNvPr>
          <p:cNvSpPr txBox="1"/>
          <p:nvPr/>
        </p:nvSpPr>
        <p:spPr>
          <a:xfrm>
            <a:off x="9532460" y="460604"/>
            <a:ext cx="41210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a:t>
            </a:r>
            <a:br>
              <a:rPr lang="en-US" sz="1400"/>
            </a:br>
            <a:r>
              <a:rPr lang="en-US" sz="1400">
                <a:solidFill>
                  <a:srgbClr val="FF0000"/>
                </a:solidFill>
              </a:rPr>
              <a:t>expected/under contract</a:t>
            </a:r>
          </a:p>
          <a:p>
            <a:r>
              <a:rPr lang="en-US" sz="1400">
                <a:solidFill>
                  <a:srgbClr val="FF0000"/>
                </a:solidFill>
              </a:rPr>
              <a:t>as of March 2024</a:t>
            </a:r>
          </a:p>
        </p:txBody>
      </p:sp>
      <p:sp>
        <p:nvSpPr>
          <p:cNvPr id="8" name="Title 1">
            <a:extLst>
              <a:ext uri="{FF2B5EF4-FFF2-40B4-BE49-F238E27FC236}">
                <a16:creationId xmlns:a16="http://schemas.microsoft.com/office/drawing/2014/main" id="{51B1B21C-CD5E-812E-49AF-84D7D70E9DFB}"/>
              </a:ext>
            </a:extLst>
          </p:cNvPr>
          <p:cNvSpPr txBox="1">
            <a:spLocks/>
          </p:cNvSpPr>
          <p:nvPr/>
        </p:nvSpPr>
        <p:spPr>
          <a:xfrm>
            <a:off x="413656" y="-70680"/>
            <a:ext cx="10972800" cy="13255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MWs Expected - Nameplate</a:t>
            </a:r>
            <a:br>
              <a:rPr lang="en-ZW"/>
            </a:br>
            <a:r>
              <a:rPr lang="en-ZW" sz="2400"/>
              <a:t>By Year and Resource Type, including imports</a:t>
            </a:r>
            <a:endParaRPr lang="en-US"/>
          </a:p>
        </p:txBody>
      </p:sp>
      <p:graphicFrame>
        <p:nvGraphicFramePr>
          <p:cNvPr id="6" name="Table 5">
            <a:extLst>
              <a:ext uri="{FF2B5EF4-FFF2-40B4-BE49-F238E27FC236}">
                <a16:creationId xmlns:a16="http://schemas.microsoft.com/office/drawing/2014/main" id="{707259C7-8EB9-0D94-9B70-A27D0C7C522C}"/>
              </a:ext>
            </a:extLst>
          </p:cNvPr>
          <p:cNvGraphicFramePr>
            <a:graphicFrameLocks noGrp="1"/>
          </p:cNvGraphicFramePr>
          <p:nvPr>
            <p:extLst>
              <p:ext uri="{D42A27DB-BD31-4B8C-83A1-F6EECF244321}">
                <p14:modId xmlns:p14="http://schemas.microsoft.com/office/powerpoint/2010/main" val="3392932287"/>
              </p:ext>
            </p:extLst>
          </p:nvPr>
        </p:nvGraphicFramePr>
        <p:xfrm>
          <a:off x="748393" y="1718582"/>
          <a:ext cx="5143500" cy="3790950"/>
        </p:xfrm>
        <a:graphic>
          <a:graphicData uri="http://schemas.openxmlformats.org/drawingml/2006/table">
            <a:tbl>
              <a:tblPr bandRow="1">
                <a:tableStyleId>{5C22544A-7EE6-4342-B048-85BDC9FD1C3A}</a:tableStyleId>
              </a:tblPr>
              <a:tblGrid>
                <a:gridCol w="2057400">
                  <a:extLst>
                    <a:ext uri="{9D8B030D-6E8A-4147-A177-3AD203B41FA5}">
                      <a16:colId xmlns:a16="http://schemas.microsoft.com/office/drawing/2014/main" val="521182777"/>
                    </a:ext>
                  </a:extLst>
                </a:gridCol>
                <a:gridCol w="771525">
                  <a:extLst>
                    <a:ext uri="{9D8B030D-6E8A-4147-A177-3AD203B41FA5}">
                      <a16:colId xmlns:a16="http://schemas.microsoft.com/office/drawing/2014/main" val="1333081137"/>
                    </a:ext>
                  </a:extLst>
                </a:gridCol>
                <a:gridCol w="771525">
                  <a:extLst>
                    <a:ext uri="{9D8B030D-6E8A-4147-A177-3AD203B41FA5}">
                      <a16:colId xmlns:a16="http://schemas.microsoft.com/office/drawing/2014/main" val="848056738"/>
                    </a:ext>
                  </a:extLst>
                </a:gridCol>
                <a:gridCol w="771525">
                  <a:extLst>
                    <a:ext uri="{9D8B030D-6E8A-4147-A177-3AD203B41FA5}">
                      <a16:colId xmlns:a16="http://schemas.microsoft.com/office/drawing/2014/main" val="184961797"/>
                    </a:ext>
                  </a:extLst>
                </a:gridCol>
                <a:gridCol w="771525">
                  <a:extLst>
                    <a:ext uri="{9D8B030D-6E8A-4147-A177-3AD203B41FA5}">
                      <a16:colId xmlns:a16="http://schemas.microsoft.com/office/drawing/2014/main" val="2747505109"/>
                    </a:ext>
                  </a:extLst>
                </a:gridCol>
              </a:tblGrid>
              <a:tr h="428625">
                <a:tc>
                  <a:txBody>
                    <a:bodyPr/>
                    <a:lstStyle/>
                    <a:p>
                      <a:pPr algn="ctr" fontAlgn="base"/>
                      <a:r>
                        <a:rPr lang="en-US" sz="1600" b="1">
                          <a:solidFill>
                            <a:srgbClr val="FFFFFF"/>
                          </a:solidFill>
                          <a:effectLst/>
                          <a:highlight>
                            <a:srgbClr val="6996C9"/>
                          </a:highlight>
                          <a:latin typeface="Century Gothic"/>
                        </a:rPr>
                        <a:t>Resource Type</a:t>
                      </a:r>
                      <a:endParaRPr lang="en-US">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a:solidFill>
                            <a:srgbClr val="FFFFFF"/>
                          </a:solidFill>
                          <a:effectLst/>
                          <a:highlight>
                            <a:srgbClr val="6996C9"/>
                          </a:highlight>
                          <a:latin typeface="Century Gothic"/>
                        </a:rPr>
                        <a:t>2024</a:t>
                      </a:r>
                      <a:endParaRPr lang="en-US">
                        <a:effectLst/>
                        <a:highlight>
                          <a:srgbClr val="6996C9"/>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a:solidFill>
                            <a:srgbClr val="FFFFFF"/>
                          </a:solidFill>
                          <a:effectLst/>
                          <a:highlight>
                            <a:srgbClr val="6996C9"/>
                          </a:highlight>
                          <a:latin typeface="Century Gothic"/>
                        </a:rPr>
                        <a:t>2025</a:t>
                      </a:r>
                      <a:endParaRPr lang="en-US">
                        <a:effectLst/>
                        <a:highlight>
                          <a:srgbClr val="6996C9"/>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a:solidFill>
                            <a:srgbClr val="FFFFFF"/>
                          </a:solidFill>
                          <a:effectLst/>
                          <a:highlight>
                            <a:srgbClr val="6996C9"/>
                          </a:highlight>
                          <a:latin typeface="Century Gothic"/>
                        </a:rPr>
                        <a:t>2026</a:t>
                      </a:r>
                      <a:endParaRPr lang="en-US">
                        <a:effectLst/>
                        <a:highlight>
                          <a:srgbClr val="6996C9"/>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a:solidFill>
                            <a:srgbClr val="FFFFFF"/>
                          </a:solidFill>
                          <a:effectLst/>
                          <a:highlight>
                            <a:srgbClr val="6996C9"/>
                          </a:highlight>
                          <a:latin typeface="Century Gothic"/>
                        </a:rPr>
                        <a:t>Total</a:t>
                      </a:r>
                      <a:endParaRPr lang="en-US">
                        <a:effectLst/>
                        <a:highlight>
                          <a:srgbClr val="6996C9"/>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extLst>
                  <a:ext uri="{0D108BD9-81ED-4DB2-BD59-A6C34878D82A}">
                    <a16:rowId xmlns:a16="http://schemas.microsoft.com/office/drawing/2014/main" val="2829616708"/>
                  </a:ext>
                </a:extLst>
              </a:tr>
              <a:tr h="485775">
                <a:tc>
                  <a:txBody>
                    <a:bodyPr/>
                    <a:lstStyle/>
                    <a:p>
                      <a:pPr algn="ctr" fontAlgn="base"/>
                      <a:r>
                        <a:rPr lang="en-US" sz="1400" b="1">
                          <a:effectLst/>
                          <a:highlight>
                            <a:srgbClr val="D4DDEB"/>
                          </a:highlight>
                          <a:latin typeface="Century Gothic"/>
                        </a:rPr>
                        <a:t>Solar</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637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144</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527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b="1">
                          <a:effectLst/>
                          <a:highlight>
                            <a:srgbClr val="D4DDEB"/>
                          </a:highlight>
                          <a:latin typeface="Century Gothic"/>
                        </a:rPr>
                        <a:t>1,308</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442267217"/>
                  </a:ext>
                </a:extLst>
              </a:tr>
              <a:tr h="485775">
                <a:tc>
                  <a:txBody>
                    <a:bodyPr/>
                    <a:lstStyle/>
                    <a:p>
                      <a:pPr algn="ctr" fontAlgn="base"/>
                      <a:r>
                        <a:rPr lang="en-US" sz="1400" b="1">
                          <a:effectLst/>
                          <a:highlight>
                            <a:srgbClr val="EBEFF5"/>
                          </a:highlight>
                          <a:latin typeface="Century Gothic"/>
                        </a:rPr>
                        <a:t>Battery Storage</a:t>
                      </a:r>
                      <a:endParaRPr lang="en-US">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4,134</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2,665</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2,233</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b="1">
                          <a:effectLst/>
                          <a:highlight>
                            <a:srgbClr val="EBEFF5"/>
                          </a:highlight>
                          <a:latin typeface="Century Gothic"/>
                        </a:rPr>
                        <a:t>9,032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1857340661"/>
                  </a:ext>
                </a:extLst>
              </a:tr>
              <a:tr h="485775">
                <a:tc>
                  <a:txBody>
                    <a:bodyPr/>
                    <a:lstStyle/>
                    <a:p>
                      <a:pPr algn="ctr" fontAlgn="base"/>
                      <a:r>
                        <a:rPr lang="en-US" sz="1400" b="1">
                          <a:effectLst/>
                          <a:highlight>
                            <a:srgbClr val="D4DDEB"/>
                          </a:highlight>
                          <a:latin typeface="Century Gothic"/>
                        </a:rPr>
                        <a:t>Paired/Hybrid</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1,805</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1,262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545</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b="1">
                          <a:effectLst/>
                          <a:highlight>
                            <a:srgbClr val="D4DDEB"/>
                          </a:highlight>
                          <a:latin typeface="Century Gothic"/>
                        </a:rPr>
                        <a:t>3,612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854318844"/>
                  </a:ext>
                </a:extLst>
              </a:tr>
              <a:tr h="485775">
                <a:tc>
                  <a:txBody>
                    <a:bodyPr/>
                    <a:lstStyle/>
                    <a:p>
                      <a:pPr algn="ctr" fontAlgn="base"/>
                      <a:r>
                        <a:rPr lang="en-US" sz="1400" b="1">
                          <a:effectLst/>
                          <a:highlight>
                            <a:srgbClr val="EBEFF5"/>
                          </a:highlight>
                          <a:latin typeface="Century Gothic"/>
                        </a:rPr>
                        <a:t>Wind</a:t>
                      </a:r>
                      <a:endParaRPr lang="en-US">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0</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226</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1,433</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b="1">
                          <a:effectLst/>
                          <a:highlight>
                            <a:srgbClr val="EBEFF5"/>
                          </a:highlight>
                          <a:latin typeface="Century Gothic"/>
                        </a:rPr>
                        <a:t>1,659</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2743338944"/>
                  </a:ext>
                </a:extLst>
              </a:tr>
              <a:tr h="485775">
                <a:tc>
                  <a:txBody>
                    <a:bodyPr/>
                    <a:lstStyle/>
                    <a:p>
                      <a:pPr algn="ctr" fontAlgn="base"/>
                      <a:r>
                        <a:rPr lang="en-US" sz="1400" b="1">
                          <a:effectLst/>
                          <a:highlight>
                            <a:srgbClr val="D4DDEB"/>
                          </a:highlight>
                          <a:latin typeface="Century Gothic"/>
                        </a:rPr>
                        <a:t>Geothermal</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94</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217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b="1">
                          <a:effectLst/>
                          <a:highlight>
                            <a:srgbClr val="D4DDEB"/>
                          </a:highlight>
                          <a:latin typeface="Century Gothic"/>
                        </a:rPr>
                        <a:t>318</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529347878"/>
                  </a:ext>
                </a:extLst>
              </a:tr>
              <a:tr h="447675">
                <a:tc>
                  <a:txBody>
                    <a:bodyPr/>
                    <a:lstStyle/>
                    <a:p>
                      <a:pPr algn="ctr" fontAlgn="base"/>
                      <a:r>
                        <a:rPr lang="en-US" sz="1400" b="1">
                          <a:effectLst/>
                          <a:highlight>
                            <a:srgbClr val="EBEFF5"/>
                          </a:highlight>
                          <a:latin typeface="Century Gothic"/>
                        </a:rPr>
                        <a:t>Biomass/Biogas</a:t>
                      </a:r>
                      <a:endParaRPr lang="en-US">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32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6</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0</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b="1">
                          <a:effectLst/>
                          <a:highlight>
                            <a:srgbClr val="EBEFF5"/>
                          </a:highlight>
                          <a:latin typeface="Century Gothic"/>
                        </a:rPr>
                        <a:t>38</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283884989"/>
                  </a:ext>
                </a:extLst>
              </a:tr>
              <a:tr h="485775">
                <a:tc>
                  <a:txBody>
                    <a:bodyPr/>
                    <a:lstStyle/>
                    <a:p>
                      <a:pPr algn="ctr" fontAlgn="base"/>
                      <a:r>
                        <a:rPr lang="en-US" sz="1500" b="1">
                          <a:effectLst/>
                          <a:highlight>
                            <a:srgbClr val="D4DDEB"/>
                          </a:highlight>
                          <a:latin typeface="Century Gothic"/>
                        </a:rPr>
                        <a:t>Totals</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500" b="1">
                          <a:effectLst/>
                          <a:highlight>
                            <a:srgbClr val="D4DDEB"/>
                          </a:highlight>
                          <a:latin typeface="Century Gothic"/>
                        </a:rPr>
                        <a:t>6,615</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500" b="1">
                          <a:effectLst/>
                          <a:highlight>
                            <a:srgbClr val="D4DDEB"/>
                          </a:highlight>
                          <a:latin typeface="Century Gothic"/>
                        </a:rPr>
                        <a:t>4,397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500" b="1">
                          <a:effectLst/>
                          <a:highlight>
                            <a:srgbClr val="D4DDEB"/>
                          </a:highlight>
                          <a:latin typeface="Century Gothic"/>
                        </a:rPr>
                        <a:t>4,955</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500" b="1">
                          <a:effectLst/>
                          <a:highlight>
                            <a:srgbClr val="D4DDEB"/>
                          </a:highlight>
                          <a:latin typeface="Century Gothic"/>
                        </a:rPr>
                        <a:t>15,967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1093092705"/>
                  </a:ext>
                </a:extLst>
              </a:tr>
            </a:tbl>
          </a:graphicData>
        </a:graphic>
      </p:graphicFrame>
      <p:sp>
        <p:nvSpPr>
          <p:cNvPr id="9" name="TextBox 7">
            <a:extLst>
              <a:ext uri="{FF2B5EF4-FFF2-40B4-BE49-F238E27FC236}">
                <a16:creationId xmlns:a16="http://schemas.microsoft.com/office/drawing/2014/main" id="{D628091D-7E4B-78C0-06CD-CAF9456C87D1}"/>
              </a:ext>
            </a:extLst>
          </p:cNvPr>
          <p:cNvSpPr txBox="1"/>
          <p:nvPr/>
        </p:nvSpPr>
        <p:spPr>
          <a:xfrm>
            <a:off x="6687077" y="1494086"/>
            <a:ext cx="4820314" cy="61863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100"/>
              <a:t>Over 15,000 MW nameplate of future contracts are executed to meet CPUC’s procurement order obligations. </a:t>
            </a:r>
            <a:endParaRPr lang="en-US"/>
          </a:p>
          <a:p>
            <a:pPr marL="285750" indent="-285750">
              <a:buFont typeface="Arial"/>
              <a:buChar char="•"/>
            </a:pPr>
            <a:endParaRPr lang="en-US" sz="2100"/>
          </a:p>
          <a:p>
            <a:pPr marL="285750" indent="-285750">
              <a:buFont typeface="Arial,Sans-Serif"/>
              <a:buChar char="•"/>
            </a:pPr>
            <a:r>
              <a:rPr lang="en-US" sz="2100"/>
              <a:t>Majority of new resource MWs are expected to be battery storage and hybrid </a:t>
            </a:r>
            <a:r>
              <a:rPr lang="en-US" sz="2100" err="1"/>
              <a:t>solar+storage</a:t>
            </a:r>
            <a:r>
              <a:rPr lang="en-US" sz="2100"/>
              <a:t>.</a:t>
            </a:r>
          </a:p>
          <a:p>
            <a:pPr marL="285750" indent="-285750">
              <a:buFont typeface="Arial"/>
              <a:buChar char="•"/>
            </a:pPr>
            <a:endParaRPr lang="en-US" sz="2100"/>
          </a:p>
          <a:p>
            <a:pPr marL="285750" indent="-285750">
              <a:buFont typeface="Arial,Sans-Serif"/>
              <a:buChar char="•"/>
            </a:pPr>
            <a:r>
              <a:rPr lang="en-US" sz="2100">
                <a:solidFill>
                  <a:srgbClr val="000000"/>
                </a:solidFill>
              </a:rPr>
              <a:t>Other types of resources are eligible to meet orders and may be contracted in the future.</a:t>
            </a:r>
            <a:endParaRPr lang="en-US" sz="2100"/>
          </a:p>
          <a:p>
            <a:pPr marL="285750" indent="-285750">
              <a:buFont typeface="Arial,Sans-Serif"/>
              <a:buChar char="•"/>
            </a:pPr>
            <a:endParaRPr lang="en-US" sz="2100"/>
          </a:p>
          <a:p>
            <a:pPr marL="285750" indent="-285750">
              <a:buFont typeface="Arial,Sans-Serif"/>
              <a:buChar char="•"/>
            </a:pPr>
            <a:r>
              <a:rPr lang="en-US" sz="2100" b="1">
                <a:solidFill>
                  <a:schemeClr val="tx2"/>
                </a:solidFill>
              </a:rPr>
              <a:t>2024 New Resource Projection ~</a:t>
            </a:r>
            <a:r>
              <a:rPr lang="en-US" sz="2100">
                <a:solidFill>
                  <a:schemeClr val="tx2"/>
                </a:solidFill>
              </a:rPr>
              <a:t>6,600+ MW Nameplate</a:t>
            </a:r>
          </a:p>
          <a:p>
            <a:pPr marL="285750" indent="-285750">
              <a:buFont typeface="Arial"/>
              <a:buChar char="•"/>
            </a:pPr>
            <a:endParaRPr lang="en-US" sz="2100"/>
          </a:p>
          <a:p>
            <a:pPr marL="285750" lvl="1" indent="-285750">
              <a:buFont typeface="Arial"/>
              <a:buChar char="•"/>
            </a:pPr>
            <a:endParaRPr lang="en-US" sz="2100"/>
          </a:p>
          <a:p>
            <a:pPr marL="285750" indent="-285750">
              <a:buFont typeface="Arial"/>
              <a:buChar char="•"/>
            </a:pPr>
            <a:endParaRPr lang="en-US"/>
          </a:p>
        </p:txBody>
      </p:sp>
    </p:spTree>
    <p:extLst>
      <p:ext uri="{BB962C8B-B14F-4D97-AF65-F5344CB8AC3E}">
        <p14:creationId xmlns:p14="http://schemas.microsoft.com/office/powerpoint/2010/main" val="40452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BDD4F-41E1-05E5-E579-96C3A12CDAA9}"/>
              </a:ext>
            </a:extLst>
          </p:cNvPr>
          <p:cNvSpPr>
            <a:spLocks noGrp="1"/>
          </p:cNvSpPr>
          <p:nvPr>
            <p:ph type="sldNum" sz="quarter" idx="12"/>
          </p:nvPr>
        </p:nvSpPr>
        <p:spPr/>
        <p:txBody>
          <a:bodyPr/>
          <a:lstStyle/>
          <a:p>
            <a:fld id="{1C4126A1-9282-4A82-AC02-A59AF4A969C8}" type="slidenum">
              <a:rPr lang="en-US" dirty="0" smtClean="0"/>
              <a:t>15</a:t>
            </a:fld>
            <a:endParaRPr lang="en-US"/>
          </a:p>
        </p:txBody>
      </p:sp>
      <p:sp>
        <p:nvSpPr>
          <p:cNvPr id="8" name="Title 1">
            <a:extLst>
              <a:ext uri="{FF2B5EF4-FFF2-40B4-BE49-F238E27FC236}">
                <a16:creationId xmlns:a16="http://schemas.microsoft.com/office/drawing/2014/main" id="{51B1B21C-CD5E-812E-49AF-84D7D70E9DFB}"/>
              </a:ext>
            </a:extLst>
          </p:cNvPr>
          <p:cNvSpPr txBox="1">
            <a:spLocks/>
          </p:cNvSpPr>
          <p:nvPr/>
        </p:nvSpPr>
        <p:spPr>
          <a:xfrm>
            <a:off x="413656" y="-70680"/>
            <a:ext cx="10972800" cy="13255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New MWs Expected - NQC</a:t>
            </a:r>
            <a:br>
              <a:rPr lang="en-ZW"/>
            </a:br>
            <a:r>
              <a:rPr lang="en-ZW" sz="2400"/>
              <a:t>By Year and Resource Type, including imports</a:t>
            </a:r>
            <a:endParaRPr lang="en-US"/>
          </a:p>
        </p:txBody>
      </p:sp>
      <p:graphicFrame>
        <p:nvGraphicFramePr>
          <p:cNvPr id="6" name="Table 5">
            <a:extLst>
              <a:ext uri="{FF2B5EF4-FFF2-40B4-BE49-F238E27FC236}">
                <a16:creationId xmlns:a16="http://schemas.microsoft.com/office/drawing/2014/main" id="{707259C7-8EB9-0D94-9B70-A27D0C7C522C}"/>
              </a:ext>
            </a:extLst>
          </p:cNvPr>
          <p:cNvGraphicFramePr>
            <a:graphicFrameLocks noGrp="1"/>
          </p:cNvGraphicFramePr>
          <p:nvPr>
            <p:extLst>
              <p:ext uri="{D42A27DB-BD31-4B8C-83A1-F6EECF244321}">
                <p14:modId xmlns:p14="http://schemas.microsoft.com/office/powerpoint/2010/main" val="1254441916"/>
              </p:ext>
            </p:extLst>
          </p:nvPr>
        </p:nvGraphicFramePr>
        <p:xfrm>
          <a:off x="748393" y="1718582"/>
          <a:ext cx="5143500" cy="3790950"/>
        </p:xfrm>
        <a:graphic>
          <a:graphicData uri="http://schemas.openxmlformats.org/drawingml/2006/table">
            <a:tbl>
              <a:tblPr bandRow="1">
                <a:tableStyleId>{5C22544A-7EE6-4342-B048-85BDC9FD1C3A}</a:tableStyleId>
              </a:tblPr>
              <a:tblGrid>
                <a:gridCol w="2057400">
                  <a:extLst>
                    <a:ext uri="{9D8B030D-6E8A-4147-A177-3AD203B41FA5}">
                      <a16:colId xmlns:a16="http://schemas.microsoft.com/office/drawing/2014/main" val="521182777"/>
                    </a:ext>
                  </a:extLst>
                </a:gridCol>
                <a:gridCol w="771525">
                  <a:extLst>
                    <a:ext uri="{9D8B030D-6E8A-4147-A177-3AD203B41FA5}">
                      <a16:colId xmlns:a16="http://schemas.microsoft.com/office/drawing/2014/main" val="1333081137"/>
                    </a:ext>
                  </a:extLst>
                </a:gridCol>
                <a:gridCol w="771525">
                  <a:extLst>
                    <a:ext uri="{9D8B030D-6E8A-4147-A177-3AD203B41FA5}">
                      <a16:colId xmlns:a16="http://schemas.microsoft.com/office/drawing/2014/main" val="848056738"/>
                    </a:ext>
                  </a:extLst>
                </a:gridCol>
                <a:gridCol w="771525">
                  <a:extLst>
                    <a:ext uri="{9D8B030D-6E8A-4147-A177-3AD203B41FA5}">
                      <a16:colId xmlns:a16="http://schemas.microsoft.com/office/drawing/2014/main" val="184961797"/>
                    </a:ext>
                  </a:extLst>
                </a:gridCol>
                <a:gridCol w="771525">
                  <a:extLst>
                    <a:ext uri="{9D8B030D-6E8A-4147-A177-3AD203B41FA5}">
                      <a16:colId xmlns:a16="http://schemas.microsoft.com/office/drawing/2014/main" val="2747505109"/>
                    </a:ext>
                  </a:extLst>
                </a:gridCol>
              </a:tblGrid>
              <a:tr h="428625">
                <a:tc>
                  <a:txBody>
                    <a:bodyPr/>
                    <a:lstStyle/>
                    <a:p>
                      <a:pPr algn="ctr" fontAlgn="base"/>
                      <a:r>
                        <a:rPr lang="en-US" sz="1600" b="1">
                          <a:solidFill>
                            <a:srgbClr val="FFFFFF"/>
                          </a:solidFill>
                          <a:effectLst/>
                          <a:highlight>
                            <a:srgbClr val="6996C9"/>
                          </a:highlight>
                          <a:latin typeface="Century Gothic"/>
                        </a:rPr>
                        <a:t>Resource Type</a:t>
                      </a:r>
                      <a:endParaRPr lang="en-US">
                        <a:effectLst/>
                        <a:highlight>
                          <a:srgbClr val="6996C9"/>
                        </a:highlight>
                        <a:latin typeface="Century Gothic"/>
                      </a:endParaRPr>
                    </a:p>
                  </a:txBody>
                  <a:tcPr anchor="ct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a:solidFill>
                            <a:srgbClr val="FFFFFF"/>
                          </a:solidFill>
                          <a:effectLst/>
                          <a:highlight>
                            <a:srgbClr val="6996C9"/>
                          </a:highlight>
                          <a:latin typeface="Century Gothic"/>
                        </a:rPr>
                        <a:t>2024</a:t>
                      </a:r>
                      <a:endParaRPr lang="en-US">
                        <a:effectLst/>
                        <a:highlight>
                          <a:srgbClr val="6996C9"/>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a:solidFill>
                            <a:srgbClr val="FFFFFF"/>
                          </a:solidFill>
                          <a:effectLst/>
                          <a:highlight>
                            <a:srgbClr val="6996C9"/>
                          </a:highlight>
                          <a:latin typeface="Century Gothic"/>
                        </a:rPr>
                        <a:t>2025</a:t>
                      </a:r>
                      <a:endParaRPr lang="en-US">
                        <a:effectLst/>
                        <a:highlight>
                          <a:srgbClr val="6996C9"/>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a:solidFill>
                            <a:srgbClr val="FFFFFF"/>
                          </a:solidFill>
                          <a:effectLst/>
                          <a:highlight>
                            <a:srgbClr val="6996C9"/>
                          </a:highlight>
                          <a:latin typeface="Century Gothic"/>
                        </a:rPr>
                        <a:t>2026</a:t>
                      </a:r>
                      <a:endParaRPr lang="en-US">
                        <a:effectLst/>
                        <a:highlight>
                          <a:srgbClr val="6996C9"/>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tc>
                  <a:txBody>
                    <a:bodyPr/>
                    <a:lstStyle/>
                    <a:p>
                      <a:pPr algn="ctr" fontAlgn="base"/>
                      <a:r>
                        <a:rPr lang="en-US" sz="1600" b="1">
                          <a:solidFill>
                            <a:srgbClr val="FFFFFF"/>
                          </a:solidFill>
                          <a:effectLst/>
                          <a:highlight>
                            <a:srgbClr val="6996C9"/>
                          </a:highlight>
                          <a:latin typeface="Century Gothic"/>
                        </a:rPr>
                        <a:t>Total</a:t>
                      </a:r>
                      <a:endParaRPr lang="en-US">
                        <a:effectLst/>
                        <a:highlight>
                          <a:srgbClr val="6996C9"/>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32776" cap="flat" cmpd="sng" algn="ctr">
                      <a:solidFill>
                        <a:srgbClr val="FFFFFF"/>
                      </a:solidFill>
                      <a:prstDash val="solid"/>
                      <a:round/>
                      <a:headEnd type="none" w="med" len="med"/>
                      <a:tailEnd type="none" w="med" len="med"/>
                    </a:lnB>
                    <a:solidFill>
                      <a:srgbClr val="6996C9"/>
                    </a:solidFill>
                  </a:tcPr>
                </a:tc>
                <a:extLst>
                  <a:ext uri="{0D108BD9-81ED-4DB2-BD59-A6C34878D82A}">
                    <a16:rowId xmlns:a16="http://schemas.microsoft.com/office/drawing/2014/main" val="2829616708"/>
                  </a:ext>
                </a:extLst>
              </a:tr>
              <a:tr h="485775">
                <a:tc>
                  <a:txBody>
                    <a:bodyPr/>
                    <a:lstStyle/>
                    <a:p>
                      <a:pPr algn="ctr" fontAlgn="base"/>
                      <a:r>
                        <a:rPr lang="en-US" sz="1400" b="1">
                          <a:effectLst/>
                          <a:highlight>
                            <a:srgbClr val="D4DDEB"/>
                          </a:highlight>
                          <a:latin typeface="Century Gothic"/>
                        </a:rPr>
                        <a:t>Solar</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172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38</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b="1">
                          <a:effectLst/>
                          <a:highlight>
                            <a:srgbClr val="D4DDEB"/>
                          </a:highlight>
                          <a:latin typeface="Century Gothic"/>
                        </a:rPr>
                        <a:t>212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3277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442267217"/>
                  </a:ext>
                </a:extLst>
              </a:tr>
              <a:tr h="485775">
                <a:tc>
                  <a:txBody>
                    <a:bodyPr/>
                    <a:lstStyle/>
                    <a:p>
                      <a:pPr algn="ctr" fontAlgn="base"/>
                      <a:r>
                        <a:rPr lang="en-US" sz="1400" b="1">
                          <a:effectLst/>
                          <a:highlight>
                            <a:srgbClr val="EBEFF5"/>
                          </a:highlight>
                          <a:latin typeface="Century Gothic"/>
                        </a:rPr>
                        <a:t>Battery Storage</a:t>
                      </a:r>
                      <a:endParaRPr lang="en-US">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3,603</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2,578</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2,151</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b="1">
                          <a:effectLst/>
                          <a:highlight>
                            <a:srgbClr val="EBEFF5"/>
                          </a:highlight>
                          <a:latin typeface="Century Gothic"/>
                        </a:rPr>
                        <a:t>8,332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1857340661"/>
                  </a:ext>
                </a:extLst>
              </a:tr>
              <a:tr h="485775">
                <a:tc>
                  <a:txBody>
                    <a:bodyPr/>
                    <a:lstStyle/>
                    <a:p>
                      <a:pPr algn="ctr" fontAlgn="base"/>
                      <a:r>
                        <a:rPr lang="en-US" sz="1400" b="1">
                          <a:effectLst/>
                          <a:highlight>
                            <a:srgbClr val="D4DDEB"/>
                          </a:highlight>
                          <a:latin typeface="Century Gothic"/>
                        </a:rPr>
                        <a:t>Paired/Hybrid</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1,187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824</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377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b="1">
                          <a:effectLst/>
                          <a:highlight>
                            <a:srgbClr val="D4DDEB"/>
                          </a:highlight>
                          <a:latin typeface="Century Gothic"/>
                        </a:rPr>
                        <a:t>2,388</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3854318844"/>
                  </a:ext>
                </a:extLst>
              </a:tr>
              <a:tr h="485775">
                <a:tc>
                  <a:txBody>
                    <a:bodyPr/>
                    <a:lstStyle/>
                    <a:p>
                      <a:pPr algn="ctr" fontAlgn="base"/>
                      <a:r>
                        <a:rPr lang="en-US" sz="1400" b="1">
                          <a:effectLst/>
                          <a:highlight>
                            <a:srgbClr val="EBEFF5"/>
                          </a:highlight>
                          <a:latin typeface="Century Gothic"/>
                        </a:rPr>
                        <a:t>Wind</a:t>
                      </a:r>
                      <a:endParaRPr lang="en-US">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0</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17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379</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b="1">
                          <a:effectLst/>
                          <a:highlight>
                            <a:srgbClr val="EBEFF5"/>
                          </a:highlight>
                          <a:latin typeface="Century Gothic"/>
                        </a:rPr>
                        <a:t>396</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2743338944"/>
                  </a:ext>
                </a:extLst>
              </a:tr>
              <a:tr h="485775">
                <a:tc>
                  <a:txBody>
                    <a:bodyPr/>
                    <a:lstStyle/>
                    <a:p>
                      <a:pPr algn="ctr" fontAlgn="base"/>
                      <a:r>
                        <a:rPr lang="en-US" sz="1400" b="1">
                          <a:effectLst/>
                          <a:highlight>
                            <a:srgbClr val="D4DDEB"/>
                          </a:highlight>
                          <a:latin typeface="Century Gothic"/>
                        </a:rPr>
                        <a:t>Geothermal</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50</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a:effectLst/>
                          <a:highlight>
                            <a:srgbClr val="D4DDEB"/>
                          </a:highlight>
                          <a:latin typeface="Century Gothic"/>
                        </a:rPr>
                        <a:t>205</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300" b="1">
                          <a:effectLst/>
                          <a:highlight>
                            <a:srgbClr val="D4DDEB"/>
                          </a:highlight>
                          <a:latin typeface="Century Gothic"/>
                        </a:rPr>
                        <a:t>262</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2529347878"/>
                  </a:ext>
                </a:extLst>
              </a:tr>
              <a:tr h="447675">
                <a:tc>
                  <a:txBody>
                    <a:bodyPr/>
                    <a:lstStyle/>
                    <a:p>
                      <a:pPr algn="ctr" fontAlgn="base"/>
                      <a:r>
                        <a:rPr lang="en-US" sz="1400" b="1">
                          <a:effectLst/>
                          <a:highlight>
                            <a:srgbClr val="EBEFF5"/>
                          </a:highlight>
                          <a:latin typeface="Century Gothic"/>
                        </a:rPr>
                        <a:t>Biomass/Biogas</a:t>
                      </a:r>
                      <a:endParaRPr lang="en-US">
                        <a:effectLst/>
                        <a:highlight>
                          <a:srgbClr val="EBEFF5"/>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28</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6</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a:effectLst/>
                          <a:highlight>
                            <a:srgbClr val="EBEFF5"/>
                          </a:highlight>
                          <a:latin typeface="Century Gothic"/>
                        </a:rPr>
                        <a:t>0</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tc>
                  <a:txBody>
                    <a:bodyPr/>
                    <a:lstStyle/>
                    <a:p>
                      <a:pPr algn="ctr" fontAlgn="base"/>
                      <a:r>
                        <a:rPr lang="en-US" sz="1300" b="1">
                          <a:effectLst/>
                          <a:highlight>
                            <a:srgbClr val="EBEFF5"/>
                          </a:highlight>
                          <a:latin typeface="Century Gothic"/>
                        </a:rPr>
                        <a:t>34</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EBEFF5"/>
                    </a:solidFill>
                  </a:tcPr>
                </a:tc>
                <a:extLst>
                  <a:ext uri="{0D108BD9-81ED-4DB2-BD59-A6C34878D82A}">
                    <a16:rowId xmlns:a16="http://schemas.microsoft.com/office/drawing/2014/main" val="283884989"/>
                  </a:ext>
                </a:extLst>
              </a:tr>
              <a:tr h="485775">
                <a:tc>
                  <a:txBody>
                    <a:bodyPr/>
                    <a:lstStyle/>
                    <a:p>
                      <a:pPr algn="ctr" fontAlgn="base"/>
                      <a:r>
                        <a:rPr lang="en-US" sz="1500" b="1">
                          <a:effectLst/>
                          <a:highlight>
                            <a:srgbClr val="D4DDEB"/>
                          </a:highlight>
                          <a:latin typeface="Century Gothic"/>
                        </a:rPr>
                        <a:t>Totals</a:t>
                      </a:r>
                      <a:endParaRPr lang="en-US">
                        <a:effectLst/>
                        <a:highlight>
                          <a:srgbClr val="D4DDEB"/>
                        </a:highlight>
                        <a:latin typeface="Century Gothic"/>
                      </a:endParaRP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500" b="1">
                          <a:effectLst/>
                          <a:highlight>
                            <a:srgbClr val="D4DDEB"/>
                          </a:highlight>
                          <a:latin typeface="Century Gothic"/>
                        </a:rPr>
                        <a:t>4,997</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500" b="1">
                          <a:effectLst/>
                          <a:highlight>
                            <a:srgbClr val="D4DDEB"/>
                          </a:highlight>
                          <a:latin typeface="Century Gothic"/>
                        </a:rPr>
                        <a:t>3,513</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500" b="1">
                          <a:effectLst/>
                          <a:highlight>
                            <a:srgbClr val="D4DDEB"/>
                          </a:highlight>
                          <a:latin typeface="Century Gothic"/>
                        </a:rPr>
                        <a:t>3,114</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tc>
                  <a:txBody>
                    <a:bodyPr/>
                    <a:lstStyle/>
                    <a:p>
                      <a:pPr algn="ctr" fontAlgn="base"/>
                      <a:r>
                        <a:rPr lang="en-US" sz="1500" b="1">
                          <a:effectLst/>
                          <a:highlight>
                            <a:srgbClr val="D4DDEB"/>
                          </a:highlight>
                          <a:latin typeface="Century Gothic"/>
                        </a:rPr>
                        <a:t>11,624</a:t>
                      </a:r>
                    </a:p>
                  </a:txBody>
                  <a:tcPr>
                    <a:lnL w="10916" cap="flat" cmpd="sng" algn="ctr">
                      <a:solidFill>
                        <a:srgbClr val="FFFFFF"/>
                      </a:solidFill>
                      <a:prstDash val="solid"/>
                      <a:round/>
                      <a:headEnd type="none" w="med" len="med"/>
                      <a:tailEnd type="none" w="med" len="med"/>
                    </a:lnL>
                    <a:lnR w="10916" cap="flat" cmpd="sng" algn="ctr">
                      <a:solidFill>
                        <a:srgbClr val="FFFFFF"/>
                      </a:solidFill>
                      <a:prstDash val="solid"/>
                      <a:round/>
                      <a:headEnd type="none" w="med" len="med"/>
                      <a:tailEnd type="none" w="med" len="med"/>
                    </a:lnR>
                    <a:lnT w="10916" cap="flat" cmpd="sng" algn="ctr">
                      <a:solidFill>
                        <a:srgbClr val="FFFFFF"/>
                      </a:solidFill>
                      <a:prstDash val="solid"/>
                      <a:round/>
                      <a:headEnd type="none" w="med" len="med"/>
                      <a:tailEnd type="none" w="med" len="med"/>
                    </a:lnT>
                    <a:lnB w="10916" cap="flat" cmpd="sng" algn="ctr">
                      <a:solidFill>
                        <a:srgbClr val="FFFFFF"/>
                      </a:solidFill>
                      <a:prstDash val="solid"/>
                      <a:round/>
                      <a:headEnd type="none" w="med" len="med"/>
                      <a:tailEnd type="none" w="med" len="med"/>
                    </a:lnB>
                    <a:solidFill>
                      <a:srgbClr val="D4DDEB"/>
                    </a:solidFill>
                  </a:tcPr>
                </a:tc>
                <a:extLst>
                  <a:ext uri="{0D108BD9-81ED-4DB2-BD59-A6C34878D82A}">
                    <a16:rowId xmlns:a16="http://schemas.microsoft.com/office/drawing/2014/main" val="1093092705"/>
                  </a:ext>
                </a:extLst>
              </a:tr>
            </a:tbl>
          </a:graphicData>
        </a:graphic>
      </p:graphicFrame>
      <p:sp>
        <p:nvSpPr>
          <p:cNvPr id="9" name="TextBox 7">
            <a:extLst>
              <a:ext uri="{FF2B5EF4-FFF2-40B4-BE49-F238E27FC236}">
                <a16:creationId xmlns:a16="http://schemas.microsoft.com/office/drawing/2014/main" id="{D628091D-7E4B-78C0-06CD-CAF9456C87D1}"/>
              </a:ext>
            </a:extLst>
          </p:cNvPr>
          <p:cNvSpPr txBox="1"/>
          <p:nvPr/>
        </p:nvSpPr>
        <p:spPr>
          <a:xfrm>
            <a:off x="6687077" y="1494086"/>
            <a:ext cx="4820314" cy="61863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100"/>
              <a:t>Over 11,000 MW NQC of future contracts are executed to meet CPUC’s procurement order obligations. </a:t>
            </a:r>
            <a:endParaRPr lang="en-US"/>
          </a:p>
          <a:p>
            <a:pPr marL="285750" indent="-285750">
              <a:buFont typeface="Arial"/>
              <a:buChar char="•"/>
            </a:pPr>
            <a:endParaRPr lang="en-US" sz="2100"/>
          </a:p>
          <a:p>
            <a:pPr marL="285750" indent="-285750">
              <a:buFont typeface="Arial,Sans-Serif"/>
              <a:buChar char="•"/>
            </a:pPr>
            <a:r>
              <a:rPr lang="en-US" sz="2100"/>
              <a:t>Majority of new resource MWs are expected to be battery storage and hybrid </a:t>
            </a:r>
            <a:r>
              <a:rPr lang="en-US" sz="2100" err="1"/>
              <a:t>solar+storage</a:t>
            </a:r>
            <a:r>
              <a:rPr lang="en-US" sz="2100"/>
              <a:t>.</a:t>
            </a:r>
          </a:p>
          <a:p>
            <a:pPr marL="285750" indent="-285750">
              <a:buFont typeface="Arial"/>
              <a:buChar char="•"/>
            </a:pPr>
            <a:endParaRPr lang="en-US" sz="2100"/>
          </a:p>
          <a:p>
            <a:pPr marL="285750" indent="-285750">
              <a:buFont typeface="Arial,Sans-Serif"/>
              <a:buChar char="•"/>
            </a:pPr>
            <a:r>
              <a:rPr lang="en-US" sz="2100">
                <a:solidFill>
                  <a:srgbClr val="000000"/>
                </a:solidFill>
              </a:rPr>
              <a:t>Other types of resources are eligible to meet orders and may be contracted in the future.</a:t>
            </a:r>
            <a:endParaRPr lang="en-US" sz="2100"/>
          </a:p>
          <a:p>
            <a:pPr marL="285750" indent="-285750">
              <a:buFont typeface="Arial,Sans-Serif"/>
              <a:buChar char="•"/>
            </a:pPr>
            <a:endParaRPr lang="en-US" sz="2100"/>
          </a:p>
          <a:p>
            <a:pPr marL="285750" indent="-285750">
              <a:buFont typeface="Arial,Sans-Serif"/>
              <a:buChar char="•"/>
            </a:pPr>
            <a:r>
              <a:rPr lang="en-US" sz="2100" b="1">
                <a:solidFill>
                  <a:schemeClr val="tx2"/>
                </a:solidFill>
              </a:rPr>
              <a:t>2024 New Resource Projection </a:t>
            </a:r>
            <a:r>
              <a:rPr lang="en-US" sz="2100">
                <a:solidFill>
                  <a:schemeClr val="tx2"/>
                </a:solidFill>
              </a:rPr>
              <a:t>~5,000 MW NQC</a:t>
            </a:r>
          </a:p>
          <a:p>
            <a:pPr marL="285750" indent="-285750">
              <a:buFont typeface="Arial"/>
              <a:buChar char="•"/>
            </a:pPr>
            <a:endParaRPr lang="en-US" sz="2100"/>
          </a:p>
          <a:p>
            <a:pPr marL="285750" lvl="1" indent="-285750">
              <a:buFont typeface="Arial"/>
              <a:buChar char="•"/>
            </a:pPr>
            <a:endParaRPr lang="en-US" sz="2100"/>
          </a:p>
          <a:p>
            <a:pPr marL="285750" indent="-285750">
              <a:buFont typeface="Arial"/>
              <a:buChar char="•"/>
            </a:pPr>
            <a:endParaRPr lang="en-US"/>
          </a:p>
        </p:txBody>
      </p:sp>
      <p:sp>
        <p:nvSpPr>
          <p:cNvPr id="5" name="TextBox 4">
            <a:extLst>
              <a:ext uri="{FF2B5EF4-FFF2-40B4-BE49-F238E27FC236}">
                <a16:creationId xmlns:a16="http://schemas.microsoft.com/office/drawing/2014/main" id="{990BB6B0-11F3-D9C6-4372-AEB0F52847CD}"/>
              </a:ext>
            </a:extLst>
          </p:cNvPr>
          <p:cNvSpPr txBox="1"/>
          <p:nvPr/>
        </p:nvSpPr>
        <p:spPr>
          <a:xfrm>
            <a:off x="9532460" y="460604"/>
            <a:ext cx="41210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rPr>
              <a:t>Data includes projects </a:t>
            </a:r>
            <a:br>
              <a:rPr lang="en-US" sz="1400"/>
            </a:br>
            <a:r>
              <a:rPr lang="en-US" sz="1400">
                <a:solidFill>
                  <a:srgbClr val="FF0000"/>
                </a:solidFill>
              </a:rPr>
              <a:t>expected/under contract</a:t>
            </a:r>
          </a:p>
          <a:p>
            <a:r>
              <a:rPr lang="en-US" sz="1400">
                <a:solidFill>
                  <a:srgbClr val="FF0000"/>
                </a:solidFill>
              </a:rPr>
              <a:t>as of March 2024</a:t>
            </a:r>
          </a:p>
        </p:txBody>
      </p:sp>
    </p:spTree>
    <p:extLst>
      <p:ext uri="{BB962C8B-B14F-4D97-AF65-F5344CB8AC3E}">
        <p14:creationId xmlns:p14="http://schemas.microsoft.com/office/powerpoint/2010/main" val="203561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37D1E7-335C-3290-4D82-38F9E827661F}"/>
              </a:ext>
            </a:extLst>
          </p:cNvPr>
          <p:cNvSpPr>
            <a:spLocks noGrp="1"/>
          </p:cNvSpPr>
          <p:nvPr>
            <p:ph type="sldNum" sz="quarter" idx="12"/>
          </p:nvPr>
        </p:nvSpPr>
        <p:spPr/>
        <p:txBody>
          <a:bodyPr/>
          <a:lstStyle/>
          <a:p>
            <a:fld id="{1C4126A1-9282-4A82-AC02-A59AF4A969C8}" type="slidenum">
              <a:rPr lang="en-US" smtClean="0"/>
              <a:t>16</a:t>
            </a:fld>
            <a:endParaRPr lang="en-US"/>
          </a:p>
        </p:txBody>
      </p:sp>
      <p:sp>
        <p:nvSpPr>
          <p:cNvPr id="5" name="TextBox 7">
            <a:extLst>
              <a:ext uri="{FF2B5EF4-FFF2-40B4-BE49-F238E27FC236}">
                <a16:creationId xmlns:a16="http://schemas.microsoft.com/office/drawing/2014/main" id="{4431D796-8CF6-4D38-63F5-457BEA676BD0}"/>
              </a:ext>
            </a:extLst>
          </p:cNvPr>
          <p:cNvSpPr txBox="1"/>
          <p:nvPr/>
        </p:nvSpPr>
        <p:spPr>
          <a:xfrm>
            <a:off x="3558133" y="6094509"/>
            <a:ext cx="7417695" cy="6185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t>Note: </a:t>
            </a:r>
            <a:r>
              <a:rPr lang="en-US" sz="1100" dirty="0"/>
              <a:t>Data shown here shows a snapshot of new resources added to CAISO grid Q12020 – Q3 2024, including specified CAISO imports. Also shown is a projection of future new resources based on contracts in place by March 2024. "Other" resources includes geothermal, biomass, biogas, and hydropower.</a:t>
            </a:r>
          </a:p>
        </p:txBody>
      </p:sp>
      <p:sp>
        <p:nvSpPr>
          <p:cNvPr id="4" name="Title 1">
            <a:extLst>
              <a:ext uri="{FF2B5EF4-FFF2-40B4-BE49-F238E27FC236}">
                <a16:creationId xmlns:a16="http://schemas.microsoft.com/office/drawing/2014/main" id="{DCC52B00-6428-FAB2-4998-436659F73AF2}"/>
              </a:ext>
            </a:extLst>
          </p:cNvPr>
          <p:cNvSpPr>
            <a:spLocks noGrp="1"/>
          </p:cNvSpPr>
          <p:nvPr/>
        </p:nvSpPr>
        <p:spPr>
          <a:xfrm>
            <a:off x="201760" y="-528920"/>
            <a:ext cx="12448633" cy="1434420"/>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a:lstStyle>
          <a:p>
            <a:r>
              <a:rPr lang="en-US" sz="3200">
                <a:ea typeface="+mj-lt"/>
                <a:cs typeface="+mj-lt"/>
              </a:rPr>
              <a:t>Total New Energy Resources Online and Under Contract</a:t>
            </a:r>
            <a:endParaRPr lang="en-US" sz="3200"/>
          </a:p>
        </p:txBody>
      </p:sp>
      <p:pic>
        <p:nvPicPr>
          <p:cNvPr id="14" name="Picture 13" descr="A graph showing different colored lines&#10;&#10;Description automatically generated">
            <a:extLst>
              <a:ext uri="{FF2B5EF4-FFF2-40B4-BE49-F238E27FC236}">
                <a16:creationId xmlns:a16="http://schemas.microsoft.com/office/drawing/2014/main" id="{A763C973-90D6-4177-9747-41C1796CA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822" y="1025392"/>
            <a:ext cx="8582356" cy="4807216"/>
          </a:xfrm>
          <a:prstGeom prst="rect">
            <a:avLst/>
          </a:prstGeom>
        </p:spPr>
      </p:pic>
    </p:spTree>
    <p:extLst>
      <p:ext uri="{BB962C8B-B14F-4D97-AF65-F5344CB8AC3E}">
        <p14:creationId xmlns:p14="http://schemas.microsoft.com/office/powerpoint/2010/main" val="486153232"/>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582B-339F-9886-3E8F-29B972453C64}"/>
              </a:ext>
            </a:extLst>
          </p:cNvPr>
          <p:cNvSpPr>
            <a:spLocks noGrp="1"/>
          </p:cNvSpPr>
          <p:nvPr>
            <p:ph type="title"/>
          </p:nvPr>
        </p:nvSpPr>
        <p:spPr/>
        <p:txBody>
          <a:bodyPr/>
          <a:lstStyle/>
          <a:p>
            <a:r>
              <a:rPr lang="en-ZW"/>
              <a:t>Links to Other Key References on New Resource Development</a:t>
            </a:r>
            <a:br>
              <a:rPr lang="en-ZW"/>
            </a:br>
            <a:endParaRPr lang="en-US"/>
          </a:p>
        </p:txBody>
      </p:sp>
      <p:sp>
        <p:nvSpPr>
          <p:cNvPr id="4" name="Slide Number Placeholder 3">
            <a:extLst>
              <a:ext uri="{FF2B5EF4-FFF2-40B4-BE49-F238E27FC236}">
                <a16:creationId xmlns:a16="http://schemas.microsoft.com/office/drawing/2014/main" id="{EC222C84-113B-E184-3F27-DDD8DB2C2B72}"/>
              </a:ext>
            </a:extLst>
          </p:cNvPr>
          <p:cNvSpPr>
            <a:spLocks noGrp="1"/>
          </p:cNvSpPr>
          <p:nvPr>
            <p:ph type="sldNum" sz="quarter" idx="12"/>
          </p:nvPr>
        </p:nvSpPr>
        <p:spPr/>
        <p:txBody>
          <a:bodyPr/>
          <a:lstStyle/>
          <a:p>
            <a:fld id="{1C4126A1-9282-4A82-AC02-A59AF4A969C8}" type="slidenum">
              <a:rPr lang="en-US" dirty="0" smtClean="0"/>
              <a:t>17</a:t>
            </a:fld>
            <a:endParaRPr lang="en-US"/>
          </a:p>
        </p:txBody>
      </p:sp>
    </p:spTree>
    <p:extLst>
      <p:ext uri="{BB962C8B-B14F-4D97-AF65-F5344CB8AC3E}">
        <p14:creationId xmlns:p14="http://schemas.microsoft.com/office/powerpoint/2010/main" val="174587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E6E-0EF7-38C6-6C94-0D64A938ECF4}"/>
              </a:ext>
            </a:extLst>
          </p:cNvPr>
          <p:cNvSpPr>
            <a:spLocks noGrp="1"/>
          </p:cNvSpPr>
          <p:nvPr>
            <p:ph type="title"/>
          </p:nvPr>
        </p:nvSpPr>
        <p:spPr/>
        <p:txBody>
          <a:bodyPr/>
          <a:lstStyle/>
          <a:p>
            <a:r>
              <a:rPr lang="en-ZW"/>
              <a:t>References to Related Information</a:t>
            </a:r>
            <a:endParaRPr lang="en-US"/>
          </a:p>
        </p:txBody>
      </p:sp>
      <p:sp>
        <p:nvSpPr>
          <p:cNvPr id="3" name="Content Placeholder 2">
            <a:extLst>
              <a:ext uri="{FF2B5EF4-FFF2-40B4-BE49-F238E27FC236}">
                <a16:creationId xmlns:a16="http://schemas.microsoft.com/office/drawing/2014/main" id="{52A63CEF-10FE-0D19-0B91-916B853FF897}"/>
              </a:ext>
            </a:extLst>
          </p:cNvPr>
          <p:cNvSpPr>
            <a:spLocks noGrp="1"/>
          </p:cNvSpPr>
          <p:nvPr>
            <p:ph idx="1"/>
          </p:nvPr>
        </p:nvSpPr>
        <p:spPr/>
        <p:txBody>
          <a:bodyPr vert="horz" lIns="0" tIns="45720" rIns="91440" bIns="45720" rtlCol="0" anchor="t">
            <a:normAutofit fontScale="62500" lnSpcReduction="20000"/>
          </a:bodyPr>
          <a:lstStyle/>
          <a:p>
            <a:pPr marL="457200" indent="-457200">
              <a:buAutoNum type="arabicParenBoth"/>
            </a:pPr>
            <a:r>
              <a:rPr lang="en-ZW" sz="2000"/>
              <a:t>Tracking Energy Development Task Force </a:t>
            </a:r>
            <a:r>
              <a:rPr lang="en-ZW" sz="2000">
                <a:hlinkClick r:id="rId3"/>
              </a:rPr>
              <a:t>–</a:t>
            </a:r>
            <a:r>
              <a:rPr lang="en-ZW" sz="2000"/>
              <a:t> </a:t>
            </a:r>
            <a:r>
              <a:rPr lang="en-ZW" sz="2000">
                <a:hlinkClick r:id="rId3"/>
              </a:rPr>
              <a:t>Tracking Energy Development (ca.gov)</a:t>
            </a:r>
            <a:endParaRPr lang="en-ZW" sz="2000"/>
          </a:p>
          <a:p>
            <a:pPr marL="457200" indent="-457200">
              <a:buAutoNum type="arabicParenBoth"/>
            </a:pPr>
            <a:r>
              <a:rPr lang="en-ZW" sz="2000">
                <a:ea typeface="+mn-lt"/>
                <a:cs typeface="+mn-lt"/>
              </a:rPr>
              <a:t>Joint Agency Reliability Planning Assessments – pursuant to SB 846 </a:t>
            </a:r>
            <a:endParaRPr lang="en-US" sz="2000">
              <a:ea typeface="+mn-lt"/>
              <a:cs typeface="+mn-lt"/>
            </a:endParaRPr>
          </a:p>
          <a:p>
            <a:pPr marL="854075" lvl="1" indent="-285750"/>
            <a:r>
              <a:rPr lang="en-ZW" sz="2000">
                <a:ea typeface="+mn-lt"/>
                <a:cs typeface="+mn-lt"/>
                <a:hlinkClick r:id="rId4"/>
              </a:rPr>
              <a:t>February 2023 Report</a:t>
            </a:r>
            <a:r>
              <a:rPr lang="en-ZW" sz="2000">
                <a:ea typeface="+mn-lt"/>
                <a:cs typeface="+mn-lt"/>
              </a:rPr>
              <a:t> </a:t>
            </a:r>
          </a:p>
          <a:p>
            <a:pPr marL="854075" lvl="1" indent="-285750"/>
            <a:r>
              <a:rPr lang="en-US" sz="2000">
                <a:hlinkClick r:id="rId5"/>
              </a:rPr>
              <a:t>May 2023 Report</a:t>
            </a:r>
            <a:endParaRPr lang="en-US" sz="2000"/>
          </a:p>
          <a:p>
            <a:pPr marL="854075" lvl="1" indent="-285750"/>
            <a:r>
              <a:rPr lang="en-US" sz="2000">
                <a:hlinkClick r:id="rId6"/>
              </a:rPr>
              <a:t>August 2023 Report</a:t>
            </a:r>
            <a:endParaRPr lang="en-US" sz="2000"/>
          </a:p>
          <a:p>
            <a:pPr marL="854075" lvl="1" indent="-285750"/>
            <a:r>
              <a:rPr lang="en-ZW" sz="2000">
                <a:hlinkClick r:id="rId7"/>
              </a:rPr>
              <a:t>December 2023 Report</a:t>
            </a:r>
            <a:endParaRPr lang="en-ZW" sz="2000"/>
          </a:p>
          <a:p>
            <a:pPr marL="854075" lvl="1" indent="-285750"/>
            <a:r>
              <a:rPr lang="en-ZW" sz="2000">
                <a:hlinkClick r:id="rId8"/>
              </a:rPr>
              <a:t>May 2024 Report</a:t>
            </a:r>
            <a:endParaRPr lang="en-ZW" sz="2000"/>
          </a:p>
          <a:p>
            <a:pPr marL="854075" lvl="1" indent="-285750"/>
            <a:r>
              <a:rPr lang="en-ZW" sz="2000">
                <a:hlinkClick r:id="rId9"/>
              </a:rPr>
              <a:t>August 2024 Report</a:t>
            </a:r>
            <a:endParaRPr lang="en-ZW" sz="2000"/>
          </a:p>
          <a:p>
            <a:pPr marL="457200" indent="-457200">
              <a:buAutoNum type="arabicParenBoth"/>
            </a:pPr>
            <a:r>
              <a:rPr lang="en-ZW" sz="2000"/>
              <a:t>California Energy Commission’s Energy Almanac - </a:t>
            </a:r>
            <a:r>
              <a:rPr lang="en-US" sz="2000">
                <a:hlinkClick r:id="rId10"/>
              </a:rPr>
              <a:t>Energy Almanac (ca.gov)</a:t>
            </a:r>
            <a:endParaRPr lang="en-ZW" sz="2000"/>
          </a:p>
          <a:p>
            <a:pPr marL="457200" indent="-457200">
              <a:buAutoNum type="arabicParenBoth"/>
            </a:pPr>
            <a:r>
              <a:rPr lang="en-US" sz="2000"/>
              <a:t>CAISO Key Energy Statistics: </a:t>
            </a:r>
            <a:r>
              <a:rPr lang="en-US" sz="2000">
                <a:ea typeface="+mn-lt"/>
                <a:cs typeface="+mn-lt"/>
                <a:hlinkClick r:id="rId11"/>
              </a:rPr>
              <a:t>Media resources | California ISO (caiso.com)</a:t>
            </a:r>
            <a:endParaRPr lang="en-US" sz="2000"/>
          </a:p>
          <a:p>
            <a:pPr marL="457200" indent="-457200">
              <a:buAutoNum type="arabicParenBoth"/>
            </a:pPr>
            <a:r>
              <a:rPr lang="en-ZW" sz="2000"/>
              <a:t>Overview of CPUC IRP Procurement Orders – </a:t>
            </a:r>
            <a:r>
              <a:rPr lang="en-ZW" sz="2000">
                <a:hlinkClick r:id="rId12"/>
              </a:rPr>
              <a:t>IRP Procurement Track (ca.gov)</a:t>
            </a:r>
            <a:endParaRPr lang="en-ZW" sz="2000"/>
          </a:p>
          <a:p>
            <a:pPr marL="457200" indent="-457200">
              <a:buAutoNum type="arabicParenBoth"/>
            </a:pPr>
            <a:r>
              <a:rPr lang="en-ZW" sz="2000"/>
              <a:t>Overview of CPUC Jurisdictional LSE Procurement in Compliance with IRP Procurement Orders </a:t>
            </a:r>
          </a:p>
          <a:p>
            <a:pPr lvl="1"/>
            <a:r>
              <a:rPr lang="en-US" sz="1600" b="0" i="0" u="sng">
                <a:solidFill>
                  <a:srgbClr val="003065"/>
                </a:solidFill>
                <a:effectLst/>
                <a:highlight>
                  <a:srgbClr val="FFFFFF"/>
                </a:highlight>
                <a:hlinkClick r:id="rId13"/>
              </a:rPr>
              <a:t>Procurement in Compliance with D.19-11-016 and Mid Term Reliability (D.21-06-035) per August 1, 2023</a:t>
            </a:r>
            <a:r>
              <a:rPr lang="en-US" sz="1600" b="0" i="0">
                <a:solidFill>
                  <a:srgbClr val="000000"/>
                </a:solidFill>
                <a:effectLst/>
                <a:highlight>
                  <a:srgbClr val="FFFFFF"/>
                </a:highlight>
              </a:rPr>
              <a:t>, 4/22/2024</a:t>
            </a:r>
          </a:p>
          <a:p>
            <a:pPr lvl="1"/>
            <a:r>
              <a:rPr lang="en-US" sz="1600" b="0" i="0" u="sng">
                <a:solidFill>
                  <a:srgbClr val="003065"/>
                </a:solidFill>
                <a:effectLst/>
                <a:highlight>
                  <a:srgbClr val="FFFFFF"/>
                </a:highlight>
                <a:hlinkClick r:id="rId14"/>
              </a:rPr>
              <a:t>Procurement in Compliance with D.19-11-016 and Mid Term Reliability (D.21-06-035) per February 1, 2023</a:t>
            </a:r>
            <a:r>
              <a:rPr lang="en-US" sz="1600" b="0" i="0">
                <a:solidFill>
                  <a:srgbClr val="000000"/>
                </a:solidFill>
                <a:effectLst/>
                <a:highlight>
                  <a:srgbClr val="FFFFFF"/>
                </a:highlight>
              </a:rPr>
              <a:t>, 11/2/2023</a:t>
            </a:r>
            <a:endParaRPr lang="en-ZW" sz="1600" b="0" i="0" u="sng">
              <a:solidFill>
                <a:srgbClr val="003065"/>
              </a:solidFill>
              <a:effectLst/>
              <a:hlinkClick r:id="rId15"/>
            </a:endParaRPr>
          </a:p>
          <a:p>
            <a:pPr lvl="1"/>
            <a:r>
              <a:rPr lang="en-ZW" sz="1600" b="0" i="0" u="sng">
                <a:solidFill>
                  <a:srgbClr val="003065"/>
                </a:solidFill>
                <a:effectLst/>
                <a:hlinkClick r:id="rId15"/>
              </a:rPr>
              <a:t>Procurement in Compliance with D.19-11-016 per August 1, 2022 Fillings</a:t>
            </a:r>
            <a:r>
              <a:rPr lang="en-ZW" sz="1600" b="0" i="0">
                <a:solidFill>
                  <a:srgbClr val="000000"/>
                </a:solidFill>
                <a:effectLst/>
              </a:rPr>
              <a:t>, 2/13/2023</a:t>
            </a:r>
          </a:p>
          <a:p>
            <a:pPr lvl="1"/>
            <a:r>
              <a:rPr lang="en-ZW" sz="1600" b="0" i="0" u="sng">
                <a:solidFill>
                  <a:srgbClr val="003065"/>
                </a:solidFill>
                <a:effectLst/>
                <a:hlinkClick r:id="rId16"/>
              </a:rPr>
              <a:t>Procurement in Compliance with D.19-11-016 per February 1, 2022 Filings</a:t>
            </a:r>
            <a:r>
              <a:rPr lang="en-ZW" sz="1600" b="0" i="0">
                <a:solidFill>
                  <a:srgbClr val="000000"/>
                </a:solidFill>
                <a:effectLst/>
              </a:rPr>
              <a:t>, 7/22/2022</a:t>
            </a:r>
          </a:p>
          <a:p>
            <a:pPr lvl="1"/>
            <a:r>
              <a:rPr lang="en-ZW" sz="1600" b="0" i="0" u="sng">
                <a:solidFill>
                  <a:srgbClr val="003065"/>
                </a:solidFill>
                <a:effectLst/>
                <a:hlinkClick r:id="rId17"/>
              </a:rPr>
              <a:t>Procurement  in Compliance with D.19-11-016 per February 1, 2021 Filings</a:t>
            </a:r>
            <a:r>
              <a:rPr lang="en-ZW" sz="1600" b="0" i="0">
                <a:solidFill>
                  <a:srgbClr val="000000"/>
                </a:solidFill>
                <a:effectLst/>
              </a:rPr>
              <a:t>, 8/23/2021</a:t>
            </a:r>
          </a:p>
          <a:p>
            <a:pPr marL="339725" lvl="1" indent="0">
              <a:buNone/>
            </a:pPr>
            <a:endParaRPr lang="en-ZW" sz="1600">
              <a:solidFill>
                <a:srgbClr val="000000"/>
              </a:solidFill>
            </a:endParaRPr>
          </a:p>
          <a:p>
            <a:pPr marL="339725" lvl="1" indent="0">
              <a:buNone/>
            </a:pPr>
            <a:endParaRPr lang="en-ZW" sz="1600">
              <a:solidFill>
                <a:srgbClr val="000000"/>
              </a:solidFill>
            </a:endParaRPr>
          </a:p>
          <a:p>
            <a:pPr marL="339725" lvl="1" indent="0">
              <a:buNone/>
            </a:pPr>
            <a:endParaRPr lang="en-ZW" sz="1600">
              <a:solidFill>
                <a:srgbClr val="000000"/>
              </a:solidFill>
            </a:endParaRPr>
          </a:p>
          <a:p>
            <a:pPr marL="339725" lvl="1" indent="0">
              <a:buNone/>
            </a:pPr>
            <a:r>
              <a:rPr lang="en-US" sz="1600"/>
              <a:t>For any questions about the data, please contact </a:t>
            </a:r>
            <a:r>
              <a:rPr lang="en-US" sz="1600">
                <a:ea typeface="+mn-lt"/>
                <a:cs typeface="+mn-lt"/>
                <a:hlinkClick r:id="rId18"/>
              </a:rPr>
              <a:t>irpdatarequest@cpuc.ca.gov</a:t>
            </a:r>
          </a:p>
          <a:p>
            <a:pPr marL="339725" lvl="1" indent="0">
              <a:buNone/>
            </a:pPr>
            <a:endParaRPr lang="en-ZW" sz="1400" b="0" i="0">
              <a:solidFill>
                <a:srgbClr val="000000"/>
              </a:solidFill>
              <a:effectLst/>
            </a:endParaRPr>
          </a:p>
          <a:p>
            <a:pPr marL="0" indent="0">
              <a:buNone/>
            </a:pPr>
            <a:endParaRPr lang="en-ZW"/>
          </a:p>
          <a:p>
            <a:pPr marL="0" indent="0">
              <a:buNone/>
            </a:pPr>
            <a:endParaRPr lang="en-US"/>
          </a:p>
        </p:txBody>
      </p:sp>
      <p:sp>
        <p:nvSpPr>
          <p:cNvPr id="4" name="Slide Number Placeholder 3">
            <a:extLst>
              <a:ext uri="{FF2B5EF4-FFF2-40B4-BE49-F238E27FC236}">
                <a16:creationId xmlns:a16="http://schemas.microsoft.com/office/drawing/2014/main" id="{4D6AE52D-2223-A987-4890-3D2D7580585C}"/>
              </a:ext>
            </a:extLst>
          </p:cNvPr>
          <p:cNvSpPr>
            <a:spLocks noGrp="1"/>
          </p:cNvSpPr>
          <p:nvPr>
            <p:ph type="sldNum" sz="quarter" idx="12"/>
          </p:nvPr>
        </p:nvSpPr>
        <p:spPr/>
        <p:txBody>
          <a:bodyPr/>
          <a:lstStyle/>
          <a:p>
            <a:fld id="{1C4126A1-9282-4A82-AC02-A59AF4A969C8}" type="slidenum">
              <a:rPr lang="en-US" dirty="0" smtClean="0"/>
              <a:t>18</a:t>
            </a:fld>
            <a:endParaRPr lang="en-US"/>
          </a:p>
        </p:txBody>
      </p:sp>
    </p:spTree>
    <p:extLst>
      <p:ext uri="{BB962C8B-B14F-4D97-AF65-F5344CB8AC3E}">
        <p14:creationId xmlns:p14="http://schemas.microsoft.com/office/powerpoint/2010/main" val="294632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6C41-0723-8B61-7D3B-FC3B8BF636C8}"/>
              </a:ext>
            </a:extLst>
          </p:cNvPr>
          <p:cNvSpPr>
            <a:spLocks noGrp="1"/>
          </p:cNvSpPr>
          <p:nvPr>
            <p:ph type="title"/>
          </p:nvPr>
        </p:nvSpPr>
        <p:spPr>
          <a:xfrm>
            <a:off x="530351" y="-377559"/>
            <a:ext cx="10972800" cy="1325563"/>
          </a:xfrm>
        </p:spPr>
        <p:txBody>
          <a:bodyPr/>
          <a:lstStyle/>
          <a:p>
            <a:r>
              <a:rPr lang="en-US"/>
              <a:t>Notes on Resource Tracking Data</a:t>
            </a:r>
          </a:p>
        </p:txBody>
      </p:sp>
      <p:sp>
        <p:nvSpPr>
          <p:cNvPr id="3" name="Content Placeholder 2">
            <a:extLst>
              <a:ext uri="{FF2B5EF4-FFF2-40B4-BE49-F238E27FC236}">
                <a16:creationId xmlns:a16="http://schemas.microsoft.com/office/drawing/2014/main" id="{E24212BD-C474-AADD-CC14-B54D39097D38}"/>
              </a:ext>
            </a:extLst>
          </p:cNvPr>
          <p:cNvSpPr>
            <a:spLocks noGrp="1"/>
          </p:cNvSpPr>
          <p:nvPr>
            <p:ph idx="1"/>
          </p:nvPr>
        </p:nvSpPr>
        <p:spPr>
          <a:xfrm>
            <a:off x="286512" y="963468"/>
            <a:ext cx="11206201" cy="5428270"/>
          </a:xfrm>
        </p:spPr>
        <p:txBody>
          <a:bodyPr vert="horz" lIns="0" tIns="45720" rIns="91440" bIns="45720" rtlCol="0" anchor="t">
            <a:normAutofit fontScale="62500" lnSpcReduction="20000"/>
          </a:bodyPr>
          <a:lstStyle/>
          <a:p>
            <a:pPr lvl="1"/>
            <a:r>
              <a:rPr lang="en-US" sz="2400" b="1" dirty="0">
                <a:latin typeface="+mj-lt"/>
                <a:ea typeface="+mn-lt"/>
                <a:cs typeface="+mn-lt"/>
              </a:rPr>
              <a:t>Notes on Online MWs data</a:t>
            </a:r>
          </a:p>
          <a:p>
            <a:pPr lvl="2" indent="-172720"/>
            <a:r>
              <a:rPr lang="en-US" sz="2400" dirty="0">
                <a:latin typeface="+mj-lt"/>
                <a:ea typeface="+mn-lt"/>
                <a:cs typeface="+mn-lt"/>
              </a:rPr>
              <a:t>All data are </a:t>
            </a:r>
            <a:r>
              <a:rPr lang="en-US" sz="2400" dirty="0">
                <a:latin typeface="+mj-lt"/>
              </a:rPr>
              <a:t>derived from CAISO </a:t>
            </a:r>
            <a:r>
              <a:rPr lang="en-US" sz="2400" dirty="0">
                <a:latin typeface="+mj-lt"/>
                <a:hlinkClick r:id="rId3"/>
              </a:rPr>
              <a:t>Master Generating Capability List</a:t>
            </a:r>
            <a:r>
              <a:rPr lang="en-US" sz="2400" dirty="0">
                <a:latin typeface="+mj-lt"/>
              </a:rPr>
              <a:t>, and CPUC </a:t>
            </a:r>
            <a:r>
              <a:rPr lang="en-US" sz="2400" dirty="0">
                <a:latin typeface="+mj-lt"/>
                <a:hlinkClick r:id="rId4"/>
              </a:rPr>
              <a:t>NQC Lists</a:t>
            </a:r>
            <a:r>
              <a:rPr lang="en-US" sz="2400" dirty="0">
                <a:latin typeface="+mj-lt"/>
              </a:rPr>
              <a:t> with online dates between </a:t>
            </a:r>
            <a:r>
              <a:rPr lang="en-US" sz="2400" dirty="0">
                <a:solidFill>
                  <a:srgbClr val="FF0000"/>
                </a:solidFill>
                <a:latin typeface="+mj-lt"/>
              </a:rPr>
              <a:t>Jan 1, 2020 – August 31, 2024</a:t>
            </a:r>
          </a:p>
          <a:p>
            <a:pPr lvl="2" indent="-172720"/>
            <a:r>
              <a:rPr lang="en-US" sz="2400" dirty="0">
                <a:latin typeface="+mj-lt"/>
              </a:rPr>
              <a:t>Nameplate Capacity is shown as “Net Dependable Capacity” in the CAISO Master Generating List file. </a:t>
            </a:r>
          </a:p>
          <a:p>
            <a:pPr lvl="2" indent="-172720"/>
            <a:r>
              <a:rPr lang="en-US" sz="2400" dirty="0">
                <a:latin typeface="+mj-lt"/>
              </a:rPr>
              <a:t>Data shown excludes imports, except where specified.</a:t>
            </a:r>
          </a:p>
          <a:p>
            <a:pPr lvl="2" indent="-172720"/>
            <a:r>
              <a:rPr lang="en-US" sz="2400" dirty="0">
                <a:latin typeface="+mj-lt"/>
              </a:rPr>
              <a:t>NQC values are “Estimated September NQC” and subject to change based on counting rules or changes to resource configurations.</a:t>
            </a:r>
          </a:p>
          <a:p>
            <a:pPr lvl="2" indent="-172720"/>
            <a:r>
              <a:rPr lang="en-US" sz="2400" dirty="0">
                <a:latin typeface="+mj-lt"/>
              </a:rPr>
              <a:t>Data showing “Number of Projects” is derived by counting each unique CAISO resource ID as a project.</a:t>
            </a:r>
          </a:p>
          <a:p>
            <a:pPr lvl="2" indent="-172720"/>
            <a:r>
              <a:rPr lang="en-US" sz="2400" dirty="0">
                <a:latin typeface="+mj-lt"/>
              </a:rPr>
              <a:t>“Natural Gas” includes Alamitos Unit 7 (675 MW) and Huntington Beach (674 MW), online in Feb 2020.</a:t>
            </a:r>
            <a:endParaRPr lang="en-US" sz="2400" dirty="0">
              <a:highlight>
                <a:srgbClr val="FFFF00"/>
              </a:highlight>
              <a:latin typeface="+mj-lt"/>
            </a:endParaRPr>
          </a:p>
          <a:p>
            <a:pPr lvl="1"/>
            <a:r>
              <a:rPr lang="en-US" sz="2600" b="1" dirty="0">
                <a:latin typeface="+mj-lt"/>
                <a:ea typeface="+mn-lt"/>
                <a:cs typeface="+mn-lt"/>
              </a:rPr>
              <a:t>Notes on Expected New MWs </a:t>
            </a:r>
          </a:p>
          <a:p>
            <a:pPr lvl="2" indent="-172720"/>
            <a:r>
              <a:rPr lang="en-US" sz="2600" dirty="0">
                <a:latin typeface="+mj-lt"/>
                <a:ea typeface="+mn-lt"/>
                <a:cs typeface="+mn-lt"/>
              </a:rPr>
              <a:t>All data are from LSE self-reported contracting for projects expected to come online between 2024 and 2026. </a:t>
            </a:r>
          </a:p>
          <a:p>
            <a:pPr lvl="2" indent="-172720"/>
            <a:r>
              <a:rPr lang="en-US" sz="2400" dirty="0">
                <a:latin typeface="+mj-lt"/>
                <a:ea typeface="+mn-lt"/>
                <a:cs typeface="+mn-lt"/>
              </a:rPr>
              <a:t>Data are subject to change as the CPUC gets updated information from LSEs, IOU interconnection departments, developers and others.</a:t>
            </a:r>
          </a:p>
          <a:p>
            <a:pPr lvl="2" indent="-172720"/>
            <a:r>
              <a:rPr lang="en-US" sz="2400" dirty="0">
                <a:latin typeface="+mj-lt"/>
                <a:ea typeface="+mn-lt"/>
                <a:cs typeface="+mn-lt"/>
              </a:rPr>
              <a:t>CP</a:t>
            </a:r>
            <a:r>
              <a:rPr lang="en-US" sz="2400" dirty="0">
                <a:latin typeface="+mj-lt"/>
              </a:rPr>
              <a:t>UC staff continue to refine the data included herein. Data in this presentation are current up until August 2024 and any subsequent postings will supersede prior postings.</a:t>
            </a:r>
          </a:p>
          <a:p>
            <a:pPr lvl="2" indent="-172720"/>
            <a:r>
              <a:rPr lang="en-US" sz="2400" dirty="0">
                <a:solidFill>
                  <a:srgbClr val="FF0000"/>
                </a:solidFill>
                <a:latin typeface="+mj-lt"/>
              </a:rPr>
              <a:t>Data included here are only the projects under contract to CPUC jurisdictional LSEs, and do not include all resources being developed in the state nor the CAISO footprint. </a:t>
            </a:r>
          </a:p>
          <a:p>
            <a:pPr lvl="1"/>
            <a:r>
              <a:rPr lang="en-US" sz="2400" b="1" dirty="0">
                <a:latin typeface="+mj-lt"/>
              </a:rPr>
              <a:t>Notes on Differences between Resource Tracking Data and IRP Compliance</a:t>
            </a:r>
          </a:p>
          <a:p>
            <a:pPr lvl="2" indent="-172720"/>
            <a:r>
              <a:rPr lang="en-US" sz="2400" dirty="0">
                <a:latin typeface="+mj-lt"/>
              </a:rPr>
              <a:t>Due to numerous differences, such as varied baselines and resource eligibility for compliance, data on New MW Online plus New MW Expected do not exactly match progress towards IRP compliance orders. For information on compliance with IRP Procurement orders, see compliance updates at </a:t>
            </a:r>
            <a:r>
              <a:rPr lang="en-ZW" sz="2400" dirty="0">
                <a:latin typeface="+mj-lt"/>
                <a:hlinkClick r:id="rId5"/>
              </a:rPr>
              <a:t>IRP Procurement Track (ca.gov)</a:t>
            </a:r>
            <a:r>
              <a:rPr lang="en-ZW" sz="2400" dirty="0">
                <a:latin typeface="+mj-lt"/>
              </a:rPr>
              <a:t>.</a:t>
            </a:r>
          </a:p>
          <a:p>
            <a:pPr lvl="1"/>
            <a:r>
              <a:rPr lang="en-US" sz="2400" b="1" dirty="0">
                <a:latin typeface="+mj-lt"/>
              </a:rPr>
              <a:t>Notes on Updates and Questions</a:t>
            </a:r>
          </a:p>
          <a:p>
            <a:pPr lvl="2" indent="-172720"/>
            <a:r>
              <a:rPr lang="en-US" sz="2400" dirty="0">
                <a:latin typeface="+mj-lt"/>
              </a:rPr>
              <a:t>For the most up-to-date data publicly available, please visit the CPUC's Summer Reliability page.</a:t>
            </a:r>
          </a:p>
          <a:p>
            <a:pPr lvl="2" indent="-172720"/>
            <a:r>
              <a:rPr lang="en-US" sz="2400" dirty="0">
                <a:latin typeface="+mj-lt"/>
              </a:rPr>
              <a:t>For any questions about the data, please contact </a:t>
            </a:r>
            <a:r>
              <a:rPr lang="en-US" sz="2400" dirty="0">
                <a:solidFill>
                  <a:schemeClr val="accent1"/>
                </a:solidFill>
                <a:latin typeface="+mj-lt"/>
                <a:ea typeface="+mn-lt"/>
                <a:cs typeface="+mn-lt"/>
                <a:hlinkClick r:id="rId6">
                  <a:extLst>
                    <a:ext uri="{A12FA001-AC4F-418D-AE19-62706E023703}">
                      <ahyp:hlinkClr xmlns:ahyp="http://schemas.microsoft.com/office/drawing/2018/hyperlinkcolor" val="tx"/>
                    </a:ext>
                  </a:extLst>
                </a:hlinkClick>
              </a:rPr>
              <a:t>irpdatarequest</a:t>
            </a:r>
            <a:r>
              <a:rPr lang="en-US" sz="2400" dirty="0">
                <a:solidFill>
                  <a:schemeClr val="accent1"/>
                </a:solidFill>
                <a:ea typeface="+mn-lt"/>
                <a:cs typeface="+mn-lt"/>
                <a:hlinkClick r:id="rId6">
                  <a:extLst>
                    <a:ext uri="{A12FA001-AC4F-418D-AE19-62706E023703}">
                      <ahyp:hlinkClr xmlns:ahyp="http://schemas.microsoft.com/office/drawing/2018/hyperlinkcolor" val="tx"/>
                    </a:ext>
                  </a:extLst>
                </a:hlinkClick>
              </a:rPr>
              <a:t>@cpuc.ca.gov</a:t>
            </a:r>
            <a:endParaRPr lang="en-US" sz="2400" dirty="0">
              <a:solidFill>
                <a:schemeClr val="accent1"/>
              </a:solidFill>
              <a:ea typeface="+mn-lt"/>
              <a:cs typeface="+mn-lt"/>
            </a:endParaRPr>
          </a:p>
          <a:p>
            <a:endParaRPr lang="en-US" dirty="0"/>
          </a:p>
        </p:txBody>
      </p:sp>
      <p:sp>
        <p:nvSpPr>
          <p:cNvPr id="4" name="Slide Number Placeholder 3">
            <a:extLst>
              <a:ext uri="{FF2B5EF4-FFF2-40B4-BE49-F238E27FC236}">
                <a16:creationId xmlns:a16="http://schemas.microsoft.com/office/drawing/2014/main" id="{3FB516D7-1E79-F36D-486B-828543666BE4}"/>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253514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711C-7C4A-54CF-A0AD-8DA8D57B04E7}"/>
              </a:ext>
            </a:extLst>
          </p:cNvPr>
          <p:cNvSpPr>
            <a:spLocks noGrp="1"/>
          </p:cNvSpPr>
          <p:nvPr>
            <p:ph type="title"/>
          </p:nvPr>
        </p:nvSpPr>
        <p:spPr>
          <a:xfrm>
            <a:off x="609600" y="1115851"/>
            <a:ext cx="9601200" cy="2781580"/>
          </a:xfrm>
        </p:spPr>
        <p:txBody>
          <a:bodyPr/>
          <a:lstStyle/>
          <a:p>
            <a:r>
              <a:rPr lang="en-ZW"/>
              <a:t>Part 1: New MW Online</a:t>
            </a:r>
            <a:endParaRPr lang="en-US"/>
          </a:p>
        </p:txBody>
      </p:sp>
      <p:sp>
        <p:nvSpPr>
          <p:cNvPr id="3" name="Text Placeholder 2">
            <a:extLst>
              <a:ext uri="{FF2B5EF4-FFF2-40B4-BE49-F238E27FC236}">
                <a16:creationId xmlns:a16="http://schemas.microsoft.com/office/drawing/2014/main" id="{24CE4CBD-152D-4507-BE2B-78AAFB1CEA2F}"/>
              </a:ext>
            </a:extLst>
          </p:cNvPr>
          <p:cNvSpPr>
            <a:spLocks noGrp="1"/>
          </p:cNvSpPr>
          <p:nvPr>
            <p:ph type="body" idx="1"/>
          </p:nvPr>
        </p:nvSpPr>
        <p:spPr>
          <a:xfrm>
            <a:off x="609600" y="4119513"/>
            <a:ext cx="9601200" cy="1970137"/>
          </a:xfrm>
        </p:spPr>
        <p:txBody>
          <a:bodyPr vert="horz" lIns="0" tIns="45720" rIns="91440" bIns="45720" rtlCol="0" anchor="t">
            <a:normAutofit fontScale="92500" lnSpcReduction="10000"/>
          </a:bodyPr>
          <a:lstStyle/>
          <a:p>
            <a:pPr marL="342900" indent="-342900">
              <a:buFont typeface="Arial" panose="020B0604020202020204" pitchFamily="34" charset="0"/>
              <a:buChar char="•"/>
            </a:pPr>
            <a:r>
              <a:rPr lang="en-ZW" dirty="0">
                <a:solidFill>
                  <a:schemeClr val="tx1"/>
                </a:solidFill>
              </a:rPr>
              <a:t>New Resources Online from 1/1/2020 to 8/31/24</a:t>
            </a:r>
          </a:p>
          <a:p>
            <a:pPr marL="800100" lvl="1" indent="-342900">
              <a:buFont typeface="Arial" panose="020B0604020202020204" pitchFamily="34" charset="0"/>
              <a:buChar char="•"/>
            </a:pPr>
            <a:r>
              <a:rPr lang="en-ZW" dirty="0">
                <a:solidFill>
                  <a:schemeClr val="tx1"/>
                </a:solidFill>
              </a:rPr>
              <a:t>By Nameplate, NQC, and Number of Projects</a:t>
            </a:r>
          </a:p>
          <a:p>
            <a:pPr marL="342900" indent="-342900">
              <a:buFont typeface="Arial" panose="020B0604020202020204" pitchFamily="34" charset="0"/>
              <a:buChar char="•"/>
            </a:pPr>
            <a:r>
              <a:rPr lang="en-ZW" dirty="0">
                <a:solidFill>
                  <a:schemeClr val="tx1"/>
                </a:solidFill>
              </a:rPr>
              <a:t>New Resources Online by Year and Resource Type</a:t>
            </a:r>
          </a:p>
          <a:p>
            <a:pPr marL="800100" lvl="1" indent="-342900">
              <a:buFont typeface="Arial" panose="020B0604020202020204" pitchFamily="34" charset="0"/>
              <a:buChar char="•"/>
            </a:pPr>
            <a:r>
              <a:rPr lang="en-ZW" dirty="0">
                <a:solidFill>
                  <a:schemeClr val="tx1"/>
                </a:solidFill>
              </a:rPr>
              <a:t>By Nameplate and NQC</a:t>
            </a:r>
          </a:p>
          <a:p>
            <a:pPr marL="342900" indent="-342900">
              <a:buChar char="•"/>
            </a:pPr>
            <a:r>
              <a:rPr lang="en-ZW" dirty="0">
                <a:solidFill>
                  <a:schemeClr val="tx1"/>
                </a:solidFill>
              </a:rPr>
              <a:t>New IRP Procurement Resources Online by Year and Resource Type</a:t>
            </a:r>
          </a:p>
          <a:p>
            <a:pPr marL="800100" lvl="1" indent="-342900">
              <a:buFont typeface="Arial" panose="020B0604020202020204" pitchFamily="34" charset="0"/>
              <a:buChar char="•"/>
            </a:pPr>
            <a:r>
              <a:rPr lang="en-ZW" dirty="0">
                <a:solidFill>
                  <a:schemeClr val="tx1"/>
                </a:solidFill>
              </a:rPr>
              <a:t>By Nameplate and NQC</a:t>
            </a:r>
          </a:p>
          <a:p>
            <a:endParaRPr lang="en-US" dirty="0"/>
          </a:p>
        </p:txBody>
      </p:sp>
      <p:sp>
        <p:nvSpPr>
          <p:cNvPr id="4" name="Slide Number Placeholder 3">
            <a:extLst>
              <a:ext uri="{FF2B5EF4-FFF2-40B4-BE49-F238E27FC236}">
                <a16:creationId xmlns:a16="http://schemas.microsoft.com/office/drawing/2014/main" id="{4757B844-341E-F037-76B1-6E834663CC7F}"/>
              </a:ext>
            </a:extLst>
          </p:cNvPr>
          <p:cNvSpPr>
            <a:spLocks noGrp="1"/>
          </p:cNvSpPr>
          <p:nvPr>
            <p:ph type="sldNum" sz="quarter" idx="12"/>
          </p:nvPr>
        </p:nvSpPr>
        <p:spPr/>
        <p:txBody>
          <a:bodyPr/>
          <a:lstStyle/>
          <a:p>
            <a:fld id="{1C4126A1-9282-4A82-AC02-A59AF4A969C8}" type="slidenum">
              <a:rPr lang="en-US" smtClean="0"/>
              <a:pPr/>
              <a:t>3</a:t>
            </a:fld>
            <a:endParaRPr lang="en-US"/>
          </a:p>
        </p:txBody>
      </p:sp>
    </p:spTree>
    <p:extLst>
      <p:ext uri="{BB962C8B-B14F-4D97-AF65-F5344CB8AC3E}">
        <p14:creationId xmlns:p14="http://schemas.microsoft.com/office/powerpoint/2010/main" val="185018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F12B-4BF9-112B-DC54-C38A78C96E5F}"/>
              </a:ext>
            </a:extLst>
          </p:cNvPr>
          <p:cNvSpPr>
            <a:spLocks noGrp="1"/>
          </p:cNvSpPr>
          <p:nvPr>
            <p:ph type="title"/>
          </p:nvPr>
        </p:nvSpPr>
        <p:spPr/>
        <p:txBody>
          <a:bodyPr/>
          <a:lstStyle/>
          <a:p>
            <a:r>
              <a:rPr lang="en-ZW"/>
              <a:t>New MWs - Key Takeaways </a:t>
            </a:r>
            <a:endParaRPr lang="en-US"/>
          </a:p>
        </p:txBody>
      </p:sp>
      <p:sp>
        <p:nvSpPr>
          <p:cNvPr id="4" name="Slide Number Placeholder 3">
            <a:extLst>
              <a:ext uri="{FF2B5EF4-FFF2-40B4-BE49-F238E27FC236}">
                <a16:creationId xmlns:a16="http://schemas.microsoft.com/office/drawing/2014/main" id="{41970EB3-C3AB-37AA-C07E-DD2D116D669A}"/>
              </a:ext>
            </a:extLst>
          </p:cNvPr>
          <p:cNvSpPr>
            <a:spLocks noGrp="1"/>
          </p:cNvSpPr>
          <p:nvPr>
            <p:ph type="sldNum" sz="quarter" idx="12"/>
          </p:nvPr>
        </p:nvSpPr>
        <p:spPr/>
        <p:txBody>
          <a:bodyPr/>
          <a:lstStyle/>
          <a:p>
            <a:fld id="{1C4126A1-9282-4A82-AC02-A59AF4A969C8}" type="slidenum">
              <a:rPr lang="en-US" smtClean="0"/>
              <a:t>4</a:t>
            </a:fld>
            <a:endParaRPr lang="en-US"/>
          </a:p>
        </p:txBody>
      </p:sp>
      <p:graphicFrame>
        <p:nvGraphicFramePr>
          <p:cNvPr id="5" name="Content Placeholder 11">
            <a:extLst>
              <a:ext uri="{FF2B5EF4-FFF2-40B4-BE49-F238E27FC236}">
                <a16:creationId xmlns:a16="http://schemas.microsoft.com/office/drawing/2014/main" id="{C30116C0-F698-1B24-3911-62BB6FE75320}"/>
              </a:ext>
            </a:extLst>
          </p:cNvPr>
          <p:cNvGraphicFramePr>
            <a:graphicFrameLocks/>
          </p:cNvGraphicFramePr>
          <p:nvPr>
            <p:extLst>
              <p:ext uri="{D42A27DB-BD31-4B8C-83A1-F6EECF244321}">
                <p14:modId xmlns:p14="http://schemas.microsoft.com/office/powerpoint/2010/main" val="1139824926"/>
              </p:ext>
            </p:extLst>
          </p:nvPr>
        </p:nvGraphicFramePr>
        <p:xfrm>
          <a:off x="870227" y="2169099"/>
          <a:ext cx="9993107" cy="1463040"/>
        </p:xfrm>
        <a:graphic>
          <a:graphicData uri="http://schemas.openxmlformats.org/drawingml/2006/table">
            <a:tbl>
              <a:tblPr firstRow="1" bandRow="1">
                <a:tableStyleId>{5C22544A-7EE6-4342-B048-85BDC9FD1C3A}</a:tableStyleId>
              </a:tblPr>
              <a:tblGrid>
                <a:gridCol w="4097823">
                  <a:extLst>
                    <a:ext uri="{9D8B030D-6E8A-4147-A177-3AD203B41FA5}">
                      <a16:colId xmlns:a16="http://schemas.microsoft.com/office/drawing/2014/main" val="1006627231"/>
                    </a:ext>
                  </a:extLst>
                </a:gridCol>
                <a:gridCol w="1959722">
                  <a:extLst>
                    <a:ext uri="{9D8B030D-6E8A-4147-A177-3AD203B41FA5}">
                      <a16:colId xmlns:a16="http://schemas.microsoft.com/office/drawing/2014/main" val="711347201"/>
                    </a:ext>
                  </a:extLst>
                </a:gridCol>
                <a:gridCol w="2309301">
                  <a:extLst>
                    <a:ext uri="{9D8B030D-6E8A-4147-A177-3AD203B41FA5}">
                      <a16:colId xmlns:a16="http://schemas.microsoft.com/office/drawing/2014/main" val="1728123738"/>
                    </a:ext>
                  </a:extLst>
                </a:gridCol>
                <a:gridCol w="1626261">
                  <a:extLst>
                    <a:ext uri="{9D8B030D-6E8A-4147-A177-3AD203B41FA5}">
                      <a16:colId xmlns:a16="http://schemas.microsoft.com/office/drawing/2014/main" val="165812918"/>
                    </a:ext>
                  </a:extLst>
                </a:gridCol>
              </a:tblGrid>
              <a:tr h="0">
                <a:tc>
                  <a:txBody>
                    <a:bodyPr/>
                    <a:lstStyle/>
                    <a:p>
                      <a:pPr algn="ctr"/>
                      <a:endParaRPr lang="en-US" sz="1200">
                        <a:effectLst/>
                      </a:endParaRP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a:t>
                      </a:r>
                      <a:br>
                        <a:rPr lang="en-US" sz="1200">
                          <a:effectLst/>
                        </a:rPr>
                      </a:br>
                      <a:r>
                        <a:rPr lang="en-US" sz="1200">
                          <a:effectLst/>
                        </a:rPr>
                        <a:t>Net Qualifying Capacity (NQC) MW</a:t>
                      </a:r>
                      <a:endParaRPr lang="en-US" sz="1200"/>
                    </a:p>
                  </a:txBody>
                  <a:tcPr anchor="ctr"/>
                </a:tc>
                <a:tc>
                  <a:txBody>
                    <a:bodyPr/>
                    <a:lstStyle/>
                    <a:p>
                      <a:pPr lvl="0" algn="ctr">
                        <a:buNone/>
                      </a:pPr>
                      <a:r>
                        <a:rPr lang="en-US" sz="1200">
                          <a:effectLst/>
                        </a:rPr>
                        <a:t>Number of </a:t>
                      </a:r>
                      <a:br>
                        <a:rPr lang="en-US" sz="1200">
                          <a:effectLst/>
                        </a:rPr>
                      </a:br>
                      <a:r>
                        <a:rPr lang="en-US" sz="1200">
                          <a:effectLst/>
                        </a:rPr>
                        <a:t>Projects by </a:t>
                      </a:r>
                      <a:br>
                        <a:rPr lang="en-US" sz="1200">
                          <a:effectLst/>
                        </a:rPr>
                      </a:br>
                      <a:r>
                        <a:rPr lang="en-US" sz="1200">
                          <a:effectLst/>
                        </a:rPr>
                        <a:t>Resource IDs</a:t>
                      </a:r>
                    </a:p>
                  </a:txBody>
                  <a:tcPr anchor="ctr"/>
                </a:tc>
                <a:extLst>
                  <a:ext uri="{0D108BD9-81ED-4DB2-BD59-A6C34878D82A}">
                    <a16:rowId xmlns:a16="http://schemas.microsoft.com/office/drawing/2014/main" val="873723855"/>
                  </a:ext>
                </a:extLst>
              </a:tr>
              <a:tr h="266700">
                <a:tc>
                  <a:txBody>
                    <a:bodyPr/>
                    <a:lstStyle/>
                    <a:p>
                      <a:r>
                        <a:rPr lang="en-US" sz="1200" b="0">
                          <a:effectLst/>
                        </a:rPr>
                        <a:t>New SB100 Resources, IN-CAISO</a:t>
                      </a:r>
                      <a:endParaRPr lang="en-US" sz="1200" b="0"/>
                    </a:p>
                  </a:txBody>
                  <a:tcPr anchor="ctr"/>
                </a:tc>
                <a:tc>
                  <a:txBody>
                    <a:bodyPr/>
                    <a:lstStyle/>
                    <a:p>
                      <a:pPr lvl="0" algn="ctr">
                        <a:buNone/>
                      </a:pPr>
                      <a:r>
                        <a:rPr lang="en-US" sz="1200" b="0" i="0" u="none" strike="noStrike" noProof="0" dirty="0">
                          <a:latin typeface="Century Gothic"/>
                        </a:rPr>
                        <a:t>18,565</a:t>
                      </a:r>
                      <a:endParaRPr lang="en-US" dirty="0"/>
                    </a:p>
                  </a:txBody>
                  <a:tcPr anchor="ctr"/>
                </a:tc>
                <a:tc>
                  <a:txBody>
                    <a:bodyPr/>
                    <a:lstStyle/>
                    <a:p>
                      <a:pPr lvl="0" algn="ctr">
                        <a:buNone/>
                      </a:pPr>
                      <a:r>
                        <a:rPr lang="en-US" sz="1200" b="0" i="0" u="none" strike="noStrike" noProof="0" dirty="0">
                          <a:effectLst/>
                          <a:latin typeface="Century Gothic"/>
                        </a:rPr>
                        <a:t>10,017</a:t>
                      </a:r>
                      <a:endParaRPr lang="en-US" dirty="0"/>
                    </a:p>
                  </a:txBody>
                  <a:tcPr anchor="ctr"/>
                </a:tc>
                <a:tc>
                  <a:txBody>
                    <a:bodyPr/>
                    <a:lstStyle/>
                    <a:p>
                      <a:pPr lvl="0" algn="ctr">
                        <a:buNone/>
                      </a:pPr>
                      <a:r>
                        <a:rPr lang="en-US" sz="1200" b="0" i="0" u="none" strike="noStrike" noProof="0" dirty="0">
                          <a:latin typeface="Century Gothic"/>
                        </a:rPr>
                        <a:t>295</a:t>
                      </a:r>
                    </a:p>
                  </a:txBody>
                  <a:tcPr anchor="ctr"/>
                </a:tc>
                <a:extLst>
                  <a:ext uri="{0D108BD9-81ED-4DB2-BD59-A6C34878D82A}">
                    <a16:rowId xmlns:a16="http://schemas.microsoft.com/office/drawing/2014/main" val="285091242"/>
                  </a:ext>
                </a:extLst>
              </a:tr>
              <a:tr h="0">
                <a:tc>
                  <a:txBody>
                    <a:bodyPr/>
                    <a:lstStyle/>
                    <a:p>
                      <a:pPr lvl="0">
                        <a:buNone/>
                      </a:pPr>
                      <a:r>
                        <a:rPr lang="en-US" sz="1200" b="0">
                          <a:effectLst/>
                        </a:rPr>
                        <a:t>New Resources, IN-CAISO (includes Natural Gas)</a:t>
                      </a:r>
                    </a:p>
                  </a:txBody>
                  <a:tcPr anchor="ctr"/>
                </a:tc>
                <a:tc>
                  <a:txBody>
                    <a:bodyPr/>
                    <a:lstStyle/>
                    <a:p>
                      <a:pPr lvl="0" algn="ctr">
                        <a:buNone/>
                      </a:pPr>
                      <a:r>
                        <a:rPr lang="en-US" sz="1200" b="0" i="0" u="none" strike="noStrike" noProof="0" dirty="0">
                          <a:latin typeface="Century Gothic"/>
                        </a:rPr>
                        <a:t>20,041</a:t>
                      </a:r>
                      <a:endParaRPr lang="en-US" dirty="0"/>
                    </a:p>
                  </a:txBody>
                  <a:tcPr anchor="ctr"/>
                </a:tc>
                <a:tc>
                  <a:txBody>
                    <a:bodyPr/>
                    <a:lstStyle/>
                    <a:p>
                      <a:pPr lvl="0" algn="ctr">
                        <a:buNone/>
                      </a:pPr>
                      <a:r>
                        <a:rPr lang="en-US" sz="1200" b="0" i="0" u="none" strike="noStrike" noProof="0" dirty="0">
                          <a:effectLst/>
                          <a:latin typeface="Century Gothic"/>
                        </a:rPr>
                        <a:t> 11,491 </a:t>
                      </a:r>
                      <a:endParaRPr lang="en-US" dirty="0"/>
                    </a:p>
                  </a:txBody>
                  <a:tcPr anchor="ctr"/>
                </a:tc>
                <a:tc>
                  <a:txBody>
                    <a:bodyPr/>
                    <a:lstStyle/>
                    <a:p>
                      <a:pPr lvl="0" algn="ctr">
                        <a:buNone/>
                      </a:pPr>
                      <a:r>
                        <a:rPr lang="en-US" sz="1200" b="0" i="0" u="none" strike="noStrike" noProof="0" dirty="0"/>
                        <a:t>307</a:t>
                      </a:r>
                      <a:endParaRPr lang="en-US" dirty="0"/>
                    </a:p>
                  </a:txBody>
                  <a:tcPr anchor="ctr"/>
                </a:tc>
                <a:extLst>
                  <a:ext uri="{0D108BD9-81ED-4DB2-BD59-A6C34878D82A}">
                    <a16:rowId xmlns:a16="http://schemas.microsoft.com/office/drawing/2014/main" val="1279525861"/>
                  </a:ext>
                </a:extLst>
              </a:tr>
              <a:tr h="0">
                <a:tc>
                  <a:txBody>
                    <a:bodyPr/>
                    <a:lstStyle/>
                    <a:p>
                      <a:pPr lvl="0">
                        <a:buNone/>
                      </a:pPr>
                      <a:r>
                        <a:rPr lang="en-US" sz="1200" b="1">
                          <a:effectLst/>
                        </a:rPr>
                        <a:t>Total New Reliability Resources, including Imports</a:t>
                      </a:r>
                    </a:p>
                  </a:txBody>
                  <a:tcPr anchor="ctr"/>
                </a:tc>
                <a:tc>
                  <a:txBody>
                    <a:bodyPr/>
                    <a:lstStyle/>
                    <a:p>
                      <a:pPr lvl="0" algn="ctr">
                        <a:buNone/>
                      </a:pPr>
                      <a:r>
                        <a:rPr lang="en-US" sz="1200" b="1" i="0" u="none" strike="noStrike" noProof="0" dirty="0">
                          <a:latin typeface="Century Gothic"/>
                        </a:rPr>
                        <a:t>21,792</a:t>
                      </a:r>
                      <a:endParaRPr lang="en-US" b="1" dirty="0"/>
                    </a:p>
                  </a:txBody>
                  <a:tcPr anchor="ctr"/>
                </a:tc>
                <a:tc>
                  <a:txBody>
                    <a:bodyPr/>
                    <a:lstStyle/>
                    <a:p>
                      <a:pPr lvl="0" algn="ctr">
                        <a:buNone/>
                      </a:pPr>
                      <a:r>
                        <a:rPr lang="en-US" sz="1200" b="1" i="0" u="none" strike="noStrike" noProof="0" dirty="0">
                          <a:effectLst/>
                          <a:latin typeface="Century Gothic"/>
                        </a:rPr>
                        <a:t> 12,418 </a:t>
                      </a:r>
                      <a:endParaRPr lang="en-US" b="1" dirty="0"/>
                    </a:p>
                  </a:txBody>
                  <a:tcPr anchor="ctr"/>
                </a:tc>
                <a:tc>
                  <a:txBody>
                    <a:bodyPr/>
                    <a:lstStyle/>
                    <a:p>
                      <a:pPr lvl="0" algn="ctr">
                        <a:buNone/>
                      </a:pPr>
                      <a:r>
                        <a:rPr lang="en-US" sz="1200" b="1" i="0" u="none" strike="noStrike" noProof="0" dirty="0"/>
                        <a:t>321</a:t>
                      </a:r>
                      <a:endParaRPr lang="en-US" b="1" dirty="0"/>
                    </a:p>
                  </a:txBody>
                  <a:tcPr anchor="ctr"/>
                </a:tc>
                <a:extLst>
                  <a:ext uri="{0D108BD9-81ED-4DB2-BD59-A6C34878D82A}">
                    <a16:rowId xmlns:a16="http://schemas.microsoft.com/office/drawing/2014/main" val="526198081"/>
                  </a:ext>
                </a:extLst>
              </a:tr>
            </a:tbl>
          </a:graphicData>
        </a:graphic>
      </p:graphicFrame>
      <p:graphicFrame>
        <p:nvGraphicFramePr>
          <p:cNvPr id="6" name="Content Placeholder 11">
            <a:extLst>
              <a:ext uri="{FF2B5EF4-FFF2-40B4-BE49-F238E27FC236}">
                <a16:creationId xmlns:a16="http://schemas.microsoft.com/office/drawing/2014/main" id="{2659F87E-343C-701A-8139-5012BCF8CB8E}"/>
              </a:ext>
            </a:extLst>
          </p:cNvPr>
          <p:cNvGraphicFramePr>
            <a:graphicFrameLocks/>
          </p:cNvGraphicFramePr>
          <p:nvPr>
            <p:extLst>
              <p:ext uri="{D42A27DB-BD31-4B8C-83A1-F6EECF244321}">
                <p14:modId xmlns:p14="http://schemas.microsoft.com/office/powerpoint/2010/main" val="2235029646"/>
              </p:ext>
            </p:extLst>
          </p:nvPr>
        </p:nvGraphicFramePr>
        <p:xfrm>
          <a:off x="870227" y="4326401"/>
          <a:ext cx="9993107" cy="1097280"/>
        </p:xfrm>
        <a:graphic>
          <a:graphicData uri="http://schemas.openxmlformats.org/drawingml/2006/table">
            <a:tbl>
              <a:tblPr firstRow="1" bandRow="1">
                <a:tableStyleId>{5C22544A-7EE6-4342-B048-85BDC9FD1C3A}</a:tableStyleId>
              </a:tblPr>
              <a:tblGrid>
                <a:gridCol w="4097823">
                  <a:extLst>
                    <a:ext uri="{9D8B030D-6E8A-4147-A177-3AD203B41FA5}">
                      <a16:colId xmlns:a16="http://schemas.microsoft.com/office/drawing/2014/main" val="1006627231"/>
                    </a:ext>
                  </a:extLst>
                </a:gridCol>
                <a:gridCol w="1959722">
                  <a:extLst>
                    <a:ext uri="{9D8B030D-6E8A-4147-A177-3AD203B41FA5}">
                      <a16:colId xmlns:a16="http://schemas.microsoft.com/office/drawing/2014/main" val="711347201"/>
                    </a:ext>
                  </a:extLst>
                </a:gridCol>
                <a:gridCol w="2309301">
                  <a:extLst>
                    <a:ext uri="{9D8B030D-6E8A-4147-A177-3AD203B41FA5}">
                      <a16:colId xmlns:a16="http://schemas.microsoft.com/office/drawing/2014/main" val="1728123738"/>
                    </a:ext>
                  </a:extLst>
                </a:gridCol>
                <a:gridCol w="1626261">
                  <a:extLst>
                    <a:ext uri="{9D8B030D-6E8A-4147-A177-3AD203B41FA5}">
                      <a16:colId xmlns:a16="http://schemas.microsoft.com/office/drawing/2014/main" val="165812918"/>
                    </a:ext>
                  </a:extLst>
                </a:gridCol>
              </a:tblGrid>
              <a:tr h="0">
                <a:tc>
                  <a:txBody>
                    <a:bodyPr/>
                    <a:lstStyle/>
                    <a:p>
                      <a:pPr algn="ctr"/>
                      <a:endParaRPr lang="en-US" sz="1200">
                        <a:effectLst/>
                      </a:endParaRP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a:t>
                      </a:r>
                      <a:br>
                        <a:rPr lang="en-US" sz="1200">
                          <a:effectLst/>
                        </a:rPr>
                      </a:br>
                      <a:r>
                        <a:rPr lang="en-US" sz="1200">
                          <a:effectLst/>
                        </a:rPr>
                        <a:t>Net Qualifying Capacity (NQC) MW</a:t>
                      </a:r>
                      <a:endParaRPr lang="en-US" sz="1200"/>
                    </a:p>
                  </a:txBody>
                  <a:tcPr anchor="ctr"/>
                </a:tc>
                <a:tc>
                  <a:txBody>
                    <a:bodyPr/>
                    <a:lstStyle/>
                    <a:p>
                      <a:pPr lvl="0" algn="ctr">
                        <a:buNone/>
                      </a:pPr>
                      <a:r>
                        <a:rPr lang="en-US" sz="1200">
                          <a:effectLst/>
                        </a:rPr>
                        <a:t>Number of </a:t>
                      </a:r>
                      <a:br>
                        <a:rPr lang="en-US" sz="1200">
                          <a:effectLst/>
                        </a:rPr>
                      </a:br>
                      <a:r>
                        <a:rPr lang="en-US" sz="1200">
                          <a:effectLst/>
                        </a:rPr>
                        <a:t>Projects by </a:t>
                      </a:r>
                      <a:br>
                        <a:rPr lang="en-US" sz="1200">
                          <a:effectLst/>
                        </a:rPr>
                      </a:br>
                      <a:r>
                        <a:rPr lang="en-US" sz="1200">
                          <a:effectLst/>
                        </a:rPr>
                        <a:t>Resource IDs</a:t>
                      </a:r>
                    </a:p>
                  </a:txBody>
                  <a:tcPr anchor="ctr"/>
                </a:tc>
                <a:extLst>
                  <a:ext uri="{0D108BD9-81ED-4DB2-BD59-A6C34878D82A}">
                    <a16:rowId xmlns:a16="http://schemas.microsoft.com/office/drawing/2014/main" val="873723855"/>
                  </a:ext>
                </a:extLst>
              </a:tr>
              <a:tr h="0">
                <a:tc>
                  <a:txBody>
                    <a:bodyPr/>
                    <a:lstStyle/>
                    <a:p>
                      <a:r>
                        <a:rPr lang="en-US" sz="1200" b="1">
                          <a:effectLst/>
                        </a:rPr>
                        <a:t>Battery Energy Storage Systems (BESS) </a:t>
                      </a:r>
                      <a:br>
                        <a:rPr lang="en-US" sz="1200" b="1">
                          <a:effectLst/>
                        </a:rPr>
                      </a:br>
                      <a:r>
                        <a:rPr lang="en-US" sz="1200" b="1">
                          <a:effectLst/>
                        </a:rPr>
                        <a:t>Projects (Including Standalone BESS &amp; Hybrids)</a:t>
                      </a:r>
                      <a:endParaRPr lang="en-US" sz="1200" b="1"/>
                    </a:p>
                  </a:txBody>
                  <a:tcPr anchor="ctr"/>
                </a:tc>
                <a:tc>
                  <a:txBody>
                    <a:bodyPr/>
                    <a:lstStyle/>
                    <a:p>
                      <a:pPr lvl="0" algn="ctr">
                        <a:buNone/>
                      </a:pPr>
                      <a:r>
                        <a:rPr lang="en-US" sz="1200" b="1" i="0" u="none" strike="noStrike" noProof="0" dirty="0"/>
                        <a:t>9,924</a:t>
                      </a:r>
                      <a:endParaRPr lang="en-US" dirty="0"/>
                    </a:p>
                  </a:txBody>
                  <a:tcPr anchor="ctr"/>
                </a:tc>
                <a:tc>
                  <a:txBody>
                    <a:bodyPr/>
                    <a:lstStyle/>
                    <a:p>
                      <a:pPr lvl="0" algn="ctr">
                        <a:buNone/>
                      </a:pPr>
                      <a:r>
                        <a:rPr lang="en-US" sz="1200" b="1" i="0" u="none" strike="noStrike" noProof="0" dirty="0">
                          <a:effectLst/>
                          <a:latin typeface="Century Gothic"/>
                        </a:rPr>
                        <a:t>9,523</a:t>
                      </a:r>
                    </a:p>
                  </a:txBody>
                  <a:tcPr anchor="ctr"/>
                </a:tc>
                <a:tc>
                  <a:txBody>
                    <a:bodyPr/>
                    <a:lstStyle/>
                    <a:p>
                      <a:pPr lvl="0" algn="ctr">
                        <a:buNone/>
                      </a:pPr>
                      <a:r>
                        <a:rPr lang="en-ZW" sz="1200" b="1" dirty="0"/>
                        <a:t>159</a:t>
                      </a:r>
                      <a:br>
                        <a:rPr lang="en-ZW" sz="1200" b="1" dirty="0"/>
                      </a:br>
                      <a:r>
                        <a:rPr lang="en-ZW" sz="1200" b="1" dirty="0"/>
                        <a:t>(incl. 23 hybrids)</a:t>
                      </a:r>
                      <a:endParaRPr lang="en-US" sz="1200" b="1" dirty="0"/>
                    </a:p>
                  </a:txBody>
                  <a:tcPr anchor="ctr"/>
                </a:tc>
                <a:extLst>
                  <a:ext uri="{0D108BD9-81ED-4DB2-BD59-A6C34878D82A}">
                    <a16:rowId xmlns:a16="http://schemas.microsoft.com/office/drawing/2014/main" val="285091242"/>
                  </a:ext>
                </a:extLst>
              </a:tr>
            </a:tbl>
          </a:graphicData>
        </a:graphic>
      </p:graphicFrame>
      <p:sp>
        <p:nvSpPr>
          <p:cNvPr id="9" name="TextBox 8">
            <a:extLst>
              <a:ext uri="{FF2B5EF4-FFF2-40B4-BE49-F238E27FC236}">
                <a16:creationId xmlns:a16="http://schemas.microsoft.com/office/drawing/2014/main" id="{4B214E19-03B7-49D8-4C99-DEDAB8226CD6}"/>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August 31, 2024</a:t>
            </a:r>
            <a:br>
              <a:rPr lang="en-US" dirty="0"/>
            </a:br>
            <a:endParaRPr lang="en-US" dirty="0">
              <a:solidFill>
                <a:srgbClr val="FF0000"/>
              </a:solidFill>
            </a:endParaRPr>
          </a:p>
        </p:txBody>
      </p:sp>
      <p:sp>
        <p:nvSpPr>
          <p:cNvPr id="10" name="TextBox 9">
            <a:extLst>
              <a:ext uri="{FF2B5EF4-FFF2-40B4-BE49-F238E27FC236}">
                <a16:creationId xmlns:a16="http://schemas.microsoft.com/office/drawing/2014/main" id="{C054A378-B374-05E9-308C-AC9EA1DF07C6}"/>
              </a:ext>
            </a:extLst>
          </p:cNvPr>
          <p:cNvSpPr txBox="1"/>
          <p:nvPr/>
        </p:nvSpPr>
        <p:spPr>
          <a:xfrm>
            <a:off x="576942" y="1779774"/>
            <a:ext cx="8999034" cy="369332"/>
          </a:xfrm>
          <a:prstGeom prst="rect">
            <a:avLst/>
          </a:prstGeom>
          <a:noFill/>
        </p:spPr>
        <p:txBody>
          <a:bodyPr wrap="square" lIns="91440" tIns="45720" rIns="91440" bIns="45720" anchor="t">
            <a:spAutoFit/>
          </a:bodyPr>
          <a:lstStyle/>
          <a:p>
            <a:r>
              <a:rPr lang="en-US" sz="1800" b="1" dirty="0">
                <a:effectLst/>
                <a:latin typeface="+mj-lt"/>
                <a:ea typeface="Calibri"/>
              </a:rPr>
              <a:t>Total New MW Online between 1/1/2020 </a:t>
            </a:r>
            <a:r>
              <a:rPr lang="en-US" b="1" dirty="0">
                <a:latin typeface="+mj-lt"/>
                <a:ea typeface="Calibri"/>
              </a:rPr>
              <a:t>-</a:t>
            </a:r>
            <a:r>
              <a:rPr lang="en-US" sz="1800" b="1" dirty="0">
                <a:effectLst/>
                <a:latin typeface="+mj-lt"/>
                <a:ea typeface="Calibri"/>
              </a:rPr>
              <a:t> 8</a:t>
            </a:r>
            <a:r>
              <a:rPr lang="en-US" b="1" dirty="0">
                <a:latin typeface="+mj-lt"/>
                <a:ea typeface="Calibri"/>
              </a:rPr>
              <a:t>/31/2024</a:t>
            </a:r>
            <a:endParaRPr lang="en-US" sz="1800" b="1" dirty="0">
              <a:effectLst/>
              <a:latin typeface="+mj-lt"/>
              <a:ea typeface="Calibri" panose="020F0502020204030204" pitchFamily="34" charset="0"/>
            </a:endParaRPr>
          </a:p>
        </p:txBody>
      </p:sp>
      <p:sp>
        <p:nvSpPr>
          <p:cNvPr id="12" name="TextBox 11">
            <a:extLst>
              <a:ext uri="{FF2B5EF4-FFF2-40B4-BE49-F238E27FC236}">
                <a16:creationId xmlns:a16="http://schemas.microsoft.com/office/drawing/2014/main" id="{3B6EBCD2-593F-B596-6687-515CC3964423}"/>
              </a:ext>
            </a:extLst>
          </p:cNvPr>
          <p:cNvSpPr txBox="1"/>
          <p:nvPr/>
        </p:nvSpPr>
        <p:spPr>
          <a:xfrm>
            <a:off x="609600" y="3925884"/>
            <a:ext cx="9021336" cy="369332"/>
          </a:xfrm>
          <a:prstGeom prst="rect">
            <a:avLst/>
          </a:prstGeom>
          <a:noFill/>
        </p:spPr>
        <p:txBody>
          <a:bodyPr wrap="square">
            <a:spAutoFit/>
          </a:bodyPr>
          <a:lstStyle/>
          <a:p>
            <a:pPr marL="0" marR="0">
              <a:spcBef>
                <a:spcPts val="0"/>
              </a:spcBef>
              <a:spcAft>
                <a:spcPts val="0"/>
              </a:spcAft>
            </a:pPr>
            <a:r>
              <a:rPr lang="en-US" sz="1800" b="1">
                <a:effectLst/>
                <a:latin typeface="+mj-lt"/>
                <a:ea typeface="Calibri" panose="020F0502020204030204" pitchFamily="34" charset="0"/>
              </a:rPr>
              <a:t>Total Storage Online in CAISO (all time)</a:t>
            </a:r>
            <a:r>
              <a:rPr lang="en-US" sz="1800">
                <a:effectLst/>
                <a:latin typeface="+mj-lt"/>
                <a:ea typeface="Calibri" panose="020F0502020204030204" pitchFamily="34" charset="0"/>
              </a:rPr>
              <a:t> </a:t>
            </a:r>
          </a:p>
        </p:txBody>
      </p:sp>
      <p:sp>
        <p:nvSpPr>
          <p:cNvPr id="11" name="TextBox 10">
            <a:extLst>
              <a:ext uri="{FF2B5EF4-FFF2-40B4-BE49-F238E27FC236}">
                <a16:creationId xmlns:a16="http://schemas.microsoft.com/office/drawing/2014/main" id="{9D11C418-E6BA-C396-3BF0-1B307267329F}"/>
              </a:ext>
            </a:extLst>
          </p:cNvPr>
          <p:cNvSpPr txBox="1"/>
          <p:nvPr/>
        </p:nvSpPr>
        <p:spPr>
          <a:xfrm>
            <a:off x="865555" y="5538118"/>
            <a:ext cx="768643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W" sz="1100" b="1"/>
              <a:t>Note</a:t>
            </a:r>
            <a:r>
              <a:rPr lang="en-ZW" sz="1100"/>
              <a:t>: MW only include storage portion of hybrids</a:t>
            </a:r>
            <a:endParaRPr lang="en-US" sz="1100"/>
          </a:p>
        </p:txBody>
      </p:sp>
    </p:spTree>
    <p:extLst>
      <p:ext uri="{BB962C8B-B14F-4D97-AF65-F5344CB8AC3E}">
        <p14:creationId xmlns:p14="http://schemas.microsoft.com/office/powerpoint/2010/main" val="139967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187E-1B03-42EE-A673-5A464CC4A6AC}"/>
              </a:ext>
            </a:extLst>
          </p:cNvPr>
          <p:cNvSpPr>
            <a:spLocks noGrp="1"/>
          </p:cNvSpPr>
          <p:nvPr>
            <p:ph type="title"/>
          </p:nvPr>
        </p:nvSpPr>
        <p:spPr>
          <a:xfrm>
            <a:off x="462013" y="122818"/>
            <a:ext cx="11167864" cy="935038"/>
          </a:xfrm>
        </p:spPr>
        <p:txBody>
          <a:bodyPr>
            <a:normAutofit/>
          </a:bodyPr>
          <a:lstStyle/>
          <a:p>
            <a:r>
              <a:rPr lang="en-US"/>
              <a:t>New Energy Resources Online</a:t>
            </a:r>
          </a:p>
        </p:txBody>
      </p:sp>
      <p:sp>
        <p:nvSpPr>
          <p:cNvPr id="4" name="Slide Number Placeholder 3">
            <a:extLst>
              <a:ext uri="{FF2B5EF4-FFF2-40B4-BE49-F238E27FC236}">
                <a16:creationId xmlns:a16="http://schemas.microsoft.com/office/drawing/2014/main" id="{AD4BD552-96FF-448F-8815-590FAB3541DE}"/>
              </a:ext>
            </a:extLst>
          </p:cNvPr>
          <p:cNvSpPr>
            <a:spLocks noGrp="1"/>
          </p:cNvSpPr>
          <p:nvPr>
            <p:ph type="sldNum" sz="quarter" idx="12"/>
          </p:nvPr>
        </p:nvSpPr>
        <p:spPr/>
        <p:txBody>
          <a:bodyPr/>
          <a:lstStyle/>
          <a:p>
            <a:fld id="{1C4126A1-9282-4A82-AC02-A59AF4A969C8}" type="slidenum">
              <a:rPr lang="en-US" smtClean="0"/>
              <a:t>5</a:t>
            </a:fld>
            <a:endParaRPr lang="en-US"/>
          </a:p>
        </p:txBody>
      </p:sp>
      <p:graphicFrame>
        <p:nvGraphicFramePr>
          <p:cNvPr id="12" name="Content Placeholder 11">
            <a:extLst>
              <a:ext uri="{FF2B5EF4-FFF2-40B4-BE49-F238E27FC236}">
                <a16:creationId xmlns:a16="http://schemas.microsoft.com/office/drawing/2014/main" id="{9D463E9F-4BD7-4DA2-A179-98BF8C0D3D9B}"/>
              </a:ext>
            </a:extLst>
          </p:cNvPr>
          <p:cNvGraphicFramePr>
            <a:graphicFrameLocks noGrp="1"/>
          </p:cNvGraphicFramePr>
          <p:nvPr>
            <p:ph idx="1"/>
            <p:extLst>
              <p:ext uri="{D42A27DB-BD31-4B8C-83A1-F6EECF244321}">
                <p14:modId xmlns:p14="http://schemas.microsoft.com/office/powerpoint/2010/main" val="656945093"/>
              </p:ext>
            </p:extLst>
          </p:nvPr>
        </p:nvGraphicFramePr>
        <p:xfrm>
          <a:off x="417908" y="1392334"/>
          <a:ext cx="11013382" cy="4207103"/>
        </p:xfrm>
        <a:graphic>
          <a:graphicData uri="http://schemas.openxmlformats.org/drawingml/2006/table">
            <a:tbl>
              <a:tblPr firstRow="1" bandRow="1">
                <a:tableStyleId>{5C22544A-7EE6-4342-B048-85BDC9FD1C3A}</a:tableStyleId>
              </a:tblPr>
              <a:tblGrid>
                <a:gridCol w="4516202">
                  <a:extLst>
                    <a:ext uri="{9D8B030D-6E8A-4147-A177-3AD203B41FA5}">
                      <a16:colId xmlns:a16="http://schemas.microsoft.com/office/drawing/2014/main" val="1006627231"/>
                    </a:ext>
                  </a:extLst>
                </a:gridCol>
                <a:gridCol w="2159805">
                  <a:extLst>
                    <a:ext uri="{9D8B030D-6E8A-4147-A177-3AD203B41FA5}">
                      <a16:colId xmlns:a16="http://schemas.microsoft.com/office/drawing/2014/main" val="711347201"/>
                    </a:ext>
                  </a:extLst>
                </a:gridCol>
                <a:gridCol w="2545076">
                  <a:extLst>
                    <a:ext uri="{9D8B030D-6E8A-4147-A177-3AD203B41FA5}">
                      <a16:colId xmlns:a16="http://schemas.microsoft.com/office/drawing/2014/main" val="1728123738"/>
                    </a:ext>
                  </a:extLst>
                </a:gridCol>
                <a:gridCol w="1792299">
                  <a:extLst>
                    <a:ext uri="{9D8B030D-6E8A-4147-A177-3AD203B41FA5}">
                      <a16:colId xmlns:a16="http://schemas.microsoft.com/office/drawing/2014/main" val="165812918"/>
                    </a:ext>
                  </a:extLst>
                </a:gridCol>
              </a:tblGrid>
              <a:tr h="495177">
                <a:tc>
                  <a:txBody>
                    <a:bodyPr/>
                    <a:lstStyle/>
                    <a:p>
                      <a:pPr algn="ctr"/>
                      <a:r>
                        <a:rPr lang="en-US" sz="1200">
                          <a:effectLst/>
                        </a:rPr>
                        <a:t>Technology Type</a:t>
                      </a: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Net Qualifying Capacity (NQC) MW</a:t>
                      </a:r>
                      <a:endParaRPr lang="en-US" sz="1200"/>
                    </a:p>
                  </a:txBody>
                  <a:tcPr anchor="ctr"/>
                </a:tc>
                <a:tc>
                  <a:txBody>
                    <a:bodyPr/>
                    <a:lstStyle/>
                    <a:p>
                      <a:pPr lvl="0" algn="ctr">
                        <a:buNone/>
                      </a:pPr>
                      <a:r>
                        <a:rPr lang="en-US" sz="1200">
                          <a:effectLst/>
                        </a:rPr>
                        <a:t>Number of </a:t>
                      </a:r>
                      <a:br>
                        <a:rPr lang="en-US" sz="1200">
                          <a:effectLst/>
                        </a:rPr>
                      </a:br>
                      <a:r>
                        <a:rPr lang="en-US" sz="1200">
                          <a:effectLst/>
                        </a:rPr>
                        <a:t>Projects</a:t>
                      </a:r>
                    </a:p>
                  </a:txBody>
                  <a:tcPr anchor="ctr"/>
                </a:tc>
                <a:extLst>
                  <a:ext uri="{0D108BD9-81ED-4DB2-BD59-A6C34878D82A}">
                    <a16:rowId xmlns:a16="http://schemas.microsoft.com/office/drawing/2014/main" val="873723855"/>
                  </a:ext>
                </a:extLst>
              </a:tr>
              <a:tr h="273581">
                <a:tc>
                  <a:txBody>
                    <a:bodyPr/>
                    <a:lstStyle/>
                    <a:p>
                      <a:r>
                        <a:rPr lang="en-US" sz="1200" b="0" dirty="0">
                          <a:effectLst/>
                        </a:rPr>
                        <a:t>STORAGE</a:t>
                      </a:r>
                    </a:p>
                  </a:txBody>
                  <a:tcPr anchor="ctr">
                    <a:solidFill>
                      <a:schemeClr val="bg1">
                        <a:lumMod val="95000"/>
                      </a:schemeClr>
                    </a:solidFill>
                  </a:tcPr>
                </a:tc>
                <a:tc>
                  <a:txBody>
                    <a:bodyPr/>
                    <a:lstStyle/>
                    <a:p>
                      <a:pPr algn="r" fontAlgn="b"/>
                      <a:r>
                        <a:rPr lang="en-US" sz="1200" b="0" i="0" u="none" strike="noStrike" dirty="0">
                          <a:solidFill>
                            <a:srgbClr val="000000"/>
                          </a:solidFill>
                          <a:effectLst/>
                          <a:latin typeface="+mn-lt"/>
                        </a:rPr>
                        <a:t>8,881 </a:t>
                      </a:r>
                    </a:p>
                  </a:txBody>
                  <a:tcPr marL="7620" marR="7620" marT="7620" anchor="b">
                    <a:solidFill>
                      <a:schemeClr val="bg1">
                        <a:lumMod val="95000"/>
                      </a:schemeClr>
                    </a:solidFill>
                  </a:tcPr>
                </a:tc>
                <a:tc>
                  <a:txBody>
                    <a:bodyPr/>
                    <a:lstStyle/>
                    <a:p>
                      <a:pPr algn="r" fontAlgn="b"/>
                      <a:r>
                        <a:rPr lang="en-US" sz="1200" b="0" i="0" u="none" strike="noStrike">
                          <a:solidFill>
                            <a:srgbClr val="000000"/>
                          </a:solidFill>
                          <a:effectLst/>
                          <a:latin typeface="+mn-lt"/>
                        </a:rPr>
                        <a:t> 8,554 </a:t>
                      </a:r>
                    </a:p>
                  </a:txBody>
                  <a:tcPr marL="7620" marR="7620" marT="7620" anchor="b">
                    <a:solidFill>
                      <a:schemeClr val="bg1">
                        <a:lumMod val="95000"/>
                      </a:schemeClr>
                    </a:solidFill>
                  </a:tcPr>
                </a:tc>
                <a:tc>
                  <a:txBody>
                    <a:bodyPr/>
                    <a:lstStyle/>
                    <a:p>
                      <a:pPr algn="r" fontAlgn="b"/>
                      <a:r>
                        <a:rPr lang="en-US" sz="1200" b="0" i="0" u="none" strike="noStrike">
                          <a:solidFill>
                            <a:srgbClr val="000000"/>
                          </a:solidFill>
                          <a:effectLst/>
                          <a:latin typeface="+mn-lt"/>
                        </a:rPr>
                        <a:t>126</a:t>
                      </a:r>
                    </a:p>
                  </a:txBody>
                  <a:tcPr marL="7620" marR="7620" marT="7620" anchor="b">
                    <a:solidFill>
                      <a:schemeClr val="bg1">
                        <a:lumMod val="95000"/>
                      </a:schemeClr>
                    </a:solidFill>
                  </a:tcPr>
                </a:tc>
                <a:extLst>
                  <a:ext uri="{0D108BD9-81ED-4DB2-BD59-A6C34878D82A}">
                    <a16:rowId xmlns:a16="http://schemas.microsoft.com/office/drawing/2014/main" val="2127385683"/>
                  </a:ext>
                </a:extLst>
              </a:tr>
              <a:tr h="273581">
                <a:tc>
                  <a:txBody>
                    <a:bodyPr/>
                    <a:lstStyle/>
                    <a:p>
                      <a:r>
                        <a:rPr lang="en-US" sz="1200" b="0">
                          <a:effectLst/>
                        </a:rPr>
                        <a:t>SOLAR</a:t>
                      </a:r>
                    </a:p>
                  </a:txBody>
                  <a:tcPr anchor="ctr">
                    <a:solidFill>
                      <a:schemeClr val="bg1">
                        <a:lumMod val="95000"/>
                      </a:schemeClr>
                    </a:solidFill>
                  </a:tcPr>
                </a:tc>
                <a:tc>
                  <a:txBody>
                    <a:bodyPr/>
                    <a:lstStyle/>
                    <a:p>
                      <a:pPr algn="r" fontAlgn="b"/>
                      <a:r>
                        <a:rPr lang="en-US" sz="1200" b="0" i="0" u="none" strike="noStrike">
                          <a:solidFill>
                            <a:srgbClr val="000000"/>
                          </a:solidFill>
                          <a:effectLst/>
                          <a:latin typeface="+mn-lt"/>
                        </a:rPr>
                        <a:t>6,946 </a:t>
                      </a:r>
                    </a:p>
                  </a:txBody>
                  <a:tcPr marL="7620" marR="7620" marT="7620" anchor="b">
                    <a:solidFill>
                      <a:schemeClr val="bg1">
                        <a:lumMod val="95000"/>
                      </a:schemeClr>
                    </a:solidFill>
                  </a:tcPr>
                </a:tc>
                <a:tc>
                  <a:txBody>
                    <a:bodyPr/>
                    <a:lstStyle/>
                    <a:p>
                      <a:pPr algn="r" fontAlgn="b"/>
                      <a:r>
                        <a:rPr lang="en-US" sz="1200" b="0" i="0" u="none" strike="noStrike">
                          <a:solidFill>
                            <a:srgbClr val="000000"/>
                          </a:solidFill>
                          <a:effectLst/>
                          <a:latin typeface="+mn-lt"/>
                        </a:rPr>
                        <a:t> 537 </a:t>
                      </a:r>
                    </a:p>
                  </a:txBody>
                  <a:tcPr marL="7620" marR="7620" marT="7620" anchor="b">
                    <a:solidFill>
                      <a:schemeClr val="bg1">
                        <a:lumMod val="95000"/>
                      </a:schemeClr>
                    </a:solidFill>
                  </a:tcPr>
                </a:tc>
                <a:tc>
                  <a:txBody>
                    <a:bodyPr/>
                    <a:lstStyle/>
                    <a:p>
                      <a:pPr algn="r" fontAlgn="b"/>
                      <a:r>
                        <a:rPr lang="en-US" sz="1200" b="0" i="0" u="none" strike="noStrike">
                          <a:solidFill>
                            <a:srgbClr val="000000"/>
                          </a:solidFill>
                          <a:effectLst/>
                          <a:latin typeface="+mn-lt"/>
                        </a:rPr>
                        <a:t>112</a:t>
                      </a:r>
                    </a:p>
                  </a:txBody>
                  <a:tcPr marL="7620" marR="7620" marT="7620" anchor="b">
                    <a:solidFill>
                      <a:schemeClr val="bg1">
                        <a:lumMod val="95000"/>
                      </a:schemeClr>
                    </a:solidFill>
                  </a:tcPr>
                </a:tc>
                <a:extLst>
                  <a:ext uri="{0D108BD9-81ED-4DB2-BD59-A6C34878D82A}">
                    <a16:rowId xmlns:a16="http://schemas.microsoft.com/office/drawing/2014/main" val="2064071848"/>
                  </a:ext>
                </a:extLst>
              </a:tr>
              <a:tr h="273581">
                <a:tc>
                  <a:txBody>
                    <a:bodyPr/>
                    <a:lstStyle/>
                    <a:p>
                      <a:pPr lvl="0">
                        <a:buNone/>
                      </a:pPr>
                      <a:r>
                        <a:rPr lang="en-US" sz="1200" b="0">
                          <a:effectLst/>
                        </a:rPr>
                        <a:t>HYBRID (STORAGE/SOLAR)</a:t>
                      </a:r>
                    </a:p>
                  </a:txBody>
                  <a:tcPr anchor="ctr">
                    <a:solidFill>
                      <a:schemeClr val="bg1">
                        <a:lumMod val="95000"/>
                      </a:schemeClr>
                    </a:solidFill>
                  </a:tcPr>
                </a:tc>
                <a:tc>
                  <a:txBody>
                    <a:bodyPr/>
                    <a:lstStyle/>
                    <a:p>
                      <a:pPr algn="r" fontAlgn="b"/>
                      <a:r>
                        <a:rPr lang="en-US" sz="1200" b="0" i="0" u="none" strike="noStrike" dirty="0">
                          <a:solidFill>
                            <a:srgbClr val="000000"/>
                          </a:solidFill>
                          <a:effectLst/>
                          <a:latin typeface="+mn-lt"/>
                        </a:rPr>
                        <a:t>1,539 </a:t>
                      </a:r>
                    </a:p>
                  </a:txBody>
                  <a:tcPr marL="7620" marR="7620" marT="7620" anchor="b">
                    <a:solidFill>
                      <a:schemeClr val="bg1">
                        <a:lumMod val="95000"/>
                      </a:schemeClr>
                    </a:solidFill>
                  </a:tcPr>
                </a:tc>
                <a:tc>
                  <a:txBody>
                    <a:bodyPr/>
                    <a:lstStyle/>
                    <a:p>
                      <a:pPr algn="r" fontAlgn="b"/>
                      <a:r>
                        <a:rPr lang="en-US" sz="1200" b="0" i="0" u="none" strike="noStrike">
                          <a:solidFill>
                            <a:srgbClr val="000000"/>
                          </a:solidFill>
                          <a:effectLst/>
                          <a:latin typeface="+mn-lt"/>
                        </a:rPr>
                        <a:t> 758 </a:t>
                      </a:r>
                    </a:p>
                  </a:txBody>
                  <a:tcPr marL="7620" marR="7620" marT="7620" anchor="b">
                    <a:solidFill>
                      <a:schemeClr val="bg1">
                        <a:lumMod val="95000"/>
                      </a:schemeClr>
                    </a:solidFill>
                  </a:tcPr>
                </a:tc>
                <a:tc>
                  <a:txBody>
                    <a:bodyPr/>
                    <a:lstStyle/>
                    <a:p>
                      <a:pPr algn="r" fontAlgn="b"/>
                      <a:r>
                        <a:rPr lang="en-US" sz="1200" b="0" i="0" u="none" strike="noStrike" dirty="0">
                          <a:solidFill>
                            <a:srgbClr val="000000"/>
                          </a:solidFill>
                          <a:effectLst/>
                          <a:latin typeface="+mn-lt"/>
                        </a:rPr>
                        <a:t>23</a:t>
                      </a:r>
                    </a:p>
                  </a:txBody>
                  <a:tcPr marL="7620" marR="7620" marT="7620" anchor="b">
                    <a:solidFill>
                      <a:schemeClr val="bg1">
                        <a:lumMod val="95000"/>
                      </a:schemeClr>
                    </a:solidFill>
                  </a:tcPr>
                </a:tc>
                <a:extLst>
                  <a:ext uri="{0D108BD9-81ED-4DB2-BD59-A6C34878D82A}">
                    <a16:rowId xmlns:a16="http://schemas.microsoft.com/office/drawing/2014/main" val="2954698278"/>
                  </a:ext>
                </a:extLst>
              </a:tr>
              <a:tr h="337954">
                <a:tc>
                  <a:txBody>
                    <a:bodyPr/>
                    <a:lstStyle/>
                    <a:p>
                      <a:pPr lvl="0">
                        <a:buNone/>
                      </a:pPr>
                      <a:r>
                        <a:rPr lang="en-US" sz="1200" b="0">
                          <a:effectLst/>
                        </a:rPr>
                        <a:t>WIND</a:t>
                      </a:r>
                    </a:p>
                  </a:txBody>
                  <a:tcPr anchor="ctr">
                    <a:solidFill>
                      <a:schemeClr val="bg1">
                        <a:lumMod val="95000"/>
                      </a:schemeClr>
                    </a:solidFill>
                  </a:tcPr>
                </a:tc>
                <a:tc>
                  <a:txBody>
                    <a:bodyPr/>
                    <a:lstStyle/>
                    <a:p>
                      <a:pPr algn="r" fontAlgn="b"/>
                      <a:r>
                        <a:rPr lang="en-US" sz="1200" b="0" i="0" u="none" strike="noStrike">
                          <a:solidFill>
                            <a:srgbClr val="000000"/>
                          </a:solidFill>
                          <a:effectLst/>
                          <a:latin typeface="+mn-lt"/>
                        </a:rPr>
                        <a:t>1,118 </a:t>
                      </a:r>
                    </a:p>
                  </a:txBody>
                  <a:tcPr marL="7620" marR="7620" marT="7620" anchor="b">
                    <a:solidFill>
                      <a:schemeClr val="bg1">
                        <a:lumMod val="95000"/>
                      </a:schemeClr>
                    </a:solidFill>
                  </a:tcPr>
                </a:tc>
                <a:tc>
                  <a:txBody>
                    <a:bodyPr/>
                    <a:lstStyle/>
                    <a:p>
                      <a:pPr algn="r" fontAlgn="b"/>
                      <a:r>
                        <a:rPr lang="en-US" sz="1200" b="0" i="0" u="none" strike="noStrike" dirty="0">
                          <a:solidFill>
                            <a:srgbClr val="000000"/>
                          </a:solidFill>
                          <a:effectLst/>
                          <a:latin typeface="+mn-lt"/>
                        </a:rPr>
                        <a:t> 138 </a:t>
                      </a:r>
                    </a:p>
                  </a:txBody>
                  <a:tcPr marL="7620" marR="7620" marT="7620" anchor="b">
                    <a:solidFill>
                      <a:schemeClr val="bg1">
                        <a:lumMod val="95000"/>
                      </a:schemeClr>
                    </a:solidFill>
                  </a:tcPr>
                </a:tc>
                <a:tc>
                  <a:txBody>
                    <a:bodyPr/>
                    <a:lstStyle/>
                    <a:p>
                      <a:pPr algn="r" fontAlgn="b"/>
                      <a:r>
                        <a:rPr lang="en-US" sz="1200" b="0" i="0" u="none" strike="noStrike" dirty="0">
                          <a:solidFill>
                            <a:srgbClr val="000000"/>
                          </a:solidFill>
                          <a:effectLst/>
                          <a:latin typeface="+mn-lt"/>
                        </a:rPr>
                        <a:t>22</a:t>
                      </a:r>
                    </a:p>
                  </a:txBody>
                  <a:tcPr marL="7620" marR="7620" marT="7620" anchor="b">
                    <a:solidFill>
                      <a:schemeClr val="bg1">
                        <a:lumMod val="95000"/>
                      </a:schemeClr>
                    </a:solidFill>
                  </a:tcPr>
                </a:tc>
                <a:extLst>
                  <a:ext uri="{0D108BD9-81ED-4DB2-BD59-A6C34878D82A}">
                    <a16:rowId xmlns:a16="http://schemas.microsoft.com/office/drawing/2014/main" val="4244786319"/>
                  </a:ext>
                </a:extLst>
              </a:tr>
              <a:tr h="273581">
                <a:tc>
                  <a:txBody>
                    <a:bodyPr/>
                    <a:lstStyle/>
                    <a:p>
                      <a:pPr lvl="0">
                        <a:buNone/>
                      </a:pPr>
                      <a:r>
                        <a:rPr lang="en-US" sz="1200" b="0">
                          <a:effectLst/>
                        </a:rPr>
                        <a:t>GEOTHERMAL</a:t>
                      </a:r>
                    </a:p>
                  </a:txBody>
                  <a:tcPr anchor="ctr">
                    <a:solidFill>
                      <a:schemeClr val="bg1">
                        <a:lumMod val="95000"/>
                      </a:schemeClr>
                    </a:solidFill>
                  </a:tcPr>
                </a:tc>
                <a:tc>
                  <a:txBody>
                    <a:bodyPr/>
                    <a:lstStyle/>
                    <a:p>
                      <a:pPr algn="r" fontAlgn="b"/>
                      <a:r>
                        <a:rPr lang="en-US" sz="1200" b="0" i="0" u="none" strike="noStrike">
                          <a:solidFill>
                            <a:srgbClr val="000000"/>
                          </a:solidFill>
                          <a:effectLst/>
                          <a:latin typeface="+mn-lt"/>
                        </a:rPr>
                        <a:t>41 </a:t>
                      </a:r>
                    </a:p>
                  </a:txBody>
                  <a:tcPr marL="7620" marR="7620" marT="7620" anchor="b">
                    <a:solidFill>
                      <a:schemeClr val="bg1">
                        <a:lumMod val="95000"/>
                      </a:schemeClr>
                    </a:solidFill>
                  </a:tcPr>
                </a:tc>
                <a:tc>
                  <a:txBody>
                    <a:bodyPr/>
                    <a:lstStyle/>
                    <a:p>
                      <a:pPr algn="r" fontAlgn="b"/>
                      <a:r>
                        <a:rPr lang="en-US" sz="1200" b="0" i="0" u="none" strike="noStrike">
                          <a:solidFill>
                            <a:srgbClr val="000000"/>
                          </a:solidFill>
                          <a:effectLst/>
                          <a:latin typeface="+mn-lt"/>
                        </a:rPr>
                        <a:t> 31 </a:t>
                      </a:r>
                    </a:p>
                  </a:txBody>
                  <a:tcPr marL="7620" marR="7620" marT="7620" anchor="b">
                    <a:solidFill>
                      <a:schemeClr val="bg1">
                        <a:lumMod val="95000"/>
                      </a:schemeClr>
                    </a:solidFill>
                  </a:tcPr>
                </a:tc>
                <a:tc>
                  <a:txBody>
                    <a:bodyPr/>
                    <a:lstStyle/>
                    <a:p>
                      <a:pPr algn="r" fontAlgn="b"/>
                      <a:r>
                        <a:rPr lang="en-US" sz="1200" b="0" i="0" u="none" strike="noStrike" dirty="0">
                          <a:solidFill>
                            <a:srgbClr val="000000"/>
                          </a:solidFill>
                          <a:effectLst/>
                          <a:latin typeface="+mn-lt"/>
                        </a:rPr>
                        <a:t>1</a:t>
                      </a:r>
                    </a:p>
                  </a:txBody>
                  <a:tcPr marL="7620" marR="7620" marT="7620" anchor="b">
                    <a:solidFill>
                      <a:schemeClr val="bg1">
                        <a:lumMod val="95000"/>
                      </a:schemeClr>
                    </a:solidFill>
                  </a:tcPr>
                </a:tc>
                <a:extLst>
                  <a:ext uri="{0D108BD9-81ED-4DB2-BD59-A6C34878D82A}">
                    <a16:rowId xmlns:a16="http://schemas.microsoft.com/office/drawing/2014/main" val="847426354"/>
                  </a:ext>
                </a:extLst>
              </a:tr>
              <a:tr h="273581">
                <a:tc>
                  <a:txBody>
                    <a:bodyPr/>
                    <a:lstStyle/>
                    <a:p>
                      <a:pPr lvl="0">
                        <a:buNone/>
                      </a:pPr>
                      <a:r>
                        <a:rPr lang="en-US" sz="1200" b="0">
                          <a:effectLst/>
                        </a:rPr>
                        <a:t>BIOGAS, BIOMAS, HYDRO</a:t>
                      </a:r>
                    </a:p>
                  </a:txBody>
                  <a:tcPr anchor="ctr">
                    <a:solidFill>
                      <a:schemeClr val="bg1">
                        <a:lumMod val="95000"/>
                      </a:schemeClr>
                    </a:solidFill>
                  </a:tcPr>
                </a:tc>
                <a:tc>
                  <a:txBody>
                    <a:bodyPr/>
                    <a:lstStyle/>
                    <a:p>
                      <a:pPr algn="r" fontAlgn="b"/>
                      <a:r>
                        <a:rPr lang="en-US" sz="1200" b="0" i="0" u="none" strike="noStrike">
                          <a:solidFill>
                            <a:srgbClr val="000000"/>
                          </a:solidFill>
                          <a:effectLst/>
                          <a:latin typeface="+mn-lt"/>
                        </a:rPr>
                        <a:t>39 </a:t>
                      </a:r>
                    </a:p>
                  </a:txBody>
                  <a:tcPr marL="7620" marR="7620" marT="7620" anchor="b">
                    <a:solidFill>
                      <a:schemeClr val="bg1">
                        <a:lumMod val="95000"/>
                      </a:schemeClr>
                    </a:solidFill>
                  </a:tcPr>
                </a:tc>
                <a:tc>
                  <a:txBody>
                    <a:bodyPr/>
                    <a:lstStyle/>
                    <a:p>
                      <a:pPr algn="r" fontAlgn="b"/>
                      <a:r>
                        <a:rPr lang="en-US" sz="1200" b="0" i="0" u="none" strike="noStrike" dirty="0">
                          <a:solidFill>
                            <a:srgbClr val="000000"/>
                          </a:solidFill>
                          <a:effectLst/>
                          <a:latin typeface="+mn-lt"/>
                        </a:rPr>
                        <a:t> 0 </a:t>
                      </a:r>
                    </a:p>
                  </a:txBody>
                  <a:tcPr marL="7620" marR="7620" marT="7620" anchor="b">
                    <a:solidFill>
                      <a:schemeClr val="bg1">
                        <a:lumMod val="95000"/>
                      </a:schemeClr>
                    </a:solidFill>
                  </a:tcPr>
                </a:tc>
                <a:tc>
                  <a:txBody>
                    <a:bodyPr/>
                    <a:lstStyle/>
                    <a:p>
                      <a:pPr algn="r" fontAlgn="b"/>
                      <a:r>
                        <a:rPr lang="en-US" sz="1200" b="0" i="0" u="none" strike="noStrike" dirty="0">
                          <a:solidFill>
                            <a:srgbClr val="000000"/>
                          </a:solidFill>
                          <a:effectLst/>
                          <a:latin typeface="+mn-lt"/>
                        </a:rPr>
                        <a:t> 11 </a:t>
                      </a:r>
                    </a:p>
                  </a:txBody>
                  <a:tcPr marL="7620" marR="7620" marT="7620" anchor="b">
                    <a:solidFill>
                      <a:schemeClr val="bg1">
                        <a:lumMod val="95000"/>
                      </a:schemeClr>
                    </a:solidFill>
                  </a:tcPr>
                </a:tc>
                <a:extLst>
                  <a:ext uri="{0D108BD9-81ED-4DB2-BD59-A6C34878D82A}">
                    <a16:rowId xmlns:a16="http://schemas.microsoft.com/office/drawing/2014/main" val="1582289535"/>
                  </a:ext>
                </a:extLst>
              </a:tr>
              <a:tr h="466698">
                <a:tc>
                  <a:txBody>
                    <a:bodyPr/>
                    <a:lstStyle/>
                    <a:p>
                      <a:r>
                        <a:rPr lang="en-US" sz="1200" b="1">
                          <a:effectLst/>
                        </a:rPr>
                        <a:t>Subtotal Total New SB100 Resources, IN-CAISO</a:t>
                      </a:r>
                      <a:endParaRPr lang="en-US" sz="1200"/>
                    </a:p>
                  </a:txBody>
                  <a:tcPr anchor="ctr"/>
                </a:tc>
                <a:tc>
                  <a:txBody>
                    <a:bodyPr/>
                    <a:lstStyle/>
                    <a:p>
                      <a:pPr algn="r" fontAlgn="b"/>
                      <a:r>
                        <a:rPr lang="en-US" sz="1200" b="1" i="0" u="none" strike="noStrike" dirty="0">
                          <a:solidFill>
                            <a:srgbClr val="305496"/>
                          </a:solidFill>
                          <a:effectLst/>
                          <a:latin typeface="+mn-lt"/>
                        </a:rPr>
                        <a:t> 18,565 </a:t>
                      </a:r>
                    </a:p>
                  </a:txBody>
                  <a:tcPr marL="7620" marR="7620" marT="7620" anchor="b"/>
                </a:tc>
                <a:tc>
                  <a:txBody>
                    <a:bodyPr/>
                    <a:lstStyle/>
                    <a:p>
                      <a:pPr algn="r" fontAlgn="b"/>
                      <a:r>
                        <a:rPr lang="en-US" sz="1200" b="1" i="0" u="none" strike="noStrike" dirty="0">
                          <a:solidFill>
                            <a:srgbClr val="305496"/>
                          </a:solidFill>
                          <a:effectLst/>
                          <a:latin typeface="+mn-lt"/>
                        </a:rPr>
                        <a:t> 10,017 </a:t>
                      </a:r>
                    </a:p>
                  </a:txBody>
                  <a:tcPr marL="7620" marR="7620" marT="7620" anchor="b"/>
                </a:tc>
                <a:tc>
                  <a:txBody>
                    <a:bodyPr/>
                    <a:lstStyle/>
                    <a:p>
                      <a:pPr algn="r" fontAlgn="b"/>
                      <a:r>
                        <a:rPr lang="en-US" sz="1200" b="1" i="0" u="none" strike="noStrike" dirty="0">
                          <a:solidFill>
                            <a:srgbClr val="305496"/>
                          </a:solidFill>
                          <a:effectLst/>
                          <a:latin typeface="+mn-lt"/>
                        </a:rPr>
                        <a:t>295</a:t>
                      </a:r>
                    </a:p>
                  </a:txBody>
                  <a:tcPr marL="7620" marR="7620" marT="7620" anchor="b"/>
                </a:tc>
                <a:extLst>
                  <a:ext uri="{0D108BD9-81ED-4DB2-BD59-A6C34878D82A}">
                    <a16:rowId xmlns:a16="http://schemas.microsoft.com/office/drawing/2014/main" val="285091242"/>
                  </a:ext>
                </a:extLst>
              </a:tr>
              <a:tr h="280417">
                <a:tc>
                  <a:txBody>
                    <a:bodyPr/>
                    <a:lstStyle/>
                    <a:p>
                      <a:pPr lvl="0">
                        <a:buNone/>
                      </a:pPr>
                      <a:r>
                        <a:rPr lang="en-US" sz="1200" b="0">
                          <a:effectLst/>
                        </a:rPr>
                        <a:t>NATURAL GAS, incl. Alamitos &amp; Huntington Beach</a:t>
                      </a:r>
                      <a:endParaRPr lang="en-US" sz="1200" b="0"/>
                    </a:p>
                  </a:txBody>
                  <a:tcPr anchor="ctr">
                    <a:solidFill>
                      <a:schemeClr val="bg1">
                        <a:lumMod val="95000"/>
                      </a:schemeClr>
                    </a:solidFill>
                  </a:tcPr>
                </a:tc>
                <a:tc>
                  <a:txBody>
                    <a:bodyPr/>
                    <a:lstStyle/>
                    <a:p>
                      <a:pPr algn="r" fontAlgn="b"/>
                      <a:r>
                        <a:rPr lang="en-US" sz="1200" b="0" i="0" u="none" strike="noStrike">
                          <a:solidFill>
                            <a:srgbClr val="000000"/>
                          </a:solidFill>
                          <a:effectLst/>
                          <a:latin typeface="+mn-lt"/>
                        </a:rPr>
                        <a:t>1,477 </a:t>
                      </a:r>
                    </a:p>
                  </a:txBody>
                  <a:tcPr marL="7620" marR="7620" marT="7620" anchor="b">
                    <a:solidFill>
                      <a:schemeClr val="bg1">
                        <a:lumMod val="95000"/>
                      </a:schemeClr>
                    </a:solidFill>
                  </a:tcPr>
                </a:tc>
                <a:tc>
                  <a:txBody>
                    <a:bodyPr/>
                    <a:lstStyle/>
                    <a:p>
                      <a:pPr algn="r" fontAlgn="b"/>
                      <a:r>
                        <a:rPr lang="en-US" sz="1200" b="0" i="0" u="none" strike="noStrike">
                          <a:solidFill>
                            <a:srgbClr val="000000"/>
                          </a:solidFill>
                          <a:effectLst/>
                          <a:latin typeface="+mn-lt"/>
                        </a:rPr>
                        <a:t> 1,474 </a:t>
                      </a:r>
                    </a:p>
                  </a:txBody>
                  <a:tcPr marL="7620" marR="7620" marT="7620" anchor="b">
                    <a:solidFill>
                      <a:schemeClr val="bg1">
                        <a:lumMod val="95000"/>
                      </a:schemeClr>
                    </a:solidFill>
                  </a:tcPr>
                </a:tc>
                <a:tc>
                  <a:txBody>
                    <a:bodyPr/>
                    <a:lstStyle/>
                    <a:p>
                      <a:pPr algn="r" fontAlgn="b"/>
                      <a:r>
                        <a:rPr lang="en-US" sz="1200" b="0" i="0" u="none" strike="noStrike" dirty="0">
                          <a:solidFill>
                            <a:srgbClr val="000000"/>
                          </a:solidFill>
                          <a:effectLst/>
                          <a:latin typeface="+mn-lt"/>
                        </a:rPr>
                        <a:t>12</a:t>
                      </a:r>
                    </a:p>
                  </a:txBody>
                  <a:tcPr marL="7620" marR="7620" marT="7620" anchor="b">
                    <a:solidFill>
                      <a:schemeClr val="bg1">
                        <a:lumMod val="95000"/>
                      </a:schemeClr>
                    </a:solidFill>
                  </a:tcPr>
                </a:tc>
                <a:extLst>
                  <a:ext uri="{0D108BD9-81ED-4DB2-BD59-A6C34878D82A}">
                    <a16:rowId xmlns:a16="http://schemas.microsoft.com/office/drawing/2014/main" val="742079263"/>
                  </a:ext>
                </a:extLst>
              </a:tr>
              <a:tr h="386232">
                <a:tc>
                  <a:txBody>
                    <a:bodyPr/>
                    <a:lstStyle/>
                    <a:p>
                      <a:pPr lvl="0">
                        <a:buNone/>
                      </a:pPr>
                      <a:r>
                        <a:rPr lang="en-US" sz="1200" b="1">
                          <a:effectLst/>
                        </a:rPr>
                        <a:t>Total New Resources, IN-CAISO</a:t>
                      </a:r>
                    </a:p>
                  </a:txBody>
                  <a:tcPr anchor="ctr"/>
                </a:tc>
                <a:tc>
                  <a:txBody>
                    <a:bodyPr/>
                    <a:lstStyle/>
                    <a:p>
                      <a:pPr algn="r" fontAlgn="b"/>
                      <a:r>
                        <a:rPr lang="en-US" sz="1200" b="1" i="0" u="none" strike="noStrike">
                          <a:solidFill>
                            <a:srgbClr val="305496"/>
                          </a:solidFill>
                          <a:effectLst/>
                          <a:latin typeface="+mn-lt"/>
                        </a:rPr>
                        <a:t>20,041 </a:t>
                      </a:r>
                    </a:p>
                  </a:txBody>
                  <a:tcPr marL="7620" marR="7620" marT="7620" anchor="b"/>
                </a:tc>
                <a:tc>
                  <a:txBody>
                    <a:bodyPr/>
                    <a:lstStyle/>
                    <a:p>
                      <a:pPr algn="r" fontAlgn="b"/>
                      <a:r>
                        <a:rPr lang="en-US" sz="1200" b="1" i="0" u="none" strike="noStrike" dirty="0">
                          <a:solidFill>
                            <a:srgbClr val="305496"/>
                          </a:solidFill>
                          <a:effectLst/>
                          <a:latin typeface="+mn-lt"/>
                        </a:rPr>
                        <a:t> 11,491 </a:t>
                      </a:r>
                    </a:p>
                  </a:txBody>
                  <a:tcPr marL="7620" marR="7620" marT="7620" anchor="b"/>
                </a:tc>
                <a:tc>
                  <a:txBody>
                    <a:bodyPr/>
                    <a:lstStyle/>
                    <a:p>
                      <a:pPr algn="r" fontAlgn="b"/>
                      <a:r>
                        <a:rPr lang="en-US" sz="1200" b="1" i="0" u="none" strike="noStrike" dirty="0">
                          <a:solidFill>
                            <a:srgbClr val="305496"/>
                          </a:solidFill>
                          <a:effectLst/>
                          <a:latin typeface="+mn-lt"/>
                        </a:rPr>
                        <a:t>307</a:t>
                      </a:r>
                    </a:p>
                  </a:txBody>
                  <a:tcPr marL="7620" marR="7620" marT="7620" anchor="b"/>
                </a:tc>
                <a:extLst>
                  <a:ext uri="{0D108BD9-81ED-4DB2-BD59-A6C34878D82A}">
                    <a16:rowId xmlns:a16="http://schemas.microsoft.com/office/drawing/2014/main" val="1279525861"/>
                  </a:ext>
                </a:extLst>
              </a:tr>
              <a:tr h="450606">
                <a:tc>
                  <a:txBody>
                    <a:bodyPr/>
                    <a:lstStyle/>
                    <a:p>
                      <a:pPr lvl="0">
                        <a:buNone/>
                      </a:pPr>
                      <a:r>
                        <a:rPr lang="en-US" sz="1200" b="0">
                          <a:effectLst/>
                        </a:rPr>
                        <a:t>New Imports, Pseudo-Tie or Dynamically Scheduled </a:t>
                      </a:r>
                    </a:p>
                  </a:txBody>
                  <a:tcPr anchor="ctr">
                    <a:solidFill>
                      <a:schemeClr val="bg1">
                        <a:lumMod val="95000"/>
                      </a:schemeClr>
                    </a:solidFill>
                  </a:tcPr>
                </a:tc>
                <a:tc>
                  <a:txBody>
                    <a:bodyPr/>
                    <a:lstStyle/>
                    <a:p>
                      <a:pPr algn="r" fontAlgn="b"/>
                      <a:r>
                        <a:rPr lang="en-US" sz="1200" b="0" i="0" u="none" strike="noStrike">
                          <a:solidFill>
                            <a:srgbClr val="000000"/>
                          </a:solidFill>
                          <a:effectLst/>
                          <a:latin typeface="+mn-lt"/>
                        </a:rPr>
                        <a:t>1,751 </a:t>
                      </a:r>
                    </a:p>
                  </a:txBody>
                  <a:tcPr marL="7620" marR="7620" marT="7620" anchor="b">
                    <a:solidFill>
                      <a:schemeClr val="bg1">
                        <a:lumMod val="95000"/>
                      </a:schemeClr>
                    </a:solidFill>
                  </a:tcPr>
                </a:tc>
                <a:tc>
                  <a:txBody>
                    <a:bodyPr/>
                    <a:lstStyle/>
                    <a:p>
                      <a:pPr algn="r" fontAlgn="b"/>
                      <a:r>
                        <a:rPr lang="en-US" sz="1200" b="0" i="0" u="none" strike="noStrike">
                          <a:solidFill>
                            <a:srgbClr val="000000"/>
                          </a:solidFill>
                          <a:effectLst/>
                          <a:latin typeface="+mn-lt"/>
                        </a:rPr>
                        <a:t> 927 </a:t>
                      </a:r>
                    </a:p>
                  </a:txBody>
                  <a:tcPr marL="7620" marR="7620" marT="7620" anchor="b">
                    <a:solidFill>
                      <a:schemeClr val="bg1">
                        <a:lumMod val="95000"/>
                      </a:schemeClr>
                    </a:solidFill>
                  </a:tcPr>
                </a:tc>
                <a:tc>
                  <a:txBody>
                    <a:bodyPr/>
                    <a:lstStyle/>
                    <a:p>
                      <a:pPr algn="r" fontAlgn="b"/>
                      <a:r>
                        <a:rPr lang="en-US" sz="1200" b="0" i="0" u="none" strike="noStrike" dirty="0">
                          <a:solidFill>
                            <a:srgbClr val="000000"/>
                          </a:solidFill>
                          <a:effectLst/>
                          <a:latin typeface="+mn-lt"/>
                        </a:rPr>
                        <a:t>14</a:t>
                      </a:r>
                    </a:p>
                  </a:txBody>
                  <a:tcPr marL="7620" marR="7620" marT="7620" anchor="b">
                    <a:solidFill>
                      <a:schemeClr val="bg1">
                        <a:lumMod val="95000"/>
                      </a:schemeClr>
                    </a:solidFill>
                  </a:tcPr>
                </a:tc>
                <a:extLst>
                  <a:ext uri="{0D108BD9-81ED-4DB2-BD59-A6C34878D82A}">
                    <a16:rowId xmlns:a16="http://schemas.microsoft.com/office/drawing/2014/main" val="314127578"/>
                  </a:ext>
                </a:extLst>
              </a:tr>
              <a:tr h="418419">
                <a:tc>
                  <a:txBody>
                    <a:bodyPr/>
                    <a:lstStyle/>
                    <a:p>
                      <a:pPr lvl="0">
                        <a:buNone/>
                      </a:pPr>
                      <a:r>
                        <a:rPr lang="en-US" sz="1200" b="1">
                          <a:effectLst/>
                        </a:rPr>
                        <a:t>Total New Resources, including Imports</a:t>
                      </a:r>
                    </a:p>
                  </a:txBody>
                  <a:tcPr anchor="ctr"/>
                </a:tc>
                <a:tc>
                  <a:txBody>
                    <a:bodyPr/>
                    <a:lstStyle/>
                    <a:p>
                      <a:pPr algn="r" fontAlgn="b"/>
                      <a:r>
                        <a:rPr lang="en-US" sz="1200" b="1" i="0" u="none" strike="noStrike">
                          <a:solidFill>
                            <a:srgbClr val="305496"/>
                          </a:solidFill>
                          <a:effectLst/>
                          <a:latin typeface="+mn-lt"/>
                        </a:rPr>
                        <a:t>21,792 </a:t>
                      </a:r>
                    </a:p>
                  </a:txBody>
                  <a:tcPr marL="7620" marR="7620" marT="7620" anchor="b"/>
                </a:tc>
                <a:tc>
                  <a:txBody>
                    <a:bodyPr/>
                    <a:lstStyle/>
                    <a:p>
                      <a:pPr algn="r" fontAlgn="b"/>
                      <a:r>
                        <a:rPr lang="en-US" sz="1200" b="1" i="0" u="none" strike="noStrike">
                          <a:solidFill>
                            <a:srgbClr val="305496"/>
                          </a:solidFill>
                          <a:effectLst/>
                          <a:latin typeface="+mn-lt"/>
                        </a:rPr>
                        <a:t> 12,418 </a:t>
                      </a:r>
                    </a:p>
                  </a:txBody>
                  <a:tcPr marL="7620" marR="7620" marT="7620" anchor="b"/>
                </a:tc>
                <a:tc>
                  <a:txBody>
                    <a:bodyPr/>
                    <a:lstStyle/>
                    <a:p>
                      <a:pPr algn="r" fontAlgn="b"/>
                      <a:r>
                        <a:rPr lang="en-US" sz="1200" b="1" i="0" u="none" strike="noStrike" dirty="0">
                          <a:solidFill>
                            <a:srgbClr val="305496"/>
                          </a:solidFill>
                          <a:effectLst/>
                          <a:latin typeface="+mn-lt"/>
                        </a:rPr>
                        <a:t>321</a:t>
                      </a:r>
                    </a:p>
                  </a:txBody>
                  <a:tcPr marL="7620" marR="7620" marT="7620" anchor="b"/>
                </a:tc>
                <a:extLst>
                  <a:ext uri="{0D108BD9-81ED-4DB2-BD59-A6C34878D82A}">
                    <a16:rowId xmlns:a16="http://schemas.microsoft.com/office/drawing/2014/main" val="526198081"/>
                  </a:ext>
                </a:extLst>
              </a:tr>
            </a:tbl>
          </a:graphicData>
        </a:graphic>
      </p:graphicFrame>
      <p:sp>
        <p:nvSpPr>
          <p:cNvPr id="14" name="TextBox 13">
            <a:extLst>
              <a:ext uri="{FF2B5EF4-FFF2-40B4-BE49-F238E27FC236}">
                <a16:creationId xmlns:a16="http://schemas.microsoft.com/office/drawing/2014/main" id="{D6E13278-8ED4-46D2-BCD4-7AF7C8A8CAA8}"/>
              </a:ext>
            </a:extLst>
          </p:cNvPr>
          <p:cNvSpPr txBox="1"/>
          <p:nvPr/>
        </p:nvSpPr>
        <p:spPr>
          <a:xfrm>
            <a:off x="301842" y="1054817"/>
            <a:ext cx="112455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2A3C50"/>
                </a:solidFill>
                <a:latin typeface="Century Gothic"/>
              </a:rPr>
              <a:t> New Resources Additions, Jan 1, 2020 – August 31, 2024, Cumulative</a:t>
            </a:r>
            <a:endParaRPr lang="en-US" sz="1600" dirty="0"/>
          </a:p>
        </p:txBody>
      </p:sp>
      <p:sp>
        <p:nvSpPr>
          <p:cNvPr id="15" name="TextBox 14">
            <a:extLst>
              <a:ext uri="{FF2B5EF4-FFF2-40B4-BE49-F238E27FC236}">
                <a16:creationId xmlns:a16="http://schemas.microsoft.com/office/drawing/2014/main" id="{FE9BF5CC-5498-404D-9551-BB2990A30926}"/>
              </a:ext>
            </a:extLst>
          </p:cNvPr>
          <p:cNvSpPr txBox="1"/>
          <p:nvPr/>
        </p:nvSpPr>
        <p:spPr>
          <a:xfrm>
            <a:off x="301842" y="5584821"/>
            <a:ext cx="102974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t>Notes</a:t>
            </a:r>
            <a:r>
              <a:rPr lang="en-US" sz="1000"/>
              <a:t>:</a:t>
            </a:r>
            <a:r>
              <a:rPr lang="en-US" sz="1400"/>
              <a:t>  </a:t>
            </a:r>
            <a:br>
              <a:rPr lang="en-US" sz="1400"/>
            </a:br>
            <a:r>
              <a:rPr lang="en-US" sz="1000">
                <a:latin typeface="Century Gothic"/>
              </a:rPr>
              <a:t>All data shown derived from CAISO </a:t>
            </a:r>
            <a:r>
              <a:rPr lang="en-US" sz="1000">
                <a:latin typeface="Century Gothic"/>
                <a:hlinkClick r:id="rId3"/>
              </a:rPr>
              <a:t>Master Generating Capability List</a:t>
            </a:r>
            <a:r>
              <a:rPr lang="en-US" sz="1000">
                <a:latin typeface="Century Gothic"/>
              </a:rPr>
              <a:t>, and CPUC </a:t>
            </a:r>
            <a:r>
              <a:rPr lang="en-US" sz="1000">
                <a:latin typeface="Century Gothic"/>
                <a:hlinkClick r:id="rId4"/>
              </a:rPr>
              <a:t>NQC Lists</a:t>
            </a:r>
            <a:r>
              <a:rPr lang="en-US" sz="1000">
                <a:latin typeface="Century Gothic"/>
              </a:rPr>
              <a:t>. </a:t>
            </a:r>
          </a:p>
          <a:p>
            <a:r>
              <a:rPr lang="en-US" sz="1000">
                <a:latin typeface="Century Gothic"/>
              </a:rPr>
              <a:t>Nameplate Capacity is shown as “Net Dependable Capacity” in the CAISO Master Generating List file. Data shown excludes imports, except where specified. All NQC values are “September NQC” and subject to change based on counting rules and additions to monthly CPUC NQC Lists. “</a:t>
            </a:r>
            <a:r>
              <a:rPr lang="en-US" sz="1000"/>
              <a:t>Project” is defined as a unique CAISO resource ID. “Natural Gas” includes Alamitos Unit 7 (675 MW) and Huntington Beach (674 MW) added in Feb 2020.</a:t>
            </a:r>
            <a:endParaRPr lang="en-US" sz="1000">
              <a:highlight>
                <a:srgbClr val="FFFF00"/>
              </a:highlight>
            </a:endParaRPr>
          </a:p>
        </p:txBody>
      </p:sp>
      <p:pic>
        <p:nvPicPr>
          <p:cNvPr id="9" name="Picture 8" descr="A picture containing text&#10;&#10;Description automatically generated">
            <a:extLst>
              <a:ext uri="{FF2B5EF4-FFF2-40B4-BE49-F238E27FC236}">
                <a16:creationId xmlns:a16="http://schemas.microsoft.com/office/drawing/2014/main" id="{479ED937-B860-430E-86B4-F510DCD5C0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9359" y="5857780"/>
            <a:ext cx="784743" cy="724621"/>
          </a:xfrm>
          <a:prstGeom prst="rect">
            <a:avLst/>
          </a:prstGeom>
        </p:spPr>
      </p:pic>
      <p:sp>
        <p:nvSpPr>
          <p:cNvPr id="6" name="TextBox 5">
            <a:extLst>
              <a:ext uri="{FF2B5EF4-FFF2-40B4-BE49-F238E27FC236}">
                <a16:creationId xmlns:a16="http://schemas.microsoft.com/office/drawing/2014/main" id="{A0A1130C-9A4B-7260-9F76-1C2DF796AB9E}"/>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August 31, 2024</a:t>
            </a:r>
            <a:br>
              <a:rPr lang="en-US" dirty="0"/>
            </a:br>
            <a:endParaRPr lang="en-US" dirty="0">
              <a:solidFill>
                <a:srgbClr val="FF0000"/>
              </a:solidFill>
            </a:endParaRPr>
          </a:p>
        </p:txBody>
      </p:sp>
    </p:spTree>
    <p:extLst>
      <p:ext uri="{BB962C8B-B14F-4D97-AF65-F5344CB8AC3E}">
        <p14:creationId xmlns:p14="http://schemas.microsoft.com/office/powerpoint/2010/main" val="114040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390393" y="-57706"/>
            <a:ext cx="10972800" cy="1325563"/>
          </a:xfrm>
        </p:spPr>
        <p:txBody>
          <a:bodyPr>
            <a:normAutofit/>
          </a:bodyPr>
          <a:lstStyle/>
          <a:p>
            <a:r>
              <a:rPr lang="en-ZW" dirty="0"/>
              <a:t>New MWs Online - Nameplate</a:t>
            </a:r>
            <a:br>
              <a:rPr lang="en-ZW" dirty="0"/>
            </a:br>
            <a:r>
              <a:rPr lang="en-ZW" sz="2400" dirty="0"/>
              <a:t>By Year and Resource Type</a:t>
            </a:r>
            <a:endParaRPr lang="en-US" sz="2400" dirty="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6</a:t>
            </a:fld>
            <a:endParaRPr lang="en-US"/>
          </a:p>
        </p:txBody>
      </p:sp>
      <p:graphicFrame>
        <p:nvGraphicFramePr>
          <p:cNvPr id="4" name="Table 3">
            <a:extLst>
              <a:ext uri="{FF2B5EF4-FFF2-40B4-BE49-F238E27FC236}">
                <a16:creationId xmlns:a16="http://schemas.microsoft.com/office/drawing/2014/main" id="{22963944-8A83-0E4D-DD1D-FF2094C0E89C}"/>
              </a:ext>
            </a:extLst>
          </p:cNvPr>
          <p:cNvGraphicFramePr>
            <a:graphicFrameLocks noGrp="1"/>
          </p:cNvGraphicFramePr>
          <p:nvPr>
            <p:extLst>
              <p:ext uri="{D42A27DB-BD31-4B8C-83A1-F6EECF244321}">
                <p14:modId xmlns:p14="http://schemas.microsoft.com/office/powerpoint/2010/main" val="3575336988"/>
              </p:ext>
            </p:extLst>
          </p:nvPr>
        </p:nvGraphicFramePr>
        <p:xfrm>
          <a:off x="386219" y="1263041"/>
          <a:ext cx="11430856" cy="5017613"/>
        </p:xfrm>
        <a:graphic>
          <a:graphicData uri="http://schemas.openxmlformats.org/drawingml/2006/table">
            <a:tbl>
              <a:tblPr firstRow="1" bandRow="1">
                <a:tableStyleId>{5C22544A-7EE6-4342-B048-85BDC9FD1C3A}</a:tableStyleId>
              </a:tblPr>
              <a:tblGrid>
                <a:gridCol w="4110101">
                  <a:extLst>
                    <a:ext uri="{9D8B030D-6E8A-4147-A177-3AD203B41FA5}">
                      <a16:colId xmlns:a16="http://schemas.microsoft.com/office/drawing/2014/main" val="1119407198"/>
                    </a:ext>
                  </a:extLst>
                </a:gridCol>
                <a:gridCol w="1030787">
                  <a:extLst>
                    <a:ext uri="{9D8B030D-6E8A-4147-A177-3AD203B41FA5}">
                      <a16:colId xmlns:a16="http://schemas.microsoft.com/office/drawing/2014/main" val="978190201"/>
                    </a:ext>
                  </a:extLst>
                </a:gridCol>
                <a:gridCol w="874403">
                  <a:extLst>
                    <a:ext uri="{9D8B030D-6E8A-4147-A177-3AD203B41FA5}">
                      <a16:colId xmlns:a16="http://schemas.microsoft.com/office/drawing/2014/main" val="1493972234"/>
                    </a:ext>
                  </a:extLst>
                </a:gridCol>
                <a:gridCol w="1104694">
                  <a:extLst>
                    <a:ext uri="{9D8B030D-6E8A-4147-A177-3AD203B41FA5}">
                      <a16:colId xmlns:a16="http://schemas.microsoft.com/office/drawing/2014/main" val="3827946927"/>
                    </a:ext>
                  </a:extLst>
                </a:gridCol>
                <a:gridCol w="981283">
                  <a:extLst>
                    <a:ext uri="{9D8B030D-6E8A-4147-A177-3AD203B41FA5}">
                      <a16:colId xmlns:a16="http://schemas.microsoft.com/office/drawing/2014/main" val="2380885065"/>
                    </a:ext>
                  </a:extLst>
                </a:gridCol>
                <a:gridCol w="1111536">
                  <a:extLst>
                    <a:ext uri="{9D8B030D-6E8A-4147-A177-3AD203B41FA5}">
                      <a16:colId xmlns:a16="http://schemas.microsoft.com/office/drawing/2014/main" val="3385920813"/>
                    </a:ext>
                  </a:extLst>
                </a:gridCol>
                <a:gridCol w="1143000">
                  <a:extLst>
                    <a:ext uri="{9D8B030D-6E8A-4147-A177-3AD203B41FA5}">
                      <a16:colId xmlns:a16="http://schemas.microsoft.com/office/drawing/2014/main" val="2042974321"/>
                    </a:ext>
                  </a:extLst>
                </a:gridCol>
                <a:gridCol w="1075052">
                  <a:extLst>
                    <a:ext uri="{9D8B030D-6E8A-4147-A177-3AD203B41FA5}">
                      <a16:colId xmlns:a16="http://schemas.microsoft.com/office/drawing/2014/main" val="1551529351"/>
                    </a:ext>
                  </a:extLst>
                </a:gridCol>
              </a:tblGrid>
              <a:tr h="470233">
                <a:tc>
                  <a:txBody>
                    <a:bodyPr/>
                    <a:lstStyle/>
                    <a:p>
                      <a:pPr algn="ctr"/>
                      <a:r>
                        <a:rPr lang="en-US" sz="1200"/>
                        <a:t>Technology Type</a:t>
                      </a:r>
                    </a:p>
                  </a:txBody>
                  <a:tcPr anchor="ctr"/>
                </a:tc>
                <a:tc>
                  <a:txBody>
                    <a:bodyPr/>
                    <a:lstStyle/>
                    <a:p>
                      <a:r>
                        <a:rPr lang="en-US" sz="1200"/>
                        <a:t>2020</a:t>
                      </a:r>
                    </a:p>
                  </a:txBody>
                  <a:tcPr anchor="ctr"/>
                </a:tc>
                <a:tc>
                  <a:txBody>
                    <a:bodyPr/>
                    <a:lstStyle/>
                    <a:p>
                      <a:r>
                        <a:rPr lang="en-US" sz="1200"/>
                        <a:t>2021</a:t>
                      </a:r>
                    </a:p>
                  </a:txBody>
                  <a:tcPr anchor="ctr"/>
                </a:tc>
                <a:tc>
                  <a:txBody>
                    <a:bodyPr/>
                    <a:lstStyle/>
                    <a:p>
                      <a:r>
                        <a:rPr lang="en-US" sz="1200"/>
                        <a:t>2022</a:t>
                      </a:r>
                    </a:p>
                  </a:txBody>
                  <a:tcPr anchor="ctr"/>
                </a:tc>
                <a:tc>
                  <a:txBody>
                    <a:bodyPr/>
                    <a:lstStyle/>
                    <a:p>
                      <a:r>
                        <a:rPr lang="en-US" sz="1200"/>
                        <a:t>2023</a:t>
                      </a:r>
                    </a:p>
                  </a:txBody>
                  <a:tcPr anchor="ctr"/>
                </a:tc>
                <a:tc>
                  <a:txBody>
                    <a:bodyPr/>
                    <a:lstStyle/>
                    <a:p>
                      <a:r>
                        <a:rPr lang="en-US" sz="1200"/>
                        <a:t>2024 to date</a:t>
                      </a:r>
                    </a:p>
                  </a:txBody>
                  <a:tcPr anchor="ctr"/>
                </a:tc>
                <a:tc>
                  <a:txBody>
                    <a:bodyPr/>
                    <a:lstStyle/>
                    <a:p>
                      <a:r>
                        <a:rPr lang="en-US" sz="1200"/>
                        <a:t>Total MW</a:t>
                      </a:r>
                    </a:p>
                  </a:txBody>
                  <a:tcPr anchor="ctr"/>
                </a:tc>
                <a:tc>
                  <a:txBody>
                    <a:bodyPr/>
                    <a:lstStyle/>
                    <a:p>
                      <a:r>
                        <a:rPr lang="en-US" sz="1200"/>
                        <a:t># Projects</a:t>
                      </a:r>
                    </a:p>
                  </a:txBody>
                  <a:tcPr anchor="ctr"/>
                </a:tc>
                <a:extLst>
                  <a:ext uri="{0D108BD9-81ED-4DB2-BD59-A6C34878D82A}">
                    <a16:rowId xmlns:a16="http://schemas.microsoft.com/office/drawing/2014/main" val="2258292828"/>
                  </a:ext>
                </a:extLst>
              </a:tr>
              <a:tr h="349315">
                <a:tc>
                  <a:txBody>
                    <a:bodyPr/>
                    <a:lstStyle/>
                    <a:p>
                      <a:r>
                        <a:rPr lang="en-US" sz="1200"/>
                        <a:t>SOLAR</a:t>
                      </a:r>
                    </a:p>
                  </a:txBody>
                  <a:tcPr>
                    <a:solidFill>
                      <a:schemeClr val="bg1">
                        <a:lumMod val="95000"/>
                      </a:schemeClr>
                    </a:solidFill>
                  </a:tcPr>
                </a:tc>
                <a:tc>
                  <a:txBody>
                    <a:bodyPr/>
                    <a:lstStyle/>
                    <a:p>
                      <a:pPr algn="r"/>
                      <a:r>
                        <a:rPr lang="en-US" sz="1200" dirty="0">
                          <a:latin typeface="+mn-lt"/>
                        </a:rPr>
                        <a:t>1,300</a:t>
                      </a:r>
                    </a:p>
                  </a:txBody>
                  <a:tcPr>
                    <a:solidFill>
                      <a:schemeClr val="bg1">
                        <a:lumMod val="95000"/>
                      </a:schemeClr>
                    </a:solidFill>
                  </a:tcPr>
                </a:tc>
                <a:tc>
                  <a:txBody>
                    <a:bodyPr/>
                    <a:lstStyle/>
                    <a:p>
                      <a:pPr algn="r"/>
                      <a:r>
                        <a:rPr lang="en-US" sz="1200">
                          <a:latin typeface="+mn-lt"/>
                        </a:rPr>
                        <a:t>1,048</a:t>
                      </a:r>
                    </a:p>
                  </a:txBody>
                  <a:tcPr>
                    <a:solidFill>
                      <a:schemeClr val="bg1">
                        <a:lumMod val="95000"/>
                      </a:schemeClr>
                    </a:solidFill>
                  </a:tcPr>
                </a:tc>
                <a:tc>
                  <a:txBody>
                    <a:bodyPr/>
                    <a:lstStyle/>
                    <a:p>
                      <a:pPr algn="r"/>
                      <a:r>
                        <a:rPr lang="en-US" sz="1200">
                          <a:latin typeface="+mn-lt"/>
                        </a:rPr>
                        <a:t>913</a:t>
                      </a:r>
                    </a:p>
                  </a:txBody>
                  <a:tcPr>
                    <a:solidFill>
                      <a:schemeClr val="bg1">
                        <a:lumMod val="95000"/>
                      </a:schemeClr>
                    </a:solidFill>
                  </a:tcPr>
                </a:tc>
                <a:tc>
                  <a:txBody>
                    <a:bodyPr/>
                    <a:lstStyle/>
                    <a:p>
                      <a:pPr algn="r"/>
                      <a:r>
                        <a:rPr lang="en-US" sz="1200">
                          <a:latin typeface="+mn-lt"/>
                        </a:rPr>
                        <a:t>2,482</a:t>
                      </a:r>
                    </a:p>
                  </a:txBody>
                  <a:tcPr>
                    <a:solidFill>
                      <a:schemeClr val="bg1">
                        <a:lumMod val="95000"/>
                      </a:schemeClr>
                    </a:solidFill>
                  </a:tcPr>
                </a:tc>
                <a:tc>
                  <a:txBody>
                    <a:bodyPr/>
                    <a:lstStyle/>
                    <a:p>
                      <a:pPr algn="r"/>
                      <a:r>
                        <a:rPr lang="en-US" sz="1200">
                          <a:latin typeface="+mn-lt"/>
                        </a:rPr>
                        <a:t>1,204</a:t>
                      </a:r>
                    </a:p>
                  </a:txBody>
                  <a:tcPr>
                    <a:solidFill>
                      <a:schemeClr val="bg1">
                        <a:lumMod val="95000"/>
                      </a:schemeClr>
                    </a:solidFill>
                  </a:tcPr>
                </a:tc>
                <a:tc>
                  <a:txBody>
                    <a:bodyPr/>
                    <a:lstStyle/>
                    <a:p>
                      <a:pPr lvl="0" algn="r">
                        <a:buNone/>
                      </a:pPr>
                      <a:r>
                        <a:rPr lang="en-US" sz="1200" b="1" i="0" u="none" strike="noStrike" noProof="0">
                          <a:latin typeface="+mn-lt"/>
                        </a:rPr>
                        <a:t>6,946</a:t>
                      </a:r>
                      <a:endParaRPr lang="en-US" sz="1200" b="1">
                        <a:latin typeface="+mn-lt"/>
                      </a:endParaRPr>
                    </a:p>
                  </a:txBody>
                  <a:tcPr>
                    <a:solidFill>
                      <a:schemeClr val="bg1">
                        <a:lumMod val="95000"/>
                      </a:schemeClr>
                    </a:solidFill>
                  </a:tcPr>
                </a:tc>
                <a:tc>
                  <a:txBody>
                    <a:bodyPr/>
                    <a:lstStyle/>
                    <a:p>
                      <a:pPr lvl="0" algn="r">
                        <a:buNone/>
                      </a:pPr>
                      <a:r>
                        <a:rPr lang="en-US" sz="1200" b="0" i="0" u="none" strike="noStrike" noProof="0" dirty="0">
                          <a:latin typeface="+mn-lt"/>
                        </a:rPr>
                        <a:t>112</a:t>
                      </a:r>
                    </a:p>
                  </a:txBody>
                  <a:tcPr>
                    <a:solidFill>
                      <a:schemeClr val="bg1">
                        <a:lumMod val="95000"/>
                      </a:schemeClr>
                    </a:solidFill>
                  </a:tcPr>
                </a:tc>
                <a:extLst>
                  <a:ext uri="{0D108BD9-81ED-4DB2-BD59-A6C34878D82A}">
                    <a16:rowId xmlns:a16="http://schemas.microsoft.com/office/drawing/2014/main" val="299403906"/>
                  </a:ext>
                </a:extLst>
              </a:tr>
              <a:tr h="349315">
                <a:tc>
                  <a:txBody>
                    <a:bodyPr/>
                    <a:lstStyle/>
                    <a:p>
                      <a:r>
                        <a:rPr lang="en-US" sz="1200"/>
                        <a:t>STORAGE</a:t>
                      </a:r>
                    </a:p>
                  </a:txBody>
                  <a:tcPr>
                    <a:solidFill>
                      <a:schemeClr val="bg1">
                        <a:lumMod val="95000"/>
                      </a:schemeClr>
                    </a:solidFill>
                  </a:tcPr>
                </a:tc>
                <a:tc>
                  <a:txBody>
                    <a:bodyPr/>
                    <a:lstStyle/>
                    <a:p>
                      <a:pPr algn="r"/>
                      <a:r>
                        <a:rPr lang="en-US" sz="1200">
                          <a:latin typeface="+mn-lt"/>
                        </a:rPr>
                        <a:t>101</a:t>
                      </a:r>
                    </a:p>
                  </a:txBody>
                  <a:tcPr>
                    <a:solidFill>
                      <a:schemeClr val="bg1">
                        <a:lumMod val="95000"/>
                      </a:schemeClr>
                    </a:solidFill>
                  </a:tcPr>
                </a:tc>
                <a:tc>
                  <a:txBody>
                    <a:bodyPr/>
                    <a:lstStyle/>
                    <a:p>
                      <a:pPr algn="r"/>
                      <a:r>
                        <a:rPr lang="en-US" sz="1200" dirty="0">
                          <a:latin typeface="+mn-lt"/>
                        </a:rPr>
                        <a:t>1,703</a:t>
                      </a:r>
                    </a:p>
                  </a:txBody>
                  <a:tcPr>
                    <a:solidFill>
                      <a:schemeClr val="bg1">
                        <a:lumMod val="95000"/>
                      </a:schemeClr>
                    </a:solidFill>
                  </a:tcPr>
                </a:tc>
                <a:tc>
                  <a:txBody>
                    <a:bodyPr/>
                    <a:lstStyle/>
                    <a:p>
                      <a:pPr algn="r"/>
                      <a:r>
                        <a:rPr lang="en-US" sz="1200" dirty="0">
                          <a:latin typeface="+mn-lt"/>
                        </a:rPr>
                        <a:t>1,907</a:t>
                      </a:r>
                    </a:p>
                  </a:txBody>
                  <a:tcPr>
                    <a:solidFill>
                      <a:schemeClr val="bg1">
                        <a:lumMod val="95000"/>
                      </a:schemeClr>
                    </a:solidFill>
                  </a:tcPr>
                </a:tc>
                <a:tc>
                  <a:txBody>
                    <a:bodyPr/>
                    <a:lstStyle/>
                    <a:p>
                      <a:pPr algn="r"/>
                      <a:r>
                        <a:rPr lang="en-US" sz="1200">
                          <a:latin typeface="+mn-lt"/>
                        </a:rPr>
                        <a:t>2,528</a:t>
                      </a:r>
                    </a:p>
                  </a:txBody>
                  <a:tcPr>
                    <a:solidFill>
                      <a:schemeClr val="bg1">
                        <a:lumMod val="95000"/>
                      </a:schemeClr>
                    </a:solidFill>
                  </a:tcPr>
                </a:tc>
                <a:tc>
                  <a:txBody>
                    <a:bodyPr/>
                    <a:lstStyle/>
                    <a:p>
                      <a:pPr algn="r"/>
                      <a:r>
                        <a:rPr lang="en-US" sz="1200" dirty="0">
                          <a:latin typeface="+mn-lt"/>
                        </a:rPr>
                        <a:t>2,642</a:t>
                      </a:r>
                    </a:p>
                  </a:txBody>
                  <a:tcPr>
                    <a:solidFill>
                      <a:schemeClr val="bg1">
                        <a:lumMod val="95000"/>
                      </a:schemeClr>
                    </a:solidFill>
                  </a:tcPr>
                </a:tc>
                <a:tc>
                  <a:txBody>
                    <a:bodyPr/>
                    <a:lstStyle/>
                    <a:p>
                      <a:pPr lvl="0" algn="r">
                        <a:buNone/>
                      </a:pPr>
                      <a:r>
                        <a:rPr lang="en-US" sz="1200" b="1" dirty="0">
                          <a:latin typeface="+mn-lt"/>
                        </a:rPr>
                        <a:t>8,881</a:t>
                      </a:r>
                    </a:p>
                  </a:txBody>
                  <a:tcPr>
                    <a:solidFill>
                      <a:schemeClr val="bg1">
                        <a:lumMod val="95000"/>
                      </a:schemeClr>
                    </a:solidFill>
                  </a:tcPr>
                </a:tc>
                <a:tc>
                  <a:txBody>
                    <a:bodyPr/>
                    <a:lstStyle/>
                    <a:p>
                      <a:pPr lvl="0" algn="r">
                        <a:buNone/>
                      </a:pPr>
                      <a:r>
                        <a:rPr lang="en-US" sz="1200" dirty="0">
                          <a:latin typeface="+mn-lt"/>
                        </a:rPr>
                        <a:t>126</a:t>
                      </a:r>
                    </a:p>
                  </a:txBody>
                  <a:tcPr>
                    <a:solidFill>
                      <a:schemeClr val="bg1">
                        <a:lumMod val="95000"/>
                      </a:schemeClr>
                    </a:solidFill>
                  </a:tcPr>
                </a:tc>
                <a:extLst>
                  <a:ext uri="{0D108BD9-81ED-4DB2-BD59-A6C34878D82A}">
                    <a16:rowId xmlns:a16="http://schemas.microsoft.com/office/drawing/2014/main" val="3537908930"/>
                  </a:ext>
                </a:extLst>
              </a:tr>
              <a:tr h="349315">
                <a:tc>
                  <a:txBody>
                    <a:bodyPr/>
                    <a:lstStyle/>
                    <a:p>
                      <a:r>
                        <a:rPr lang="en-US" sz="1200"/>
                        <a:t>HYBRID (SOLAR + STORAGE)</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26</a:t>
                      </a:r>
                    </a:p>
                  </a:txBody>
                  <a:tcPr>
                    <a:solidFill>
                      <a:schemeClr val="bg1">
                        <a:lumMod val="95000"/>
                      </a:schemeClr>
                    </a:solidFill>
                  </a:tcPr>
                </a:tc>
                <a:tc>
                  <a:txBody>
                    <a:bodyPr/>
                    <a:lstStyle/>
                    <a:p>
                      <a:pPr algn="r"/>
                      <a:r>
                        <a:rPr lang="en-US" sz="1200">
                          <a:latin typeface="+mn-lt"/>
                        </a:rPr>
                        <a:t>890</a:t>
                      </a:r>
                    </a:p>
                  </a:txBody>
                  <a:tcPr>
                    <a:solidFill>
                      <a:schemeClr val="bg1">
                        <a:lumMod val="95000"/>
                      </a:schemeClr>
                    </a:solidFill>
                  </a:tcPr>
                </a:tc>
                <a:tc>
                  <a:txBody>
                    <a:bodyPr/>
                    <a:lstStyle/>
                    <a:p>
                      <a:pPr algn="r"/>
                      <a:r>
                        <a:rPr lang="en-US" sz="1200">
                          <a:latin typeface="+mn-lt"/>
                        </a:rPr>
                        <a:t>470</a:t>
                      </a:r>
                    </a:p>
                  </a:txBody>
                  <a:tcPr>
                    <a:solidFill>
                      <a:schemeClr val="bg1">
                        <a:lumMod val="95000"/>
                      </a:schemeClr>
                    </a:solidFill>
                  </a:tcPr>
                </a:tc>
                <a:tc>
                  <a:txBody>
                    <a:bodyPr/>
                    <a:lstStyle/>
                    <a:p>
                      <a:pPr algn="r"/>
                      <a:r>
                        <a:rPr lang="en-US" sz="1200" dirty="0">
                          <a:latin typeface="+mn-lt"/>
                        </a:rPr>
                        <a:t>153</a:t>
                      </a:r>
                    </a:p>
                  </a:txBody>
                  <a:tcPr>
                    <a:solidFill>
                      <a:schemeClr val="bg1">
                        <a:lumMod val="95000"/>
                      </a:schemeClr>
                    </a:solidFill>
                  </a:tcPr>
                </a:tc>
                <a:tc>
                  <a:txBody>
                    <a:bodyPr/>
                    <a:lstStyle/>
                    <a:p>
                      <a:pPr lvl="0" algn="r">
                        <a:buNone/>
                      </a:pPr>
                      <a:r>
                        <a:rPr lang="en-US" sz="1200" b="1" i="0" u="none" strike="noStrike" noProof="0" dirty="0">
                          <a:latin typeface="+mn-lt"/>
                        </a:rPr>
                        <a:t>1,539</a:t>
                      </a:r>
                    </a:p>
                  </a:txBody>
                  <a:tcPr>
                    <a:solidFill>
                      <a:schemeClr val="bg1">
                        <a:lumMod val="95000"/>
                      </a:schemeClr>
                    </a:solidFill>
                  </a:tcPr>
                </a:tc>
                <a:tc>
                  <a:txBody>
                    <a:bodyPr/>
                    <a:lstStyle/>
                    <a:p>
                      <a:pPr lvl="0" algn="r">
                        <a:buNone/>
                      </a:pPr>
                      <a:r>
                        <a:rPr lang="en-US" sz="1200" b="0" i="0" u="none" strike="noStrike" noProof="0" dirty="0">
                          <a:latin typeface="+mn-lt"/>
                        </a:rPr>
                        <a:t>23</a:t>
                      </a:r>
                    </a:p>
                  </a:txBody>
                  <a:tcPr>
                    <a:solidFill>
                      <a:schemeClr val="bg1">
                        <a:lumMod val="95000"/>
                      </a:schemeClr>
                    </a:solidFill>
                  </a:tcPr>
                </a:tc>
                <a:extLst>
                  <a:ext uri="{0D108BD9-81ED-4DB2-BD59-A6C34878D82A}">
                    <a16:rowId xmlns:a16="http://schemas.microsoft.com/office/drawing/2014/main" val="2554749580"/>
                  </a:ext>
                </a:extLst>
              </a:tr>
              <a:tr h="349315">
                <a:tc>
                  <a:txBody>
                    <a:bodyPr/>
                    <a:lstStyle/>
                    <a:p>
                      <a:r>
                        <a:rPr lang="en-US" sz="1200"/>
                        <a:t>WIND</a:t>
                      </a:r>
                    </a:p>
                  </a:txBody>
                  <a:tcPr>
                    <a:solidFill>
                      <a:schemeClr val="bg1">
                        <a:lumMod val="95000"/>
                      </a:schemeClr>
                    </a:solidFill>
                  </a:tcPr>
                </a:tc>
                <a:tc>
                  <a:txBody>
                    <a:bodyPr/>
                    <a:lstStyle/>
                    <a:p>
                      <a:pPr algn="r"/>
                      <a:r>
                        <a:rPr lang="en-US" sz="1200">
                          <a:latin typeface="+mn-lt"/>
                        </a:rPr>
                        <a:t>16</a:t>
                      </a:r>
                    </a:p>
                  </a:txBody>
                  <a:tcPr>
                    <a:solidFill>
                      <a:schemeClr val="bg1">
                        <a:lumMod val="95000"/>
                      </a:schemeClr>
                    </a:solidFill>
                  </a:tcPr>
                </a:tc>
                <a:tc>
                  <a:txBody>
                    <a:bodyPr/>
                    <a:lstStyle/>
                    <a:p>
                      <a:pPr algn="r"/>
                      <a:r>
                        <a:rPr lang="en-US" sz="1200">
                          <a:latin typeface="+mn-lt"/>
                        </a:rPr>
                        <a:t>304</a:t>
                      </a:r>
                    </a:p>
                  </a:txBody>
                  <a:tcPr>
                    <a:solidFill>
                      <a:schemeClr val="bg1">
                        <a:lumMod val="95000"/>
                      </a:schemeClr>
                    </a:solidFill>
                  </a:tcPr>
                </a:tc>
                <a:tc>
                  <a:txBody>
                    <a:bodyPr/>
                    <a:lstStyle/>
                    <a:p>
                      <a:pPr algn="r"/>
                      <a:r>
                        <a:rPr lang="en-US" sz="1200">
                          <a:latin typeface="+mn-lt"/>
                        </a:rPr>
                        <a:t>367</a:t>
                      </a:r>
                    </a:p>
                  </a:txBody>
                  <a:tcPr>
                    <a:solidFill>
                      <a:schemeClr val="bg1">
                        <a:lumMod val="95000"/>
                      </a:schemeClr>
                    </a:solidFill>
                  </a:tcPr>
                </a:tc>
                <a:tc>
                  <a:txBody>
                    <a:bodyPr/>
                    <a:lstStyle/>
                    <a:p>
                      <a:pPr algn="r"/>
                      <a:r>
                        <a:rPr lang="en-US" sz="1200">
                          <a:latin typeface="+mn-lt"/>
                        </a:rPr>
                        <a:t>171</a:t>
                      </a:r>
                    </a:p>
                  </a:txBody>
                  <a:tcPr>
                    <a:solidFill>
                      <a:schemeClr val="bg1">
                        <a:lumMod val="95000"/>
                      </a:schemeClr>
                    </a:solidFill>
                  </a:tcPr>
                </a:tc>
                <a:tc>
                  <a:txBody>
                    <a:bodyPr/>
                    <a:lstStyle/>
                    <a:p>
                      <a:pPr algn="r"/>
                      <a:r>
                        <a:rPr lang="en-US" sz="1200">
                          <a:latin typeface="+mn-lt"/>
                        </a:rPr>
                        <a:t>260</a:t>
                      </a:r>
                    </a:p>
                  </a:txBody>
                  <a:tcPr>
                    <a:solidFill>
                      <a:schemeClr val="bg1">
                        <a:lumMod val="95000"/>
                      </a:schemeClr>
                    </a:solidFill>
                  </a:tcPr>
                </a:tc>
                <a:tc>
                  <a:txBody>
                    <a:bodyPr/>
                    <a:lstStyle/>
                    <a:p>
                      <a:pPr lvl="0" algn="r">
                        <a:buNone/>
                      </a:pPr>
                      <a:r>
                        <a:rPr lang="en-US" sz="1200" b="1" i="0" u="none" strike="noStrike" noProof="0" dirty="0">
                          <a:latin typeface="+mn-lt"/>
                        </a:rPr>
                        <a:t>1,118</a:t>
                      </a:r>
                      <a:endParaRPr lang="en-US" sz="1200" b="1" dirty="0">
                        <a:latin typeface="+mn-lt"/>
                      </a:endParaRPr>
                    </a:p>
                  </a:txBody>
                  <a:tcPr>
                    <a:solidFill>
                      <a:schemeClr val="bg1">
                        <a:lumMod val="95000"/>
                      </a:schemeClr>
                    </a:solidFill>
                  </a:tcPr>
                </a:tc>
                <a:tc>
                  <a:txBody>
                    <a:bodyPr/>
                    <a:lstStyle/>
                    <a:p>
                      <a:pPr lvl="0" algn="r">
                        <a:buNone/>
                      </a:pPr>
                      <a:r>
                        <a:rPr lang="en-US" sz="1200" b="0" i="0" u="none" strike="noStrike" noProof="0" dirty="0">
                          <a:latin typeface="+mn-lt"/>
                        </a:rPr>
                        <a:t>22</a:t>
                      </a:r>
                    </a:p>
                  </a:txBody>
                  <a:tcPr>
                    <a:solidFill>
                      <a:schemeClr val="bg1">
                        <a:lumMod val="95000"/>
                      </a:schemeClr>
                    </a:solidFill>
                  </a:tcPr>
                </a:tc>
                <a:extLst>
                  <a:ext uri="{0D108BD9-81ED-4DB2-BD59-A6C34878D82A}">
                    <a16:rowId xmlns:a16="http://schemas.microsoft.com/office/drawing/2014/main" val="1879560386"/>
                  </a:ext>
                </a:extLst>
              </a:tr>
              <a:tr h="349315">
                <a:tc>
                  <a:txBody>
                    <a:bodyPr/>
                    <a:lstStyle/>
                    <a:p>
                      <a:r>
                        <a:rPr lang="en-US" sz="1200"/>
                        <a:t>GEOTHERMAL</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41</a:t>
                      </a:r>
                    </a:p>
                  </a:txBody>
                  <a:tcPr>
                    <a:solidFill>
                      <a:schemeClr val="bg1">
                        <a:lumMod val="95000"/>
                      </a:schemeClr>
                    </a:solidFill>
                  </a:tcPr>
                </a:tc>
                <a:tc>
                  <a:txBody>
                    <a:bodyPr/>
                    <a:lstStyle/>
                    <a:p>
                      <a:pPr algn="r"/>
                      <a:r>
                        <a:rPr lang="en-US" sz="1200" b="1" dirty="0">
                          <a:latin typeface="+mn-lt"/>
                        </a:rPr>
                        <a:t>41</a:t>
                      </a:r>
                    </a:p>
                  </a:txBody>
                  <a:tcPr>
                    <a:solidFill>
                      <a:schemeClr val="bg1">
                        <a:lumMod val="95000"/>
                      </a:schemeClr>
                    </a:solidFill>
                  </a:tcPr>
                </a:tc>
                <a:tc>
                  <a:txBody>
                    <a:bodyPr/>
                    <a:lstStyle/>
                    <a:p>
                      <a:pPr lvl="0" algn="r">
                        <a:buNone/>
                      </a:pPr>
                      <a:r>
                        <a:rPr lang="en-US" sz="1200" b="0" i="0" u="none" strike="noStrike" noProof="0" dirty="0">
                          <a:latin typeface="+mn-lt"/>
                        </a:rPr>
                        <a:t>1</a:t>
                      </a:r>
                      <a:endParaRPr lang="en-US" sz="1200" dirty="0">
                        <a:latin typeface="+mn-lt"/>
                      </a:endParaRPr>
                    </a:p>
                  </a:txBody>
                  <a:tcPr>
                    <a:solidFill>
                      <a:schemeClr val="bg1">
                        <a:lumMod val="95000"/>
                      </a:schemeClr>
                    </a:solidFill>
                  </a:tcPr>
                </a:tc>
                <a:extLst>
                  <a:ext uri="{0D108BD9-81ED-4DB2-BD59-A6C34878D82A}">
                    <a16:rowId xmlns:a16="http://schemas.microsoft.com/office/drawing/2014/main" val="1054554149"/>
                  </a:ext>
                </a:extLst>
              </a:tr>
              <a:tr h="349315">
                <a:tc>
                  <a:txBody>
                    <a:bodyPr/>
                    <a:lstStyle/>
                    <a:p>
                      <a:r>
                        <a:rPr lang="en-US" sz="1200"/>
                        <a:t>HYDRO</a:t>
                      </a:r>
                    </a:p>
                  </a:txBody>
                  <a:tcPr>
                    <a:solidFill>
                      <a:schemeClr val="bg1">
                        <a:lumMod val="95000"/>
                      </a:schemeClr>
                    </a:solidFill>
                  </a:tcPr>
                </a:tc>
                <a:tc>
                  <a:txBody>
                    <a:bodyPr/>
                    <a:lstStyle/>
                    <a:p>
                      <a:pPr algn="r"/>
                      <a:r>
                        <a:rPr lang="en-US" sz="1200">
                          <a:latin typeface="+mn-lt"/>
                        </a:rPr>
                        <a:t>26</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b="1">
                          <a:latin typeface="+mn-lt"/>
                        </a:rPr>
                        <a:t>26</a:t>
                      </a:r>
                    </a:p>
                  </a:txBody>
                  <a:tcPr>
                    <a:solidFill>
                      <a:schemeClr val="bg1">
                        <a:lumMod val="95000"/>
                      </a:schemeClr>
                    </a:solidFill>
                  </a:tcPr>
                </a:tc>
                <a:tc>
                  <a:txBody>
                    <a:bodyPr/>
                    <a:lstStyle/>
                    <a:p>
                      <a:pPr lvl="0" algn="r">
                        <a:buNone/>
                      </a:pPr>
                      <a:r>
                        <a:rPr lang="en-US" sz="1200" dirty="0">
                          <a:latin typeface="+mn-lt"/>
                        </a:rPr>
                        <a:t>4</a:t>
                      </a:r>
                    </a:p>
                  </a:txBody>
                  <a:tcPr>
                    <a:solidFill>
                      <a:schemeClr val="bg1">
                        <a:lumMod val="95000"/>
                      </a:schemeClr>
                    </a:solidFill>
                  </a:tcPr>
                </a:tc>
                <a:extLst>
                  <a:ext uri="{0D108BD9-81ED-4DB2-BD59-A6C34878D82A}">
                    <a16:rowId xmlns:a16="http://schemas.microsoft.com/office/drawing/2014/main" val="2666382765"/>
                  </a:ext>
                </a:extLst>
              </a:tr>
              <a:tr h="349315">
                <a:tc>
                  <a:txBody>
                    <a:bodyPr/>
                    <a:lstStyle/>
                    <a:p>
                      <a:r>
                        <a:rPr lang="en-US" sz="1200"/>
                        <a:t>BIOMASS</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2</a:t>
                      </a:r>
                    </a:p>
                  </a:txBody>
                  <a:tcPr>
                    <a:solidFill>
                      <a:schemeClr val="bg1">
                        <a:lumMod val="95000"/>
                      </a:schemeClr>
                    </a:solidFill>
                  </a:tcPr>
                </a:tc>
                <a:tc>
                  <a:txBody>
                    <a:bodyPr/>
                    <a:lstStyle/>
                    <a:p>
                      <a:pPr algn="r"/>
                      <a:r>
                        <a:rPr lang="en-US" sz="1200">
                          <a:latin typeface="+mn-lt"/>
                        </a:rPr>
                        <a:t>3</a:t>
                      </a:r>
                    </a:p>
                  </a:txBody>
                  <a:tcPr>
                    <a:solidFill>
                      <a:schemeClr val="bg1">
                        <a:lumMod val="95000"/>
                      </a:schemeClr>
                    </a:solidFill>
                  </a:tcPr>
                </a:tc>
                <a:tc>
                  <a:txBody>
                    <a:bodyPr/>
                    <a:lstStyle/>
                    <a:p>
                      <a:pPr algn="r"/>
                      <a:r>
                        <a:rPr lang="en-US" sz="1200">
                          <a:latin typeface="+mn-lt"/>
                        </a:rPr>
                        <a:t>3</a:t>
                      </a:r>
                    </a:p>
                  </a:txBody>
                  <a:tcPr>
                    <a:solidFill>
                      <a:schemeClr val="bg1">
                        <a:lumMod val="95000"/>
                      </a:schemeClr>
                    </a:solidFill>
                  </a:tcPr>
                </a:tc>
                <a:tc>
                  <a:txBody>
                    <a:bodyPr/>
                    <a:lstStyle/>
                    <a:p>
                      <a:pPr algn="r"/>
                      <a:r>
                        <a:rPr lang="en-US" sz="1200">
                          <a:latin typeface="+mn-lt"/>
                        </a:rPr>
                        <a:t>0.5</a:t>
                      </a:r>
                    </a:p>
                  </a:txBody>
                  <a:tcPr>
                    <a:solidFill>
                      <a:schemeClr val="bg1">
                        <a:lumMod val="95000"/>
                      </a:schemeClr>
                    </a:solidFill>
                  </a:tcPr>
                </a:tc>
                <a:tc>
                  <a:txBody>
                    <a:bodyPr/>
                    <a:lstStyle/>
                    <a:p>
                      <a:pPr algn="r"/>
                      <a:r>
                        <a:rPr lang="en-US" sz="1200" b="1">
                          <a:latin typeface="+mn-lt"/>
                        </a:rPr>
                        <a:t>8</a:t>
                      </a:r>
                    </a:p>
                  </a:txBody>
                  <a:tcPr>
                    <a:solidFill>
                      <a:schemeClr val="bg1">
                        <a:lumMod val="95000"/>
                      </a:schemeClr>
                    </a:solidFill>
                  </a:tcPr>
                </a:tc>
                <a:tc>
                  <a:txBody>
                    <a:bodyPr/>
                    <a:lstStyle/>
                    <a:p>
                      <a:pPr lvl="0" algn="r">
                        <a:buNone/>
                      </a:pPr>
                      <a:r>
                        <a:rPr lang="en-US" sz="1200" dirty="0">
                          <a:latin typeface="+mn-lt"/>
                        </a:rPr>
                        <a:t>3</a:t>
                      </a:r>
                    </a:p>
                  </a:txBody>
                  <a:tcPr>
                    <a:solidFill>
                      <a:schemeClr val="bg1">
                        <a:lumMod val="95000"/>
                      </a:schemeClr>
                    </a:solidFill>
                  </a:tcPr>
                </a:tc>
                <a:extLst>
                  <a:ext uri="{0D108BD9-81ED-4DB2-BD59-A6C34878D82A}">
                    <a16:rowId xmlns:a16="http://schemas.microsoft.com/office/drawing/2014/main" val="3553315714"/>
                  </a:ext>
                </a:extLst>
              </a:tr>
              <a:tr h="349315">
                <a:tc>
                  <a:txBody>
                    <a:bodyPr/>
                    <a:lstStyle/>
                    <a:p>
                      <a:pPr lvl="0">
                        <a:buNone/>
                      </a:pPr>
                      <a:r>
                        <a:rPr lang="en-US" sz="1200"/>
                        <a:t>BIOGAS</a:t>
                      </a:r>
                    </a:p>
                  </a:txBody>
                  <a:tcPr>
                    <a:solidFill>
                      <a:schemeClr val="bg1">
                        <a:lumMod val="95000"/>
                      </a:schemeClr>
                    </a:solidFill>
                  </a:tcPr>
                </a:tc>
                <a:tc>
                  <a:txBody>
                    <a:bodyPr/>
                    <a:lstStyle/>
                    <a:p>
                      <a:pPr lvl="0" algn="r">
                        <a:buNone/>
                      </a:pPr>
                      <a:r>
                        <a:rPr lang="en-US" sz="1200">
                          <a:latin typeface="+mn-lt"/>
                        </a:rPr>
                        <a:t>1</a:t>
                      </a:r>
                    </a:p>
                  </a:txBody>
                  <a:tcPr>
                    <a:solidFill>
                      <a:schemeClr val="bg1">
                        <a:lumMod val="95000"/>
                      </a:schemeClr>
                    </a:solidFill>
                  </a:tcPr>
                </a:tc>
                <a:tc>
                  <a:txBody>
                    <a:bodyPr/>
                    <a:lstStyle/>
                    <a:p>
                      <a:pPr lvl="0" algn="r">
                        <a:buNone/>
                      </a:pPr>
                      <a:r>
                        <a:rPr lang="en-US" sz="1200">
                          <a:latin typeface="+mn-lt"/>
                        </a:rPr>
                        <a:t>0</a:t>
                      </a:r>
                    </a:p>
                  </a:txBody>
                  <a:tcPr>
                    <a:solidFill>
                      <a:schemeClr val="bg1">
                        <a:lumMod val="95000"/>
                      </a:schemeClr>
                    </a:solidFill>
                  </a:tcPr>
                </a:tc>
                <a:tc>
                  <a:txBody>
                    <a:bodyPr/>
                    <a:lstStyle/>
                    <a:p>
                      <a:pPr lvl="0" algn="r">
                        <a:buNone/>
                      </a:pPr>
                      <a:r>
                        <a:rPr lang="en-US" sz="1200">
                          <a:latin typeface="+mn-lt"/>
                        </a:rPr>
                        <a:t>2</a:t>
                      </a:r>
                    </a:p>
                  </a:txBody>
                  <a:tcPr>
                    <a:solidFill>
                      <a:schemeClr val="bg1">
                        <a:lumMod val="95000"/>
                      </a:schemeClr>
                    </a:solidFill>
                  </a:tcPr>
                </a:tc>
                <a:tc>
                  <a:txBody>
                    <a:bodyPr/>
                    <a:lstStyle/>
                    <a:p>
                      <a:pPr lvl="0" algn="r">
                        <a:buNone/>
                      </a:pPr>
                      <a:r>
                        <a:rPr lang="en-US" sz="1200" dirty="0">
                          <a:latin typeface="+mn-lt"/>
                        </a:rPr>
                        <a:t>3</a:t>
                      </a:r>
                    </a:p>
                  </a:txBody>
                  <a:tcPr>
                    <a:solidFill>
                      <a:schemeClr val="bg1">
                        <a:lumMod val="95000"/>
                      </a:schemeClr>
                    </a:solidFill>
                  </a:tcPr>
                </a:tc>
                <a:tc>
                  <a:txBody>
                    <a:bodyPr/>
                    <a:lstStyle/>
                    <a:p>
                      <a:pPr lvl="0" algn="r">
                        <a:buNone/>
                      </a:pPr>
                      <a:r>
                        <a:rPr lang="en-US" sz="1200">
                          <a:latin typeface="+mn-lt"/>
                        </a:rPr>
                        <a:t>0</a:t>
                      </a:r>
                    </a:p>
                  </a:txBody>
                  <a:tcPr>
                    <a:solidFill>
                      <a:schemeClr val="bg1">
                        <a:lumMod val="95000"/>
                      </a:schemeClr>
                    </a:solidFill>
                  </a:tcPr>
                </a:tc>
                <a:tc>
                  <a:txBody>
                    <a:bodyPr/>
                    <a:lstStyle/>
                    <a:p>
                      <a:pPr lvl="0" algn="r">
                        <a:buNone/>
                      </a:pPr>
                      <a:r>
                        <a:rPr lang="en-US" sz="1200" b="1">
                          <a:latin typeface="+mn-lt"/>
                        </a:rPr>
                        <a:t>6</a:t>
                      </a:r>
                    </a:p>
                  </a:txBody>
                  <a:tcPr>
                    <a:solidFill>
                      <a:schemeClr val="bg1">
                        <a:lumMod val="95000"/>
                      </a:schemeClr>
                    </a:solidFill>
                  </a:tcPr>
                </a:tc>
                <a:tc>
                  <a:txBody>
                    <a:bodyPr/>
                    <a:lstStyle/>
                    <a:p>
                      <a:pPr lvl="0" algn="r">
                        <a:buNone/>
                      </a:pPr>
                      <a:r>
                        <a:rPr lang="en-US" sz="1200" dirty="0">
                          <a:latin typeface="+mn-lt"/>
                        </a:rPr>
                        <a:t>3</a:t>
                      </a:r>
                    </a:p>
                  </a:txBody>
                  <a:tcPr>
                    <a:solidFill>
                      <a:schemeClr val="bg1">
                        <a:lumMod val="95000"/>
                      </a:schemeClr>
                    </a:solidFill>
                  </a:tcPr>
                </a:tc>
                <a:extLst>
                  <a:ext uri="{0D108BD9-81ED-4DB2-BD59-A6C34878D82A}">
                    <a16:rowId xmlns:a16="http://schemas.microsoft.com/office/drawing/2014/main" val="233119223"/>
                  </a:ext>
                </a:extLst>
              </a:tr>
              <a:tr h="349315">
                <a:tc>
                  <a:txBody>
                    <a:bodyPr/>
                    <a:lstStyle/>
                    <a:p>
                      <a:pPr lvl="0">
                        <a:buNone/>
                      </a:pPr>
                      <a:r>
                        <a:rPr lang="en-US" sz="1200" b="1" i="0" u="none" strike="noStrike" noProof="0">
                          <a:solidFill>
                            <a:srgbClr val="000000"/>
                          </a:solidFill>
                          <a:latin typeface="Century Gothic"/>
                        </a:rPr>
                        <a:t>Subtotal Total New SB100 Resources, IN-CAISO</a:t>
                      </a:r>
                      <a:endParaRPr lang="en-US" sz="1200"/>
                    </a:p>
                  </a:txBody>
                  <a:tcPr/>
                </a:tc>
                <a:tc>
                  <a:txBody>
                    <a:bodyPr/>
                    <a:lstStyle/>
                    <a:p>
                      <a:pPr lvl="0" algn="r">
                        <a:buNone/>
                      </a:pPr>
                      <a:r>
                        <a:rPr lang="en-US" sz="1200" b="1" i="0">
                          <a:latin typeface="+mn-lt"/>
                        </a:rPr>
                        <a:t>1,444</a:t>
                      </a:r>
                    </a:p>
                  </a:txBody>
                  <a:tcPr/>
                </a:tc>
                <a:tc>
                  <a:txBody>
                    <a:bodyPr/>
                    <a:lstStyle/>
                    <a:p>
                      <a:pPr lvl="0" algn="r">
                        <a:buNone/>
                      </a:pPr>
                      <a:r>
                        <a:rPr lang="en-US" sz="1200" b="1" i="0">
                          <a:latin typeface="+mn-lt"/>
                        </a:rPr>
                        <a:t>3,083</a:t>
                      </a:r>
                    </a:p>
                  </a:txBody>
                  <a:tcPr/>
                </a:tc>
                <a:tc>
                  <a:txBody>
                    <a:bodyPr/>
                    <a:lstStyle/>
                    <a:p>
                      <a:pPr lvl="0" algn="r">
                        <a:buNone/>
                      </a:pPr>
                      <a:r>
                        <a:rPr lang="en-US" sz="1200" b="1" i="0">
                          <a:latin typeface="+mn-lt"/>
                        </a:rPr>
                        <a:t>4,082</a:t>
                      </a:r>
                    </a:p>
                  </a:txBody>
                  <a:tcPr/>
                </a:tc>
                <a:tc>
                  <a:txBody>
                    <a:bodyPr/>
                    <a:lstStyle/>
                    <a:p>
                      <a:pPr lvl="0" algn="r">
                        <a:buNone/>
                      </a:pPr>
                      <a:r>
                        <a:rPr lang="en-US" sz="1200" b="1" i="0">
                          <a:latin typeface="+mn-lt"/>
                        </a:rPr>
                        <a:t>5,657</a:t>
                      </a:r>
                    </a:p>
                  </a:txBody>
                  <a:tcPr/>
                </a:tc>
                <a:tc>
                  <a:txBody>
                    <a:bodyPr/>
                    <a:lstStyle/>
                    <a:p>
                      <a:pPr lvl="0" algn="r">
                        <a:buNone/>
                      </a:pPr>
                      <a:r>
                        <a:rPr lang="en-US" sz="1200" b="1" dirty="0">
                          <a:solidFill>
                            <a:schemeClr val="tx1"/>
                          </a:solidFill>
                          <a:latin typeface="+mn-lt"/>
                        </a:rPr>
                        <a:t>4,301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mn-lt"/>
                        </a:rPr>
                        <a:t> 18,565 </a:t>
                      </a:r>
                    </a:p>
                  </a:txBody>
                  <a:tcPr/>
                </a:tc>
                <a:tc>
                  <a:txBody>
                    <a:bodyPr/>
                    <a:lstStyle/>
                    <a:p>
                      <a:pPr lvl="0" algn="r">
                        <a:buNone/>
                      </a:pPr>
                      <a:r>
                        <a:rPr lang="en-US" sz="1200" b="1" dirty="0">
                          <a:solidFill>
                            <a:schemeClr val="tx1"/>
                          </a:solidFill>
                          <a:latin typeface="+mn-lt"/>
                        </a:rPr>
                        <a:t>295</a:t>
                      </a:r>
                    </a:p>
                  </a:txBody>
                  <a:tcPr/>
                </a:tc>
                <a:extLst>
                  <a:ext uri="{0D108BD9-81ED-4DB2-BD59-A6C34878D82A}">
                    <a16:rowId xmlns:a16="http://schemas.microsoft.com/office/drawing/2014/main" val="2949535184"/>
                  </a:ext>
                </a:extLst>
              </a:tr>
              <a:tr h="349315">
                <a:tc>
                  <a:txBody>
                    <a:bodyPr/>
                    <a:lstStyle/>
                    <a:p>
                      <a:pPr lvl="0">
                        <a:buNone/>
                      </a:pPr>
                      <a:r>
                        <a:rPr lang="en-US" sz="1200" b="0" i="0" u="none" strike="noStrike" noProof="0">
                          <a:solidFill>
                            <a:srgbClr val="000000"/>
                          </a:solidFill>
                          <a:latin typeface="Century Gothic"/>
                        </a:rPr>
                        <a:t>NATURAL GAS, incl. Alamitos &amp; Huntington Beach</a:t>
                      </a:r>
                      <a:endParaRPr lang="en-US" sz="1200"/>
                    </a:p>
                  </a:txBody>
                  <a:tcPr>
                    <a:solidFill>
                      <a:schemeClr val="bg1">
                        <a:lumMod val="95000"/>
                      </a:schemeClr>
                    </a:solidFill>
                  </a:tcPr>
                </a:tc>
                <a:tc>
                  <a:txBody>
                    <a:bodyPr/>
                    <a:lstStyle/>
                    <a:p>
                      <a:pPr lvl="0" algn="r">
                        <a:buNone/>
                      </a:pPr>
                      <a:r>
                        <a:rPr lang="en-US" sz="1200" i="0">
                          <a:latin typeface="+mn-lt"/>
                        </a:rPr>
                        <a:t>1,448</a:t>
                      </a:r>
                    </a:p>
                  </a:txBody>
                  <a:tcPr>
                    <a:solidFill>
                      <a:schemeClr val="bg1">
                        <a:lumMod val="95000"/>
                      </a:schemeClr>
                    </a:solidFill>
                  </a:tcPr>
                </a:tc>
                <a:tc>
                  <a:txBody>
                    <a:bodyPr/>
                    <a:lstStyle/>
                    <a:p>
                      <a:pPr lvl="0" algn="r">
                        <a:buNone/>
                      </a:pPr>
                      <a:r>
                        <a:rPr lang="en-US" sz="1200" i="0">
                          <a:latin typeface="+mn-lt"/>
                        </a:rPr>
                        <a:t>17</a:t>
                      </a:r>
                    </a:p>
                  </a:txBody>
                  <a:tcPr>
                    <a:solidFill>
                      <a:schemeClr val="bg1">
                        <a:lumMod val="95000"/>
                      </a:schemeClr>
                    </a:solidFill>
                  </a:tcPr>
                </a:tc>
                <a:tc>
                  <a:txBody>
                    <a:bodyPr/>
                    <a:lstStyle/>
                    <a:p>
                      <a:pPr lvl="0" algn="r">
                        <a:buNone/>
                      </a:pPr>
                      <a:r>
                        <a:rPr lang="en-US" sz="1200" i="0">
                          <a:latin typeface="+mn-lt"/>
                        </a:rPr>
                        <a:t>12</a:t>
                      </a:r>
                    </a:p>
                  </a:txBody>
                  <a:tcPr>
                    <a:solidFill>
                      <a:schemeClr val="bg1">
                        <a:lumMod val="95000"/>
                      </a:schemeClr>
                    </a:solidFill>
                  </a:tcPr>
                </a:tc>
                <a:tc>
                  <a:txBody>
                    <a:bodyPr/>
                    <a:lstStyle/>
                    <a:p>
                      <a:pPr lvl="0" algn="r">
                        <a:buNone/>
                      </a:pPr>
                      <a:r>
                        <a:rPr lang="en-US" sz="1200" i="0">
                          <a:latin typeface="+mn-lt"/>
                        </a:rPr>
                        <a:t>0</a:t>
                      </a:r>
                    </a:p>
                  </a:txBody>
                  <a:tcPr>
                    <a:solidFill>
                      <a:schemeClr val="bg1">
                        <a:lumMod val="95000"/>
                      </a:schemeClr>
                    </a:solidFill>
                  </a:tcPr>
                </a:tc>
                <a:tc>
                  <a:txBody>
                    <a:bodyPr/>
                    <a:lstStyle/>
                    <a:p>
                      <a:pPr lvl="0" algn="r">
                        <a:buNone/>
                      </a:pPr>
                      <a:r>
                        <a:rPr lang="en-US" sz="1200" i="0">
                          <a:latin typeface="+mn-lt"/>
                        </a:rPr>
                        <a:t>0</a:t>
                      </a:r>
                    </a:p>
                  </a:txBody>
                  <a:tcPr>
                    <a:solidFill>
                      <a:schemeClr val="bg1">
                        <a:lumMod val="95000"/>
                      </a:schemeClr>
                    </a:solidFill>
                  </a:tcPr>
                </a:tc>
                <a:tc>
                  <a:txBody>
                    <a:bodyPr/>
                    <a:lstStyle/>
                    <a:p>
                      <a:pPr lvl="0" algn="r">
                        <a:buNone/>
                      </a:pPr>
                      <a:r>
                        <a:rPr lang="en-US" sz="1200" b="1" i="0">
                          <a:latin typeface="+mn-lt"/>
                        </a:rPr>
                        <a:t>1,477</a:t>
                      </a:r>
                    </a:p>
                  </a:txBody>
                  <a:tcPr>
                    <a:solidFill>
                      <a:schemeClr val="bg1">
                        <a:lumMod val="95000"/>
                      </a:schemeClr>
                    </a:solidFill>
                  </a:tcPr>
                </a:tc>
                <a:tc>
                  <a:txBody>
                    <a:bodyPr/>
                    <a:lstStyle/>
                    <a:p>
                      <a:pPr lvl="0" algn="r">
                        <a:buNone/>
                      </a:pPr>
                      <a:r>
                        <a:rPr lang="en-US" sz="1200" b="0" i="0" u="none" strike="noStrike" noProof="0" dirty="0">
                          <a:latin typeface="+mn-lt"/>
                        </a:rPr>
                        <a:t>12</a:t>
                      </a:r>
                      <a:endParaRPr lang="en-US" sz="1200" i="0" dirty="0">
                        <a:latin typeface="+mn-lt"/>
                      </a:endParaRPr>
                    </a:p>
                  </a:txBody>
                  <a:tcPr>
                    <a:solidFill>
                      <a:schemeClr val="bg1">
                        <a:lumMod val="95000"/>
                      </a:schemeClr>
                    </a:solidFill>
                  </a:tcPr>
                </a:tc>
                <a:extLst>
                  <a:ext uri="{0D108BD9-81ED-4DB2-BD59-A6C34878D82A}">
                    <a16:rowId xmlns:a16="http://schemas.microsoft.com/office/drawing/2014/main" val="32081631"/>
                  </a:ext>
                </a:extLst>
              </a:tr>
              <a:tr h="349315">
                <a:tc>
                  <a:txBody>
                    <a:bodyPr/>
                    <a:lstStyle/>
                    <a:p>
                      <a:pPr lvl="0">
                        <a:buNone/>
                      </a:pPr>
                      <a:r>
                        <a:rPr lang="en-US" sz="1200" b="1" i="0" u="none" strike="noStrike" noProof="0">
                          <a:solidFill>
                            <a:srgbClr val="000000"/>
                          </a:solidFill>
                          <a:latin typeface="Century Gothic"/>
                        </a:rPr>
                        <a:t>Total New Resources, IN-CAISO</a:t>
                      </a:r>
                      <a:endParaRPr lang="en-US" sz="1200"/>
                    </a:p>
                  </a:txBody>
                  <a:tcPr/>
                </a:tc>
                <a:tc>
                  <a:txBody>
                    <a:bodyPr/>
                    <a:lstStyle/>
                    <a:p>
                      <a:pPr lvl="0" algn="r">
                        <a:buNone/>
                      </a:pPr>
                      <a:r>
                        <a:rPr lang="en-US" sz="1200" b="1" i="0">
                          <a:latin typeface="+mn-lt"/>
                        </a:rPr>
                        <a:t>2,892</a:t>
                      </a:r>
                    </a:p>
                  </a:txBody>
                  <a:tcPr/>
                </a:tc>
                <a:tc>
                  <a:txBody>
                    <a:bodyPr/>
                    <a:lstStyle/>
                    <a:p>
                      <a:pPr lvl="0" algn="r">
                        <a:buNone/>
                      </a:pPr>
                      <a:r>
                        <a:rPr lang="en-US" sz="1200" b="1" i="0">
                          <a:latin typeface="+mn-lt"/>
                        </a:rPr>
                        <a:t>3,100</a:t>
                      </a:r>
                    </a:p>
                  </a:txBody>
                  <a:tcPr/>
                </a:tc>
                <a:tc>
                  <a:txBody>
                    <a:bodyPr/>
                    <a:lstStyle/>
                    <a:p>
                      <a:pPr lvl="0" algn="r">
                        <a:buNone/>
                      </a:pPr>
                      <a:r>
                        <a:rPr lang="en-US" sz="1200" b="1" i="0">
                          <a:latin typeface="+mn-lt"/>
                        </a:rPr>
                        <a:t>4,094</a:t>
                      </a:r>
                    </a:p>
                  </a:txBody>
                  <a:tcPr/>
                </a:tc>
                <a:tc>
                  <a:txBody>
                    <a:bodyPr/>
                    <a:lstStyle/>
                    <a:p>
                      <a:pPr lvl="0" algn="r">
                        <a:buNone/>
                      </a:pPr>
                      <a:r>
                        <a:rPr lang="en-US" sz="1200" b="1" i="0">
                          <a:latin typeface="+mn-lt"/>
                        </a:rPr>
                        <a:t>5,657</a:t>
                      </a:r>
                    </a:p>
                  </a:txBody>
                  <a:tcPr/>
                </a:tc>
                <a:tc>
                  <a:txBody>
                    <a:bodyPr/>
                    <a:lstStyle/>
                    <a:p>
                      <a:pPr lvl="0" algn="r">
                        <a:buNone/>
                      </a:pPr>
                      <a:r>
                        <a:rPr lang="en-US" sz="1200" b="1" i="0" dirty="0">
                          <a:latin typeface="+mn-lt"/>
                        </a:rPr>
                        <a:t>4,301</a:t>
                      </a:r>
                    </a:p>
                  </a:txBody>
                  <a:tcPr/>
                </a:tc>
                <a:tc>
                  <a:txBody>
                    <a:bodyPr/>
                    <a:lstStyle/>
                    <a:p>
                      <a:pPr lvl="0" algn="r">
                        <a:buNone/>
                      </a:pPr>
                      <a:r>
                        <a:rPr lang="en-US" sz="1200" b="1" i="0" u="none" strike="noStrike" noProof="0" dirty="0">
                          <a:latin typeface="+mn-lt"/>
                        </a:rPr>
                        <a:t>20,041</a:t>
                      </a:r>
                    </a:p>
                  </a:txBody>
                  <a:tcPr/>
                </a:tc>
                <a:tc>
                  <a:txBody>
                    <a:bodyPr/>
                    <a:lstStyle/>
                    <a:p>
                      <a:pPr lvl="0" algn="r">
                        <a:buNone/>
                      </a:pPr>
                      <a:r>
                        <a:rPr lang="en-US" sz="1200" b="1" i="0" u="none" strike="noStrike" noProof="0" dirty="0">
                          <a:latin typeface="+mn-lt"/>
                        </a:rPr>
                        <a:t>307</a:t>
                      </a:r>
                    </a:p>
                  </a:txBody>
                  <a:tcPr/>
                </a:tc>
                <a:extLst>
                  <a:ext uri="{0D108BD9-81ED-4DB2-BD59-A6C34878D82A}">
                    <a16:rowId xmlns:a16="http://schemas.microsoft.com/office/drawing/2014/main" val="382718720"/>
                  </a:ext>
                </a:extLst>
              </a:tr>
              <a:tr h="355600">
                <a:tc>
                  <a:txBody>
                    <a:bodyPr/>
                    <a:lstStyle/>
                    <a:p>
                      <a:pPr lvl="0">
                        <a:buNone/>
                      </a:pPr>
                      <a:r>
                        <a:rPr lang="en-US" sz="1200" b="0" i="0" u="none" strike="noStrike" noProof="0">
                          <a:solidFill>
                            <a:srgbClr val="000000"/>
                          </a:solidFill>
                          <a:latin typeface="Century Gothic"/>
                        </a:rPr>
                        <a:t>New Imports, Pseudo-Tie or Dynamically Scheduled</a:t>
                      </a:r>
                      <a:endParaRPr lang="en-US" sz="1200"/>
                    </a:p>
                  </a:txBody>
                  <a:tcPr>
                    <a:solidFill>
                      <a:schemeClr val="bg1">
                        <a:lumMod val="95000"/>
                      </a:schemeClr>
                    </a:solidFill>
                  </a:tcPr>
                </a:tc>
                <a:tc>
                  <a:txBody>
                    <a:bodyPr/>
                    <a:lstStyle/>
                    <a:p>
                      <a:pPr lvl="0" algn="r">
                        <a:buNone/>
                      </a:pPr>
                      <a:r>
                        <a:rPr lang="en-US" sz="1200" i="0">
                          <a:latin typeface="+mn-lt"/>
                        </a:rPr>
                        <a:t>695</a:t>
                      </a:r>
                    </a:p>
                  </a:txBody>
                  <a:tcPr>
                    <a:solidFill>
                      <a:schemeClr val="bg1">
                        <a:lumMod val="95000"/>
                      </a:schemeClr>
                    </a:solidFill>
                  </a:tcPr>
                </a:tc>
                <a:tc>
                  <a:txBody>
                    <a:bodyPr/>
                    <a:lstStyle/>
                    <a:p>
                      <a:pPr lvl="0" algn="r">
                        <a:buNone/>
                      </a:pPr>
                      <a:r>
                        <a:rPr lang="en-US" sz="1200" i="0">
                          <a:latin typeface="+mn-lt"/>
                        </a:rPr>
                        <a:t>807</a:t>
                      </a:r>
                    </a:p>
                  </a:txBody>
                  <a:tcPr>
                    <a:solidFill>
                      <a:schemeClr val="bg1">
                        <a:lumMod val="95000"/>
                      </a:schemeClr>
                    </a:solidFill>
                  </a:tcPr>
                </a:tc>
                <a:tc>
                  <a:txBody>
                    <a:bodyPr/>
                    <a:lstStyle/>
                    <a:p>
                      <a:pPr lvl="0" algn="r">
                        <a:buNone/>
                      </a:pPr>
                      <a:r>
                        <a:rPr lang="en-US" sz="1200" i="0">
                          <a:latin typeface="+mn-lt"/>
                        </a:rPr>
                        <a:t>49</a:t>
                      </a:r>
                    </a:p>
                  </a:txBody>
                  <a:tcPr>
                    <a:solidFill>
                      <a:schemeClr val="bg1">
                        <a:lumMod val="95000"/>
                      </a:schemeClr>
                    </a:solidFill>
                  </a:tcPr>
                </a:tc>
                <a:tc>
                  <a:txBody>
                    <a:bodyPr/>
                    <a:lstStyle/>
                    <a:p>
                      <a:pPr lvl="0" algn="r">
                        <a:buNone/>
                      </a:pPr>
                      <a:r>
                        <a:rPr lang="en-US" sz="1200" i="0">
                          <a:latin typeface="+mn-lt"/>
                        </a:rPr>
                        <a:t>50</a:t>
                      </a:r>
                    </a:p>
                  </a:txBody>
                  <a:tcPr>
                    <a:solidFill>
                      <a:schemeClr val="bg1">
                        <a:lumMod val="95000"/>
                      </a:schemeClr>
                    </a:solidFill>
                  </a:tcPr>
                </a:tc>
                <a:tc>
                  <a:txBody>
                    <a:bodyPr/>
                    <a:lstStyle/>
                    <a:p>
                      <a:pPr lvl="0" algn="r">
                        <a:buNone/>
                      </a:pPr>
                      <a:r>
                        <a:rPr lang="en-US" sz="1200" i="0" dirty="0">
                          <a:latin typeface="+mn-lt"/>
                        </a:rPr>
                        <a:t>150</a:t>
                      </a:r>
                    </a:p>
                  </a:txBody>
                  <a:tcPr>
                    <a:solidFill>
                      <a:schemeClr val="bg1">
                        <a:lumMod val="95000"/>
                      </a:schemeClr>
                    </a:solidFill>
                  </a:tcPr>
                </a:tc>
                <a:tc>
                  <a:txBody>
                    <a:bodyPr/>
                    <a:lstStyle/>
                    <a:p>
                      <a:pPr lvl="0" algn="r">
                        <a:buNone/>
                      </a:pPr>
                      <a:r>
                        <a:rPr lang="en-US" sz="1200" b="1" i="0" dirty="0">
                          <a:latin typeface="+mn-lt"/>
                        </a:rPr>
                        <a:t>1,751</a:t>
                      </a:r>
                    </a:p>
                  </a:txBody>
                  <a:tcPr>
                    <a:solidFill>
                      <a:schemeClr val="bg1">
                        <a:lumMod val="95000"/>
                      </a:schemeClr>
                    </a:solidFill>
                  </a:tcPr>
                </a:tc>
                <a:tc>
                  <a:txBody>
                    <a:bodyPr/>
                    <a:lstStyle/>
                    <a:p>
                      <a:pPr lvl="0" algn="r">
                        <a:buNone/>
                      </a:pPr>
                      <a:r>
                        <a:rPr lang="en-US" sz="1200" b="0" i="0" u="none" strike="noStrike" noProof="0" dirty="0">
                          <a:latin typeface="+mn-lt"/>
                        </a:rPr>
                        <a:t>14</a:t>
                      </a:r>
                      <a:endParaRPr lang="en-US" sz="1200" i="0" dirty="0">
                        <a:latin typeface="+mn-lt"/>
                      </a:endParaRPr>
                    </a:p>
                  </a:txBody>
                  <a:tcPr>
                    <a:solidFill>
                      <a:schemeClr val="bg1">
                        <a:lumMod val="95000"/>
                      </a:schemeClr>
                    </a:solidFill>
                  </a:tcPr>
                </a:tc>
                <a:extLst>
                  <a:ext uri="{0D108BD9-81ED-4DB2-BD59-A6C34878D82A}">
                    <a16:rowId xmlns:a16="http://schemas.microsoft.com/office/drawing/2014/main" val="1107232507"/>
                  </a:ext>
                </a:extLst>
              </a:tr>
              <a:tr h="349315">
                <a:tc>
                  <a:txBody>
                    <a:bodyPr/>
                    <a:lstStyle/>
                    <a:p>
                      <a:pPr lvl="0">
                        <a:buNone/>
                      </a:pPr>
                      <a:r>
                        <a:rPr lang="en-US" sz="1200" b="1" i="0" u="none" strike="noStrike" noProof="0">
                          <a:solidFill>
                            <a:srgbClr val="000000"/>
                          </a:solidFill>
                          <a:latin typeface="Century Gothic"/>
                        </a:rPr>
                        <a:t>Total New Resources, including Imports</a:t>
                      </a:r>
                      <a:endParaRPr lang="en-US" sz="1200"/>
                    </a:p>
                  </a:txBody>
                  <a:tcPr/>
                </a:tc>
                <a:tc>
                  <a:txBody>
                    <a:bodyPr/>
                    <a:lstStyle/>
                    <a:p>
                      <a:pPr lvl="0" algn="r">
                        <a:buNone/>
                      </a:pPr>
                      <a:r>
                        <a:rPr lang="en-US" sz="1200" b="1" i="0">
                          <a:latin typeface="+mn-lt"/>
                        </a:rPr>
                        <a:t>3,587</a:t>
                      </a:r>
                    </a:p>
                  </a:txBody>
                  <a:tcPr/>
                </a:tc>
                <a:tc>
                  <a:txBody>
                    <a:bodyPr/>
                    <a:lstStyle/>
                    <a:p>
                      <a:pPr lvl="0" algn="r">
                        <a:buNone/>
                      </a:pPr>
                      <a:r>
                        <a:rPr lang="en-US" sz="1200" b="1" i="0">
                          <a:latin typeface="+mn-lt"/>
                        </a:rPr>
                        <a:t>3,907</a:t>
                      </a:r>
                    </a:p>
                  </a:txBody>
                  <a:tcPr/>
                </a:tc>
                <a:tc>
                  <a:txBody>
                    <a:bodyPr/>
                    <a:lstStyle/>
                    <a:p>
                      <a:pPr lvl="0" algn="r">
                        <a:buNone/>
                      </a:pPr>
                      <a:r>
                        <a:rPr lang="en-US" sz="1200" b="1" i="0">
                          <a:latin typeface="+mn-lt"/>
                        </a:rPr>
                        <a:t>4,143</a:t>
                      </a:r>
                    </a:p>
                  </a:txBody>
                  <a:tcPr/>
                </a:tc>
                <a:tc>
                  <a:txBody>
                    <a:bodyPr/>
                    <a:lstStyle/>
                    <a:p>
                      <a:pPr lvl="0" algn="r">
                        <a:buNone/>
                      </a:pPr>
                      <a:r>
                        <a:rPr lang="en-US" sz="1200" b="1" i="0">
                          <a:latin typeface="+mn-lt"/>
                        </a:rPr>
                        <a:t>5,707</a:t>
                      </a:r>
                    </a:p>
                  </a:txBody>
                  <a:tcPr/>
                </a:tc>
                <a:tc>
                  <a:txBody>
                    <a:bodyPr/>
                    <a:lstStyle/>
                    <a:p>
                      <a:pPr lvl="0" algn="r">
                        <a:buNone/>
                      </a:pPr>
                      <a:r>
                        <a:rPr lang="en-US" sz="1200" b="1" i="0" dirty="0">
                          <a:latin typeface="+mn-lt"/>
                        </a:rPr>
                        <a:t>4,451</a:t>
                      </a:r>
                    </a:p>
                  </a:txBody>
                  <a:tcPr/>
                </a:tc>
                <a:tc>
                  <a:txBody>
                    <a:bodyPr/>
                    <a:lstStyle/>
                    <a:p>
                      <a:pPr lvl="0" algn="r">
                        <a:buNone/>
                      </a:pPr>
                      <a:r>
                        <a:rPr lang="en-US" sz="1200" b="1" i="0" u="none" strike="noStrike" noProof="0" dirty="0">
                          <a:latin typeface="+mn-lt"/>
                        </a:rPr>
                        <a:t>21,792</a:t>
                      </a:r>
                      <a:endParaRPr lang="en-US" sz="1200" b="1" dirty="0">
                        <a:latin typeface="+mn-lt"/>
                      </a:endParaRPr>
                    </a:p>
                  </a:txBody>
                  <a:tcPr/>
                </a:tc>
                <a:tc>
                  <a:txBody>
                    <a:bodyPr/>
                    <a:lstStyle/>
                    <a:p>
                      <a:pPr lvl="0" algn="r">
                        <a:buNone/>
                      </a:pPr>
                      <a:r>
                        <a:rPr lang="en-US" sz="1200" b="1" i="0" u="none" strike="noStrike" noProof="0" dirty="0">
                          <a:latin typeface="+mn-lt"/>
                        </a:rPr>
                        <a:t>321</a:t>
                      </a:r>
                    </a:p>
                  </a:txBody>
                  <a:tcPr/>
                </a:tc>
                <a:extLst>
                  <a:ext uri="{0D108BD9-81ED-4DB2-BD59-A6C34878D82A}">
                    <a16:rowId xmlns:a16="http://schemas.microsoft.com/office/drawing/2014/main" val="2522884802"/>
                  </a:ext>
                </a:extLst>
              </a:tr>
            </a:tbl>
          </a:graphicData>
        </a:graphic>
      </p:graphicFrame>
      <p:sp>
        <p:nvSpPr>
          <p:cNvPr id="6" name="TextBox 5">
            <a:extLst>
              <a:ext uri="{FF2B5EF4-FFF2-40B4-BE49-F238E27FC236}">
                <a16:creationId xmlns:a16="http://schemas.microsoft.com/office/drawing/2014/main" id="{F4730EA3-D968-7C0B-AFB3-EC17B63F6074}"/>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August 31, 2024</a:t>
            </a:r>
            <a:br>
              <a:rPr lang="en-US" dirty="0"/>
            </a:br>
            <a:endParaRPr lang="en-US" dirty="0">
              <a:solidFill>
                <a:srgbClr val="FF0000"/>
              </a:solidFill>
            </a:endParaRPr>
          </a:p>
        </p:txBody>
      </p:sp>
    </p:spTree>
    <p:extLst>
      <p:ext uri="{BB962C8B-B14F-4D97-AF65-F5344CB8AC3E}">
        <p14:creationId xmlns:p14="http://schemas.microsoft.com/office/powerpoint/2010/main" val="406586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390393" y="-57706"/>
            <a:ext cx="10972800" cy="1325563"/>
          </a:xfrm>
        </p:spPr>
        <p:txBody>
          <a:bodyPr>
            <a:normAutofit/>
          </a:bodyPr>
          <a:lstStyle/>
          <a:p>
            <a:r>
              <a:rPr lang="en-ZW"/>
              <a:t>New MWs Online – Sept NQC</a:t>
            </a:r>
            <a:br>
              <a:rPr lang="en-ZW"/>
            </a:br>
            <a:r>
              <a:rPr lang="en-ZW" sz="2400"/>
              <a:t>By Year and Resource Type</a:t>
            </a:r>
            <a:endParaRPr lang="en-US" sz="240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7</a:t>
            </a:fld>
            <a:endParaRPr lang="en-US"/>
          </a:p>
        </p:txBody>
      </p:sp>
      <p:graphicFrame>
        <p:nvGraphicFramePr>
          <p:cNvPr id="4" name="Table 3">
            <a:extLst>
              <a:ext uri="{FF2B5EF4-FFF2-40B4-BE49-F238E27FC236}">
                <a16:creationId xmlns:a16="http://schemas.microsoft.com/office/drawing/2014/main" id="{22963944-8A83-0E4D-DD1D-FF2094C0E89C}"/>
              </a:ext>
            </a:extLst>
          </p:cNvPr>
          <p:cNvGraphicFramePr>
            <a:graphicFrameLocks noGrp="1"/>
          </p:cNvGraphicFramePr>
          <p:nvPr>
            <p:extLst>
              <p:ext uri="{D42A27DB-BD31-4B8C-83A1-F6EECF244321}">
                <p14:modId xmlns:p14="http://schemas.microsoft.com/office/powerpoint/2010/main" val="3303274739"/>
              </p:ext>
            </p:extLst>
          </p:nvPr>
        </p:nvGraphicFramePr>
        <p:xfrm>
          <a:off x="370750" y="1216432"/>
          <a:ext cx="11430857" cy="5011328"/>
        </p:xfrm>
        <a:graphic>
          <a:graphicData uri="http://schemas.openxmlformats.org/drawingml/2006/table">
            <a:tbl>
              <a:tblPr firstRow="1" bandRow="1">
                <a:tableStyleId>{5C22544A-7EE6-4342-B048-85BDC9FD1C3A}</a:tableStyleId>
              </a:tblPr>
              <a:tblGrid>
                <a:gridCol w="4110101">
                  <a:extLst>
                    <a:ext uri="{9D8B030D-6E8A-4147-A177-3AD203B41FA5}">
                      <a16:colId xmlns:a16="http://schemas.microsoft.com/office/drawing/2014/main" val="1119407198"/>
                    </a:ext>
                  </a:extLst>
                </a:gridCol>
                <a:gridCol w="1030787">
                  <a:extLst>
                    <a:ext uri="{9D8B030D-6E8A-4147-A177-3AD203B41FA5}">
                      <a16:colId xmlns:a16="http://schemas.microsoft.com/office/drawing/2014/main" val="978190201"/>
                    </a:ext>
                  </a:extLst>
                </a:gridCol>
                <a:gridCol w="874403">
                  <a:extLst>
                    <a:ext uri="{9D8B030D-6E8A-4147-A177-3AD203B41FA5}">
                      <a16:colId xmlns:a16="http://schemas.microsoft.com/office/drawing/2014/main" val="1493972234"/>
                    </a:ext>
                  </a:extLst>
                </a:gridCol>
                <a:gridCol w="1104694">
                  <a:extLst>
                    <a:ext uri="{9D8B030D-6E8A-4147-A177-3AD203B41FA5}">
                      <a16:colId xmlns:a16="http://schemas.microsoft.com/office/drawing/2014/main" val="3827946927"/>
                    </a:ext>
                  </a:extLst>
                </a:gridCol>
                <a:gridCol w="981283">
                  <a:extLst>
                    <a:ext uri="{9D8B030D-6E8A-4147-A177-3AD203B41FA5}">
                      <a16:colId xmlns:a16="http://schemas.microsoft.com/office/drawing/2014/main" val="2380885065"/>
                    </a:ext>
                  </a:extLst>
                </a:gridCol>
                <a:gridCol w="1111536">
                  <a:extLst>
                    <a:ext uri="{9D8B030D-6E8A-4147-A177-3AD203B41FA5}">
                      <a16:colId xmlns:a16="http://schemas.microsoft.com/office/drawing/2014/main" val="3385920813"/>
                    </a:ext>
                  </a:extLst>
                </a:gridCol>
                <a:gridCol w="1083669">
                  <a:extLst>
                    <a:ext uri="{9D8B030D-6E8A-4147-A177-3AD203B41FA5}">
                      <a16:colId xmlns:a16="http://schemas.microsoft.com/office/drawing/2014/main" val="2042974321"/>
                    </a:ext>
                  </a:extLst>
                </a:gridCol>
                <a:gridCol w="1134384">
                  <a:extLst>
                    <a:ext uri="{9D8B030D-6E8A-4147-A177-3AD203B41FA5}">
                      <a16:colId xmlns:a16="http://schemas.microsoft.com/office/drawing/2014/main" val="1551529351"/>
                    </a:ext>
                  </a:extLst>
                </a:gridCol>
              </a:tblGrid>
              <a:tr h="470233">
                <a:tc>
                  <a:txBody>
                    <a:bodyPr/>
                    <a:lstStyle/>
                    <a:p>
                      <a:pPr algn="ctr"/>
                      <a:r>
                        <a:rPr lang="en-US" sz="1200"/>
                        <a:t>Technology Type</a:t>
                      </a:r>
                    </a:p>
                  </a:txBody>
                  <a:tcPr anchor="ctr"/>
                </a:tc>
                <a:tc>
                  <a:txBody>
                    <a:bodyPr/>
                    <a:lstStyle/>
                    <a:p>
                      <a:r>
                        <a:rPr lang="en-US" sz="1200"/>
                        <a:t>2020</a:t>
                      </a:r>
                    </a:p>
                  </a:txBody>
                  <a:tcPr anchor="ctr"/>
                </a:tc>
                <a:tc>
                  <a:txBody>
                    <a:bodyPr/>
                    <a:lstStyle/>
                    <a:p>
                      <a:r>
                        <a:rPr lang="en-US" sz="1200"/>
                        <a:t>2021</a:t>
                      </a:r>
                    </a:p>
                  </a:txBody>
                  <a:tcPr anchor="ctr"/>
                </a:tc>
                <a:tc>
                  <a:txBody>
                    <a:bodyPr/>
                    <a:lstStyle/>
                    <a:p>
                      <a:r>
                        <a:rPr lang="en-US" sz="1200"/>
                        <a:t>2022</a:t>
                      </a:r>
                    </a:p>
                  </a:txBody>
                  <a:tcPr anchor="ctr"/>
                </a:tc>
                <a:tc>
                  <a:txBody>
                    <a:bodyPr/>
                    <a:lstStyle/>
                    <a:p>
                      <a:r>
                        <a:rPr lang="en-US" sz="1200"/>
                        <a:t>2023</a:t>
                      </a:r>
                    </a:p>
                  </a:txBody>
                  <a:tcPr anchor="ctr"/>
                </a:tc>
                <a:tc>
                  <a:txBody>
                    <a:bodyPr/>
                    <a:lstStyle/>
                    <a:p>
                      <a:r>
                        <a:rPr lang="en-US" sz="1200"/>
                        <a:t>2024 to date*</a:t>
                      </a:r>
                    </a:p>
                  </a:txBody>
                  <a:tcPr anchor="ctr"/>
                </a:tc>
                <a:tc>
                  <a:txBody>
                    <a:bodyPr/>
                    <a:lstStyle/>
                    <a:p>
                      <a:r>
                        <a:rPr lang="en-US" sz="1200"/>
                        <a:t>Total MW</a:t>
                      </a:r>
                    </a:p>
                  </a:txBody>
                  <a:tcPr anchor="ctr"/>
                </a:tc>
                <a:tc>
                  <a:txBody>
                    <a:bodyPr/>
                    <a:lstStyle/>
                    <a:p>
                      <a:r>
                        <a:rPr lang="en-US" sz="1200"/>
                        <a:t># Projects</a:t>
                      </a:r>
                    </a:p>
                  </a:txBody>
                  <a:tcPr anchor="ctr"/>
                </a:tc>
                <a:extLst>
                  <a:ext uri="{0D108BD9-81ED-4DB2-BD59-A6C34878D82A}">
                    <a16:rowId xmlns:a16="http://schemas.microsoft.com/office/drawing/2014/main" val="2258292828"/>
                  </a:ext>
                </a:extLst>
              </a:tr>
              <a:tr h="349315">
                <a:tc>
                  <a:txBody>
                    <a:bodyPr/>
                    <a:lstStyle/>
                    <a:p>
                      <a:r>
                        <a:rPr lang="en-US" sz="1200"/>
                        <a:t>SOLAR</a:t>
                      </a:r>
                    </a:p>
                  </a:txBody>
                  <a:tcPr>
                    <a:solidFill>
                      <a:schemeClr val="bg1">
                        <a:lumMod val="95000"/>
                      </a:schemeClr>
                    </a:solidFill>
                  </a:tcPr>
                </a:tc>
                <a:tc>
                  <a:txBody>
                    <a:bodyPr/>
                    <a:lstStyle/>
                    <a:p>
                      <a:pPr algn="r"/>
                      <a:r>
                        <a:rPr lang="en-US" sz="1200" dirty="0">
                          <a:latin typeface="+mn-lt"/>
                        </a:rPr>
                        <a:t>126</a:t>
                      </a:r>
                    </a:p>
                  </a:txBody>
                  <a:tcPr>
                    <a:solidFill>
                      <a:schemeClr val="bg1">
                        <a:lumMod val="95000"/>
                      </a:schemeClr>
                    </a:solidFill>
                  </a:tcPr>
                </a:tc>
                <a:tc>
                  <a:txBody>
                    <a:bodyPr/>
                    <a:lstStyle/>
                    <a:p>
                      <a:pPr algn="r"/>
                      <a:r>
                        <a:rPr lang="en-US" sz="1200" dirty="0">
                          <a:latin typeface="+mn-lt"/>
                        </a:rPr>
                        <a:t>110</a:t>
                      </a:r>
                    </a:p>
                  </a:txBody>
                  <a:tcPr>
                    <a:solidFill>
                      <a:schemeClr val="bg1">
                        <a:lumMod val="95000"/>
                      </a:schemeClr>
                    </a:solidFill>
                  </a:tcPr>
                </a:tc>
                <a:tc>
                  <a:txBody>
                    <a:bodyPr/>
                    <a:lstStyle/>
                    <a:p>
                      <a:pPr algn="r"/>
                      <a:r>
                        <a:rPr lang="en-US" sz="1200">
                          <a:latin typeface="+mn-lt"/>
                        </a:rPr>
                        <a:t>78</a:t>
                      </a:r>
                    </a:p>
                  </a:txBody>
                  <a:tcPr>
                    <a:solidFill>
                      <a:schemeClr val="bg1">
                        <a:lumMod val="95000"/>
                      </a:schemeClr>
                    </a:solidFill>
                  </a:tcPr>
                </a:tc>
                <a:tc>
                  <a:txBody>
                    <a:bodyPr/>
                    <a:lstStyle/>
                    <a:p>
                      <a:pPr algn="r"/>
                      <a:r>
                        <a:rPr lang="en-US" sz="1200">
                          <a:latin typeface="+mn-lt"/>
                        </a:rPr>
                        <a:t>188</a:t>
                      </a:r>
                    </a:p>
                  </a:txBody>
                  <a:tcPr>
                    <a:solidFill>
                      <a:schemeClr val="bg1">
                        <a:lumMod val="95000"/>
                      </a:schemeClr>
                    </a:solidFill>
                  </a:tcPr>
                </a:tc>
                <a:tc>
                  <a:txBody>
                    <a:bodyPr/>
                    <a:lstStyle/>
                    <a:p>
                      <a:pPr algn="r"/>
                      <a:r>
                        <a:rPr lang="en-US" sz="1200">
                          <a:latin typeface="+mn-lt"/>
                        </a:rPr>
                        <a:t>36</a:t>
                      </a:r>
                    </a:p>
                  </a:txBody>
                  <a:tcPr>
                    <a:solidFill>
                      <a:schemeClr val="bg1">
                        <a:lumMod val="95000"/>
                      </a:schemeClr>
                    </a:solidFill>
                  </a:tcPr>
                </a:tc>
                <a:tc>
                  <a:txBody>
                    <a:bodyPr/>
                    <a:lstStyle/>
                    <a:p>
                      <a:pPr lvl="0" algn="r">
                        <a:buNone/>
                      </a:pPr>
                      <a:r>
                        <a:rPr lang="en-US" sz="1200" b="1" i="0" u="none" strike="noStrike" noProof="0">
                          <a:latin typeface="+mn-lt"/>
                        </a:rPr>
                        <a:t>537</a:t>
                      </a:r>
                      <a:endParaRPr lang="en-US" sz="1200" b="1">
                        <a:latin typeface="+mn-lt"/>
                      </a:endParaRPr>
                    </a:p>
                  </a:txBody>
                  <a:tcPr>
                    <a:solidFill>
                      <a:schemeClr val="bg1">
                        <a:lumMod val="95000"/>
                      </a:schemeClr>
                    </a:solidFill>
                  </a:tcPr>
                </a:tc>
                <a:tc>
                  <a:txBody>
                    <a:bodyPr/>
                    <a:lstStyle/>
                    <a:p>
                      <a:pPr lvl="0" algn="r">
                        <a:buNone/>
                      </a:pPr>
                      <a:r>
                        <a:rPr lang="en-US" sz="1200" b="0" i="0" u="none" strike="noStrike" noProof="0" dirty="0">
                          <a:latin typeface="+mn-lt"/>
                        </a:rPr>
                        <a:t>112</a:t>
                      </a:r>
                    </a:p>
                  </a:txBody>
                  <a:tcPr>
                    <a:solidFill>
                      <a:schemeClr val="bg1">
                        <a:lumMod val="95000"/>
                      </a:schemeClr>
                    </a:solidFill>
                  </a:tcPr>
                </a:tc>
                <a:extLst>
                  <a:ext uri="{0D108BD9-81ED-4DB2-BD59-A6C34878D82A}">
                    <a16:rowId xmlns:a16="http://schemas.microsoft.com/office/drawing/2014/main" val="299403906"/>
                  </a:ext>
                </a:extLst>
              </a:tr>
              <a:tr h="349315">
                <a:tc>
                  <a:txBody>
                    <a:bodyPr/>
                    <a:lstStyle/>
                    <a:p>
                      <a:r>
                        <a:rPr lang="en-US" sz="1200"/>
                        <a:t>STORAGE</a:t>
                      </a:r>
                    </a:p>
                  </a:txBody>
                  <a:tcPr>
                    <a:solidFill>
                      <a:schemeClr val="bg1">
                        <a:lumMod val="95000"/>
                      </a:schemeClr>
                    </a:solidFill>
                  </a:tcPr>
                </a:tc>
                <a:tc>
                  <a:txBody>
                    <a:bodyPr/>
                    <a:lstStyle/>
                    <a:p>
                      <a:pPr algn="r"/>
                      <a:r>
                        <a:rPr lang="en-US" sz="1200">
                          <a:latin typeface="+mn-lt"/>
                        </a:rPr>
                        <a:t>100</a:t>
                      </a:r>
                    </a:p>
                  </a:txBody>
                  <a:tcPr>
                    <a:solidFill>
                      <a:schemeClr val="bg1">
                        <a:lumMod val="95000"/>
                      </a:schemeClr>
                    </a:solidFill>
                  </a:tcPr>
                </a:tc>
                <a:tc>
                  <a:txBody>
                    <a:bodyPr/>
                    <a:lstStyle/>
                    <a:p>
                      <a:pPr algn="r"/>
                      <a:r>
                        <a:rPr lang="en-US" sz="1200" dirty="0">
                          <a:latin typeface="+mn-lt"/>
                        </a:rPr>
                        <a:t>1,616</a:t>
                      </a:r>
                    </a:p>
                  </a:txBody>
                  <a:tcPr>
                    <a:solidFill>
                      <a:schemeClr val="bg1">
                        <a:lumMod val="95000"/>
                      </a:schemeClr>
                    </a:solidFill>
                  </a:tcPr>
                </a:tc>
                <a:tc>
                  <a:txBody>
                    <a:bodyPr/>
                    <a:lstStyle/>
                    <a:p>
                      <a:pPr algn="r"/>
                      <a:r>
                        <a:rPr lang="en-US" sz="1200" dirty="0">
                          <a:latin typeface="+mn-lt"/>
                        </a:rPr>
                        <a:t>1,906</a:t>
                      </a:r>
                    </a:p>
                  </a:txBody>
                  <a:tcPr>
                    <a:solidFill>
                      <a:schemeClr val="bg1">
                        <a:lumMod val="95000"/>
                      </a:schemeClr>
                    </a:solidFill>
                  </a:tcPr>
                </a:tc>
                <a:tc>
                  <a:txBody>
                    <a:bodyPr/>
                    <a:lstStyle/>
                    <a:p>
                      <a:pPr algn="r"/>
                      <a:r>
                        <a:rPr lang="en-US" sz="1200">
                          <a:latin typeface="+mn-lt"/>
                        </a:rPr>
                        <a:t>2,448</a:t>
                      </a:r>
                    </a:p>
                  </a:txBody>
                  <a:tcPr>
                    <a:solidFill>
                      <a:schemeClr val="bg1">
                        <a:lumMod val="95000"/>
                      </a:schemeClr>
                    </a:solidFill>
                  </a:tcPr>
                </a:tc>
                <a:tc>
                  <a:txBody>
                    <a:bodyPr/>
                    <a:lstStyle/>
                    <a:p>
                      <a:pPr algn="r"/>
                      <a:r>
                        <a:rPr lang="en-US" sz="1200" dirty="0">
                          <a:latin typeface="+mn-lt"/>
                        </a:rPr>
                        <a:t>2,485</a:t>
                      </a:r>
                    </a:p>
                  </a:txBody>
                  <a:tcPr>
                    <a:solidFill>
                      <a:schemeClr val="bg1">
                        <a:lumMod val="95000"/>
                      </a:schemeClr>
                    </a:solidFill>
                  </a:tcPr>
                </a:tc>
                <a:tc>
                  <a:txBody>
                    <a:bodyPr/>
                    <a:lstStyle/>
                    <a:p>
                      <a:pPr lvl="0" algn="r">
                        <a:buNone/>
                      </a:pPr>
                      <a:r>
                        <a:rPr lang="en-US" sz="1200" b="1" dirty="0">
                          <a:latin typeface="+mn-lt"/>
                        </a:rPr>
                        <a:t>8,554</a:t>
                      </a:r>
                    </a:p>
                  </a:txBody>
                  <a:tcPr>
                    <a:solidFill>
                      <a:schemeClr val="bg1">
                        <a:lumMod val="95000"/>
                      </a:schemeClr>
                    </a:solidFill>
                  </a:tcPr>
                </a:tc>
                <a:tc>
                  <a:txBody>
                    <a:bodyPr/>
                    <a:lstStyle/>
                    <a:p>
                      <a:pPr lvl="0" algn="r">
                        <a:buNone/>
                      </a:pPr>
                      <a:r>
                        <a:rPr lang="en-US" sz="1200" dirty="0">
                          <a:latin typeface="+mn-lt"/>
                        </a:rPr>
                        <a:t>126</a:t>
                      </a:r>
                    </a:p>
                  </a:txBody>
                  <a:tcPr>
                    <a:solidFill>
                      <a:schemeClr val="bg1">
                        <a:lumMod val="95000"/>
                      </a:schemeClr>
                    </a:solidFill>
                  </a:tcPr>
                </a:tc>
                <a:extLst>
                  <a:ext uri="{0D108BD9-81ED-4DB2-BD59-A6C34878D82A}">
                    <a16:rowId xmlns:a16="http://schemas.microsoft.com/office/drawing/2014/main" val="3537908930"/>
                  </a:ext>
                </a:extLst>
              </a:tr>
              <a:tr h="349315">
                <a:tc>
                  <a:txBody>
                    <a:bodyPr/>
                    <a:lstStyle/>
                    <a:p>
                      <a:r>
                        <a:rPr lang="en-US" sz="1200"/>
                        <a:t>HYBRID (SOLAR + STORAGE)</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8</a:t>
                      </a:r>
                    </a:p>
                  </a:txBody>
                  <a:tcPr>
                    <a:solidFill>
                      <a:schemeClr val="bg1">
                        <a:lumMod val="95000"/>
                      </a:schemeClr>
                    </a:solidFill>
                  </a:tcPr>
                </a:tc>
                <a:tc>
                  <a:txBody>
                    <a:bodyPr/>
                    <a:lstStyle/>
                    <a:p>
                      <a:pPr algn="r"/>
                      <a:r>
                        <a:rPr lang="en-US" sz="1200" dirty="0">
                          <a:latin typeface="+mn-lt"/>
                        </a:rPr>
                        <a:t>440</a:t>
                      </a:r>
                    </a:p>
                  </a:txBody>
                  <a:tcPr>
                    <a:solidFill>
                      <a:schemeClr val="bg1">
                        <a:lumMod val="95000"/>
                      </a:schemeClr>
                    </a:solidFill>
                  </a:tcPr>
                </a:tc>
                <a:tc>
                  <a:txBody>
                    <a:bodyPr/>
                    <a:lstStyle/>
                    <a:p>
                      <a:pPr algn="r"/>
                      <a:r>
                        <a:rPr lang="en-US" sz="1200">
                          <a:latin typeface="+mn-lt"/>
                        </a:rPr>
                        <a:t>214</a:t>
                      </a:r>
                    </a:p>
                  </a:txBody>
                  <a:tcPr>
                    <a:solidFill>
                      <a:schemeClr val="bg1">
                        <a:lumMod val="95000"/>
                      </a:schemeClr>
                    </a:solidFill>
                  </a:tcPr>
                </a:tc>
                <a:tc>
                  <a:txBody>
                    <a:bodyPr/>
                    <a:lstStyle/>
                    <a:p>
                      <a:pPr algn="r"/>
                      <a:r>
                        <a:rPr lang="en-US" sz="1200" dirty="0">
                          <a:latin typeface="+mn-lt"/>
                        </a:rPr>
                        <a:t>95</a:t>
                      </a:r>
                    </a:p>
                  </a:txBody>
                  <a:tcPr>
                    <a:solidFill>
                      <a:schemeClr val="bg1">
                        <a:lumMod val="95000"/>
                      </a:schemeClr>
                    </a:solidFill>
                  </a:tcPr>
                </a:tc>
                <a:tc>
                  <a:txBody>
                    <a:bodyPr/>
                    <a:lstStyle/>
                    <a:p>
                      <a:pPr lvl="0" algn="r">
                        <a:buNone/>
                      </a:pPr>
                      <a:r>
                        <a:rPr lang="en-US" sz="1200" b="1" dirty="0">
                          <a:latin typeface="+mn-lt"/>
                        </a:rPr>
                        <a:t>758</a:t>
                      </a:r>
                    </a:p>
                  </a:txBody>
                  <a:tcPr>
                    <a:solidFill>
                      <a:schemeClr val="bg1">
                        <a:lumMod val="95000"/>
                      </a:schemeClr>
                    </a:solidFill>
                  </a:tcPr>
                </a:tc>
                <a:tc>
                  <a:txBody>
                    <a:bodyPr/>
                    <a:lstStyle/>
                    <a:p>
                      <a:pPr lvl="0" algn="r">
                        <a:buNone/>
                      </a:pPr>
                      <a:r>
                        <a:rPr lang="en-US" sz="1200" b="0" i="0" u="none" strike="noStrike" noProof="0" dirty="0">
                          <a:latin typeface="+mn-lt"/>
                        </a:rPr>
                        <a:t>23</a:t>
                      </a:r>
                    </a:p>
                  </a:txBody>
                  <a:tcPr>
                    <a:solidFill>
                      <a:schemeClr val="bg1">
                        <a:lumMod val="95000"/>
                      </a:schemeClr>
                    </a:solidFill>
                  </a:tcPr>
                </a:tc>
                <a:extLst>
                  <a:ext uri="{0D108BD9-81ED-4DB2-BD59-A6C34878D82A}">
                    <a16:rowId xmlns:a16="http://schemas.microsoft.com/office/drawing/2014/main" val="2554749580"/>
                  </a:ext>
                </a:extLst>
              </a:tr>
              <a:tr h="349315">
                <a:tc>
                  <a:txBody>
                    <a:bodyPr/>
                    <a:lstStyle/>
                    <a:p>
                      <a:r>
                        <a:rPr lang="en-US" sz="1200"/>
                        <a:t>WIND</a:t>
                      </a:r>
                    </a:p>
                  </a:txBody>
                  <a:tcPr>
                    <a:solidFill>
                      <a:schemeClr val="bg1">
                        <a:lumMod val="95000"/>
                      </a:schemeClr>
                    </a:solidFill>
                  </a:tcPr>
                </a:tc>
                <a:tc>
                  <a:txBody>
                    <a:bodyPr/>
                    <a:lstStyle/>
                    <a:p>
                      <a:pPr algn="r"/>
                      <a:r>
                        <a:rPr lang="en-US" sz="1200">
                          <a:latin typeface="+mn-lt"/>
                        </a:rPr>
                        <a:t>7</a:t>
                      </a:r>
                    </a:p>
                  </a:txBody>
                  <a:tcPr>
                    <a:solidFill>
                      <a:schemeClr val="bg1">
                        <a:lumMod val="95000"/>
                      </a:schemeClr>
                    </a:solidFill>
                  </a:tcPr>
                </a:tc>
                <a:tc>
                  <a:txBody>
                    <a:bodyPr/>
                    <a:lstStyle/>
                    <a:p>
                      <a:pPr algn="r"/>
                      <a:r>
                        <a:rPr lang="en-US" sz="1200">
                          <a:latin typeface="+mn-lt"/>
                        </a:rPr>
                        <a:t>41</a:t>
                      </a:r>
                    </a:p>
                  </a:txBody>
                  <a:tcPr>
                    <a:solidFill>
                      <a:schemeClr val="bg1">
                        <a:lumMod val="95000"/>
                      </a:schemeClr>
                    </a:solidFill>
                  </a:tcPr>
                </a:tc>
                <a:tc>
                  <a:txBody>
                    <a:bodyPr/>
                    <a:lstStyle/>
                    <a:p>
                      <a:pPr algn="r"/>
                      <a:r>
                        <a:rPr lang="en-US" sz="1200">
                          <a:latin typeface="+mn-lt"/>
                        </a:rPr>
                        <a:t>46</a:t>
                      </a:r>
                    </a:p>
                  </a:txBody>
                  <a:tcPr>
                    <a:solidFill>
                      <a:schemeClr val="bg1">
                        <a:lumMod val="95000"/>
                      </a:schemeClr>
                    </a:solidFill>
                  </a:tcPr>
                </a:tc>
                <a:tc>
                  <a:txBody>
                    <a:bodyPr/>
                    <a:lstStyle/>
                    <a:p>
                      <a:pPr algn="r"/>
                      <a:r>
                        <a:rPr lang="en-US" sz="1200" dirty="0">
                          <a:latin typeface="+mn-lt"/>
                        </a:rPr>
                        <a:t>30</a:t>
                      </a:r>
                    </a:p>
                  </a:txBody>
                  <a:tcPr>
                    <a:solidFill>
                      <a:schemeClr val="bg1">
                        <a:lumMod val="95000"/>
                      </a:schemeClr>
                    </a:solidFill>
                  </a:tcPr>
                </a:tc>
                <a:tc>
                  <a:txBody>
                    <a:bodyPr/>
                    <a:lstStyle/>
                    <a:p>
                      <a:pPr algn="r"/>
                      <a:r>
                        <a:rPr lang="en-US" sz="1200">
                          <a:latin typeface="+mn-lt"/>
                        </a:rPr>
                        <a:t>13</a:t>
                      </a:r>
                    </a:p>
                  </a:txBody>
                  <a:tcPr>
                    <a:solidFill>
                      <a:schemeClr val="bg1">
                        <a:lumMod val="95000"/>
                      </a:schemeClr>
                    </a:solidFill>
                  </a:tcPr>
                </a:tc>
                <a:tc>
                  <a:txBody>
                    <a:bodyPr/>
                    <a:lstStyle/>
                    <a:p>
                      <a:pPr algn="r"/>
                      <a:r>
                        <a:rPr lang="en-US" sz="1200" b="1">
                          <a:latin typeface="+mn-lt"/>
                        </a:rPr>
                        <a:t>138</a:t>
                      </a:r>
                    </a:p>
                  </a:txBody>
                  <a:tcPr>
                    <a:solidFill>
                      <a:schemeClr val="bg1">
                        <a:lumMod val="95000"/>
                      </a:schemeClr>
                    </a:solidFill>
                  </a:tcPr>
                </a:tc>
                <a:tc>
                  <a:txBody>
                    <a:bodyPr/>
                    <a:lstStyle/>
                    <a:p>
                      <a:pPr lvl="0" algn="r">
                        <a:buNone/>
                      </a:pPr>
                      <a:r>
                        <a:rPr lang="en-US" sz="1200" b="0" i="0" u="none" strike="noStrike" noProof="0" dirty="0">
                          <a:latin typeface="+mn-lt"/>
                        </a:rPr>
                        <a:t>22</a:t>
                      </a:r>
                    </a:p>
                  </a:txBody>
                  <a:tcPr>
                    <a:solidFill>
                      <a:schemeClr val="bg1">
                        <a:lumMod val="95000"/>
                      </a:schemeClr>
                    </a:solidFill>
                  </a:tcPr>
                </a:tc>
                <a:extLst>
                  <a:ext uri="{0D108BD9-81ED-4DB2-BD59-A6C34878D82A}">
                    <a16:rowId xmlns:a16="http://schemas.microsoft.com/office/drawing/2014/main" val="1879560386"/>
                  </a:ext>
                </a:extLst>
              </a:tr>
              <a:tr h="349315">
                <a:tc>
                  <a:txBody>
                    <a:bodyPr/>
                    <a:lstStyle/>
                    <a:p>
                      <a:r>
                        <a:rPr lang="en-US" sz="1200"/>
                        <a:t>GEOTHERMAL</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dirty="0">
                          <a:latin typeface="+mn-lt"/>
                        </a:rPr>
                        <a:t>31</a:t>
                      </a:r>
                    </a:p>
                  </a:txBody>
                  <a:tcPr>
                    <a:solidFill>
                      <a:schemeClr val="bg1">
                        <a:lumMod val="95000"/>
                      </a:schemeClr>
                    </a:solidFill>
                  </a:tcPr>
                </a:tc>
                <a:tc>
                  <a:txBody>
                    <a:bodyPr/>
                    <a:lstStyle/>
                    <a:p>
                      <a:pPr algn="r"/>
                      <a:r>
                        <a:rPr lang="en-US" sz="1200" b="1">
                          <a:latin typeface="+mn-lt"/>
                        </a:rPr>
                        <a:t>31</a:t>
                      </a:r>
                    </a:p>
                  </a:txBody>
                  <a:tcPr>
                    <a:solidFill>
                      <a:schemeClr val="bg1">
                        <a:lumMod val="95000"/>
                      </a:schemeClr>
                    </a:solidFill>
                  </a:tcPr>
                </a:tc>
                <a:tc>
                  <a:txBody>
                    <a:bodyPr/>
                    <a:lstStyle/>
                    <a:p>
                      <a:pPr lvl="0" algn="r">
                        <a:buNone/>
                      </a:pPr>
                      <a:r>
                        <a:rPr lang="en-US" sz="1200" b="0" i="0" u="none" strike="noStrike" noProof="0" dirty="0">
                          <a:latin typeface="+mn-lt"/>
                        </a:rPr>
                        <a:t>1</a:t>
                      </a:r>
                      <a:endParaRPr lang="en-US" sz="1200" dirty="0">
                        <a:latin typeface="+mn-lt"/>
                      </a:endParaRPr>
                    </a:p>
                  </a:txBody>
                  <a:tcPr>
                    <a:solidFill>
                      <a:schemeClr val="bg1">
                        <a:lumMod val="95000"/>
                      </a:schemeClr>
                    </a:solidFill>
                  </a:tcPr>
                </a:tc>
                <a:extLst>
                  <a:ext uri="{0D108BD9-81ED-4DB2-BD59-A6C34878D82A}">
                    <a16:rowId xmlns:a16="http://schemas.microsoft.com/office/drawing/2014/main" val="1054554149"/>
                  </a:ext>
                </a:extLst>
              </a:tr>
              <a:tr h="349315">
                <a:tc>
                  <a:txBody>
                    <a:bodyPr/>
                    <a:lstStyle/>
                    <a:p>
                      <a:r>
                        <a:rPr lang="en-US" sz="1200"/>
                        <a:t>HYDRO</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dirty="0">
                          <a:latin typeface="+mn-lt"/>
                        </a:rPr>
                        <a:t>0</a:t>
                      </a:r>
                    </a:p>
                  </a:txBody>
                  <a:tcPr>
                    <a:solidFill>
                      <a:schemeClr val="bg1">
                        <a:lumMod val="95000"/>
                      </a:schemeClr>
                    </a:solidFill>
                  </a:tcPr>
                </a:tc>
                <a:tc>
                  <a:txBody>
                    <a:bodyPr/>
                    <a:lstStyle/>
                    <a:p>
                      <a:pPr algn="r"/>
                      <a:r>
                        <a:rPr lang="en-US" sz="1200" b="1" dirty="0">
                          <a:latin typeface="+mn-lt"/>
                        </a:rPr>
                        <a:t>0</a:t>
                      </a:r>
                    </a:p>
                  </a:txBody>
                  <a:tcPr>
                    <a:solidFill>
                      <a:schemeClr val="bg1">
                        <a:lumMod val="95000"/>
                      </a:schemeClr>
                    </a:solidFill>
                  </a:tcPr>
                </a:tc>
                <a:tc>
                  <a:txBody>
                    <a:bodyPr/>
                    <a:lstStyle/>
                    <a:p>
                      <a:pPr lvl="0" algn="r">
                        <a:buNone/>
                      </a:pPr>
                      <a:r>
                        <a:rPr lang="en-US" sz="1200" dirty="0">
                          <a:latin typeface="+mn-lt"/>
                        </a:rPr>
                        <a:t>4</a:t>
                      </a:r>
                    </a:p>
                  </a:txBody>
                  <a:tcPr>
                    <a:solidFill>
                      <a:schemeClr val="bg1">
                        <a:lumMod val="95000"/>
                      </a:schemeClr>
                    </a:solidFill>
                  </a:tcPr>
                </a:tc>
                <a:extLst>
                  <a:ext uri="{0D108BD9-81ED-4DB2-BD59-A6C34878D82A}">
                    <a16:rowId xmlns:a16="http://schemas.microsoft.com/office/drawing/2014/main" val="2666382765"/>
                  </a:ext>
                </a:extLst>
              </a:tr>
              <a:tr h="349315">
                <a:tc>
                  <a:txBody>
                    <a:bodyPr/>
                    <a:lstStyle/>
                    <a:p>
                      <a:r>
                        <a:rPr lang="en-US" sz="1200"/>
                        <a:t>BIOMASS</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a:latin typeface="+mn-lt"/>
                        </a:rPr>
                        <a:t>0</a:t>
                      </a:r>
                    </a:p>
                  </a:txBody>
                  <a:tcPr>
                    <a:solidFill>
                      <a:schemeClr val="bg1">
                        <a:lumMod val="95000"/>
                      </a:schemeClr>
                    </a:solidFill>
                  </a:tcPr>
                </a:tc>
                <a:tc>
                  <a:txBody>
                    <a:bodyPr/>
                    <a:lstStyle/>
                    <a:p>
                      <a:pPr algn="r"/>
                      <a:r>
                        <a:rPr lang="en-US" sz="1200" b="1" dirty="0">
                          <a:latin typeface="+mn-lt"/>
                        </a:rPr>
                        <a:t>0</a:t>
                      </a:r>
                    </a:p>
                  </a:txBody>
                  <a:tcPr>
                    <a:solidFill>
                      <a:schemeClr val="bg1">
                        <a:lumMod val="95000"/>
                      </a:schemeClr>
                    </a:solidFill>
                  </a:tcPr>
                </a:tc>
                <a:tc>
                  <a:txBody>
                    <a:bodyPr/>
                    <a:lstStyle/>
                    <a:p>
                      <a:pPr lvl="0" algn="r">
                        <a:buNone/>
                      </a:pPr>
                      <a:r>
                        <a:rPr lang="en-US" sz="1200" dirty="0">
                          <a:latin typeface="+mn-lt"/>
                        </a:rPr>
                        <a:t>3</a:t>
                      </a:r>
                    </a:p>
                  </a:txBody>
                  <a:tcPr>
                    <a:solidFill>
                      <a:schemeClr val="bg1">
                        <a:lumMod val="95000"/>
                      </a:schemeClr>
                    </a:solidFill>
                  </a:tcPr>
                </a:tc>
                <a:extLst>
                  <a:ext uri="{0D108BD9-81ED-4DB2-BD59-A6C34878D82A}">
                    <a16:rowId xmlns:a16="http://schemas.microsoft.com/office/drawing/2014/main" val="3553315714"/>
                  </a:ext>
                </a:extLst>
              </a:tr>
              <a:tr h="349315">
                <a:tc>
                  <a:txBody>
                    <a:bodyPr/>
                    <a:lstStyle/>
                    <a:p>
                      <a:pPr lvl="0">
                        <a:buNone/>
                      </a:pPr>
                      <a:r>
                        <a:rPr lang="en-US" sz="1200"/>
                        <a:t>BIOGAS</a:t>
                      </a:r>
                    </a:p>
                  </a:txBody>
                  <a:tcPr>
                    <a:solidFill>
                      <a:schemeClr val="bg1">
                        <a:lumMod val="95000"/>
                      </a:schemeClr>
                    </a:solidFill>
                  </a:tcPr>
                </a:tc>
                <a:tc>
                  <a:txBody>
                    <a:bodyPr/>
                    <a:lstStyle/>
                    <a:p>
                      <a:pPr lvl="0" algn="r">
                        <a:buNone/>
                      </a:pPr>
                      <a:r>
                        <a:rPr lang="en-US" sz="1200">
                          <a:latin typeface="+mn-lt"/>
                        </a:rPr>
                        <a:t>0</a:t>
                      </a:r>
                    </a:p>
                  </a:txBody>
                  <a:tcPr>
                    <a:solidFill>
                      <a:schemeClr val="bg1">
                        <a:lumMod val="95000"/>
                      </a:schemeClr>
                    </a:solidFill>
                  </a:tcPr>
                </a:tc>
                <a:tc>
                  <a:txBody>
                    <a:bodyPr/>
                    <a:lstStyle/>
                    <a:p>
                      <a:pPr lvl="0" algn="r">
                        <a:buNone/>
                      </a:pPr>
                      <a:r>
                        <a:rPr lang="en-US" sz="1200">
                          <a:latin typeface="+mn-lt"/>
                        </a:rPr>
                        <a:t>0</a:t>
                      </a:r>
                    </a:p>
                  </a:txBody>
                  <a:tcPr>
                    <a:solidFill>
                      <a:schemeClr val="bg1">
                        <a:lumMod val="95000"/>
                      </a:schemeClr>
                    </a:solidFill>
                  </a:tcPr>
                </a:tc>
                <a:tc>
                  <a:txBody>
                    <a:bodyPr/>
                    <a:lstStyle/>
                    <a:p>
                      <a:pPr lvl="0" algn="r">
                        <a:buNone/>
                      </a:pPr>
                      <a:r>
                        <a:rPr lang="en-US" sz="1200">
                          <a:latin typeface="+mn-lt"/>
                        </a:rPr>
                        <a:t>0</a:t>
                      </a:r>
                    </a:p>
                  </a:txBody>
                  <a:tcPr>
                    <a:solidFill>
                      <a:schemeClr val="bg1">
                        <a:lumMod val="95000"/>
                      </a:schemeClr>
                    </a:solidFill>
                  </a:tcPr>
                </a:tc>
                <a:tc>
                  <a:txBody>
                    <a:bodyPr/>
                    <a:lstStyle/>
                    <a:p>
                      <a:pPr lvl="0" algn="r">
                        <a:buNone/>
                      </a:pPr>
                      <a:r>
                        <a:rPr lang="en-US" sz="1200">
                          <a:latin typeface="+mn-lt"/>
                        </a:rPr>
                        <a:t>0</a:t>
                      </a:r>
                    </a:p>
                  </a:txBody>
                  <a:tcPr>
                    <a:solidFill>
                      <a:schemeClr val="bg1">
                        <a:lumMod val="95000"/>
                      </a:schemeClr>
                    </a:solidFill>
                  </a:tcPr>
                </a:tc>
                <a:tc>
                  <a:txBody>
                    <a:bodyPr/>
                    <a:lstStyle/>
                    <a:p>
                      <a:pPr lvl="0" algn="r">
                        <a:buNone/>
                      </a:pPr>
                      <a:r>
                        <a:rPr lang="en-US" sz="1200">
                          <a:latin typeface="+mn-lt"/>
                        </a:rPr>
                        <a:t>0</a:t>
                      </a:r>
                    </a:p>
                  </a:txBody>
                  <a:tcPr>
                    <a:solidFill>
                      <a:schemeClr val="bg1">
                        <a:lumMod val="95000"/>
                      </a:schemeClr>
                    </a:solidFill>
                  </a:tcPr>
                </a:tc>
                <a:tc>
                  <a:txBody>
                    <a:bodyPr/>
                    <a:lstStyle/>
                    <a:p>
                      <a:pPr lvl="0" algn="r">
                        <a:buNone/>
                      </a:pPr>
                      <a:r>
                        <a:rPr lang="en-US" sz="1200" b="1" dirty="0">
                          <a:latin typeface="+mn-lt"/>
                        </a:rPr>
                        <a:t>0</a:t>
                      </a:r>
                    </a:p>
                  </a:txBody>
                  <a:tcPr>
                    <a:solidFill>
                      <a:schemeClr val="bg1">
                        <a:lumMod val="95000"/>
                      </a:schemeClr>
                    </a:solidFill>
                  </a:tcPr>
                </a:tc>
                <a:tc>
                  <a:txBody>
                    <a:bodyPr/>
                    <a:lstStyle/>
                    <a:p>
                      <a:pPr lvl="0" algn="r">
                        <a:buNone/>
                      </a:pPr>
                      <a:r>
                        <a:rPr lang="en-US" sz="1200" dirty="0">
                          <a:latin typeface="+mn-lt"/>
                        </a:rPr>
                        <a:t>3</a:t>
                      </a:r>
                    </a:p>
                  </a:txBody>
                  <a:tcPr>
                    <a:solidFill>
                      <a:schemeClr val="bg1">
                        <a:lumMod val="95000"/>
                      </a:schemeClr>
                    </a:solidFill>
                  </a:tcPr>
                </a:tc>
                <a:extLst>
                  <a:ext uri="{0D108BD9-81ED-4DB2-BD59-A6C34878D82A}">
                    <a16:rowId xmlns:a16="http://schemas.microsoft.com/office/drawing/2014/main" val="233119223"/>
                  </a:ext>
                </a:extLst>
              </a:tr>
              <a:tr h="349315">
                <a:tc>
                  <a:txBody>
                    <a:bodyPr/>
                    <a:lstStyle/>
                    <a:p>
                      <a:pPr lvl="0">
                        <a:buNone/>
                      </a:pPr>
                      <a:r>
                        <a:rPr lang="en-US" sz="1200" b="1" i="0" u="none" strike="noStrike" noProof="0">
                          <a:solidFill>
                            <a:srgbClr val="000000"/>
                          </a:solidFill>
                          <a:latin typeface="Century Gothic"/>
                        </a:rPr>
                        <a:t>Subtotal Total New SB100 Resources, IN-CAISO</a:t>
                      </a:r>
                      <a:endParaRPr lang="en-US" sz="1200"/>
                    </a:p>
                  </a:txBody>
                  <a:tcPr/>
                </a:tc>
                <a:tc>
                  <a:txBody>
                    <a:bodyPr/>
                    <a:lstStyle/>
                    <a:p>
                      <a:pPr lvl="0" algn="r">
                        <a:buNone/>
                      </a:pPr>
                      <a:r>
                        <a:rPr lang="en-US" sz="1200" b="1" i="0">
                          <a:latin typeface="+mn-lt"/>
                        </a:rPr>
                        <a:t>233</a:t>
                      </a:r>
                    </a:p>
                  </a:txBody>
                  <a:tcPr/>
                </a:tc>
                <a:tc>
                  <a:txBody>
                    <a:bodyPr/>
                    <a:lstStyle/>
                    <a:p>
                      <a:pPr lvl="0" algn="r">
                        <a:buNone/>
                      </a:pPr>
                      <a:r>
                        <a:rPr lang="en-US" sz="1200" b="1" i="0">
                          <a:latin typeface="+mn-lt"/>
                        </a:rPr>
                        <a:t>1,775</a:t>
                      </a:r>
                    </a:p>
                  </a:txBody>
                  <a:tcPr/>
                </a:tc>
                <a:tc>
                  <a:txBody>
                    <a:bodyPr/>
                    <a:lstStyle/>
                    <a:p>
                      <a:pPr lvl="0" algn="r">
                        <a:buNone/>
                      </a:pPr>
                      <a:r>
                        <a:rPr lang="en-US" sz="1200" b="1" i="0">
                          <a:latin typeface="+mn-lt"/>
                        </a:rPr>
                        <a:t>2,470</a:t>
                      </a:r>
                      <a:endParaRPr lang="en-US" sz="1200" i="0">
                        <a:latin typeface="+mn-lt"/>
                      </a:endParaRPr>
                    </a:p>
                  </a:txBody>
                  <a:tcPr/>
                </a:tc>
                <a:tc>
                  <a:txBody>
                    <a:bodyPr/>
                    <a:lstStyle/>
                    <a:p>
                      <a:pPr lvl="0" algn="r">
                        <a:buNone/>
                      </a:pPr>
                      <a:r>
                        <a:rPr lang="en-US" sz="1200" b="1" i="0">
                          <a:latin typeface="+mn-lt"/>
                        </a:rPr>
                        <a:t>2,879</a:t>
                      </a:r>
                    </a:p>
                  </a:txBody>
                  <a:tcPr/>
                </a:tc>
                <a:tc>
                  <a:txBody>
                    <a:bodyPr/>
                    <a:lstStyle/>
                    <a:p>
                      <a:pPr lvl="0" algn="r">
                        <a:buNone/>
                      </a:pPr>
                      <a:r>
                        <a:rPr lang="en-US" sz="1200" b="1" i="0" dirty="0">
                          <a:latin typeface="+mn-lt"/>
                        </a:rPr>
                        <a:t>2,660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dirty="0">
                          <a:latin typeface="+mn-lt"/>
                        </a:rPr>
                        <a:t>10,017</a:t>
                      </a:r>
                    </a:p>
                  </a:txBody>
                  <a:tcPr/>
                </a:tc>
                <a:tc>
                  <a:txBody>
                    <a:bodyPr/>
                    <a:lstStyle/>
                    <a:p>
                      <a:pPr lvl="0" algn="r">
                        <a:buNone/>
                      </a:pPr>
                      <a:r>
                        <a:rPr lang="en-US" sz="1200" b="1" dirty="0">
                          <a:solidFill>
                            <a:schemeClr val="tx1"/>
                          </a:solidFill>
                          <a:latin typeface="+mn-lt"/>
                        </a:rPr>
                        <a:t>295</a:t>
                      </a:r>
                    </a:p>
                  </a:txBody>
                  <a:tcPr/>
                </a:tc>
                <a:extLst>
                  <a:ext uri="{0D108BD9-81ED-4DB2-BD59-A6C34878D82A}">
                    <a16:rowId xmlns:a16="http://schemas.microsoft.com/office/drawing/2014/main" val="2949535184"/>
                  </a:ext>
                </a:extLst>
              </a:tr>
              <a:tr h="349315">
                <a:tc>
                  <a:txBody>
                    <a:bodyPr/>
                    <a:lstStyle/>
                    <a:p>
                      <a:pPr lvl="0">
                        <a:buNone/>
                      </a:pPr>
                      <a:r>
                        <a:rPr lang="en-US" sz="1200" b="0" i="0" u="none" strike="noStrike" noProof="0">
                          <a:solidFill>
                            <a:srgbClr val="000000"/>
                          </a:solidFill>
                          <a:latin typeface="Century Gothic"/>
                        </a:rPr>
                        <a:t>NATURAL GAS, incl. Alamitos &amp; Huntington Beach</a:t>
                      </a:r>
                      <a:endParaRPr lang="en-US" sz="1200"/>
                    </a:p>
                  </a:txBody>
                  <a:tcPr>
                    <a:solidFill>
                      <a:schemeClr val="bg1">
                        <a:lumMod val="95000"/>
                      </a:schemeClr>
                    </a:solidFill>
                  </a:tcPr>
                </a:tc>
                <a:tc>
                  <a:txBody>
                    <a:bodyPr/>
                    <a:lstStyle/>
                    <a:p>
                      <a:pPr lvl="0" algn="r">
                        <a:buNone/>
                      </a:pPr>
                      <a:r>
                        <a:rPr lang="en-US" sz="1200" i="0">
                          <a:latin typeface="+mn-lt"/>
                        </a:rPr>
                        <a:t>1,448</a:t>
                      </a:r>
                    </a:p>
                  </a:txBody>
                  <a:tcPr>
                    <a:solidFill>
                      <a:schemeClr val="bg1">
                        <a:lumMod val="95000"/>
                      </a:schemeClr>
                    </a:solidFill>
                  </a:tcPr>
                </a:tc>
                <a:tc>
                  <a:txBody>
                    <a:bodyPr/>
                    <a:lstStyle/>
                    <a:p>
                      <a:pPr lvl="0" algn="r">
                        <a:buNone/>
                      </a:pPr>
                      <a:r>
                        <a:rPr lang="en-US" sz="1200" i="0">
                          <a:latin typeface="+mn-lt"/>
                        </a:rPr>
                        <a:t>16</a:t>
                      </a:r>
                    </a:p>
                  </a:txBody>
                  <a:tcPr>
                    <a:solidFill>
                      <a:schemeClr val="bg1">
                        <a:lumMod val="95000"/>
                      </a:schemeClr>
                    </a:solidFill>
                  </a:tcPr>
                </a:tc>
                <a:tc>
                  <a:txBody>
                    <a:bodyPr/>
                    <a:lstStyle/>
                    <a:p>
                      <a:pPr lvl="0" algn="r">
                        <a:buNone/>
                      </a:pPr>
                      <a:r>
                        <a:rPr lang="en-US" sz="1200" i="0">
                          <a:latin typeface="+mn-lt"/>
                        </a:rPr>
                        <a:t>12</a:t>
                      </a:r>
                    </a:p>
                  </a:txBody>
                  <a:tcPr>
                    <a:solidFill>
                      <a:schemeClr val="bg1">
                        <a:lumMod val="95000"/>
                      </a:schemeClr>
                    </a:solidFill>
                  </a:tcPr>
                </a:tc>
                <a:tc>
                  <a:txBody>
                    <a:bodyPr/>
                    <a:lstStyle/>
                    <a:p>
                      <a:pPr lvl="0" algn="r">
                        <a:buNone/>
                      </a:pPr>
                      <a:r>
                        <a:rPr lang="en-US" sz="1200" i="0">
                          <a:latin typeface="+mn-lt"/>
                        </a:rPr>
                        <a:t>0</a:t>
                      </a:r>
                    </a:p>
                  </a:txBody>
                  <a:tcPr>
                    <a:solidFill>
                      <a:schemeClr val="bg1">
                        <a:lumMod val="95000"/>
                      </a:schemeClr>
                    </a:solidFill>
                  </a:tcPr>
                </a:tc>
                <a:tc>
                  <a:txBody>
                    <a:bodyPr/>
                    <a:lstStyle/>
                    <a:p>
                      <a:pPr lvl="0" algn="r">
                        <a:buNone/>
                      </a:pPr>
                      <a:r>
                        <a:rPr lang="en-US" sz="1200" i="0">
                          <a:latin typeface="+mn-lt"/>
                        </a:rPr>
                        <a:t>0</a:t>
                      </a:r>
                    </a:p>
                  </a:txBody>
                  <a:tcPr>
                    <a:solidFill>
                      <a:schemeClr val="bg1">
                        <a:lumMod val="95000"/>
                      </a:schemeClr>
                    </a:solidFill>
                  </a:tcPr>
                </a:tc>
                <a:tc>
                  <a:txBody>
                    <a:bodyPr/>
                    <a:lstStyle/>
                    <a:p>
                      <a:pPr lvl="0" algn="r">
                        <a:buNone/>
                      </a:pPr>
                      <a:r>
                        <a:rPr lang="en-US" sz="1200" b="1" i="0" u="none" strike="noStrike" noProof="0">
                          <a:latin typeface="+mn-lt"/>
                        </a:rPr>
                        <a:t>1,474 </a:t>
                      </a:r>
                      <a:endParaRPr lang="en-US" sz="1200" b="1" i="0">
                        <a:latin typeface="+mn-lt"/>
                      </a:endParaRPr>
                    </a:p>
                  </a:txBody>
                  <a:tcPr>
                    <a:solidFill>
                      <a:schemeClr val="bg1">
                        <a:lumMod val="95000"/>
                      </a:schemeClr>
                    </a:solidFill>
                  </a:tcPr>
                </a:tc>
                <a:tc>
                  <a:txBody>
                    <a:bodyPr/>
                    <a:lstStyle/>
                    <a:p>
                      <a:pPr lvl="0" algn="r">
                        <a:buNone/>
                      </a:pPr>
                      <a:r>
                        <a:rPr lang="en-US" sz="1200" b="0" i="0" u="none" strike="noStrike" noProof="0" dirty="0">
                          <a:latin typeface="+mn-lt"/>
                        </a:rPr>
                        <a:t>12</a:t>
                      </a:r>
                      <a:endParaRPr lang="en-US" sz="1200" i="0" dirty="0">
                        <a:latin typeface="+mn-lt"/>
                      </a:endParaRPr>
                    </a:p>
                  </a:txBody>
                  <a:tcPr>
                    <a:solidFill>
                      <a:schemeClr val="bg1">
                        <a:lumMod val="95000"/>
                      </a:schemeClr>
                    </a:solidFill>
                  </a:tcPr>
                </a:tc>
                <a:extLst>
                  <a:ext uri="{0D108BD9-81ED-4DB2-BD59-A6C34878D82A}">
                    <a16:rowId xmlns:a16="http://schemas.microsoft.com/office/drawing/2014/main" val="32081631"/>
                  </a:ext>
                </a:extLst>
              </a:tr>
              <a:tr h="349315">
                <a:tc>
                  <a:txBody>
                    <a:bodyPr/>
                    <a:lstStyle/>
                    <a:p>
                      <a:pPr lvl="0">
                        <a:buNone/>
                      </a:pPr>
                      <a:r>
                        <a:rPr lang="en-US" sz="1200" b="1" i="0" u="none" strike="noStrike" noProof="0">
                          <a:solidFill>
                            <a:srgbClr val="000000"/>
                          </a:solidFill>
                          <a:latin typeface="Century Gothic"/>
                        </a:rPr>
                        <a:t>Total New Resources, IN-CAISO</a:t>
                      </a:r>
                      <a:endParaRPr lang="en-US" sz="1200"/>
                    </a:p>
                  </a:txBody>
                  <a:tcPr/>
                </a:tc>
                <a:tc>
                  <a:txBody>
                    <a:bodyPr/>
                    <a:lstStyle/>
                    <a:p>
                      <a:pPr lvl="0" algn="r">
                        <a:buNone/>
                      </a:pPr>
                      <a:r>
                        <a:rPr lang="en-US" sz="1200" b="1" i="0">
                          <a:latin typeface="+mn-lt"/>
                        </a:rPr>
                        <a:t>1,681</a:t>
                      </a:r>
                    </a:p>
                  </a:txBody>
                  <a:tcPr/>
                </a:tc>
                <a:tc>
                  <a:txBody>
                    <a:bodyPr/>
                    <a:lstStyle/>
                    <a:p>
                      <a:pPr lvl="0" algn="r">
                        <a:buNone/>
                      </a:pPr>
                      <a:r>
                        <a:rPr lang="en-US" sz="1200" b="1" i="0">
                          <a:latin typeface="+mn-lt"/>
                        </a:rPr>
                        <a:t>1,791</a:t>
                      </a:r>
                    </a:p>
                  </a:txBody>
                  <a:tcPr/>
                </a:tc>
                <a:tc>
                  <a:txBody>
                    <a:bodyPr/>
                    <a:lstStyle/>
                    <a:p>
                      <a:pPr lvl="0" algn="r">
                        <a:buNone/>
                      </a:pPr>
                      <a:r>
                        <a:rPr lang="en-US" sz="1200" b="1" i="0">
                          <a:latin typeface="+mn-lt"/>
                        </a:rPr>
                        <a:t>2,481</a:t>
                      </a:r>
                    </a:p>
                  </a:txBody>
                  <a:tcPr/>
                </a:tc>
                <a:tc>
                  <a:txBody>
                    <a:bodyPr/>
                    <a:lstStyle/>
                    <a:p>
                      <a:pPr lvl="0" algn="r">
                        <a:buNone/>
                      </a:pPr>
                      <a:r>
                        <a:rPr lang="en-US" sz="1200" b="1" i="0">
                          <a:latin typeface="+mn-lt"/>
                        </a:rPr>
                        <a:t>2,879</a:t>
                      </a:r>
                    </a:p>
                  </a:txBody>
                  <a:tcPr/>
                </a:tc>
                <a:tc>
                  <a:txBody>
                    <a:bodyPr/>
                    <a:lstStyle/>
                    <a:p>
                      <a:pPr lvl="0" algn="r">
                        <a:buNone/>
                      </a:pPr>
                      <a:r>
                        <a:rPr lang="en-US" sz="1200" b="1" i="0" dirty="0">
                          <a:latin typeface="+mn-lt"/>
                        </a:rPr>
                        <a:t>2,660</a:t>
                      </a:r>
                    </a:p>
                  </a:txBody>
                  <a:tcPr/>
                </a:tc>
                <a:tc>
                  <a:txBody>
                    <a:bodyPr/>
                    <a:lstStyle/>
                    <a:p>
                      <a:pPr lvl="0" algn="r">
                        <a:buNone/>
                      </a:pPr>
                      <a:r>
                        <a:rPr lang="en-US" sz="1200" b="1" i="0" u="none" strike="noStrike" noProof="0" dirty="0">
                          <a:latin typeface="+mn-lt"/>
                        </a:rPr>
                        <a:t>11,491</a:t>
                      </a:r>
                    </a:p>
                  </a:txBody>
                  <a:tcPr/>
                </a:tc>
                <a:tc>
                  <a:txBody>
                    <a:bodyPr/>
                    <a:lstStyle/>
                    <a:p>
                      <a:pPr lvl="0" algn="r">
                        <a:buNone/>
                      </a:pPr>
                      <a:r>
                        <a:rPr lang="en-US" sz="1200" b="1" i="0" u="none" strike="noStrike" noProof="0" dirty="0">
                          <a:latin typeface="+mn-lt"/>
                        </a:rPr>
                        <a:t>307</a:t>
                      </a:r>
                    </a:p>
                  </a:txBody>
                  <a:tcPr/>
                </a:tc>
                <a:extLst>
                  <a:ext uri="{0D108BD9-81ED-4DB2-BD59-A6C34878D82A}">
                    <a16:rowId xmlns:a16="http://schemas.microsoft.com/office/drawing/2014/main" val="382718720"/>
                  </a:ext>
                </a:extLst>
              </a:tr>
              <a:tr h="349315">
                <a:tc>
                  <a:txBody>
                    <a:bodyPr/>
                    <a:lstStyle/>
                    <a:p>
                      <a:pPr lvl="0">
                        <a:buNone/>
                      </a:pPr>
                      <a:r>
                        <a:rPr lang="en-US" sz="1200" b="0" i="0" u="none" strike="noStrike" noProof="0">
                          <a:solidFill>
                            <a:srgbClr val="000000"/>
                          </a:solidFill>
                          <a:latin typeface="Century Gothic"/>
                        </a:rPr>
                        <a:t>New Imports, Pseudo-Tie or Dynamically Scheduled</a:t>
                      </a:r>
                      <a:endParaRPr lang="en-US" sz="1200"/>
                    </a:p>
                  </a:txBody>
                  <a:tcPr>
                    <a:solidFill>
                      <a:schemeClr val="bg1">
                        <a:lumMod val="95000"/>
                      </a:schemeClr>
                    </a:solidFill>
                  </a:tcPr>
                </a:tc>
                <a:tc>
                  <a:txBody>
                    <a:bodyPr/>
                    <a:lstStyle/>
                    <a:p>
                      <a:pPr lvl="0" algn="r">
                        <a:buNone/>
                      </a:pPr>
                      <a:r>
                        <a:rPr lang="en-US" sz="1200" i="0">
                          <a:latin typeface="+mn-lt"/>
                        </a:rPr>
                        <a:t>380</a:t>
                      </a:r>
                    </a:p>
                  </a:txBody>
                  <a:tcPr>
                    <a:solidFill>
                      <a:schemeClr val="bg1">
                        <a:lumMod val="95000"/>
                      </a:schemeClr>
                    </a:solidFill>
                  </a:tcPr>
                </a:tc>
                <a:tc>
                  <a:txBody>
                    <a:bodyPr/>
                    <a:lstStyle/>
                    <a:p>
                      <a:pPr lvl="0" algn="r">
                        <a:buNone/>
                      </a:pPr>
                      <a:r>
                        <a:rPr lang="en-US" sz="1200" i="0">
                          <a:latin typeface="+mn-lt"/>
                        </a:rPr>
                        <a:t>317</a:t>
                      </a:r>
                    </a:p>
                  </a:txBody>
                  <a:tcPr>
                    <a:solidFill>
                      <a:schemeClr val="bg1">
                        <a:lumMod val="95000"/>
                      </a:schemeClr>
                    </a:solidFill>
                  </a:tcPr>
                </a:tc>
                <a:tc>
                  <a:txBody>
                    <a:bodyPr/>
                    <a:lstStyle/>
                    <a:p>
                      <a:pPr lvl="0" algn="r">
                        <a:buNone/>
                      </a:pPr>
                      <a:r>
                        <a:rPr lang="en-US" sz="1200" i="0">
                          <a:latin typeface="+mn-lt"/>
                        </a:rPr>
                        <a:t>30</a:t>
                      </a:r>
                    </a:p>
                  </a:txBody>
                  <a:tcPr>
                    <a:solidFill>
                      <a:schemeClr val="bg1">
                        <a:lumMod val="95000"/>
                      </a:schemeClr>
                    </a:solidFill>
                  </a:tcPr>
                </a:tc>
                <a:tc>
                  <a:txBody>
                    <a:bodyPr/>
                    <a:lstStyle/>
                    <a:p>
                      <a:pPr lvl="0" algn="r">
                        <a:buNone/>
                      </a:pPr>
                      <a:r>
                        <a:rPr lang="en-US" sz="1200" i="0">
                          <a:latin typeface="+mn-lt"/>
                        </a:rPr>
                        <a:t>50</a:t>
                      </a:r>
                    </a:p>
                  </a:txBody>
                  <a:tcPr>
                    <a:solidFill>
                      <a:schemeClr val="bg1">
                        <a:lumMod val="95000"/>
                      </a:schemeClr>
                    </a:solidFill>
                  </a:tcPr>
                </a:tc>
                <a:tc>
                  <a:txBody>
                    <a:bodyPr/>
                    <a:lstStyle/>
                    <a:p>
                      <a:pPr lvl="0" algn="r">
                        <a:buNone/>
                      </a:pPr>
                      <a:r>
                        <a:rPr lang="en-US" sz="1200" i="0" dirty="0">
                          <a:latin typeface="+mn-lt"/>
                        </a:rPr>
                        <a:t>150</a:t>
                      </a:r>
                    </a:p>
                  </a:txBody>
                  <a:tcPr>
                    <a:solidFill>
                      <a:schemeClr val="bg1">
                        <a:lumMod val="95000"/>
                      </a:schemeClr>
                    </a:solidFill>
                  </a:tcPr>
                </a:tc>
                <a:tc>
                  <a:txBody>
                    <a:bodyPr/>
                    <a:lstStyle/>
                    <a:p>
                      <a:pPr lvl="0" algn="r">
                        <a:buNone/>
                      </a:pPr>
                      <a:r>
                        <a:rPr lang="en-US" sz="1200" b="1" i="0" dirty="0">
                          <a:latin typeface="+mn-lt"/>
                        </a:rPr>
                        <a:t>927</a:t>
                      </a:r>
                    </a:p>
                  </a:txBody>
                  <a:tcPr>
                    <a:solidFill>
                      <a:schemeClr val="bg1">
                        <a:lumMod val="95000"/>
                      </a:schemeClr>
                    </a:solidFill>
                  </a:tcPr>
                </a:tc>
                <a:tc>
                  <a:txBody>
                    <a:bodyPr/>
                    <a:lstStyle/>
                    <a:p>
                      <a:pPr lvl="0" algn="r">
                        <a:buNone/>
                      </a:pPr>
                      <a:r>
                        <a:rPr lang="en-US" sz="1200" b="0" i="0" u="none" strike="noStrike" noProof="0" dirty="0">
                          <a:latin typeface="+mn-lt"/>
                        </a:rPr>
                        <a:t>14</a:t>
                      </a:r>
                      <a:endParaRPr lang="en-US" sz="1200" i="0" dirty="0">
                        <a:latin typeface="+mn-lt"/>
                      </a:endParaRPr>
                    </a:p>
                  </a:txBody>
                  <a:tcPr>
                    <a:solidFill>
                      <a:schemeClr val="bg1">
                        <a:lumMod val="95000"/>
                      </a:schemeClr>
                    </a:solidFill>
                  </a:tcPr>
                </a:tc>
                <a:extLst>
                  <a:ext uri="{0D108BD9-81ED-4DB2-BD59-A6C34878D82A}">
                    <a16:rowId xmlns:a16="http://schemas.microsoft.com/office/drawing/2014/main" val="1107232507"/>
                  </a:ext>
                </a:extLst>
              </a:tr>
              <a:tr h="349315">
                <a:tc>
                  <a:txBody>
                    <a:bodyPr/>
                    <a:lstStyle/>
                    <a:p>
                      <a:pPr lvl="0">
                        <a:buNone/>
                      </a:pPr>
                      <a:r>
                        <a:rPr lang="en-US" sz="1200" b="1" i="0" u="none" strike="noStrike" noProof="0">
                          <a:solidFill>
                            <a:srgbClr val="000000"/>
                          </a:solidFill>
                          <a:latin typeface="Century Gothic"/>
                        </a:rPr>
                        <a:t>Total New Resources, including Imports</a:t>
                      </a:r>
                      <a:endParaRPr lang="en-US" sz="1200"/>
                    </a:p>
                  </a:txBody>
                  <a:tcPr/>
                </a:tc>
                <a:tc>
                  <a:txBody>
                    <a:bodyPr/>
                    <a:lstStyle/>
                    <a:p>
                      <a:pPr lvl="0" algn="r">
                        <a:buNone/>
                      </a:pPr>
                      <a:r>
                        <a:rPr lang="en-US" sz="1200" b="1" i="0">
                          <a:latin typeface="+mn-lt"/>
                        </a:rPr>
                        <a:t>2,061</a:t>
                      </a:r>
                    </a:p>
                  </a:txBody>
                  <a:tcPr/>
                </a:tc>
                <a:tc>
                  <a:txBody>
                    <a:bodyPr/>
                    <a:lstStyle/>
                    <a:p>
                      <a:pPr lvl="0" algn="r">
                        <a:buNone/>
                      </a:pPr>
                      <a:r>
                        <a:rPr lang="en-US" sz="1200" b="1" i="0">
                          <a:latin typeface="+mn-lt"/>
                        </a:rPr>
                        <a:t>2,108</a:t>
                      </a:r>
                    </a:p>
                  </a:txBody>
                  <a:tcPr/>
                </a:tc>
                <a:tc>
                  <a:txBody>
                    <a:bodyPr/>
                    <a:lstStyle/>
                    <a:p>
                      <a:pPr lvl="0" algn="r">
                        <a:buNone/>
                      </a:pPr>
                      <a:r>
                        <a:rPr lang="en-US" sz="1200" b="1" i="0">
                          <a:latin typeface="+mn-lt"/>
                        </a:rPr>
                        <a:t>2,511</a:t>
                      </a:r>
                    </a:p>
                  </a:txBody>
                  <a:tcPr/>
                </a:tc>
                <a:tc>
                  <a:txBody>
                    <a:bodyPr/>
                    <a:lstStyle/>
                    <a:p>
                      <a:pPr lvl="0" algn="r">
                        <a:buNone/>
                      </a:pPr>
                      <a:r>
                        <a:rPr lang="en-US" sz="1200" b="1" i="0">
                          <a:latin typeface="+mn-lt"/>
                        </a:rPr>
                        <a:t>2,929</a:t>
                      </a:r>
                    </a:p>
                  </a:txBody>
                  <a:tcPr/>
                </a:tc>
                <a:tc>
                  <a:txBody>
                    <a:bodyPr/>
                    <a:lstStyle/>
                    <a:p>
                      <a:pPr lvl="0" algn="r">
                        <a:buNone/>
                      </a:pPr>
                      <a:r>
                        <a:rPr lang="en-US" sz="1200" b="1" i="0" dirty="0">
                          <a:latin typeface="+mn-lt"/>
                        </a:rPr>
                        <a:t>2,810</a:t>
                      </a:r>
                    </a:p>
                  </a:txBody>
                  <a:tcPr/>
                </a:tc>
                <a:tc>
                  <a:txBody>
                    <a:bodyPr/>
                    <a:lstStyle/>
                    <a:p>
                      <a:pPr lvl="0" algn="r">
                        <a:buNone/>
                      </a:pPr>
                      <a:r>
                        <a:rPr lang="en-US" sz="1200" b="1" dirty="0">
                          <a:latin typeface="+mn-lt"/>
                        </a:rPr>
                        <a:t>12,418</a:t>
                      </a:r>
                    </a:p>
                  </a:txBody>
                  <a:tcPr/>
                </a:tc>
                <a:tc>
                  <a:txBody>
                    <a:bodyPr/>
                    <a:lstStyle/>
                    <a:p>
                      <a:pPr lvl="0" algn="r">
                        <a:buNone/>
                      </a:pPr>
                      <a:r>
                        <a:rPr lang="en-US" sz="1200" b="1" i="0" u="none" strike="noStrike" noProof="0" dirty="0">
                          <a:latin typeface="+mn-lt"/>
                        </a:rPr>
                        <a:t>321</a:t>
                      </a:r>
                    </a:p>
                  </a:txBody>
                  <a:tcPr/>
                </a:tc>
                <a:extLst>
                  <a:ext uri="{0D108BD9-81ED-4DB2-BD59-A6C34878D82A}">
                    <a16:rowId xmlns:a16="http://schemas.microsoft.com/office/drawing/2014/main" val="2522884802"/>
                  </a:ext>
                </a:extLst>
              </a:tr>
            </a:tbl>
          </a:graphicData>
        </a:graphic>
      </p:graphicFrame>
      <p:sp>
        <p:nvSpPr>
          <p:cNvPr id="6" name="TextBox 5">
            <a:extLst>
              <a:ext uri="{FF2B5EF4-FFF2-40B4-BE49-F238E27FC236}">
                <a16:creationId xmlns:a16="http://schemas.microsoft.com/office/drawing/2014/main" id="{6B9F5032-2504-B649-6AB4-31BEB6B2F165}"/>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August 31, 2024</a:t>
            </a:r>
            <a:br>
              <a:rPr lang="en-US" dirty="0"/>
            </a:br>
            <a:endParaRPr lang="en-US" dirty="0">
              <a:solidFill>
                <a:srgbClr val="FF0000"/>
              </a:solidFill>
            </a:endParaRPr>
          </a:p>
        </p:txBody>
      </p:sp>
      <p:sp>
        <p:nvSpPr>
          <p:cNvPr id="5" name="TextBox 4">
            <a:extLst>
              <a:ext uri="{FF2B5EF4-FFF2-40B4-BE49-F238E27FC236}">
                <a16:creationId xmlns:a16="http://schemas.microsoft.com/office/drawing/2014/main" id="{40520663-B224-A008-2081-229239973EFF}"/>
              </a:ext>
            </a:extLst>
          </p:cNvPr>
          <p:cNvSpPr txBox="1"/>
          <p:nvPr/>
        </p:nvSpPr>
        <p:spPr>
          <a:xfrm>
            <a:off x="3769360" y="6258560"/>
            <a:ext cx="8046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*Note: Some new projects have not yet made it onto the CPUC’s monthly NQC list and have not yet been assigned NQC. Future reports will include updated NQC amounts for these resources.</a:t>
            </a:r>
          </a:p>
          <a:p>
            <a:endParaRPr lang="en-US" sz="1200" dirty="0">
              <a:highlight>
                <a:srgbClr val="FFFFFF"/>
              </a:highlight>
              <a:latin typeface="Aptos"/>
            </a:endParaRPr>
          </a:p>
        </p:txBody>
      </p:sp>
    </p:spTree>
    <p:extLst>
      <p:ext uri="{BB962C8B-B14F-4D97-AF65-F5344CB8AC3E}">
        <p14:creationId xmlns:p14="http://schemas.microsoft.com/office/powerpoint/2010/main" val="126682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205-EED8-4294-0DFC-DA53A786D977}"/>
              </a:ext>
            </a:extLst>
          </p:cNvPr>
          <p:cNvSpPr>
            <a:spLocks noGrp="1"/>
          </p:cNvSpPr>
          <p:nvPr>
            <p:ph type="title"/>
          </p:nvPr>
        </p:nvSpPr>
        <p:spPr>
          <a:xfrm>
            <a:off x="609598" y="-57706"/>
            <a:ext cx="10972800" cy="1325563"/>
          </a:xfrm>
        </p:spPr>
        <p:txBody>
          <a:bodyPr>
            <a:normAutofit/>
          </a:bodyPr>
          <a:lstStyle/>
          <a:p>
            <a:r>
              <a:rPr lang="en-ZW" dirty="0"/>
              <a:t>New MWs Online</a:t>
            </a:r>
            <a:br>
              <a:rPr lang="en-ZW" dirty="0"/>
            </a:br>
            <a:r>
              <a:rPr lang="en-ZW" sz="2400" dirty="0"/>
              <a:t>August 2024 Additions</a:t>
            </a:r>
            <a:endParaRPr lang="en-US" sz="2400" dirty="0"/>
          </a:p>
        </p:txBody>
      </p:sp>
      <p:sp>
        <p:nvSpPr>
          <p:cNvPr id="3" name="Slide Number Placeholder 2">
            <a:extLst>
              <a:ext uri="{FF2B5EF4-FFF2-40B4-BE49-F238E27FC236}">
                <a16:creationId xmlns:a16="http://schemas.microsoft.com/office/drawing/2014/main" id="{FF6DEE00-7199-D580-2E4D-790C45E47CF7}"/>
              </a:ext>
            </a:extLst>
          </p:cNvPr>
          <p:cNvSpPr>
            <a:spLocks noGrp="1"/>
          </p:cNvSpPr>
          <p:nvPr>
            <p:ph type="sldNum" sz="quarter" idx="12"/>
          </p:nvPr>
        </p:nvSpPr>
        <p:spPr/>
        <p:txBody>
          <a:bodyPr/>
          <a:lstStyle/>
          <a:p>
            <a:fld id="{1C4126A1-9282-4A82-AC02-A59AF4A969C8}" type="slidenum">
              <a:rPr lang="en-US" smtClean="0"/>
              <a:t>8</a:t>
            </a:fld>
            <a:endParaRPr lang="en-US"/>
          </a:p>
        </p:txBody>
      </p:sp>
      <p:graphicFrame>
        <p:nvGraphicFramePr>
          <p:cNvPr id="4" name="Table 3">
            <a:extLst>
              <a:ext uri="{FF2B5EF4-FFF2-40B4-BE49-F238E27FC236}">
                <a16:creationId xmlns:a16="http://schemas.microsoft.com/office/drawing/2014/main" id="{22963944-8A83-0E4D-DD1D-FF2094C0E89C}"/>
              </a:ext>
            </a:extLst>
          </p:cNvPr>
          <p:cNvGraphicFramePr>
            <a:graphicFrameLocks noGrp="1"/>
          </p:cNvGraphicFramePr>
          <p:nvPr>
            <p:extLst>
              <p:ext uri="{D42A27DB-BD31-4B8C-83A1-F6EECF244321}">
                <p14:modId xmlns:p14="http://schemas.microsoft.com/office/powerpoint/2010/main" val="2207143671"/>
              </p:ext>
            </p:extLst>
          </p:nvPr>
        </p:nvGraphicFramePr>
        <p:xfrm>
          <a:off x="609598" y="1417747"/>
          <a:ext cx="10972799" cy="2037340"/>
        </p:xfrm>
        <a:graphic>
          <a:graphicData uri="http://schemas.openxmlformats.org/drawingml/2006/table">
            <a:tbl>
              <a:tblPr firstRow="1" bandRow="1">
                <a:tableStyleId>{5C22544A-7EE6-4342-B048-85BDC9FD1C3A}</a:tableStyleId>
              </a:tblPr>
              <a:tblGrid>
                <a:gridCol w="4094377">
                  <a:extLst>
                    <a:ext uri="{9D8B030D-6E8A-4147-A177-3AD203B41FA5}">
                      <a16:colId xmlns:a16="http://schemas.microsoft.com/office/drawing/2014/main" val="1119407198"/>
                    </a:ext>
                  </a:extLst>
                </a:gridCol>
                <a:gridCol w="2526384">
                  <a:extLst>
                    <a:ext uri="{9D8B030D-6E8A-4147-A177-3AD203B41FA5}">
                      <a16:colId xmlns:a16="http://schemas.microsoft.com/office/drawing/2014/main" val="2042974321"/>
                    </a:ext>
                  </a:extLst>
                </a:gridCol>
                <a:gridCol w="2253006">
                  <a:extLst>
                    <a:ext uri="{9D8B030D-6E8A-4147-A177-3AD203B41FA5}">
                      <a16:colId xmlns:a16="http://schemas.microsoft.com/office/drawing/2014/main" val="2963426006"/>
                    </a:ext>
                  </a:extLst>
                </a:gridCol>
                <a:gridCol w="2099032">
                  <a:extLst>
                    <a:ext uri="{9D8B030D-6E8A-4147-A177-3AD203B41FA5}">
                      <a16:colId xmlns:a16="http://schemas.microsoft.com/office/drawing/2014/main" val="1551529351"/>
                    </a:ext>
                  </a:extLst>
                </a:gridCol>
              </a:tblGrid>
              <a:tr h="470233">
                <a:tc>
                  <a:txBody>
                    <a:bodyPr/>
                    <a:lstStyle/>
                    <a:p>
                      <a:pPr algn="ctr"/>
                      <a:r>
                        <a:rPr lang="en-US" sz="1200"/>
                        <a:t>Technology Type</a:t>
                      </a: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Net Qualifying Capacity (NQC) MW</a:t>
                      </a:r>
                      <a:endParaRPr lang="en-US" sz="1200"/>
                    </a:p>
                  </a:txBody>
                  <a:tcPr anchor="ctr"/>
                </a:tc>
                <a:tc>
                  <a:txBody>
                    <a:bodyPr/>
                    <a:lstStyle/>
                    <a:p>
                      <a:r>
                        <a:rPr lang="en-US" sz="1200"/>
                        <a:t># Projects</a:t>
                      </a:r>
                    </a:p>
                  </a:txBody>
                  <a:tcPr anchor="ctr"/>
                </a:tc>
                <a:extLst>
                  <a:ext uri="{0D108BD9-81ED-4DB2-BD59-A6C34878D82A}">
                    <a16:rowId xmlns:a16="http://schemas.microsoft.com/office/drawing/2014/main" val="2258292828"/>
                  </a:ext>
                </a:extLst>
              </a:tr>
              <a:tr h="349315">
                <a:tc>
                  <a:txBody>
                    <a:bodyPr/>
                    <a:lstStyle/>
                    <a:p>
                      <a:r>
                        <a:rPr lang="en-US" sz="1200" dirty="0"/>
                        <a:t>STORAGE</a:t>
                      </a:r>
                    </a:p>
                  </a:txBody>
                  <a:tcPr>
                    <a:solidFill>
                      <a:schemeClr val="bg1">
                        <a:lumMod val="95000"/>
                      </a:schemeClr>
                    </a:solidFill>
                  </a:tcPr>
                </a:tc>
                <a:tc>
                  <a:txBody>
                    <a:bodyPr/>
                    <a:lstStyle/>
                    <a:p>
                      <a:pPr lvl="0" algn="r">
                        <a:buNone/>
                      </a:pPr>
                      <a:r>
                        <a:rPr lang="en-US" sz="1200" b="0" i="0" u="none" strike="noStrike" noProof="0" dirty="0">
                          <a:latin typeface="Century Gothic"/>
                        </a:rPr>
                        <a:t>790</a:t>
                      </a:r>
                      <a:endParaRPr lang="en-US" dirty="0"/>
                    </a:p>
                  </a:txBody>
                  <a:tcPr>
                    <a:solidFill>
                      <a:schemeClr val="bg1">
                        <a:lumMod val="95000"/>
                      </a:schemeClr>
                    </a:solidFill>
                  </a:tcPr>
                </a:tc>
                <a:tc>
                  <a:txBody>
                    <a:bodyPr/>
                    <a:lstStyle/>
                    <a:p>
                      <a:pPr lvl="0" algn="r">
                        <a:buNone/>
                      </a:pPr>
                      <a:r>
                        <a:rPr lang="en-US" sz="1200" dirty="0"/>
                        <a:t>715</a:t>
                      </a:r>
                    </a:p>
                  </a:txBody>
                  <a:tcPr>
                    <a:solidFill>
                      <a:schemeClr val="bg1">
                        <a:lumMod val="95000"/>
                      </a:schemeClr>
                    </a:solidFill>
                  </a:tcPr>
                </a:tc>
                <a:tc>
                  <a:txBody>
                    <a:bodyPr/>
                    <a:lstStyle/>
                    <a:p>
                      <a:pPr lvl="0" algn="r">
                        <a:buNone/>
                      </a:pPr>
                      <a:r>
                        <a:rPr lang="en-US" sz="1200" b="0" i="0" u="none" strike="noStrike" noProof="0" dirty="0">
                          <a:latin typeface="Century Gothic"/>
                        </a:rPr>
                        <a:t>7</a:t>
                      </a:r>
                      <a:endParaRPr lang="en-US" dirty="0"/>
                    </a:p>
                  </a:txBody>
                  <a:tcPr>
                    <a:solidFill>
                      <a:schemeClr val="bg1">
                        <a:lumMod val="95000"/>
                      </a:schemeClr>
                    </a:solidFill>
                  </a:tcPr>
                </a:tc>
                <a:extLst>
                  <a:ext uri="{0D108BD9-81ED-4DB2-BD59-A6C34878D82A}">
                    <a16:rowId xmlns:a16="http://schemas.microsoft.com/office/drawing/2014/main" val="299403906"/>
                  </a:ext>
                </a:extLst>
              </a:tr>
              <a:tr h="349315">
                <a:tc>
                  <a:txBody>
                    <a:bodyPr/>
                    <a:lstStyle/>
                    <a:p>
                      <a:pPr lvl="0">
                        <a:buNone/>
                      </a:pPr>
                      <a:r>
                        <a:rPr lang="en-US" sz="1200" b="1" i="0" u="none" strike="noStrike" noProof="0" dirty="0">
                          <a:solidFill>
                            <a:srgbClr val="000000"/>
                          </a:solidFill>
                          <a:latin typeface="Century Gothic"/>
                        </a:rPr>
                        <a:t>Total New Resources, IN-CAISO</a:t>
                      </a:r>
                      <a:endParaRPr lang="en-US" sz="1200" dirty="0"/>
                    </a:p>
                  </a:txBody>
                  <a:tcPr/>
                </a:tc>
                <a:tc>
                  <a:txBody>
                    <a:bodyPr/>
                    <a:lstStyle/>
                    <a:p>
                      <a:pPr lvl="0" algn="r">
                        <a:buNone/>
                      </a:pPr>
                      <a:r>
                        <a:rPr lang="en-US" sz="1200" b="1" i="0" u="none" strike="noStrike" noProof="0" dirty="0"/>
                        <a:t>790</a:t>
                      </a:r>
                      <a:endParaRPr lang="en-US" b="1" dirty="0"/>
                    </a:p>
                  </a:txBody>
                  <a:tcPr/>
                </a:tc>
                <a:tc>
                  <a:txBody>
                    <a:bodyPr/>
                    <a:lstStyle/>
                    <a:p>
                      <a:pPr lvl="0" algn="r">
                        <a:buNone/>
                      </a:pPr>
                      <a:r>
                        <a:rPr lang="en-US" sz="1200" b="1" dirty="0"/>
                        <a:t>715</a:t>
                      </a:r>
                    </a:p>
                  </a:txBody>
                  <a:tcPr/>
                </a:tc>
                <a:tc>
                  <a:txBody>
                    <a:bodyPr/>
                    <a:lstStyle/>
                    <a:p>
                      <a:pPr lvl="0" algn="r">
                        <a:buNone/>
                      </a:pPr>
                      <a:r>
                        <a:rPr lang="en-US" sz="1200" b="1" i="0" u="none" strike="noStrike" noProof="0" dirty="0">
                          <a:latin typeface="Century Gothic"/>
                        </a:rPr>
                        <a:t>7</a:t>
                      </a:r>
                      <a:endParaRPr lang="en-US" b="1" i="0" dirty="0"/>
                    </a:p>
                  </a:txBody>
                  <a:tcPr/>
                </a:tc>
                <a:extLst>
                  <a:ext uri="{0D108BD9-81ED-4DB2-BD59-A6C34878D82A}">
                    <a16:rowId xmlns:a16="http://schemas.microsoft.com/office/drawing/2014/main" val="382718720"/>
                  </a:ext>
                </a:extLst>
              </a:tr>
              <a:tr h="349315">
                <a:tc>
                  <a:txBody>
                    <a:bodyPr/>
                    <a:lstStyle/>
                    <a:p>
                      <a:pPr lvl="0">
                        <a:buNone/>
                      </a:pPr>
                      <a:r>
                        <a:rPr lang="en-US" sz="1200" b="0" i="0" u="none" strike="noStrike" noProof="0">
                          <a:solidFill>
                            <a:srgbClr val="000000"/>
                          </a:solidFill>
                          <a:latin typeface="Century Gothic"/>
                        </a:rPr>
                        <a:t>New Imports, Pseudo-Tie or Dynamically Scheduled</a:t>
                      </a:r>
                      <a:endParaRPr lang="en-US" sz="1200"/>
                    </a:p>
                  </a:txBody>
                  <a:tcPr>
                    <a:solidFill>
                      <a:schemeClr val="bg1">
                        <a:lumMod val="95000"/>
                      </a:schemeClr>
                    </a:solidFill>
                  </a:tcPr>
                </a:tc>
                <a:tc>
                  <a:txBody>
                    <a:bodyPr/>
                    <a:lstStyle/>
                    <a:p>
                      <a:pPr lvl="0" algn="r">
                        <a:buNone/>
                      </a:pPr>
                      <a:r>
                        <a:rPr lang="en-US" sz="1200" b="0" i="0" dirty="0"/>
                        <a:t>150</a:t>
                      </a:r>
                    </a:p>
                  </a:txBody>
                  <a:tcPr>
                    <a:solidFill>
                      <a:schemeClr val="bg1">
                        <a:lumMod val="95000"/>
                      </a:schemeClr>
                    </a:solidFill>
                  </a:tcPr>
                </a:tc>
                <a:tc>
                  <a:txBody>
                    <a:bodyPr/>
                    <a:lstStyle/>
                    <a:p>
                      <a:pPr lvl="0" algn="r">
                        <a:buNone/>
                      </a:pPr>
                      <a:r>
                        <a:rPr lang="en-US" sz="1200" b="0" i="0" dirty="0"/>
                        <a:t>150</a:t>
                      </a:r>
                    </a:p>
                  </a:txBody>
                  <a:tcPr>
                    <a:solidFill>
                      <a:schemeClr val="bg1">
                        <a:lumMod val="95000"/>
                      </a:schemeClr>
                    </a:solidFill>
                  </a:tcPr>
                </a:tc>
                <a:tc>
                  <a:txBody>
                    <a:bodyPr/>
                    <a:lstStyle/>
                    <a:p>
                      <a:pPr lvl="0" algn="r">
                        <a:buNone/>
                      </a:pPr>
                      <a:r>
                        <a:rPr lang="en-US" sz="1200" b="0" i="0" u="none" strike="noStrike" noProof="0" dirty="0">
                          <a:latin typeface="Century Gothic"/>
                        </a:rPr>
                        <a:t>1</a:t>
                      </a:r>
                      <a:endParaRPr lang="en-US" i="0" dirty="0"/>
                    </a:p>
                  </a:txBody>
                  <a:tcPr>
                    <a:solidFill>
                      <a:schemeClr val="bg1">
                        <a:lumMod val="95000"/>
                      </a:schemeClr>
                    </a:solidFill>
                  </a:tcPr>
                </a:tc>
                <a:extLst>
                  <a:ext uri="{0D108BD9-81ED-4DB2-BD59-A6C34878D82A}">
                    <a16:rowId xmlns:a16="http://schemas.microsoft.com/office/drawing/2014/main" val="1107232507"/>
                  </a:ext>
                </a:extLst>
              </a:tr>
              <a:tr h="349315">
                <a:tc>
                  <a:txBody>
                    <a:bodyPr/>
                    <a:lstStyle/>
                    <a:p>
                      <a:pPr lvl="0">
                        <a:buNone/>
                      </a:pPr>
                      <a:r>
                        <a:rPr lang="en-US" sz="1200" b="1" i="0" u="none" strike="noStrike" noProof="0">
                          <a:solidFill>
                            <a:srgbClr val="000000"/>
                          </a:solidFill>
                          <a:latin typeface="Century Gothic"/>
                        </a:rPr>
                        <a:t>Total New Resources, including Imports</a:t>
                      </a:r>
                      <a:endParaRPr lang="en-US" sz="1200"/>
                    </a:p>
                  </a:txBody>
                  <a:tcPr/>
                </a:tc>
                <a:tc>
                  <a:txBody>
                    <a:bodyPr/>
                    <a:lstStyle/>
                    <a:p>
                      <a:pPr lvl="0" algn="r">
                        <a:buNone/>
                      </a:pPr>
                      <a:r>
                        <a:rPr lang="en-US" sz="1200" b="1" i="0" u="none" strike="noStrike" noProof="0" dirty="0"/>
                        <a:t>940</a:t>
                      </a:r>
                      <a:endParaRPr lang="en-US" b="1" dirty="0"/>
                    </a:p>
                  </a:txBody>
                  <a:tcPr/>
                </a:tc>
                <a:tc>
                  <a:txBody>
                    <a:bodyPr/>
                    <a:lstStyle/>
                    <a:p>
                      <a:pPr lvl="0" algn="r">
                        <a:buNone/>
                      </a:pPr>
                      <a:r>
                        <a:rPr lang="en-US" sz="1200" b="1" dirty="0"/>
                        <a:t>865</a:t>
                      </a:r>
                    </a:p>
                  </a:txBody>
                  <a:tcPr/>
                </a:tc>
                <a:tc>
                  <a:txBody>
                    <a:bodyPr/>
                    <a:lstStyle/>
                    <a:p>
                      <a:pPr lvl="0" algn="r">
                        <a:buNone/>
                      </a:pPr>
                      <a:r>
                        <a:rPr lang="en-US" sz="1200" b="1" i="0" u="none" strike="noStrike" noProof="0" dirty="0">
                          <a:latin typeface="Century Gothic"/>
                        </a:rPr>
                        <a:t>8</a:t>
                      </a:r>
                      <a:endParaRPr lang="en-US" dirty="0"/>
                    </a:p>
                  </a:txBody>
                  <a:tcPr/>
                </a:tc>
                <a:extLst>
                  <a:ext uri="{0D108BD9-81ED-4DB2-BD59-A6C34878D82A}">
                    <a16:rowId xmlns:a16="http://schemas.microsoft.com/office/drawing/2014/main" val="2522884802"/>
                  </a:ext>
                </a:extLst>
              </a:tr>
            </a:tbl>
          </a:graphicData>
        </a:graphic>
      </p:graphicFrame>
      <p:sp>
        <p:nvSpPr>
          <p:cNvPr id="6" name="TextBox 5">
            <a:extLst>
              <a:ext uri="{FF2B5EF4-FFF2-40B4-BE49-F238E27FC236}">
                <a16:creationId xmlns:a16="http://schemas.microsoft.com/office/drawing/2014/main" id="{6B9F5032-2504-B649-6AB4-31BEB6B2F165}"/>
              </a:ext>
            </a:extLst>
          </p:cNvPr>
          <p:cNvSpPr txBox="1"/>
          <p:nvPr/>
        </p:nvSpPr>
        <p:spPr>
          <a:xfrm>
            <a:off x="9422707"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August 31, 2024</a:t>
            </a:r>
            <a:br>
              <a:rPr lang="en-US" dirty="0"/>
            </a:br>
            <a:endParaRPr lang="en-US" dirty="0">
              <a:solidFill>
                <a:srgbClr val="FF0000"/>
              </a:solidFill>
            </a:endParaRPr>
          </a:p>
        </p:txBody>
      </p:sp>
      <p:sp>
        <p:nvSpPr>
          <p:cNvPr id="7" name="Title 1">
            <a:extLst>
              <a:ext uri="{FF2B5EF4-FFF2-40B4-BE49-F238E27FC236}">
                <a16:creationId xmlns:a16="http://schemas.microsoft.com/office/drawing/2014/main" id="{CFFD79A7-31D2-DE1C-DD2F-F209A012E54D}"/>
              </a:ext>
            </a:extLst>
          </p:cNvPr>
          <p:cNvSpPr txBox="1">
            <a:spLocks/>
          </p:cNvSpPr>
          <p:nvPr/>
        </p:nvSpPr>
        <p:spPr>
          <a:xfrm>
            <a:off x="609598" y="2927997"/>
            <a:ext cx="10972800" cy="1325563"/>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sz="2000" dirty="0"/>
              <a:t>IRP Procurement</a:t>
            </a:r>
            <a:endParaRPr lang="en-US" sz="2000" dirty="0"/>
          </a:p>
        </p:txBody>
      </p:sp>
      <p:graphicFrame>
        <p:nvGraphicFramePr>
          <p:cNvPr id="8" name="Table 7">
            <a:extLst>
              <a:ext uri="{FF2B5EF4-FFF2-40B4-BE49-F238E27FC236}">
                <a16:creationId xmlns:a16="http://schemas.microsoft.com/office/drawing/2014/main" id="{9F4FAF4D-BDAC-73C0-329E-4706A1C75910}"/>
              </a:ext>
            </a:extLst>
          </p:cNvPr>
          <p:cNvGraphicFramePr>
            <a:graphicFrameLocks noGrp="1"/>
          </p:cNvGraphicFramePr>
          <p:nvPr>
            <p:extLst>
              <p:ext uri="{D42A27DB-BD31-4B8C-83A1-F6EECF244321}">
                <p14:modId xmlns:p14="http://schemas.microsoft.com/office/powerpoint/2010/main" val="1891232899"/>
              </p:ext>
            </p:extLst>
          </p:nvPr>
        </p:nvGraphicFramePr>
        <p:xfrm>
          <a:off x="609598" y="4307002"/>
          <a:ext cx="10972799" cy="1338710"/>
        </p:xfrm>
        <a:graphic>
          <a:graphicData uri="http://schemas.openxmlformats.org/drawingml/2006/table">
            <a:tbl>
              <a:tblPr firstRow="1" bandRow="1">
                <a:tableStyleId>{5C22544A-7EE6-4342-B048-85BDC9FD1C3A}</a:tableStyleId>
              </a:tblPr>
              <a:tblGrid>
                <a:gridCol w="4094377">
                  <a:extLst>
                    <a:ext uri="{9D8B030D-6E8A-4147-A177-3AD203B41FA5}">
                      <a16:colId xmlns:a16="http://schemas.microsoft.com/office/drawing/2014/main" val="1038604905"/>
                    </a:ext>
                  </a:extLst>
                </a:gridCol>
                <a:gridCol w="2526384">
                  <a:extLst>
                    <a:ext uri="{9D8B030D-6E8A-4147-A177-3AD203B41FA5}">
                      <a16:colId xmlns:a16="http://schemas.microsoft.com/office/drawing/2014/main" val="3407986532"/>
                    </a:ext>
                  </a:extLst>
                </a:gridCol>
                <a:gridCol w="2253006">
                  <a:extLst>
                    <a:ext uri="{9D8B030D-6E8A-4147-A177-3AD203B41FA5}">
                      <a16:colId xmlns:a16="http://schemas.microsoft.com/office/drawing/2014/main" val="304679162"/>
                    </a:ext>
                  </a:extLst>
                </a:gridCol>
                <a:gridCol w="2099032">
                  <a:extLst>
                    <a:ext uri="{9D8B030D-6E8A-4147-A177-3AD203B41FA5}">
                      <a16:colId xmlns:a16="http://schemas.microsoft.com/office/drawing/2014/main" val="3000438380"/>
                    </a:ext>
                  </a:extLst>
                </a:gridCol>
              </a:tblGrid>
              <a:tr h="470233">
                <a:tc>
                  <a:txBody>
                    <a:bodyPr/>
                    <a:lstStyle/>
                    <a:p>
                      <a:pPr algn="ctr"/>
                      <a:r>
                        <a:rPr lang="en-US" sz="1200" dirty="0"/>
                        <a:t>Technology Type</a:t>
                      </a:r>
                    </a:p>
                  </a:txBody>
                  <a:tcPr anchor="ctr"/>
                </a:tc>
                <a:tc>
                  <a:txBody>
                    <a:bodyPr/>
                    <a:lstStyle/>
                    <a:p>
                      <a:pPr algn="ctr"/>
                      <a:r>
                        <a:rPr lang="en-US" sz="1200">
                          <a:effectLst/>
                        </a:rPr>
                        <a:t>Nameplate Capacity</a:t>
                      </a:r>
                      <a:br>
                        <a:rPr lang="en-US" sz="1200">
                          <a:effectLst/>
                        </a:rPr>
                      </a:br>
                      <a:r>
                        <a:rPr lang="en-US" sz="1200">
                          <a:effectLst/>
                        </a:rPr>
                        <a:t>MW</a:t>
                      </a:r>
                    </a:p>
                  </a:txBody>
                  <a:tcPr anchor="ctr"/>
                </a:tc>
                <a:tc>
                  <a:txBody>
                    <a:bodyPr/>
                    <a:lstStyle/>
                    <a:p>
                      <a:pPr lvl="0" algn="ctr">
                        <a:buNone/>
                      </a:pPr>
                      <a:r>
                        <a:rPr lang="en-US" sz="1200">
                          <a:effectLst/>
                        </a:rPr>
                        <a:t>Estimated Sept. Net Qualifying Capacity (NQC) MW</a:t>
                      </a:r>
                      <a:endParaRPr lang="en-US" sz="1200"/>
                    </a:p>
                  </a:txBody>
                  <a:tcPr anchor="ctr"/>
                </a:tc>
                <a:tc>
                  <a:txBody>
                    <a:bodyPr/>
                    <a:lstStyle/>
                    <a:p>
                      <a:r>
                        <a:rPr lang="en-US" sz="1200"/>
                        <a:t># Projects</a:t>
                      </a:r>
                    </a:p>
                  </a:txBody>
                  <a:tcPr anchor="ctr"/>
                </a:tc>
                <a:extLst>
                  <a:ext uri="{0D108BD9-81ED-4DB2-BD59-A6C34878D82A}">
                    <a16:rowId xmlns:a16="http://schemas.microsoft.com/office/drawing/2014/main" val="3559942396"/>
                  </a:ext>
                </a:extLst>
              </a:tr>
              <a:tr h="349315">
                <a:tc>
                  <a:txBody>
                    <a:bodyPr/>
                    <a:lstStyle/>
                    <a:p>
                      <a:r>
                        <a:rPr lang="en-US" sz="1200" dirty="0"/>
                        <a:t>STORAGE</a:t>
                      </a:r>
                    </a:p>
                  </a:txBody>
                  <a:tcPr>
                    <a:solidFill>
                      <a:schemeClr val="bg1">
                        <a:lumMod val="95000"/>
                      </a:schemeClr>
                    </a:solidFill>
                  </a:tcPr>
                </a:tc>
                <a:tc>
                  <a:txBody>
                    <a:bodyPr/>
                    <a:lstStyle/>
                    <a:p>
                      <a:pPr lvl="0" algn="r">
                        <a:buNone/>
                      </a:pPr>
                      <a:r>
                        <a:rPr lang="en-US" sz="1200" b="0" i="0" u="none" strike="noStrike" noProof="0" dirty="0">
                          <a:latin typeface="Century Gothic"/>
                        </a:rPr>
                        <a:t>170</a:t>
                      </a:r>
                    </a:p>
                  </a:txBody>
                  <a:tcPr>
                    <a:solidFill>
                      <a:schemeClr val="bg1">
                        <a:lumMod val="95000"/>
                      </a:schemeClr>
                    </a:solidFill>
                  </a:tcPr>
                </a:tc>
                <a:tc>
                  <a:txBody>
                    <a:bodyPr/>
                    <a:lstStyle/>
                    <a:p>
                      <a:pPr lvl="0" algn="r">
                        <a:buNone/>
                      </a:pPr>
                      <a:r>
                        <a:rPr lang="en-US" sz="1200" dirty="0"/>
                        <a:t>95</a:t>
                      </a:r>
                    </a:p>
                  </a:txBody>
                  <a:tcPr>
                    <a:solidFill>
                      <a:schemeClr val="bg1">
                        <a:lumMod val="95000"/>
                      </a:schemeClr>
                    </a:solidFill>
                  </a:tcPr>
                </a:tc>
                <a:tc>
                  <a:txBody>
                    <a:bodyPr/>
                    <a:lstStyle/>
                    <a:p>
                      <a:pPr lvl="0" algn="r">
                        <a:buNone/>
                      </a:pPr>
                      <a:r>
                        <a:rPr lang="en-US" sz="1200" b="0" i="0" u="none" strike="noStrike" noProof="0" dirty="0">
                          <a:latin typeface="Century Gothic"/>
                        </a:rPr>
                        <a:t>3</a:t>
                      </a:r>
                    </a:p>
                  </a:txBody>
                  <a:tcPr>
                    <a:solidFill>
                      <a:schemeClr val="bg1">
                        <a:lumMod val="95000"/>
                      </a:schemeClr>
                    </a:solidFill>
                  </a:tcPr>
                </a:tc>
                <a:extLst>
                  <a:ext uri="{0D108BD9-81ED-4DB2-BD59-A6C34878D82A}">
                    <a16:rowId xmlns:a16="http://schemas.microsoft.com/office/drawing/2014/main" val="4242696162"/>
                  </a:ext>
                </a:extLst>
              </a:tr>
              <a:tr h="349315">
                <a:tc>
                  <a:txBody>
                    <a:bodyPr/>
                    <a:lstStyle/>
                    <a:p>
                      <a:pPr lvl="0">
                        <a:buNone/>
                      </a:pPr>
                      <a:r>
                        <a:rPr lang="en-US" sz="1200" b="1" i="0" u="none" strike="noStrike" noProof="0" dirty="0">
                          <a:solidFill>
                            <a:srgbClr val="000000"/>
                          </a:solidFill>
                          <a:latin typeface="Century Gothic"/>
                        </a:rPr>
                        <a:t>Total New IRP Procurement</a:t>
                      </a:r>
                      <a:endParaRPr lang="en-US" sz="1200" dirty="0"/>
                    </a:p>
                  </a:txBody>
                  <a:tcPr/>
                </a:tc>
                <a:tc>
                  <a:txBody>
                    <a:bodyPr/>
                    <a:lstStyle/>
                    <a:p>
                      <a:pPr lvl="0" algn="r">
                        <a:buNone/>
                      </a:pPr>
                      <a:r>
                        <a:rPr lang="en-US" sz="1200" b="1" i="0" u="none" strike="noStrike" noProof="0" dirty="0"/>
                        <a:t>170</a:t>
                      </a:r>
                    </a:p>
                  </a:txBody>
                  <a:tcPr/>
                </a:tc>
                <a:tc>
                  <a:txBody>
                    <a:bodyPr/>
                    <a:lstStyle/>
                    <a:p>
                      <a:pPr lvl="0" algn="r">
                        <a:buNone/>
                      </a:pPr>
                      <a:r>
                        <a:rPr lang="en-US" sz="1200" b="1" dirty="0"/>
                        <a:t>95</a:t>
                      </a:r>
                    </a:p>
                  </a:txBody>
                  <a:tcPr/>
                </a:tc>
                <a:tc>
                  <a:txBody>
                    <a:bodyPr/>
                    <a:lstStyle/>
                    <a:p>
                      <a:pPr lvl="0" algn="r">
                        <a:buNone/>
                      </a:pPr>
                      <a:r>
                        <a:rPr lang="en-US" sz="1200" b="1" i="0" u="none" strike="noStrike" noProof="0" dirty="0">
                          <a:latin typeface="Century Gothic"/>
                        </a:rPr>
                        <a:t>3</a:t>
                      </a:r>
                    </a:p>
                  </a:txBody>
                  <a:tcPr/>
                </a:tc>
                <a:extLst>
                  <a:ext uri="{0D108BD9-81ED-4DB2-BD59-A6C34878D82A}">
                    <a16:rowId xmlns:a16="http://schemas.microsoft.com/office/drawing/2014/main" val="39972945"/>
                  </a:ext>
                </a:extLst>
              </a:tr>
            </a:tbl>
          </a:graphicData>
        </a:graphic>
      </p:graphicFrame>
      <p:sp>
        <p:nvSpPr>
          <p:cNvPr id="9" name="TextBox 8">
            <a:extLst>
              <a:ext uri="{FF2B5EF4-FFF2-40B4-BE49-F238E27FC236}">
                <a16:creationId xmlns:a16="http://schemas.microsoft.com/office/drawing/2014/main" id="{0B30C0F7-7024-4203-168F-FD3104612C71}"/>
              </a:ext>
            </a:extLst>
          </p:cNvPr>
          <p:cNvSpPr txBox="1"/>
          <p:nvPr/>
        </p:nvSpPr>
        <p:spPr>
          <a:xfrm>
            <a:off x="3779087" y="6077634"/>
            <a:ext cx="8046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*Note: New projects have not yet made it onto the CPUC’s monthly NQC list and have not yet been assigned NQC. Future reports will include updated NQC amounts for these resources.</a:t>
            </a:r>
          </a:p>
          <a:p>
            <a:endParaRPr lang="en-US" sz="1200" dirty="0">
              <a:highlight>
                <a:srgbClr val="FFFFFF"/>
              </a:highlight>
              <a:latin typeface="Aptos"/>
            </a:endParaRPr>
          </a:p>
        </p:txBody>
      </p:sp>
    </p:spTree>
    <p:extLst>
      <p:ext uri="{BB962C8B-B14F-4D97-AF65-F5344CB8AC3E}">
        <p14:creationId xmlns:p14="http://schemas.microsoft.com/office/powerpoint/2010/main" val="285524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A24BB-FDD5-43D4-796A-8E3C8A5F3E74}"/>
              </a:ext>
            </a:extLst>
          </p:cNvPr>
          <p:cNvSpPr>
            <a:spLocks noGrp="1"/>
          </p:cNvSpPr>
          <p:nvPr>
            <p:ph type="sldNum" sz="quarter" idx="12"/>
          </p:nvPr>
        </p:nvSpPr>
        <p:spPr/>
        <p:txBody>
          <a:bodyPr/>
          <a:lstStyle/>
          <a:p>
            <a:fld id="{1C4126A1-9282-4A82-AC02-A59AF4A969C8}" type="slidenum">
              <a:rPr lang="en-US" smtClean="0"/>
              <a:t>9</a:t>
            </a:fld>
            <a:endParaRPr lang="en-US"/>
          </a:p>
        </p:txBody>
      </p:sp>
      <p:sp>
        <p:nvSpPr>
          <p:cNvPr id="10" name="TextBox 9">
            <a:extLst>
              <a:ext uri="{FF2B5EF4-FFF2-40B4-BE49-F238E27FC236}">
                <a16:creationId xmlns:a16="http://schemas.microsoft.com/office/drawing/2014/main" id="{841948E9-DDEB-FB53-D31A-F34783ECC073}"/>
              </a:ext>
            </a:extLst>
          </p:cNvPr>
          <p:cNvSpPr txBox="1"/>
          <p:nvPr/>
        </p:nvSpPr>
        <p:spPr>
          <a:xfrm>
            <a:off x="259122" y="5387461"/>
            <a:ext cx="11651207" cy="1015663"/>
          </a:xfrm>
          <a:prstGeom prst="rect">
            <a:avLst/>
          </a:prstGeom>
          <a:noFill/>
        </p:spPr>
        <p:txBody>
          <a:bodyPr wrap="square" lIns="91440" tIns="45720" rIns="91440" bIns="45720" rtlCol="0" anchor="t">
            <a:spAutoFit/>
          </a:bodyPr>
          <a:lstStyle/>
          <a:p>
            <a:r>
              <a:rPr lang="en-ZW" sz="1000" b="1"/>
              <a:t>Note</a:t>
            </a:r>
            <a:r>
              <a:rPr lang="en-ZW" sz="1000"/>
              <a:t>: </a:t>
            </a:r>
            <a:r>
              <a:rPr lang="en-ZW" sz="1000">
                <a:ea typeface="+mn-lt"/>
                <a:cs typeface="+mn-lt"/>
              </a:rPr>
              <a:t>Data shown here shows a snapshot of new resources added to the CAISO grid Q12020 – Q3 2024,  including specified CAISO imports. "Other" resources include geothermal, biomass, biogas, and hydropower. </a:t>
            </a:r>
            <a:r>
              <a:rPr lang="en-ZW" sz="1000"/>
              <a:t>Hybrids include some storage, and some other (usually solar) technology. "IRP Procurement Order Resources" refer to resources claimed for compliance with IRP Procurement Orders; "Non-IRP Resources" include resources that are not counting towards IRP Procurement order compliance, which occurs for a variety of reasons such as the resource was in development prior to IRP orders, the resource is energy-only, the resource is not under contract to a CPUC jurisdictional entity, etc.  </a:t>
            </a:r>
          </a:p>
          <a:p>
            <a:r>
              <a:rPr lang="en-ZW" sz="1000" b="1"/>
              <a:t>NQC </a:t>
            </a:r>
            <a:r>
              <a:rPr lang="en-ZW" sz="1000"/>
              <a:t>= Net qualifying capacity (NQC) and represents the amount the resource contributes to reliability; NQC can vary over time, and for each month of the year; the  values shown are indicative of September NQC values for the resources.  </a:t>
            </a:r>
          </a:p>
        </p:txBody>
      </p:sp>
      <p:sp>
        <p:nvSpPr>
          <p:cNvPr id="13" name="Title 1">
            <a:extLst>
              <a:ext uri="{FF2B5EF4-FFF2-40B4-BE49-F238E27FC236}">
                <a16:creationId xmlns:a16="http://schemas.microsoft.com/office/drawing/2014/main" id="{4EF5810B-F5C7-167F-1F45-CFEC58136A8E}"/>
              </a:ext>
            </a:extLst>
          </p:cNvPr>
          <p:cNvSpPr txBox="1">
            <a:spLocks/>
          </p:cNvSpPr>
          <p:nvPr/>
        </p:nvSpPr>
        <p:spPr>
          <a:xfrm>
            <a:off x="427061" y="224797"/>
            <a:ext cx="8582417" cy="1273372"/>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ZW"/>
              <a:t>Total New Procurement</a:t>
            </a:r>
            <a:br>
              <a:rPr lang="en-ZW"/>
            </a:br>
            <a:r>
              <a:rPr lang="en-ZW" sz="2400"/>
              <a:t>By Year and Resource Type</a:t>
            </a:r>
            <a:endParaRPr lang="en-US"/>
          </a:p>
        </p:txBody>
      </p:sp>
      <p:sp>
        <p:nvSpPr>
          <p:cNvPr id="7" name="TextBox 6">
            <a:extLst>
              <a:ext uri="{FF2B5EF4-FFF2-40B4-BE49-F238E27FC236}">
                <a16:creationId xmlns:a16="http://schemas.microsoft.com/office/drawing/2014/main" id="{C4532470-9E94-E290-0CC7-7B693A57B58F}"/>
              </a:ext>
            </a:extLst>
          </p:cNvPr>
          <p:cNvSpPr txBox="1"/>
          <p:nvPr/>
        </p:nvSpPr>
        <p:spPr>
          <a:xfrm>
            <a:off x="8944701" y="367462"/>
            <a:ext cx="43193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rPr>
              <a:t>Data includes projects online </a:t>
            </a:r>
            <a:br>
              <a:rPr lang="en-US" sz="1400" dirty="0"/>
            </a:br>
            <a:r>
              <a:rPr lang="en-US" sz="1400" dirty="0">
                <a:solidFill>
                  <a:srgbClr val="FF0000"/>
                </a:solidFill>
              </a:rPr>
              <a:t>as of August 31, 2024</a:t>
            </a:r>
            <a:br>
              <a:rPr lang="en-US" dirty="0"/>
            </a:br>
            <a:endParaRPr lang="en-US" dirty="0">
              <a:solidFill>
                <a:srgbClr val="FF0000"/>
              </a:solidFill>
            </a:endParaRPr>
          </a:p>
        </p:txBody>
      </p:sp>
      <p:pic>
        <p:nvPicPr>
          <p:cNvPr id="6" name="Picture 5" descr="A graph of a number of resources&#10;&#10;Description automatically generated">
            <a:extLst>
              <a:ext uri="{FF2B5EF4-FFF2-40B4-BE49-F238E27FC236}">
                <a16:creationId xmlns:a16="http://schemas.microsoft.com/office/drawing/2014/main" id="{7CEBCB42-459A-EB6D-6C57-CF0408F6A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4693"/>
            <a:ext cx="6065579" cy="3859914"/>
          </a:xfrm>
          <a:prstGeom prst="rect">
            <a:avLst/>
          </a:prstGeom>
        </p:spPr>
      </p:pic>
      <p:pic>
        <p:nvPicPr>
          <p:cNvPr id="9" name="Picture 8" descr="A graph of a number of resources&#10;&#10;Description automatically generated">
            <a:extLst>
              <a:ext uri="{FF2B5EF4-FFF2-40B4-BE49-F238E27FC236}">
                <a16:creationId xmlns:a16="http://schemas.microsoft.com/office/drawing/2014/main" id="{B8775304-D707-EF00-7387-73F0114BF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547" y="1484693"/>
            <a:ext cx="6143165" cy="3846438"/>
          </a:xfrm>
          <a:prstGeom prst="rect">
            <a:avLst/>
          </a:prstGeom>
        </p:spPr>
      </p:pic>
    </p:spTree>
    <p:extLst>
      <p:ext uri="{BB962C8B-B14F-4D97-AF65-F5344CB8AC3E}">
        <p14:creationId xmlns:p14="http://schemas.microsoft.com/office/powerpoint/2010/main" val="4068044229"/>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7.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4B75E45E5BCE46965C34C396CCE5BA" ma:contentTypeVersion="14" ma:contentTypeDescription="Create a new document." ma:contentTypeScope="" ma:versionID="56d595367e986806e9a766f72daff725">
  <xsd:schema xmlns:xsd="http://www.w3.org/2001/XMLSchema" xmlns:xs="http://www.w3.org/2001/XMLSchema" xmlns:p="http://schemas.microsoft.com/office/2006/metadata/properties" xmlns:ns2="64776ad0-39d4-4130-bf63-b73fdd226409" xmlns:ns3="263dcc5b-2454-4d67-bfd0-48987ca6b20e" targetNamespace="http://schemas.microsoft.com/office/2006/metadata/properties" ma:root="true" ma:fieldsID="4d0563800b5d6cce40e7c3e80cefd84a" ns2:_="" ns3:_="">
    <xsd:import namespace="64776ad0-39d4-4130-bf63-b73fdd226409"/>
    <xsd:import namespace="263dcc5b-2454-4d67-bfd0-48987ca6b2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76ad0-39d4-4130-bf63-b73fdd226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cc5b-2454-4d67-bfd0-48987ca6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fe8a9d-e986-4dab-81c8-a1881bcbad90}" ma:internalName="TaxCatchAll" ma:showField="CatchAllData" ma:web="263dcc5b-2454-4d67-bfd0-48987ca6b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63dcc5b-2454-4d67-bfd0-48987ca6b20e">
      <UserInfo>
        <DisplayName>Sterkel, Merideth "Molly"</DisplayName>
        <AccountId>6</AccountId>
        <AccountType/>
      </UserInfo>
      <UserInfo>
        <DisplayName>Cole, Alexander "Sasha"</DisplayName>
        <AccountId>49</AccountId>
        <AccountType/>
      </UserInfo>
      <UserInfo>
        <DisplayName>Root, Christine</DisplayName>
        <AccountId>36</AccountId>
        <AccountType/>
      </UserInfo>
      <UserInfo>
        <DisplayName>Barcic, Nathan</DisplayName>
        <AccountId>21</AccountId>
        <AccountType/>
      </UserInfo>
      <UserInfo>
        <DisplayName>Goldmuntz, Sarah</DisplayName>
        <AccountId>313</AccountId>
        <AccountType/>
      </UserInfo>
    </SharedWithUsers>
    <TaxCatchAll xmlns="263dcc5b-2454-4d67-bfd0-48987ca6b20e" xsi:nil="true"/>
    <lcf76f155ced4ddcb4097134ff3c332f xmlns="64776ad0-39d4-4130-bf63-b73fdd226409">
      <Terms xmlns="http://schemas.microsoft.com/office/infopath/2007/PartnerControls"/>
    </lcf76f155ced4ddcb4097134ff3c332f>
    <MediaLengthInSeconds xmlns="64776ad0-39d4-4130-bf63-b73fdd226409" xsi:nil="true"/>
  </documentManagement>
</p:properties>
</file>

<file path=customXml/itemProps1.xml><?xml version="1.0" encoding="utf-8"?>
<ds:datastoreItem xmlns:ds="http://schemas.openxmlformats.org/officeDocument/2006/customXml" ds:itemID="{113F89A1-D4D0-4C3B-BB05-E78B5CF03C33}">
  <ds:schemaRefs>
    <ds:schemaRef ds:uri="263dcc5b-2454-4d67-bfd0-48987ca6b20e"/>
    <ds:schemaRef ds:uri="64776ad0-39d4-4130-bf63-b73fdd2264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0D43D8-CE50-4AFD-90E1-52E0928D142E}">
  <ds:schemaRefs>
    <ds:schemaRef ds:uri="http://schemas.microsoft.com/sharepoint/v3/contenttype/forms"/>
  </ds:schemaRefs>
</ds:datastoreItem>
</file>

<file path=customXml/itemProps3.xml><?xml version="1.0" encoding="utf-8"?>
<ds:datastoreItem xmlns:ds="http://schemas.openxmlformats.org/officeDocument/2006/customXml" ds:itemID="{BDE79680-8D80-4FE6-9890-7ECD8A4EB4CF}">
  <ds:schemaRefs>
    <ds:schemaRef ds:uri="http://schemas.microsoft.com/office/infopath/2007/PartnerControls"/>
    <ds:schemaRef ds:uri="http://purl.org/dc/dcmitype/"/>
    <ds:schemaRef ds:uri="http://purl.org/dc/terms/"/>
    <ds:schemaRef ds:uri="http://schemas.microsoft.com/office/2006/documentManagement/types"/>
    <ds:schemaRef ds:uri="http://purl.org/dc/elements/1.1/"/>
    <ds:schemaRef ds:uri="64776ad0-39d4-4130-bf63-b73fdd226409"/>
    <ds:schemaRef ds:uri="http://schemas.microsoft.com/office/2006/metadata/properties"/>
    <ds:schemaRef ds:uri="http://schemas.openxmlformats.org/package/2006/metadata/core-properties"/>
    <ds:schemaRef ds:uri="263dcc5b-2454-4d67-bfd0-48987ca6b20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CPUC White</Template>
  <TotalTime>0</TotalTime>
  <Words>2746</Words>
  <Application>Microsoft Office PowerPoint</Application>
  <PresentationFormat>Widescreen</PresentationFormat>
  <Paragraphs>553</Paragraphs>
  <Slides>18</Slides>
  <Notes>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Aptos</vt:lpstr>
      <vt:lpstr>Arial</vt:lpstr>
      <vt:lpstr>Arial,Sans-Serif</vt:lpstr>
      <vt:lpstr>Calibri</vt:lpstr>
      <vt:lpstr>Century Gothic</vt:lpstr>
      <vt:lpstr>CPUC White</vt:lpstr>
      <vt:lpstr>CPUC Pale Gold</vt:lpstr>
      <vt:lpstr>CPUC Dark Blue</vt:lpstr>
      <vt:lpstr>CPUC Blue</vt:lpstr>
      <vt:lpstr>CPUC Gold</vt:lpstr>
      <vt:lpstr>CPUC Dark Blue</vt:lpstr>
      <vt:lpstr>CPUC Gold</vt:lpstr>
      <vt:lpstr>Resource Tracking Data </vt:lpstr>
      <vt:lpstr>Notes on Resource Tracking Data</vt:lpstr>
      <vt:lpstr>Part 1: New MW Online</vt:lpstr>
      <vt:lpstr>New MWs - Key Takeaways </vt:lpstr>
      <vt:lpstr>New Energy Resources Online</vt:lpstr>
      <vt:lpstr>New MWs Online - Nameplate By Year and Resource Type</vt:lpstr>
      <vt:lpstr>New MWs Online – Sept NQC By Year and Resource Type</vt:lpstr>
      <vt:lpstr>New MWs Online August 2024 Additions</vt:lpstr>
      <vt:lpstr>PowerPoint Presentation</vt:lpstr>
      <vt:lpstr>PowerPoint Presentation</vt:lpstr>
      <vt:lpstr>Part 2: Integrated Resource Planning Compliance</vt:lpstr>
      <vt:lpstr>PowerPoint Presentation</vt:lpstr>
      <vt:lpstr>Part 3: Expected New MWs  based on LSE Contracts to date</vt:lpstr>
      <vt:lpstr>PowerPoint Presentation</vt:lpstr>
      <vt:lpstr>PowerPoint Presentation</vt:lpstr>
      <vt:lpstr>PowerPoint Presentation</vt:lpstr>
      <vt:lpstr>Links to Other Key References on New Resource Development </vt:lpstr>
      <vt:lpstr>References to Related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Pelliccio, Christina</cp:lastModifiedBy>
  <cp:revision>5</cp:revision>
  <cp:lastPrinted>2021-11-09T00:59:43Z</cp:lastPrinted>
  <dcterms:created xsi:type="dcterms:W3CDTF">2020-09-24T16:50:09Z</dcterms:created>
  <dcterms:modified xsi:type="dcterms:W3CDTF">2024-09-18T17:01:24Z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0x010100E34B75E45E5BCE46965C34C396CCE5BA</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