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53" r:id="rId2"/>
    <p:sldId id="366" r:id="rId3"/>
    <p:sldId id="351" r:id="rId4"/>
    <p:sldId id="354" r:id="rId5"/>
    <p:sldId id="355" r:id="rId6"/>
    <p:sldId id="379" r:id="rId7"/>
  </p:sldIdLst>
  <p:sldSz cx="9144000" cy="6858000" type="screen4x3"/>
  <p:notesSz cx="7004050" cy="9290050"/>
  <p:defaultTextStyle>
    <a:defPPr>
      <a:defRPr lang="en-US"/>
    </a:defPPr>
    <a:lvl1pPr algn="ctr" rtl="0" fontAlgn="base">
      <a:spcBef>
        <a:spcPct val="50000"/>
      </a:spcBef>
      <a:spcAft>
        <a:spcPct val="0"/>
      </a:spcAft>
      <a:defRPr sz="2400" b="1" kern="1200">
        <a:solidFill>
          <a:schemeClr val="tx1"/>
        </a:solidFill>
        <a:latin typeface="Arial" charset="0"/>
        <a:ea typeface="+mn-ea"/>
        <a:cs typeface="+mn-cs"/>
      </a:defRPr>
    </a:lvl1pPr>
    <a:lvl2pPr marL="457200" algn="ctr" rtl="0" fontAlgn="base">
      <a:spcBef>
        <a:spcPct val="50000"/>
      </a:spcBef>
      <a:spcAft>
        <a:spcPct val="0"/>
      </a:spcAft>
      <a:defRPr sz="2400" b="1" kern="1200">
        <a:solidFill>
          <a:schemeClr val="tx1"/>
        </a:solidFill>
        <a:latin typeface="Arial" charset="0"/>
        <a:ea typeface="+mn-ea"/>
        <a:cs typeface="+mn-cs"/>
      </a:defRPr>
    </a:lvl2pPr>
    <a:lvl3pPr marL="914400" algn="ctr" rtl="0" fontAlgn="base">
      <a:spcBef>
        <a:spcPct val="50000"/>
      </a:spcBef>
      <a:spcAft>
        <a:spcPct val="0"/>
      </a:spcAft>
      <a:defRPr sz="2400" b="1" kern="1200">
        <a:solidFill>
          <a:schemeClr val="tx1"/>
        </a:solidFill>
        <a:latin typeface="Arial" charset="0"/>
        <a:ea typeface="+mn-ea"/>
        <a:cs typeface="+mn-cs"/>
      </a:defRPr>
    </a:lvl3pPr>
    <a:lvl4pPr marL="1371600" algn="ctr" rtl="0" fontAlgn="base">
      <a:spcBef>
        <a:spcPct val="50000"/>
      </a:spcBef>
      <a:spcAft>
        <a:spcPct val="0"/>
      </a:spcAft>
      <a:defRPr sz="2400" b="1" kern="1200">
        <a:solidFill>
          <a:schemeClr val="tx1"/>
        </a:solidFill>
        <a:latin typeface="Arial" charset="0"/>
        <a:ea typeface="+mn-ea"/>
        <a:cs typeface="+mn-cs"/>
      </a:defRPr>
    </a:lvl4pPr>
    <a:lvl5pPr marL="1828800" algn="ctr" rtl="0" fontAlgn="base">
      <a:spcBef>
        <a:spcPct val="5000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0066FF"/>
    <a:srgbClr val="CC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0848" autoAdjust="0"/>
    <p:restoredTop sz="99270" autoAdjust="0"/>
  </p:normalViewPr>
  <p:slideViewPr>
    <p:cSldViewPr>
      <p:cViewPr>
        <p:scale>
          <a:sx n="90" d="100"/>
          <a:sy n="90" d="100"/>
        </p:scale>
        <p:origin x="0" y="-498"/>
      </p:cViewPr>
      <p:guideLst>
        <p:guide orient="horz" pos="2160"/>
        <p:guide pos="2880"/>
      </p:guideLst>
    </p:cSldViewPr>
  </p:slideViewPr>
  <p:outlineViewPr>
    <p:cViewPr>
      <p:scale>
        <a:sx n="33" d="100"/>
        <a:sy n="33" d="100"/>
      </p:scale>
      <p:origin x="0" y="170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587" y="-67"/>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4434" name="Rectangle 2"/>
          <p:cNvSpPr>
            <a:spLocks noGrp="1" noChangeArrowheads="1"/>
          </p:cNvSpPr>
          <p:nvPr>
            <p:ph type="hdr" sz="quarter"/>
          </p:nvPr>
        </p:nvSpPr>
        <p:spPr bwMode="auto">
          <a:xfrm>
            <a:off x="3" y="1"/>
            <a:ext cx="3035723"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5" tIns="45673" rIns="91345" bIns="45673" numCol="1" anchor="t" anchorCtr="0" compatLnSpc="1">
            <a:prstTxWarp prst="textNoShape">
              <a:avLst/>
            </a:prstTxWarp>
          </a:bodyPr>
          <a:lstStyle>
            <a:lvl1pPr algn="l">
              <a:spcBef>
                <a:spcPct val="0"/>
              </a:spcBef>
              <a:defRPr sz="1200" b="0"/>
            </a:lvl1pPr>
          </a:lstStyle>
          <a:p>
            <a:endParaRPr lang="en-US" altLang="en-US"/>
          </a:p>
        </p:txBody>
      </p:sp>
      <p:sp>
        <p:nvSpPr>
          <p:cNvPr id="274435" name="Rectangle 3"/>
          <p:cNvSpPr>
            <a:spLocks noGrp="1" noChangeArrowheads="1"/>
          </p:cNvSpPr>
          <p:nvPr>
            <p:ph type="dt" sz="quarter" idx="1"/>
          </p:nvPr>
        </p:nvSpPr>
        <p:spPr bwMode="auto">
          <a:xfrm>
            <a:off x="3966743" y="1"/>
            <a:ext cx="3035723"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5" tIns="45673" rIns="91345" bIns="45673" numCol="1" anchor="t" anchorCtr="0" compatLnSpc="1">
            <a:prstTxWarp prst="textNoShape">
              <a:avLst/>
            </a:prstTxWarp>
          </a:bodyPr>
          <a:lstStyle>
            <a:lvl1pPr algn="r">
              <a:spcBef>
                <a:spcPct val="0"/>
              </a:spcBef>
              <a:defRPr sz="1200" b="0"/>
            </a:lvl1pPr>
          </a:lstStyle>
          <a:p>
            <a:endParaRPr lang="en-US" altLang="en-US"/>
          </a:p>
        </p:txBody>
      </p:sp>
      <p:sp>
        <p:nvSpPr>
          <p:cNvPr id="274436" name="Rectangle 4"/>
          <p:cNvSpPr>
            <a:spLocks noGrp="1" noChangeArrowheads="1"/>
          </p:cNvSpPr>
          <p:nvPr>
            <p:ph type="ftr" sz="quarter" idx="2"/>
          </p:nvPr>
        </p:nvSpPr>
        <p:spPr bwMode="auto">
          <a:xfrm>
            <a:off x="3" y="8823644"/>
            <a:ext cx="3035723"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5" tIns="45673" rIns="91345" bIns="45673" numCol="1" anchor="b" anchorCtr="0" compatLnSpc="1">
            <a:prstTxWarp prst="textNoShape">
              <a:avLst/>
            </a:prstTxWarp>
          </a:bodyPr>
          <a:lstStyle>
            <a:lvl1pPr algn="l">
              <a:spcBef>
                <a:spcPct val="0"/>
              </a:spcBef>
              <a:defRPr sz="1200" b="0"/>
            </a:lvl1pPr>
          </a:lstStyle>
          <a:p>
            <a:endParaRPr lang="en-US" altLang="en-US"/>
          </a:p>
        </p:txBody>
      </p:sp>
      <p:sp>
        <p:nvSpPr>
          <p:cNvPr id="274437" name="Rectangle 5"/>
          <p:cNvSpPr>
            <a:spLocks noGrp="1" noChangeArrowheads="1"/>
          </p:cNvSpPr>
          <p:nvPr>
            <p:ph type="sldNum" sz="quarter" idx="3"/>
          </p:nvPr>
        </p:nvSpPr>
        <p:spPr bwMode="auto">
          <a:xfrm>
            <a:off x="3966743" y="8823644"/>
            <a:ext cx="3035723"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45" tIns="45673" rIns="91345" bIns="45673" numCol="1" anchor="b" anchorCtr="0" compatLnSpc="1">
            <a:prstTxWarp prst="textNoShape">
              <a:avLst/>
            </a:prstTxWarp>
          </a:bodyPr>
          <a:lstStyle>
            <a:lvl1pPr algn="r">
              <a:spcBef>
                <a:spcPct val="0"/>
              </a:spcBef>
              <a:defRPr sz="1200" b="0"/>
            </a:lvl1pPr>
          </a:lstStyle>
          <a:p>
            <a:fld id="{395B5374-4D65-44CC-AE3F-E1CA5243AF39}" type="slidenum">
              <a:rPr lang="en-US" altLang="en-US"/>
              <a:pPr/>
              <a:t>‹#›</a:t>
            </a:fld>
            <a:endParaRPr lang="en-US" altLang="en-US"/>
          </a:p>
        </p:txBody>
      </p:sp>
    </p:spTree>
    <p:extLst>
      <p:ext uri="{BB962C8B-B14F-4D97-AF65-F5344CB8AC3E}">
        <p14:creationId xmlns:p14="http://schemas.microsoft.com/office/powerpoint/2010/main" val="90025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2" y="0"/>
            <a:ext cx="3034137" cy="463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5" tIns="46539" rIns="93075" bIns="46539" numCol="1" anchor="t" anchorCtr="0" compatLnSpc="1">
            <a:prstTxWarp prst="textNoShape">
              <a:avLst/>
            </a:prstTxWarp>
          </a:bodyPr>
          <a:lstStyle>
            <a:lvl1pPr algn="l" defTabSz="930904">
              <a:spcBef>
                <a:spcPct val="0"/>
              </a:spcBef>
              <a:defRPr sz="1200" b="0"/>
            </a:lvl1pPr>
          </a:lstStyle>
          <a:p>
            <a:endParaRPr lang="en-US" altLang="en-US"/>
          </a:p>
        </p:txBody>
      </p:sp>
      <p:sp>
        <p:nvSpPr>
          <p:cNvPr id="13315" name="Rectangle 3"/>
          <p:cNvSpPr>
            <a:spLocks noGrp="1" noChangeArrowheads="1"/>
          </p:cNvSpPr>
          <p:nvPr>
            <p:ph type="dt" idx="1"/>
          </p:nvPr>
        </p:nvSpPr>
        <p:spPr bwMode="auto">
          <a:xfrm>
            <a:off x="3968329" y="0"/>
            <a:ext cx="3034137" cy="463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5" tIns="46539" rIns="93075" bIns="46539" numCol="1" anchor="t" anchorCtr="0" compatLnSpc="1">
            <a:prstTxWarp prst="textNoShape">
              <a:avLst/>
            </a:prstTxWarp>
          </a:bodyPr>
          <a:lstStyle>
            <a:lvl1pPr algn="r" defTabSz="930904">
              <a:spcBef>
                <a:spcPct val="0"/>
              </a:spcBef>
              <a:defRPr sz="1200" b="0"/>
            </a:lvl1pPr>
          </a:lstStyle>
          <a:p>
            <a:endParaRPr lang="en-US" altLang="en-US"/>
          </a:p>
        </p:txBody>
      </p:sp>
      <p:sp>
        <p:nvSpPr>
          <p:cNvPr id="26628" name="Rectangle 4"/>
          <p:cNvSpPr>
            <a:spLocks noGrp="1" noRot="1" noChangeAspect="1" noChangeArrowheads="1" noTextEdit="1"/>
          </p:cNvSpPr>
          <p:nvPr>
            <p:ph type="sldImg" idx="2"/>
          </p:nvPr>
        </p:nvSpPr>
        <p:spPr bwMode="auto">
          <a:xfrm>
            <a:off x="1179513" y="698500"/>
            <a:ext cx="4645025" cy="34829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701040" y="4413409"/>
            <a:ext cx="5601972" cy="4178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5" tIns="46539" rIns="93075" bIns="46539" numCol="1" anchor="t" anchorCtr="0" compatLnSpc="1">
            <a:prstTxWarp prst="textNoShape">
              <a:avLst/>
            </a:prstTxWarp>
          </a:bodyPr>
          <a:lstStyle/>
          <a:p>
            <a:pPr lvl="0"/>
            <a:r>
              <a:rPr lang="en-US" altLang="en-US" noProof="0" dirty="0" smtClean="0"/>
              <a:t>Click to edit Master text styles</a:t>
            </a:r>
          </a:p>
          <a:p>
            <a:pPr lvl="1"/>
            <a:r>
              <a:rPr lang="en-US" altLang="en-US" noProof="0" dirty="0" smtClean="0"/>
              <a:t>Second level</a:t>
            </a:r>
          </a:p>
          <a:p>
            <a:pPr lvl="2"/>
            <a:r>
              <a:rPr lang="en-US" altLang="en-US" noProof="0" dirty="0" smtClean="0"/>
              <a:t>Third level</a:t>
            </a:r>
          </a:p>
          <a:p>
            <a:pPr lvl="3"/>
            <a:r>
              <a:rPr lang="en-US" altLang="en-US" noProof="0" dirty="0" smtClean="0"/>
              <a:t>Fourth level</a:t>
            </a:r>
          </a:p>
          <a:p>
            <a:pPr lvl="4"/>
            <a:r>
              <a:rPr lang="en-US" altLang="en-US" noProof="0" dirty="0" smtClean="0"/>
              <a:t>Fifth level</a:t>
            </a:r>
          </a:p>
        </p:txBody>
      </p:sp>
      <p:sp>
        <p:nvSpPr>
          <p:cNvPr id="13318" name="Rectangle 6"/>
          <p:cNvSpPr>
            <a:spLocks noGrp="1" noChangeArrowheads="1"/>
          </p:cNvSpPr>
          <p:nvPr>
            <p:ph type="ftr" sz="quarter" idx="4"/>
          </p:nvPr>
        </p:nvSpPr>
        <p:spPr bwMode="auto">
          <a:xfrm>
            <a:off x="2" y="8825231"/>
            <a:ext cx="3034137" cy="463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5" tIns="46539" rIns="93075" bIns="46539" numCol="1" anchor="b" anchorCtr="0" compatLnSpc="1">
            <a:prstTxWarp prst="textNoShape">
              <a:avLst/>
            </a:prstTxWarp>
          </a:bodyPr>
          <a:lstStyle>
            <a:lvl1pPr algn="l" defTabSz="930904">
              <a:spcBef>
                <a:spcPct val="0"/>
              </a:spcBef>
              <a:defRPr sz="1200" b="0"/>
            </a:lvl1pPr>
          </a:lstStyle>
          <a:p>
            <a:endParaRPr lang="en-US" altLang="en-US"/>
          </a:p>
        </p:txBody>
      </p:sp>
      <p:sp>
        <p:nvSpPr>
          <p:cNvPr id="13319" name="Rectangle 7"/>
          <p:cNvSpPr>
            <a:spLocks noGrp="1" noChangeArrowheads="1"/>
          </p:cNvSpPr>
          <p:nvPr>
            <p:ph type="sldNum" sz="quarter" idx="5"/>
          </p:nvPr>
        </p:nvSpPr>
        <p:spPr bwMode="auto">
          <a:xfrm>
            <a:off x="3968329" y="8825231"/>
            <a:ext cx="3034137" cy="463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75" tIns="46539" rIns="93075" bIns="46539" numCol="1" anchor="b" anchorCtr="0" compatLnSpc="1">
            <a:prstTxWarp prst="textNoShape">
              <a:avLst/>
            </a:prstTxWarp>
          </a:bodyPr>
          <a:lstStyle>
            <a:lvl1pPr algn="r" defTabSz="930904">
              <a:spcBef>
                <a:spcPct val="0"/>
              </a:spcBef>
              <a:defRPr sz="1200" b="0"/>
            </a:lvl1pPr>
          </a:lstStyle>
          <a:p>
            <a:fld id="{C6DE42B1-F4D8-43E3-9B7E-5EF18DFF7B8C}" type="slidenum">
              <a:rPr lang="en-US" altLang="en-US"/>
              <a:pPr/>
              <a:t>‹#›</a:t>
            </a:fld>
            <a:endParaRPr lang="en-US" altLang="en-US"/>
          </a:p>
        </p:txBody>
      </p:sp>
    </p:spTree>
    <p:extLst>
      <p:ext uri="{BB962C8B-B14F-4D97-AF65-F5344CB8AC3E}">
        <p14:creationId xmlns:p14="http://schemas.microsoft.com/office/powerpoint/2010/main" val="2053510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D8CE67B-4CC8-4FF1-AD5C-98C9675556AA}" type="slidenum">
              <a:rPr lang="en-US" altLang="en-US"/>
              <a:pPr/>
              <a:t>‹#›</a:t>
            </a:fld>
            <a:endParaRPr lang="en-US" altLang="en-US"/>
          </a:p>
        </p:txBody>
      </p:sp>
    </p:spTree>
    <p:extLst>
      <p:ext uri="{BB962C8B-B14F-4D97-AF65-F5344CB8AC3E}">
        <p14:creationId xmlns:p14="http://schemas.microsoft.com/office/powerpoint/2010/main" val="1773166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5635FCE5-5A06-4FC5-BCB7-DC4C0C3C68D1}" type="slidenum">
              <a:rPr lang="en-US" altLang="en-US"/>
              <a:pPr/>
              <a:t>‹#›</a:t>
            </a:fld>
            <a:endParaRPr lang="en-US" altLang="en-US"/>
          </a:p>
        </p:txBody>
      </p:sp>
    </p:spTree>
    <p:extLst>
      <p:ext uri="{BB962C8B-B14F-4D97-AF65-F5344CB8AC3E}">
        <p14:creationId xmlns:p14="http://schemas.microsoft.com/office/powerpoint/2010/main" val="3809978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57900" y="838200"/>
            <a:ext cx="18669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54483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B977D5A9-ECEA-4820-8A02-0EBB0449EAF5}" type="slidenum">
              <a:rPr lang="en-US" altLang="en-US"/>
              <a:pPr/>
              <a:t>‹#›</a:t>
            </a:fld>
            <a:endParaRPr lang="en-US" altLang="en-US"/>
          </a:p>
        </p:txBody>
      </p:sp>
    </p:spTree>
    <p:extLst>
      <p:ext uri="{BB962C8B-B14F-4D97-AF65-F5344CB8AC3E}">
        <p14:creationId xmlns:p14="http://schemas.microsoft.com/office/powerpoint/2010/main" val="3199284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315200" cy="990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7467600" cy="4144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F2BED32B-BFDF-466D-8CD6-FBB6E8A810DB}" type="slidenum">
              <a:rPr lang="en-US" altLang="en-US"/>
              <a:pPr/>
              <a:t>‹#›</a:t>
            </a:fld>
            <a:endParaRPr lang="en-US" altLang="en-US"/>
          </a:p>
        </p:txBody>
      </p:sp>
    </p:spTree>
    <p:extLst>
      <p:ext uri="{BB962C8B-B14F-4D97-AF65-F5344CB8AC3E}">
        <p14:creationId xmlns:p14="http://schemas.microsoft.com/office/powerpoint/2010/main" val="620339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315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3657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981200"/>
            <a:ext cx="3657600" cy="4144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FC5E45CA-6DCF-43D3-BF5B-3228D477E082}" type="slidenum">
              <a:rPr lang="en-US" altLang="en-US"/>
              <a:pPr/>
              <a:t>‹#›</a:t>
            </a:fld>
            <a:endParaRPr lang="en-US" altLang="en-US"/>
          </a:p>
        </p:txBody>
      </p:sp>
    </p:spTree>
    <p:extLst>
      <p:ext uri="{BB962C8B-B14F-4D97-AF65-F5344CB8AC3E}">
        <p14:creationId xmlns:p14="http://schemas.microsoft.com/office/powerpoint/2010/main" val="422995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9D362441-DE6E-4540-AFC7-521C43CFEDBA}" type="slidenum">
              <a:rPr lang="en-US" altLang="en-US"/>
              <a:pPr/>
              <a:t>‹#›</a:t>
            </a:fld>
            <a:endParaRPr lang="en-US" altLang="en-US"/>
          </a:p>
        </p:txBody>
      </p:sp>
    </p:spTree>
    <p:extLst>
      <p:ext uri="{BB962C8B-B14F-4D97-AF65-F5344CB8AC3E}">
        <p14:creationId xmlns:p14="http://schemas.microsoft.com/office/powerpoint/2010/main" val="2790251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8EE573FA-BFA1-459E-8D57-C75333299F47}" type="slidenum">
              <a:rPr lang="en-US" altLang="en-US"/>
              <a:pPr/>
              <a:t>‹#›</a:t>
            </a:fld>
            <a:endParaRPr lang="en-US" altLang="en-US"/>
          </a:p>
        </p:txBody>
      </p:sp>
    </p:spTree>
    <p:extLst>
      <p:ext uri="{BB962C8B-B14F-4D97-AF65-F5344CB8AC3E}">
        <p14:creationId xmlns:p14="http://schemas.microsoft.com/office/powerpoint/2010/main" val="3761597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3657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267200" y="1981200"/>
            <a:ext cx="36576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0CEA2AE-6280-4077-8647-9706C6CB7014}" type="slidenum">
              <a:rPr lang="en-US" altLang="en-US"/>
              <a:pPr/>
              <a:t>‹#›</a:t>
            </a:fld>
            <a:endParaRPr lang="en-US" altLang="en-US"/>
          </a:p>
        </p:txBody>
      </p:sp>
    </p:spTree>
    <p:extLst>
      <p:ext uri="{BB962C8B-B14F-4D97-AF65-F5344CB8AC3E}">
        <p14:creationId xmlns:p14="http://schemas.microsoft.com/office/powerpoint/2010/main" val="96357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66352466-D5EB-4304-B706-B216723C9E03}" type="slidenum">
              <a:rPr lang="en-US" altLang="en-US"/>
              <a:pPr/>
              <a:t>‹#›</a:t>
            </a:fld>
            <a:endParaRPr lang="en-US" altLang="en-US"/>
          </a:p>
        </p:txBody>
      </p:sp>
    </p:spTree>
    <p:extLst>
      <p:ext uri="{BB962C8B-B14F-4D97-AF65-F5344CB8AC3E}">
        <p14:creationId xmlns:p14="http://schemas.microsoft.com/office/powerpoint/2010/main" val="86790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1137D7AC-1E7C-43F5-A811-0BC7E3630E48}" type="slidenum">
              <a:rPr lang="en-US" altLang="en-US"/>
              <a:pPr/>
              <a:t>‹#›</a:t>
            </a:fld>
            <a:endParaRPr lang="en-US" altLang="en-US"/>
          </a:p>
        </p:txBody>
      </p:sp>
    </p:spTree>
    <p:extLst>
      <p:ext uri="{BB962C8B-B14F-4D97-AF65-F5344CB8AC3E}">
        <p14:creationId xmlns:p14="http://schemas.microsoft.com/office/powerpoint/2010/main" val="774650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8C31B868-8784-4F42-BF1E-9C640886D219}" type="slidenum">
              <a:rPr lang="en-US" altLang="en-US"/>
              <a:pPr/>
              <a:t>‹#›</a:t>
            </a:fld>
            <a:endParaRPr lang="en-US" altLang="en-US"/>
          </a:p>
        </p:txBody>
      </p:sp>
    </p:spTree>
    <p:extLst>
      <p:ext uri="{BB962C8B-B14F-4D97-AF65-F5344CB8AC3E}">
        <p14:creationId xmlns:p14="http://schemas.microsoft.com/office/powerpoint/2010/main" val="63700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BA84676-3038-464A-9F37-FE15D6487D6A}" type="slidenum">
              <a:rPr lang="en-US" altLang="en-US"/>
              <a:pPr/>
              <a:t>‹#›</a:t>
            </a:fld>
            <a:endParaRPr lang="en-US" altLang="en-US"/>
          </a:p>
        </p:txBody>
      </p:sp>
    </p:spTree>
    <p:extLst>
      <p:ext uri="{BB962C8B-B14F-4D97-AF65-F5344CB8AC3E}">
        <p14:creationId xmlns:p14="http://schemas.microsoft.com/office/powerpoint/2010/main" val="601458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BC0A0FAD-01C6-43FE-A002-7E3680D95D93}" type="slidenum">
              <a:rPr lang="en-US" altLang="en-US"/>
              <a:pPr/>
              <a:t>‹#›</a:t>
            </a:fld>
            <a:endParaRPr lang="en-US" altLang="en-US"/>
          </a:p>
        </p:txBody>
      </p:sp>
    </p:spTree>
    <p:extLst>
      <p:ext uri="{BB962C8B-B14F-4D97-AF65-F5344CB8AC3E}">
        <p14:creationId xmlns:p14="http://schemas.microsoft.com/office/powerpoint/2010/main" val="3503405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background_officialState_v4"/>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838200"/>
            <a:ext cx="73152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981200"/>
            <a:ext cx="7467600" cy="414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019800" y="6248400"/>
            <a:ext cx="1752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defRPr sz="1400" b="0"/>
            </a:lvl1pPr>
          </a:lstStyle>
          <a:p>
            <a:endParaRPr lang="en-US" altLang="en-US"/>
          </a:p>
        </p:txBody>
      </p:sp>
      <p:sp>
        <p:nvSpPr>
          <p:cNvPr id="1029" name="Rectangle 5"/>
          <p:cNvSpPr>
            <a:spLocks noGrp="1" noChangeArrowheads="1"/>
          </p:cNvSpPr>
          <p:nvPr>
            <p:ph type="ftr" sz="quarter" idx="3"/>
          </p:nvPr>
        </p:nvSpPr>
        <p:spPr bwMode="auto">
          <a:xfrm>
            <a:off x="457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400" b="0"/>
            </a:lvl1pPr>
          </a:lstStyle>
          <a:p>
            <a:endParaRPr lang="en-US" altLang="en-US"/>
          </a:p>
        </p:txBody>
      </p:sp>
      <p:sp>
        <p:nvSpPr>
          <p:cNvPr id="1030" name="Rectangle 6"/>
          <p:cNvSpPr>
            <a:spLocks noGrp="1" noChangeArrowheads="1"/>
          </p:cNvSpPr>
          <p:nvPr>
            <p:ph type="sldNum" sz="quarter" idx="4"/>
          </p:nvPr>
        </p:nvSpPr>
        <p:spPr bwMode="auto">
          <a:xfrm>
            <a:off x="3733800" y="6248400"/>
            <a:ext cx="1905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400" b="0"/>
            </a:lvl1pPr>
          </a:lstStyle>
          <a:p>
            <a:fld id="{3E2AF6B8-4684-4DFC-8E91-BD0802F3517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3600">
          <a:solidFill>
            <a:srgbClr val="0000FF"/>
          </a:solidFill>
          <a:latin typeface="+mj-lt"/>
          <a:ea typeface="+mj-ea"/>
          <a:cs typeface="+mj-cs"/>
        </a:defRPr>
      </a:lvl1pPr>
      <a:lvl2pPr algn="ctr" rtl="0" eaLnBrk="0" fontAlgn="base" hangingPunct="0">
        <a:spcBef>
          <a:spcPct val="0"/>
        </a:spcBef>
        <a:spcAft>
          <a:spcPct val="0"/>
        </a:spcAft>
        <a:defRPr sz="3600">
          <a:solidFill>
            <a:srgbClr val="0000FF"/>
          </a:solidFill>
          <a:latin typeface="Arial" charset="0"/>
        </a:defRPr>
      </a:lvl2pPr>
      <a:lvl3pPr algn="ctr" rtl="0" eaLnBrk="0" fontAlgn="base" hangingPunct="0">
        <a:spcBef>
          <a:spcPct val="0"/>
        </a:spcBef>
        <a:spcAft>
          <a:spcPct val="0"/>
        </a:spcAft>
        <a:defRPr sz="3600">
          <a:solidFill>
            <a:srgbClr val="0000FF"/>
          </a:solidFill>
          <a:latin typeface="Arial" charset="0"/>
        </a:defRPr>
      </a:lvl3pPr>
      <a:lvl4pPr algn="ctr" rtl="0" eaLnBrk="0" fontAlgn="base" hangingPunct="0">
        <a:spcBef>
          <a:spcPct val="0"/>
        </a:spcBef>
        <a:spcAft>
          <a:spcPct val="0"/>
        </a:spcAft>
        <a:defRPr sz="3600">
          <a:solidFill>
            <a:srgbClr val="0000FF"/>
          </a:solidFill>
          <a:latin typeface="Arial" charset="0"/>
        </a:defRPr>
      </a:lvl4pPr>
      <a:lvl5pPr algn="ctr" rtl="0" eaLnBrk="0" fontAlgn="base" hangingPunct="0">
        <a:spcBef>
          <a:spcPct val="0"/>
        </a:spcBef>
        <a:spcAft>
          <a:spcPct val="0"/>
        </a:spcAft>
        <a:defRPr sz="3600">
          <a:solidFill>
            <a:srgbClr val="0000FF"/>
          </a:solidFill>
          <a:latin typeface="Arial" charset="0"/>
        </a:defRPr>
      </a:lvl5pPr>
      <a:lvl6pPr marL="457200" algn="ctr" rtl="0" fontAlgn="base">
        <a:spcBef>
          <a:spcPct val="0"/>
        </a:spcBef>
        <a:spcAft>
          <a:spcPct val="0"/>
        </a:spcAft>
        <a:defRPr sz="3600">
          <a:solidFill>
            <a:srgbClr val="0000FF"/>
          </a:solidFill>
          <a:latin typeface="Arial" charset="0"/>
        </a:defRPr>
      </a:lvl6pPr>
      <a:lvl7pPr marL="914400" algn="ctr" rtl="0" fontAlgn="base">
        <a:spcBef>
          <a:spcPct val="0"/>
        </a:spcBef>
        <a:spcAft>
          <a:spcPct val="0"/>
        </a:spcAft>
        <a:defRPr sz="3600">
          <a:solidFill>
            <a:srgbClr val="0000FF"/>
          </a:solidFill>
          <a:latin typeface="Arial" charset="0"/>
        </a:defRPr>
      </a:lvl7pPr>
      <a:lvl8pPr marL="1371600" algn="ctr" rtl="0" fontAlgn="base">
        <a:spcBef>
          <a:spcPct val="0"/>
        </a:spcBef>
        <a:spcAft>
          <a:spcPct val="0"/>
        </a:spcAft>
        <a:defRPr sz="3600">
          <a:solidFill>
            <a:srgbClr val="0000FF"/>
          </a:solidFill>
          <a:latin typeface="Arial" charset="0"/>
        </a:defRPr>
      </a:lvl8pPr>
      <a:lvl9pPr marL="1828800" algn="ctr" rtl="0" fontAlgn="base">
        <a:spcBef>
          <a:spcPct val="0"/>
        </a:spcBef>
        <a:spcAft>
          <a:spcPct val="0"/>
        </a:spcAft>
        <a:defRPr sz="3600">
          <a:solidFill>
            <a:srgbClr val="0000FF"/>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van.webex.com/van/j.php?MTID=m3e4a005b2930ee173c78fdddcf720be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3.sce.com/sscc/law/dis/dbattach5e.nsf/0/AFA97932CA0EEDD88825802100691CAC/$FILE/SCE04V03.pdf" TargetMode="External"/><Relationship Id="rId2" Type="http://schemas.openxmlformats.org/officeDocument/2006/relationships/hyperlink" Target="http://docs.cpuc.ca.gov/PublishedDocs/Efile/G000/M185/K576/185576099.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Major System Upgrades for Customer Billing Systems</a:t>
            </a:r>
            <a:endParaRPr lang="en-US" b="1" dirty="0"/>
          </a:p>
        </p:txBody>
      </p:sp>
      <p:sp>
        <p:nvSpPr>
          <p:cNvPr id="3" name="Subtitle 2"/>
          <p:cNvSpPr>
            <a:spLocks noGrp="1"/>
          </p:cNvSpPr>
          <p:nvPr>
            <p:ph type="subTitle" idx="1"/>
          </p:nvPr>
        </p:nvSpPr>
        <p:spPr/>
        <p:txBody>
          <a:bodyPr/>
          <a:lstStyle/>
          <a:p>
            <a:r>
              <a:rPr lang="en-US" sz="2800" dirty="0" smtClean="0"/>
              <a:t>Workshop</a:t>
            </a:r>
            <a:endParaRPr lang="en-US" sz="2800" dirty="0"/>
          </a:p>
        </p:txBody>
      </p:sp>
      <p:sp>
        <p:nvSpPr>
          <p:cNvPr id="4" name="Slide Number Placeholder 3"/>
          <p:cNvSpPr>
            <a:spLocks noGrp="1"/>
          </p:cNvSpPr>
          <p:nvPr>
            <p:ph type="sldNum" sz="quarter" idx="12"/>
          </p:nvPr>
        </p:nvSpPr>
        <p:spPr/>
        <p:txBody>
          <a:bodyPr/>
          <a:lstStyle/>
          <a:p>
            <a:fld id="{7D8CE67B-4CC8-4FF1-AD5C-98C9675556AA}" type="slidenum">
              <a:rPr lang="en-US" altLang="en-US" smtClean="0"/>
              <a:pPr/>
              <a:t>1</a:t>
            </a:fld>
            <a:endParaRPr lang="en-US" altLang="en-US"/>
          </a:p>
        </p:txBody>
      </p:sp>
      <p:sp>
        <p:nvSpPr>
          <p:cNvPr id="5" name="TextBox 4"/>
          <p:cNvSpPr txBox="1"/>
          <p:nvPr/>
        </p:nvSpPr>
        <p:spPr>
          <a:xfrm>
            <a:off x="254000" y="5410200"/>
            <a:ext cx="5943600" cy="1169551"/>
          </a:xfrm>
          <a:prstGeom prst="rect">
            <a:avLst/>
          </a:prstGeom>
          <a:noFill/>
        </p:spPr>
        <p:txBody>
          <a:bodyPr wrap="square" rtlCol="0">
            <a:spAutoFit/>
          </a:bodyPr>
          <a:lstStyle/>
          <a:p>
            <a:pPr algn="l">
              <a:spcBef>
                <a:spcPts val="0"/>
              </a:spcBef>
            </a:pPr>
            <a:r>
              <a:rPr lang="en-US" sz="1400" b="0" i="1" dirty="0" smtClean="0"/>
              <a:t>Presented by: </a:t>
            </a:r>
          </a:p>
          <a:p>
            <a:pPr algn="l">
              <a:spcBef>
                <a:spcPts val="0"/>
              </a:spcBef>
            </a:pPr>
            <a:r>
              <a:rPr lang="en-US" sz="1400" b="0" dirty="0" smtClean="0"/>
              <a:t>David Zizmor</a:t>
            </a:r>
          </a:p>
          <a:p>
            <a:pPr algn="l">
              <a:spcBef>
                <a:spcPts val="0"/>
              </a:spcBef>
            </a:pPr>
            <a:r>
              <a:rPr lang="en-US" sz="1400" b="0" dirty="0" smtClean="0"/>
              <a:t>CPUC Energy Division - </a:t>
            </a:r>
            <a:r>
              <a:rPr lang="en-US" sz="1400" b="0" dirty="0" smtClean="0"/>
              <a:t>Electric </a:t>
            </a:r>
            <a:r>
              <a:rPr lang="en-US" sz="1400" b="0" dirty="0" smtClean="0"/>
              <a:t>Costs Section</a:t>
            </a:r>
          </a:p>
          <a:p>
            <a:pPr algn="l">
              <a:spcBef>
                <a:spcPts val="0"/>
              </a:spcBef>
            </a:pPr>
            <a:r>
              <a:rPr lang="en-US" sz="1400" b="0" dirty="0" smtClean="0"/>
              <a:t>Workshop</a:t>
            </a:r>
            <a:endParaRPr lang="en-US" sz="1400" b="0" dirty="0" smtClean="0"/>
          </a:p>
          <a:p>
            <a:pPr algn="l">
              <a:spcBef>
                <a:spcPts val="0"/>
              </a:spcBef>
            </a:pPr>
            <a:r>
              <a:rPr lang="en-US" sz="1400" b="0" dirty="0" smtClean="0"/>
              <a:t>June 27, 2017</a:t>
            </a:r>
            <a:endParaRPr lang="en-US" sz="1400" b="0" dirty="0"/>
          </a:p>
        </p:txBody>
      </p:sp>
    </p:spTree>
    <p:extLst>
      <p:ext uri="{BB962C8B-B14F-4D97-AF65-F5344CB8AC3E}">
        <p14:creationId xmlns:p14="http://schemas.microsoft.com/office/powerpoint/2010/main" val="1683873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Call-In/WebEx Info</a:t>
            </a:r>
            <a:endParaRPr lang="en-US" sz="3200" dirty="0"/>
          </a:p>
        </p:txBody>
      </p:sp>
      <p:sp>
        <p:nvSpPr>
          <p:cNvPr id="3" name="Content Placeholder 2"/>
          <p:cNvSpPr>
            <a:spLocks noGrp="1"/>
          </p:cNvSpPr>
          <p:nvPr>
            <p:ph idx="1"/>
          </p:nvPr>
        </p:nvSpPr>
        <p:spPr/>
        <p:txBody>
          <a:bodyPr/>
          <a:lstStyle/>
          <a:p>
            <a:pPr marL="0" indent="0" algn="ctr">
              <a:buNone/>
            </a:pPr>
            <a:r>
              <a:rPr lang="en-US" sz="2800" b="1" dirty="0"/>
              <a:t>Conference Phone Line</a:t>
            </a:r>
            <a:r>
              <a:rPr lang="en-US" sz="2800" dirty="0"/>
              <a:t>:  866-619-6147</a:t>
            </a:r>
            <a:br>
              <a:rPr lang="en-US" sz="2800" dirty="0"/>
            </a:br>
            <a:r>
              <a:rPr lang="en-US" sz="2800" b="1" dirty="0"/>
              <a:t>Participant Code</a:t>
            </a:r>
            <a:r>
              <a:rPr lang="en-US" sz="2800" dirty="0"/>
              <a:t>:  8617394</a:t>
            </a:r>
            <a:br>
              <a:rPr lang="en-US" sz="2800" dirty="0"/>
            </a:br>
            <a:r>
              <a:rPr lang="en-US" sz="2800" dirty="0"/>
              <a:t/>
            </a:r>
            <a:br>
              <a:rPr lang="en-US" sz="2800" dirty="0"/>
            </a:br>
            <a:r>
              <a:rPr lang="en-US" sz="2800" dirty="0"/>
              <a:t/>
            </a:r>
            <a:br>
              <a:rPr lang="en-US" sz="2800" dirty="0"/>
            </a:br>
            <a:r>
              <a:rPr lang="en-US" sz="2800" dirty="0"/>
              <a:t>To start or join the online </a:t>
            </a:r>
            <a:r>
              <a:rPr lang="en-US" sz="2800" dirty="0" smtClean="0"/>
              <a:t>meeting: </a:t>
            </a:r>
            <a:r>
              <a:rPr lang="en-US" sz="2800" u="sng" dirty="0">
                <a:hlinkClick r:id="rId2"/>
              </a:rPr>
              <a:t>https://van.webex.com/van/j.php?MTID=m3e4a005b2930ee173c78fdddcf720be6</a:t>
            </a:r>
            <a:endParaRPr lang="en-US" sz="2800" b="1" u="sng" dirty="0"/>
          </a:p>
        </p:txBody>
      </p:sp>
      <p:sp>
        <p:nvSpPr>
          <p:cNvPr id="4" name="Slide Number Placeholder 3"/>
          <p:cNvSpPr>
            <a:spLocks noGrp="1"/>
          </p:cNvSpPr>
          <p:nvPr>
            <p:ph type="sldNum" sz="quarter" idx="12"/>
          </p:nvPr>
        </p:nvSpPr>
        <p:spPr/>
        <p:txBody>
          <a:bodyPr/>
          <a:lstStyle/>
          <a:p>
            <a:fld id="{9D362441-DE6E-4540-AFC7-521C43CFEDBA}" type="slidenum">
              <a:rPr lang="en-US" altLang="en-US" smtClean="0"/>
              <a:pPr/>
              <a:t>2</a:t>
            </a:fld>
            <a:endParaRPr lang="en-US" altLang="en-US"/>
          </a:p>
        </p:txBody>
      </p:sp>
    </p:spTree>
    <p:extLst>
      <p:ext uri="{BB962C8B-B14F-4D97-AF65-F5344CB8AC3E}">
        <p14:creationId xmlns:p14="http://schemas.microsoft.com/office/powerpoint/2010/main" val="16385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6934200" cy="990600"/>
          </a:xfrm>
        </p:spPr>
        <p:txBody>
          <a:bodyPr/>
          <a:lstStyle/>
          <a:p>
            <a:r>
              <a:rPr lang="en-US" dirty="0" smtClean="0"/>
              <a:t>Agenda</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40028273"/>
              </p:ext>
            </p:extLst>
          </p:nvPr>
        </p:nvGraphicFramePr>
        <p:xfrm>
          <a:off x="1052512" y="1752600"/>
          <a:ext cx="6734175" cy="4025741"/>
        </p:xfrm>
        <a:graphic>
          <a:graphicData uri="http://schemas.openxmlformats.org/drawingml/2006/table">
            <a:tbl>
              <a:tblPr firstRow="1" firstCol="1" bandRow="1">
                <a:tableStyleId>{5C22544A-7EE6-4342-B048-85BDC9FD1C3A}</a:tableStyleId>
              </a:tblPr>
              <a:tblGrid>
                <a:gridCol w="1069975"/>
                <a:gridCol w="4295775"/>
                <a:gridCol w="1368425"/>
              </a:tblGrid>
              <a:tr h="322621">
                <a:tc>
                  <a:txBody>
                    <a:bodyPr/>
                    <a:lstStyle/>
                    <a:p>
                      <a:pPr marL="0" marR="0" algn="ctr">
                        <a:spcBef>
                          <a:spcPts val="0"/>
                        </a:spcBef>
                        <a:spcAft>
                          <a:spcPts val="0"/>
                        </a:spcAft>
                      </a:pPr>
                      <a:r>
                        <a:rPr lang="en-US" sz="1200" dirty="0">
                          <a:effectLst/>
                        </a:rPr>
                        <a:t>Time</a:t>
                      </a:r>
                      <a:endParaRPr lang="en-US" sz="1200" dirty="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200" dirty="0">
                          <a:effectLst/>
                        </a:rPr>
                        <a:t>Topic</a:t>
                      </a:r>
                      <a:endParaRPr lang="en-US" sz="1200" dirty="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200">
                          <a:effectLst/>
                        </a:rPr>
                        <a:t>Lead(s)</a:t>
                      </a:r>
                      <a:endParaRPr lang="en-US" sz="1200">
                        <a:solidFill>
                          <a:srgbClr val="000000"/>
                        </a:solidFill>
                        <a:effectLst/>
                        <a:latin typeface="Arial"/>
                        <a:ea typeface="Calibri"/>
                      </a:endParaRPr>
                    </a:p>
                  </a:txBody>
                  <a:tcPr marL="73025" marR="73025" marT="0" marB="0"/>
                </a:tc>
              </a:tr>
              <a:tr h="462890">
                <a:tc>
                  <a:txBody>
                    <a:bodyPr/>
                    <a:lstStyle/>
                    <a:p>
                      <a:pPr marL="0" marR="0" algn="ctr">
                        <a:spcBef>
                          <a:spcPts val="0"/>
                        </a:spcBef>
                        <a:spcAft>
                          <a:spcPts val="0"/>
                        </a:spcAft>
                      </a:pPr>
                      <a:r>
                        <a:rPr lang="en-US" sz="1100">
                          <a:effectLst/>
                        </a:rPr>
                        <a:t>9:30 – 9:40</a:t>
                      </a:r>
                      <a:endParaRPr lang="en-US" sz="1200">
                        <a:effectLst/>
                      </a:endParaRPr>
                    </a:p>
                    <a:p>
                      <a:pPr marL="0" marR="0" algn="ctr">
                        <a:spcBef>
                          <a:spcPts val="0"/>
                        </a:spcBef>
                        <a:spcAft>
                          <a:spcPts val="0"/>
                        </a:spcAft>
                      </a:pPr>
                      <a:r>
                        <a:rPr lang="en-US" sz="1100">
                          <a:effectLst/>
                        </a:rPr>
                        <a:t>(10 mins.)</a:t>
                      </a:r>
                      <a:endParaRPr lang="en-US" sz="1200">
                        <a:solidFill>
                          <a:srgbClr val="000000"/>
                        </a:solidFill>
                        <a:effectLst/>
                        <a:latin typeface="Arial"/>
                        <a:ea typeface="Calibri"/>
                      </a:endParaRPr>
                    </a:p>
                  </a:txBody>
                  <a:tcPr marL="73025" marR="73025" marT="0" marB="0"/>
                </a:tc>
                <a:tc>
                  <a:txBody>
                    <a:bodyPr/>
                    <a:lstStyle/>
                    <a:p>
                      <a:pPr marL="0" marR="0" algn="l">
                        <a:spcBef>
                          <a:spcPts val="0"/>
                        </a:spcBef>
                        <a:spcAft>
                          <a:spcPts val="0"/>
                        </a:spcAft>
                      </a:pPr>
                      <a:r>
                        <a:rPr lang="en-US" sz="1100">
                          <a:effectLst/>
                        </a:rPr>
                        <a:t>Welcome and Opening Remarks</a:t>
                      </a:r>
                      <a:endParaRPr lang="en-US" sz="120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100">
                          <a:effectLst/>
                        </a:rPr>
                        <a:t>David Zizmor/</a:t>
                      </a:r>
                      <a:endParaRPr lang="en-US" sz="1200">
                        <a:effectLst/>
                      </a:endParaRPr>
                    </a:p>
                    <a:p>
                      <a:pPr marL="0" marR="0" algn="ctr">
                        <a:spcBef>
                          <a:spcPts val="0"/>
                        </a:spcBef>
                        <a:spcAft>
                          <a:spcPts val="0"/>
                        </a:spcAft>
                      </a:pPr>
                      <a:r>
                        <a:rPr lang="en-US" sz="1100">
                          <a:effectLst/>
                        </a:rPr>
                        <a:t>Ed Randolph</a:t>
                      </a:r>
                      <a:endParaRPr lang="en-US" sz="1200">
                        <a:solidFill>
                          <a:srgbClr val="000000"/>
                        </a:solidFill>
                        <a:effectLst/>
                        <a:latin typeface="Arial"/>
                        <a:ea typeface="Calibri"/>
                      </a:endParaRPr>
                    </a:p>
                  </a:txBody>
                  <a:tcPr marL="73025" marR="73025" marT="0" marB="0"/>
                </a:tc>
              </a:tr>
              <a:tr h="462890">
                <a:tc>
                  <a:txBody>
                    <a:bodyPr/>
                    <a:lstStyle/>
                    <a:p>
                      <a:pPr marL="0" marR="0" algn="ctr">
                        <a:spcBef>
                          <a:spcPts val="0"/>
                        </a:spcBef>
                        <a:spcAft>
                          <a:spcPts val="0"/>
                        </a:spcAft>
                      </a:pPr>
                      <a:r>
                        <a:rPr lang="en-US" sz="1100">
                          <a:effectLst/>
                        </a:rPr>
                        <a:t>9:40 – 10:10</a:t>
                      </a:r>
                      <a:endParaRPr lang="en-US" sz="1200">
                        <a:effectLst/>
                      </a:endParaRPr>
                    </a:p>
                    <a:p>
                      <a:pPr marL="0" marR="0" algn="ctr">
                        <a:spcBef>
                          <a:spcPts val="0"/>
                        </a:spcBef>
                        <a:spcAft>
                          <a:spcPts val="0"/>
                        </a:spcAft>
                      </a:pPr>
                      <a:r>
                        <a:rPr lang="en-US" sz="1100">
                          <a:effectLst/>
                        </a:rPr>
                        <a:t>(30 mins.)</a:t>
                      </a:r>
                      <a:endParaRPr lang="en-US" sz="1200">
                        <a:solidFill>
                          <a:srgbClr val="000000"/>
                        </a:solidFill>
                        <a:effectLst/>
                        <a:latin typeface="Arial"/>
                        <a:ea typeface="Calibri"/>
                      </a:endParaRPr>
                    </a:p>
                  </a:txBody>
                  <a:tcPr marL="73025" marR="73025" marT="0" marB="0"/>
                </a:tc>
                <a:tc>
                  <a:txBody>
                    <a:bodyPr/>
                    <a:lstStyle/>
                    <a:p>
                      <a:pPr marL="0" marR="0" algn="l">
                        <a:spcBef>
                          <a:spcPts val="0"/>
                        </a:spcBef>
                        <a:spcAft>
                          <a:spcPts val="0"/>
                        </a:spcAft>
                      </a:pPr>
                      <a:r>
                        <a:rPr lang="en-US" sz="1100">
                          <a:effectLst/>
                        </a:rPr>
                        <a:t>SDG&amp;E CIS (</a:t>
                      </a:r>
                      <a:r>
                        <a:rPr lang="en-US" sz="1100" u="sng">
                          <a:effectLst/>
                          <a:hlinkClick r:id="rId2"/>
                        </a:rPr>
                        <a:t>A.17-04-027</a:t>
                      </a:r>
                      <a:r>
                        <a:rPr lang="en-US" sz="1100">
                          <a:effectLst/>
                        </a:rPr>
                        <a:t>) Presentation</a:t>
                      </a:r>
                      <a:endParaRPr lang="en-US" sz="120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100">
                          <a:effectLst/>
                        </a:rPr>
                        <a:t>SDG&amp;E Staff</a:t>
                      </a:r>
                      <a:endParaRPr lang="en-US" sz="1100">
                        <a:effectLst/>
                        <a:latin typeface="Calibri"/>
                        <a:ea typeface="Calibri"/>
                        <a:cs typeface="Times New Roman"/>
                      </a:endParaRPr>
                    </a:p>
                  </a:txBody>
                  <a:tcPr marL="73025" marR="73025" marT="0" marB="0"/>
                </a:tc>
              </a:tr>
              <a:tr h="462890">
                <a:tc>
                  <a:txBody>
                    <a:bodyPr/>
                    <a:lstStyle/>
                    <a:p>
                      <a:pPr marL="0" marR="0" algn="ctr">
                        <a:spcBef>
                          <a:spcPts val="0"/>
                        </a:spcBef>
                        <a:spcAft>
                          <a:spcPts val="0"/>
                        </a:spcAft>
                      </a:pPr>
                      <a:r>
                        <a:rPr lang="en-US" sz="1100">
                          <a:effectLst/>
                        </a:rPr>
                        <a:t>10:10 – 10:15</a:t>
                      </a:r>
                      <a:endParaRPr lang="en-US" sz="1200">
                        <a:effectLst/>
                      </a:endParaRPr>
                    </a:p>
                    <a:p>
                      <a:pPr marL="0" marR="0" algn="ctr">
                        <a:spcBef>
                          <a:spcPts val="0"/>
                        </a:spcBef>
                        <a:spcAft>
                          <a:spcPts val="0"/>
                        </a:spcAft>
                      </a:pPr>
                      <a:r>
                        <a:rPr lang="en-US" sz="1100">
                          <a:effectLst/>
                        </a:rPr>
                        <a:t>(5 mins.)</a:t>
                      </a:r>
                      <a:endParaRPr lang="en-US" sz="1200">
                        <a:solidFill>
                          <a:srgbClr val="000000"/>
                        </a:solidFill>
                        <a:effectLst/>
                        <a:latin typeface="Arial"/>
                        <a:ea typeface="Calibri"/>
                      </a:endParaRPr>
                    </a:p>
                  </a:txBody>
                  <a:tcPr marL="73025" marR="73025" marT="0" marB="0"/>
                </a:tc>
                <a:tc>
                  <a:txBody>
                    <a:bodyPr/>
                    <a:lstStyle/>
                    <a:p>
                      <a:pPr marL="0" marR="0" algn="l">
                        <a:spcBef>
                          <a:spcPts val="0"/>
                        </a:spcBef>
                        <a:spcAft>
                          <a:spcPts val="0"/>
                        </a:spcAft>
                      </a:pPr>
                      <a:r>
                        <a:rPr lang="en-US" sz="1100">
                          <a:effectLst/>
                        </a:rPr>
                        <a:t>Break</a:t>
                      </a:r>
                      <a:endParaRPr lang="en-US" sz="120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100">
                          <a:effectLst/>
                        </a:rPr>
                        <a:t> </a:t>
                      </a:r>
                      <a:endParaRPr lang="en-US" sz="1200">
                        <a:solidFill>
                          <a:srgbClr val="000000"/>
                        </a:solidFill>
                        <a:effectLst/>
                        <a:latin typeface="Arial"/>
                        <a:ea typeface="Calibri"/>
                      </a:endParaRPr>
                    </a:p>
                  </a:txBody>
                  <a:tcPr marL="73025" marR="73025" marT="0" marB="0"/>
                </a:tc>
              </a:tr>
              <a:tr h="462890">
                <a:tc>
                  <a:txBody>
                    <a:bodyPr/>
                    <a:lstStyle/>
                    <a:p>
                      <a:pPr marL="0" marR="0" algn="ctr">
                        <a:spcBef>
                          <a:spcPts val="0"/>
                        </a:spcBef>
                        <a:spcAft>
                          <a:spcPts val="0"/>
                        </a:spcAft>
                      </a:pPr>
                      <a:r>
                        <a:rPr lang="en-US" sz="1100">
                          <a:effectLst/>
                        </a:rPr>
                        <a:t>10:15 – 11:15</a:t>
                      </a:r>
                      <a:endParaRPr lang="en-US" sz="1200">
                        <a:effectLst/>
                      </a:endParaRPr>
                    </a:p>
                    <a:p>
                      <a:pPr marL="0" marR="0" algn="ctr">
                        <a:spcBef>
                          <a:spcPts val="0"/>
                        </a:spcBef>
                        <a:spcAft>
                          <a:spcPts val="0"/>
                        </a:spcAft>
                      </a:pPr>
                      <a:r>
                        <a:rPr lang="en-US" sz="1100">
                          <a:effectLst/>
                        </a:rPr>
                        <a:t>(30 mins.)</a:t>
                      </a:r>
                      <a:endParaRPr lang="en-US" sz="1200">
                        <a:solidFill>
                          <a:srgbClr val="000000"/>
                        </a:solidFill>
                        <a:effectLst/>
                        <a:latin typeface="Arial"/>
                        <a:ea typeface="Calibri"/>
                      </a:endParaRPr>
                    </a:p>
                  </a:txBody>
                  <a:tcPr marL="73025" marR="73025" marT="0" marB="0"/>
                </a:tc>
                <a:tc>
                  <a:txBody>
                    <a:bodyPr/>
                    <a:lstStyle/>
                    <a:p>
                      <a:pPr marL="0" marR="0" algn="l">
                        <a:spcBef>
                          <a:spcPts val="0"/>
                        </a:spcBef>
                        <a:spcAft>
                          <a:spcPts val="0"/>
                        </a:spcAft>
                      </a:pPr>
                      <a:r>
                        <a:rPr lang="en-US" sz="1100">
                          <a:effectLst/>
                        </a:rPr>
                        <a:t>SCE Customer Service Re-Platform (A.16-09-001 – </a:t>
                      </a:r>
                      <a:r>
                        <a:rPr lang="en-US" sz="1100" u="sng">
                          <a:effectLst/>
                          <a:hlinkClick r:id="rId3"/>
                        </a:rPr>
                        <a:t>Testimony SCE-04, Vol. 3</a:t>
                      </a:r>
                      <a:r>
                        <a:rPr lang="en-US" sz="1100">
                          <a:effectLst/>
                        </a:rPr>
                        <a:t>) Presentation</a:t>
                      </a:r>
                      <a:endParaRPr lang="en-US" sz="120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100">
                          <a:effectLst/>
                        </a:rPr>
                        <a:t>SCE Staff</a:t>
                      </a:r>
                      <a:endParaRPr lang="en-US" sz="1200">
                        <a:solidFill>
                          <a:srgbClr val="000000"/>
                        </a:solidFill>
                        <a:effectLst/>
                        <a:latin typeface="Arial"/>
                        <a:ea typeface="Calibri"/>
                      </a:endParaRPr>
                    </a:p>
                  </a:txBody>
                  <a:tcPr marL="73025" marR="73025" marT="0" marB="0"/>
                </a:tc>
              </a:tr>
              <a:tr h="462890">
                <a:tc>
                  <a:txBody>
                    <a:bodyPr/>
                    <a:lstStyle/>
                    <a:p>
                      <a:pPr marL="0" marR="0" algn="ctr">
                        <a:spcBef>
                          <a:spcPts val="0"/>
                        </a:spcBef>
                        <a:spcAft>
                          <a:spcPts val="0"/>
                        </a:spcAft>
                      </a:pPr>
                      <a:r>
                        <a:rPr lang="en-US" sz="1100">
                          <a:effectLst/>
                        </a:rPr>
                        <a:t>11:15 – 11:20</a:t>
                      </a:r>
                      <a:endParaRPr lang="en-US" sz="1200">
                        <a:effectLst/>
                      </a:endParaRPr>
                    </a:p>
                    <a:p>
                      <a:pPr marL="0" marR="0" algn="ctr">
                        <a:spcBef>
                          <a:spcPts val="0"/>
                        </a:spcBef>
                        <a:spcAft>
                          <a:spcPts val="0"/>
                        </a:spcAft>
                      </a:pPr>
                      <a:r>
                        <a:rPr lang="en-US" sz="1100">
                          <a:effectLst/>
                        </a:rPr>
                        <a:t>(5 mins.)</a:t>
                      </a:r>
                      <a:endParaRPr lang="en-US" sz="1200">
                        <a:solidFill>
                          <a:srgbClr val="000000"/>
                        </a:solidFill>
                        <a:effectLst/>
                        <a:latin typeface="Arial"/>
                        <a:ea typeface="Calibri"/>
                      </a:endParaRPr>
                    </a:p>
                  </a:txBody>
                  <a:tcPr marL="73025" marR="73025" marT="0" marB="0"/>
                </a:tc>
                <a:tc>
                  <a:txBody>
                    <a:bodyPr/>
                    <a:lstStyle/>
                    <a:p>
                      <a:pPr marL="0" marR="0" algn="l">
                        <a:spcBef>
                          <a:spcPts val="0"/>
                        </a:spcBef>
                        <a:spcAft>
                          <a:spcPts val="0"/>
                        </a:spcAft>
                      </a:pPr>
                      <a:r>
                        <a:rPr lang="en-US" sz="1100">
                          <a:effectLst/>
                        </a:rPr>
                        <a:t>Break</a:t>
                      </a:r>
                      <a:endParaRPr lang="en-US" sz="120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100">
                          <a:effectLst/>
                        </a:rPr>
                        <a:t> </a:t>
                      </a:r>
                      <a:endParaRPr lang="en-US" sz="1200">
                        <a:solidFill>
                          <a:srgbClr val="000000"/>
                        </a:solidFill>
                        <a:effectLst/>
                        <a:latin typeface="Arial"/>
                        <a:ea typeface="Calibri"/>
                      </a:endParaRPr>
                    </a:p>
                  </a:txBody>
                  <a:tcPr marL="73025" marR="73025" marT="0" marB="0"/>
                </a:tc>
              </a:tr>
              <a:tr h="462890">
                <a:tc>
                  <a:txBody>
                    <a:bodyPr/>
                    <a:lstStyle/>
                    <a:p>
                      <a:pPr marL="0" marR="0" algn="ctr">
                        <a:spcBef>
                          <a:spcPts val="0"/>
                        </a:spcBef>
                        <a:spcAft>
                          <a:spcPts val="0"/>
                        </a:spcAft>
                      </a:pPr>
                      <a:r>
                        <a:rPr lang="en-US" sz="1100">
                          <a:effectLst/>
                        </a:rPr>
                        <a:t>11:20 – 11:35</a:t>
                      </a:r>
                      <a:endParaRPr lang="en-US" sz="1200">
                        <a:effectLst/>
                      </a:endParaRPr>
                    </a:p>
                    <a:p>
                      <a:pPr marL="0" marR="0" algn="ctr">
                        <a:spcBef>
                          <a:spcPts val="0"/>
                        </a:spcBef>
                        <a:spcAft>
                          <a:spcPts val="0"/>
                        </a:spcAft>
                      </a:pPr>
                      <a:r>
                        <a:rPr lang="en-US" sz="1100">
                          <a:effectLst/>
                        </a:rPr>
                        <a:t>(15 mins.)</a:t>
                      </a:r>
                      <a:endParaRPr lang="en-US" sz="1200">
                        <a:solidFill>
                          <a:srgbClr val="000000"/>
                        </a:solidFill>
                        <a:effectLst/>
                        <a:latin typeface="Arial"/>
                        <a:ea typeface="Calibri"/>
                      </a:endParaRPr>
                    </a:p>
                  </a:txBody>
                  <a:tcPr marL="73025" marR="73025" marT="0" marB="0"/>
                </a:tc>
                <a:tc>
                  <a:txBody>
                    <a:bodyPr/>
                    <a:lstStyle/>
                    <a:p>
                      <a:pPr marL="0" marR="0" algn="l">
                        <a:spcBef>
                          <a:spcPts val="0"/>
                        </a:spcBef>
                        <a:spcAft>
                          <a:spcPts val="0"/>
                        </a:spcAft>
                      </a:pPr>
                      <a:r>
                        <a:rPr lang="en-US" sz="1100">
                          <a:effectLst/>
                        </a:rPr>
                        <a:t>PG&amp;E Presentation</a:t>
                      </a:r>
                      <a:endParaRPr lang="en-US" sz="120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100">
                          <a:effectLst/>
                        </a:rPr>
                        <a:t>PG&amp;E Staff</a:t>
                      </a:r>
                      <a:endParaRPr lang="en-US" sz="1200">
                        <a:solidFill>
                          <a:srgbClr val="000000"/>
                        </a:solidFill>
                        <a:effectLst/>
                        <a:latin typeface="Arial"/>
                        <a:ea typeface="Calibri"/>
                      </a:endParaRPr>
                    </a:p>
                  </a:txBody>
                  <a:tcPr marL="73025" marR="73025" marT="0" marB="0"/>
                </a:tc>
              </a:tr>
              <a:tr h="462890">
                <a:tc>
                  <a:txBody>
                    <a:bodyPr/>
                    <a:lstStyle/>
                    <a:p>
                      <a:pPr marL="0" marR="0" algn="ctr">
                        <a:spcBef>
                          <a:spcPts val="0"/>
                        </a:spcBef>
                        <a:spcAft>
                          <a:spcPts val="0"/>
                        </a:spcAft>
                      </a:pPr>
                      <a:r>
                        <a:rPr lang="en-US" sz="1100">
                          <a:effectLst/>
                        </a:rPr>
                        <a:t>11:40 – 12:20</a:t>
                      </a:r>
                      <a:endParaRPr lang="en-US" sz="1200">
                        <a:effectLst/>
                      </a:endParaRPr>
                    </a:p>
                    <a:p>
                      <a:pPr marL="0" marR="0" algn="ctr">
                        <a:spcBef>
                          <a:spcPts val="0"/>
                        </a:spcBef>
                        <a:spcAft>
                          <a:spcPts val="0"/>
                        </a:spcAft>
                      </a:pPr>
                      <a:r>
                        <a:rPr lang="en-US" sz="1100">
                          <a:effectLst/>
                        </a:rPr>
                        <a:t>(40 mins.)</a:t>
                      </a:r>
                      <a:endParaRPr lang="en-US" sz="1200">
                        <a:solidFill>
                          <a:srgbClr val="000000"/>
                        </a:solidFill>
                        <a:effectLst/>
                        <a:latin typeface="Arial"/>
                        <a:ea typeface="Calibri"/>
                      </a:endParaRPr>
                    </a:p>
                  </a:txBody>
                  <a:tcPr marL="73025" marR="73025" marT="0" marB="0" anchor="ctr"/>
                </a:tc>
                <a:tc>
                  <a:txBody>
                    <a:bodyPr/>
                    <a:lstStyle/>
                    <a:p>
                      <a:pPr marL="0" marR="0" algn="l">
                        <a:lnSpc>
                          <a:spcPts val="1275"/>
                        </a:lnSpc>
                        <a:spcBef>
                          <a:spcPts val="0"/>
                        </a:spcBef>
                        <a:spcAft>
                          <a:spcPts val="0"/>
                        </a:spcAft>
                      </a:pPr>
                      <a:r>
                        <a:rPr lang="en-US" sz="1100">
                          <a:effectLst/>
                        </a:rPr>
                        <a:t>Panel Discussion and Public Questions</a:t>
                      </a:r>
                      <a:endParaRPr lang="en-US" sz="1100">
                        <a:effectLst/>
                        <a:latin typeface="Calibri"/>
                        <a:ea typeface="Calibri"/>
                        <a:cs typeface="Times New Roman"/>
                      </a:endParaRPr>
                    </a:p>
                  </a:txBody>
                  <a:tcPr marL="73025" marR="73025" marT="0" marB="0" anchor="ctr"/>
                </a:tc>
                <a:tc>
                  <a:txBody>
                    <a:bodyPr/>
                    <a:lstStyle/>
                    <a:p>
                      <a:pPr marL="0" marR="0" algn="ctr">
                        <a:spcBef>
                          <a:spcPts val="0"/>
                        </a:spcBef>
                        <a:spcAft>
                          <a:spcPts val="0"/>
                        </a:spcAft>
                      </a:pPr>
                      <a:r>
                        <a:rPr lang="en-US" sz="1100">
                          <a:effectLst/>
                        </a:rPr>
                        <a:t>All</a:t>
                      </a:r>
                      <a:endParaRPr lang="en-US" sz="1200">
                        <a:solidFill>
                          <a:srgbClr val="000000"/>
                        </a:solidFill>
                        <a:effectLst/>
                        <a:latin typeface="Arial"/>
                        <a:ea typeface="Calibri"/>
                      </a:endParaRPr>
                    </a:p>
                  </a:txBody>
                  <a:tcPr marL="73025" marR="73025" marT="0" marB="0"/>
                </a:tc>
              </a:tr>
              <a:tr h="462890">
                <a:tc>
                  <a:txBody>
                    <a:bodyPr/>
                    <a:lstStyle/>
                    <a:p>
                      <a:pPr marL="0" marR="0" algn="ctr">
                        <a:spcBef>
                          <a:spcPts val="0"/>
                        </a:spcBef>
                        <a:spcAft>
                          <a:spcPts val="0"/>
                        </a:spcAft>
                      </a:pPr>
                      <a:r>
                        <a:rPr lang="en-US" sz="1100">
                          <a:effectLst/>
                        </a:rPr>
                        <a:t>12:20 – 12:30</a:t>
                      </a:r>
                      <a:endParaRPr lang="en-US" sz="1200">
                        <a:effectLst/>
                      </a:endParaRPr>
                    </a:p>
                    <a:p>
                      <a:pPr marL="0" marR="0" algn="ctr">
                        <a:spcBef>
                          <a:spcPts val="0"/>
                        </a:spcBef>
                        <a:spcAft>
                          <a:spcPts val="0"/>
                        </a:spcAft>
                      </a:pPr>
                      <a:r>
                        <a:rPr lang="en-US" sz="1100">
                          <a:effectLst/>
                        </a:rPr>
                        <a:t>(10 mins.)</a:t>
                      </a:r>
                      <a:endParaRPr lang="en-US" sz="1200">
                        <a:solidFill>
                          <a:srgbClr val="000000"/>
                        </a:solidFill>
                        <a:effectLst/>
                        <a:latin typeface="Arial"/>
                        <a:ea typeface="Calibri"/>
                      </a:endParaRPr>
                    </a:p>
                  </a:txBody>
                  <a:tcPr marL="73025" marR="73025" marT="0" marB="0"/>
                </a:tc>
                <a:tc>
                  <a:txBody>
                    <a:bodyPr/>
                    <a:lstStyle/>
                    <a:p>
                      <a:pPr marL="0" marR="0" algn="l">
                        <a:spcBef>
                          <a:spcPts val="0"/>
                        </a:spcBef>
                        <a:spcAft>
                          <a:spcPts val="0"/>
                        </a:spcAft>
                      </a:pPr>
                      <a:r>
                        <a:rPr lang="en-US" sz="1100">
                          <a:effectLst/>
                        </a:rPr>
                        <a:t>Wrap-up/Adjournment</a:t>
                      </a:r>
                      <a:endParaRPr lang="en-US" sz="1200">
                        <a:solidFill>
                          <a:srgbClr val="000000"/>
                        </a:solidFill>
                        <a:effectLst/>
                        <a:latin typeface="Arial"/>
                        <a:ea typeface="Calibri"/>
                      </a:endParaRPr>
                    </a:p>
                  </a:txBody>
                  <a:tcPr marL="73025" marR="73025" marT="0" marB="0"/>
                </a:tc>
                <a:tc>
                  <a:txBody>
                    <a:bodyPr/>
                    <a:lstStyle/>
                    <a:p>
                      <a:pPr marL="0" marR="0" algn="ctr">
                        <a:spcBef>
                          <a:spcPts val="0"/>
                        </a:spcBef>
                        <a:spcAft>
                          <a:spcPts val="0"/>
                        </a:spcAft>
                      </a:pPr>
                      <a:r>
                        <a:rPr lang="en-US" sz="1100" dirty="0">
                          <a:effectLst/>
                        </a:rPr>
                        <a:t>David Zizmor</a:t>
                      </a:r>
                      <a:endParaRPr lang="en-US" sz="1200" dirty="0">
                        <a:solidFill>
                          <a:srgbClr val="000000"/>
                        </a:solidFill>
                        <a:effectLst/>
                        <a:latin typeface="Arial"/>
                        <a:ea typeface="Calibri"/>
                      </a:endParaRPr>
                    </a:p>
                  </a:txBody>
                  <a:tcPr marL="73025" marR="73025" marT="0" marB="0"/>
                </a:tc>
              </a:tr>
            </a:tbl>
          </a:graphicData>
        </a:graphic>
      </p:graphicFrame>
      <p:sp>
        <p:nvSpPr>
          <p:cNvPr id="4" name="Slide Number Placeholder 3"/>
          <p:cNvSpPr>
            <a:spLocks noGrp="1"/>
          </p:cNvSpPr>
          <p:nvPr>
            <p:ph type="sldNum" sz="quarter" idx="12"/>
          </p:nvPr>
        </p:nvSpPr>
        <p:spPr/>
        <p:txBody>
          <a:bodyPr/>
          <a:lstStyle/>
          <a:p>
            <a:fld id="{9D362441-DE6E-4540-AFC7-521C43CFEDBA}" type="slidenum">
              <a:rPr lang="en-US" altLang="en-US" smtClean="0"/>
              <a:pPr/>
              <a:t>3</a:t>
            </a:fld>
            <a:endParaRPr lang="en-US" altLang="en-US"/>
          </a:p>
        </p:txBody>
      </p:sp>
    </p:spTree>
    <p:extLst>
      <p:ext uri="{BB962C8B-B14F-4D97-AF65-F5344CB8AC3E}">
        <p14:creationId xmlns:p14="http://schemas.microsoft.com/office/powerpoint/2010/main" val="4286063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Proceedings</a:t>
            </a:r>
            <a:endParaRPr lang="en-US" dirty="0"/>
          </a:p>
        </p:txBody>
      </p:sp>
      <p:sp>
        <p:nvSpPr>
          <p:cNvPr id="3" name="Content Placeholder 2"/>
          <p:cNvSpPr>
            <a:spLocks noGrp="1"/>
          </p:cNvSpPr>
          <p:nvPr>
            <p:ph idx="1"/>
          </p:nvPr>
        </p:nvSpPr>
        <p:spPr/>
        <p:txBody>
          <a:bodyPr/>
          <a:lstStyle/>
          <a:p>
            <a:pPr>
              <a:spcAft>
                <a:spcPts val="1800"/>
              </a:spcAft>
            </a:pPr>
            <a:r>
              <a:rPr lang="en-US" sz="2800" b="1" dirty="0"/>
              <a:t>SDG&amp;E </a:t>
            </a:r>
            <a:r>
              <a:rPr lang="en-US" sz="2800" dirty="0"/>
              <a:t>Customer Information System (CIS) Replacement </a:t>
            </a:r>
            <a:r>
              <a:rPr lang="en-US" sz="2800" dirty="0" smtClean="0"/>
              <a:t>Program: </a:t>
            </a:r>
            <a:r>
              <a:rPr lang="en-US" sz="2800" dirty="0" smtClean="0">
                <a:solidFill>
                  <a:srgbClr val="FF0000"/>
                </a:solidFill>
              </a:rPr>
              <a:t>A.17-04-027</a:t>
            </a:r>
            <a:endParaRPr lang="en-US" sz="2800" dirty="0">
              <a:solidFill>
                <a:srgbClr val="FF0000"/>
              </a:solidFill>
            </a:endParaRPr>
          </a:p>
          <a:p>
            <a:pPr>
              <a:spcAft>
                <a:spcPts val="1800"/>
              </a:spcAft>
            </a:pPr>
            <a:r>
              <a:rPr lang="en-US" sz="2800" b="1" dirty="0" smtClean="0"/>
              <a:t>SCE</a:t>
            </a:r>
            <a:r>
              <a:rPr lang="en-US" sz="2800" dirty="0" smtClean="0"/>
              <a:t> 2018 General Rate Case:              </a:t>
            </a:r>
            <a:r>
              <a:rPr lang="en-US" sz="2800" dirty="0" smtClean="0">
                <a:solidFill>
                  <a:srgbClr val="FF0000"/>
                </a:solidFill>
              </a:rPr>
              <a:t>A.16-09-001</a:t>
            </a:r>
            <a:r>
              <a:rPr lang="en-US" sz="2800" dirty="0"/>
              <a:t> </a:t>
            </a:r>
            <a:r>
              <a:rPr lang="en-US" sz="2800" dirty="0" smtClean="0"/>
              <a:t>(</a:t>
            </a:r>
            <a:r>
              <a:rPr lang="en-US" sz="2800" dirty="0" smtClean="0"/>
              <a:t>Testimony SCE-04, Vol. 3) Customer Service Re-Platform</a:t>
            </a:r>
            <a:endParaRPr lang="en-US" sz="2800" dirty="0" smtClean="0"/>
          </a:p>
          <a:p>
            <a:pPr>
              <a:spcAft>
                <a:spcPts val="1800"/>
              </a:spcAft>
            </a:pPr>
            <a:r>
              <a:rPr lang="en-US" sz="2800" b="1" dirty="0" smtClean="0"/>
              <a:t>SCE</a:t>
            </a:r>
            <a:r>
              <a:rPr lang="en-US" sz="2800" dirty="0" smtClean="0"/>
              <a:t> </a:t>
            </a:r>
            <a:r>
              <a:rPr lang="en-US" sz="2800" dirty="0"/>
              <a:t>Proposal to Implement Residential Default </a:t>
            </a:r>
            <a:r>
              <a:rPr lang="en-US" sz="2800" dirty="0" smtClean="0"/>
              <a:t>TOU Rates: </a:t>
            </a:r>
            <a:r>
              <a:rPr lang="en-US" sz="2800" dirty="0" smtClean="0">
                <a:solidFill>
                  <a:srgbClr val="FF0000"/>
                </a:solidFill>
              </a:rPr>
              <a:t>A.17-04-015</a:t>
            </a:r>
            <a:endParaRPr lang="en-US" sz="2800" b="1" dirty="0">
              <a:solidFill>
                <a:srgbClr val="FF0000"/>
              </a:solidFill>
            </a:endParaRPr>
          </a:p>
        </p:txBody>
      </p:sp>
      <p:sp>
        <p:nvSpPr>
          <p:cNvPr id="4" name="Slide Number Placeholder 3"/>
          <p:cNvSpPr>
            <a:spLocks noGrp="1"/>
          </p:cNvSpPr>
          <p:nvPr>
            <p:ph type="sldNum" sz="quarter" idx="12"/>
          </p:nvPr>
        </p:nvSpPr>
        <p:spPr/>
        <p:txBody>
          <a:bodyPr/>
          <a:lstStyle/>
          <a:p>
            <a:fld id="{9D362441-DE6E-4540-AFC7-521C43CFEDBA}" type="slidenum">
              <a:rPr lang="en-US" altLang="en-US" smtClean="0"/>
              <a:pPr/>
              <a:t>4</a:t>
            </a:fld>
            <a:endParaRPr lang="en-US" altLang="en-US"/>
          </a:p>
        </p:txBody>
      </p:sp>
    </p:spTree>
    <p:extLst>
      <p:ext uri="{BB962C8B-B14F-4D97-AF65-F5344CB8AC3E}">
        <p14:creationId xmlns:p14="http://schemas.microsoft.com/office/powerpoint/2010/main" val="4195541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001000" cy="990600"/>
          </a:xfrm>
        </p:spPr>
        <p:txBody>
          <a:bodyPr/>
          <a:lstStyle/>
          <a:p>
            <a:r>
              <a:rPr lang="en-US" sz="2800" dirty="0" smtClean="0"/>
              <a:t>Time of Use (TOU) Rates</a:t>
            </a:r>
            <a:endParaRPr lang="en-US" sz="2800" dirty="0"/>
          </a:p>
        </p:txBody>
      </p:sp>
      <p:sp>
        <p:nvSpPr>
          <p:cNvPr id="3" name="Content Placeholder 2"/>
          <p:cNvSpPr>
            <a:spLocks noGrp="1"/>
          </p:cNvSpPr>
          <p:nvPr>
            <p:ph idx="1"/>
          </p:nvPr>
        </p:nvSpPr>
        <p:spPr>
          <a:xfrm>
            <a:off x="457200" y="1600200"/>
            <a:ext cx="7467600" cy="4648200"/>
          </a:xfrm>
        </p:spPr>
        <p:txBody>
          <a:bodyPr/>
          <a:lstStyle/>
          <a:p>
            <a:r>
              <a:rPr lang="en-US" sz="2400" dirty="0" smtClean="0"/>
              <a:t>TOU is a rate plan in which rates vary according to the time of day, season, and day-type.</a:t>
            </a:r>
          </a:p>
          <a:p>
            <a:pPr lvl="1"/>
            <a:r>
              <a:rPr lang="en-US" sz="2000" dirty="0" smtClean="0"/>
              <a:t>Higher rates charged during peak demand hours</a:t>
            </a:r>
          </a:p>
          <a:p>
            <a:pPr lvl="1"/>
            <a:r>
              <a:rPr lang="en-US" sz="2000" dirty="0" smtClean="0"/>
              <a:t>Lower rates charged during off-peak demand hours</a:t>
            </a:r>
          </a:p>
          <a:p>
            <a:pPr lvl="1"/>
            <a:r>
              <a:rPr lang="en-US" sz="2000" dirty="0" smtClean="0"/>
              <a:t>Goal of TOU rates is to send price signals to customers to shift energy usage from peak to off-peak hours </a:t>
            </a:r>
          </a:p>
          <a:p>
            <a:r>
              <a:rPr lang="en-US" sz="2400" dirty="0" smtClean="0"/>
              <a:t>D.15-07-001: Commission required electric IOUs to begin defaulting customers to TOU rates in 2019</a:t>
            </a:r>
          </a:p>
          <a:p>
            <a:r>
              <a:rPr lang="en-US" sz="2400" dirty="0" smtClean="0"/>
              <a:t>TOU Pilots begin in 2018 to inform the full rollout</a:t>
            </a:r>
            <a:endParaRPr lang="en-US" sz="2400" dirty="0" smtClean="0"/>
          </a:p>
          <a:p>
            <a:r>
              <a:rPr lang="en-US" sz="2400" dirty="0" smtClean="0"/>
              <a:t>IOUs will submit Rate Design Window applications in January 2018 defining their default rate and operational plans for conducting the full default</a:t>
            </a:r>
          </a:p>
        </p:txBody>
      </p:sp>
      <p:sp>
        <p:nvSpPr>
          <p:cNvPr id="4" name="Slide Number Placeholder 3"/>
          <p:cNvSpPr>
            <a:spLocks noGrp="1"/>
          </p:cNvSpPr>
          <p:nvPr>
            <p:ph type="sldNum" sz="quarter" idx="12"/>
          </p:nvPr>
        </p:nvSpPr>
        <p:spPr/>
        <p:txBody>
          <a:bodyPr/>
          <a:lstStyle/>
          <a:p>
            <a:fld id="{9D362441-DE6E-4540-AFC7-521C43CFEDBA}" type="slidenum">
              <a:rPr lang="en-US" altLang="en-US" smtClean="0"/>
              <a:pPr/>
              <a:t>5</a:t>
            </a:fld>
            <a:endParaRPr lang="en-US" altLang="en-US"/>
          </a:p>
        </p:txBody>
      </p:sp>
    </p:spTree>
    <p:extLst>
      <p:ext uri="{BB962C8B-B14F-4D97-AF65-F5344CB8AC3E}">
        <p14:creationId xmlns:p14="http://schemas.microsoft.com/office/powerpoint/2010/main" val="3470670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Topics</a:t>
            </a:r>
            <a:endParaRPr lang="en-US" dirty="0"/>
          </a:p>
        </p:txBody>
      </p:sp>
      <p:sp>
        <p:nvSpPr>
          <p:cNvPr id="3" name="Content Placeholder 2"/>
          <p:cNvSpPr>
            <a:spLocks noGrp="1"/>
          </p:cNvSpPr>
          <p:nvPr>
            <p:ph idx="1"/>
          </p:nvPr>
        </p:nvSpPr>
        <p:spPr>
          <a:xfrm>
            <a:off x="457200" y="1676400"/>
            <a:ext cx="7467600" cy="4724400"/>
          </a:xfrm>
        </p:spPr>
        <p:txBody>
          <a:bodyPr/>
          <a:lstStyle/>
          <a:p>
            <a:pPr lvl="0"/>
            <a:r>
              <a:rPr lang="en-US" sz="1200" dirty="0"/>
              <a:t>What are the primary drivers for the need for these upgrades?</a:t>
            </a:r>
          </a:p>
          <a:p>
            <a:pPr lvl="0"/>
            <a:r>
              <a:rPr lang="en-US" sz="1200" dirty="0"/>
              <a:t>What is the current state of your system?</a:t>
            </a:r>
          </a:p>
          <a:p>
            <a:pPr lvl="1"/>
            <a:r>
              <a:rPr lang="en-US" sz="1200" dirty="0"/>
              <a:t>Age of your system</a:t>
            </a:r>
          </a:p>
          <a:p>
            <a:pPr lvl="1"/>
            <a:r>
              <a:rPr lang="en-US" sz="1200" dirty="0"/>
              <a:t>When was the last time your system had a major replacement?</a:t>
            </a:r>
          </a:p>
          <a:p>
            <a:pPr lvl="1"/>
            <a:r>
              <a:rPr lang="en-US" sz="1200" dirty="0"/>
              <a:t>Challenges posed by your system</a:t>
            </a:r>
          </a:p>
          <a:p>
            <a:pPr lvl="1"/>
            <a:r>
              <a:rPr lang="en-US" sz="1200" dirty="0"/>
              <a:t>Presently, what percentage of hardware and software is owned by the utility vs. 3rd parties?</a:t>
            </a:r>
          </a:p>
          <a:p>
            <a:pPr lvl="1"/>
            <a:r>
              <a:rPr lang="en-US" sz="1200" dirty="0"/>
              <a:t>Presently, what is the breakdown of utility employees working on the system vs. contractors?</a:t>
            </a:r>
          </a:p>
          <a:p>
            <a:pPr lvl="0"/>
            <a:r>
              <a:rPr lang="en-US" sz="1200" dirty="0"/>
              <a:t>What is the utility proposing to do?  Describe the new system and its functionality.</a:t>
            </a:r>
          </a:p>
          <a:p>
            <a:pPr lvl="0"/>
            <a:r>
              <a:rPr lang="en-US" sz="1200" dirty="0"/>
              <a:t>What is the proposed timing of the upgrade?</a:t>
            </a:r>
          </a:p>
          <a:p>
            <a:pPr lvl="0"/>
            <a:r>
              <a:rPr lang="en-US" sz="1200" dirty="0"/>
              <a:t>How will the company ensure that the system will remain useful over an extended period of time, and not become out of date soon after launch?</a:t>
            </a:r>
          </a:p>
          <a:p>
            <a:pPr lvl="0"/>
            <a:r>
              <a:rPr lang="en-US" sz="1200" dirty="0"/>
              <a:t>Will this software be owned by the company, or be provided by service agreement, or will there be a different arrangement? Will the company buy off-the-shelf systems or need custom products? </a:t>
            </a:r>
          </a:p>
          <a:p>
            <a:pPr lvl="0"/>
            <a:r>
              <a:rPr lang="en-US" sz="1200" dirty="0"/>
              <a:t>How does the switch from the old system to the new one impact your ability to roll out new programs?</a:t>
            </a:r>
          </a:p>
          <a:p>
            <a:pPr lvl="1"/>
            <a:r>
              <a:rPr lang="en-US" sz="1200" dirty="0"/>
              <a:t>How does the timing of the upgrade relate to the timing of the rollout of TOU rates?   What kinds of implementation challenges does this connection to TOU rollout impose?  What happens to the TOU rate rollout if the upgrade fails / goes through an extensive delay?  </a:t>
            </a:r>
          </a:p>
          <a:p>
            <a:pPr lvl="1"/>
            <a:r>
              <a:rPr lang="en-US" sz="1200" dirty="0"/>
              <a:t>What is the impact of CCAs, and the uncertainty surrounding CCAs, on the proposed upgrades?  What about direct access (DA)?</a:t>
            </a:r>
          </a:p>
          <a:p>
            <a:pPr lvl="0"/>
            <a:r>
              <a:rPr lang="en-US" sz="1200" dirty="0"/>
              <a:t>What challenges will </a:t>
            </a:r>
            <a:r>
              <a:rPr lang="en-US" sz="1200" b="1" dirty="0"/>
              <a:t>customers</a:t>
            </a:r>
            <a:r>
              <a:rPr lang="en-US" sz="1200" dirty="0"/>
              <a:t> face as you switch from your old billing system to your new one?  How are you working to mitigate their challenges?</a:t>
            </a:r>
          </a:p>
          <a:p>
            <a:pPr marL="0" indent="0">
              <a:buNone/>
            </a:pPr>
            <a:endParaRPr lang="en-US" sz="1800" dirty="0"/>
          </a:p>
        </p:txBody>
      </p:sp>
      <p:sp>
        <p:nvSpPr>
          <p:cNvPr id="4" name="Slide Number Placeholder 3"/>
          <p:cNvSpPr>
            <a:spLocks noGrp="1"/>
          </p:cNvSpPr>
          <p:nvPr>
            <p:ph type="sldNum" sz="quarter" idx="12"/>
          </p:nvPr>
        </p:nvSpPr>
        <p:spPr/>
        <p:txBody>
          <a:bodyPr/>
          <a:lstStyle/>
          <a:p>
            <a:fld id="{9D362441-DE6E-4540-AFC7-521C43CFEDBA}" type="slidenum">
              <a:rPr lang="en-US" altLang="en-US" smtClean="0"/>
              <a:pPr/>
              <a:t>6</a:t>
            </a:fld>
            <a:endParaRPr lang="en-US" altLang="en-US"/>
          </a:p>
        </p:txBody>
      </p:sp>
    </p:spTree>
    <p:extLst>
      <p:ext uri="{BB962C8B-B14F-4D97-AF65-F5344CB8AC3E}">
        <p14:creationId xmlns:p14="http://schemas.microsoft.com/office/powerpoint/2010/main" val="3473525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alt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Radial</Template>
  <TotalTime>24543</TotalTime>
  <Words>384</Words>
  <Application>Microsoft Office PowerPoint</Application>
  <PresentationFormat>On-screen Show (4:3)</PresentationFormat>
  <Paragraphs>80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Major System Upgrades for Customer Billing Systems</vt:lpstr>
      <vt:lpstr>Call-In/WebEx Info</vt:lpstr>
      <vt:lpstr>Agenda</vt:lpstr>
      <vt:lpstr>Current Proceedings</vt:lpstr>
      <vt:lpstr>Time of Use (TOU) Rates</vt:lpstr>
      <vt:lpstr>Presentation Topics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PUC</dc:title>
  <dc:creator>Terrie Prosper</dc:creator>
  <cp:lastModifiedBy>Zizmor, David</cp:lastModifiedBy>
  <cp:revision>728</cp:revision>
  <cp:lastPrinted>2016-10-25T19:43:01Z</cp:lastPrinted>
  <dcterms:created xsi:type="dcterms:W3CDTF">2007-09-18T21:56:42Z</dcterms:created>
  <dcterms:modified xsi:type="dcterms:W3CDTF">2017-06-26T23:10:01Z</dcterms:modified>
</cp:coreProperties>
</file>