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3" r:id="rId2"/>
    <p:sldId id="381" r:id="rId3"/>
    <p:sldId id="382" r:id="rId4"/>
    <p:sldId id="383" r:id="rId5"/>
    <p:sldId id="395" r:id="rId6"/>
    <p:sldId id="384" r:id="rId7"/>
    <p:sldId id="379" r:id="rId8"/>
    <p:sldId id="378" r:id="rId9"/>
    <p:sldId id="385" r:id="rId10"/>
    <p:sldId id="391" r:id="rId11"/>
    <p:sldId id="396" r:id="rId12"/>
    <p:sldId id="392" r:id="rId13"/>
    <p:sldId id="393" r:id="rId14"/>
    <p:sldId id="398" r:id="rId15"/>
    <p:sldId id="394" r:id="rId16"/>
    <p:sldId id="399" r:id="rId17"/>
    <p:sldId id="397" r:id="rId18"/>
    <p:sldId id="377" r:id="rId19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0066FF"/>
    <a:srgbClr val="CC00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6" autoAdjust="0"/>
    <p:restoredTop sz="76521" autoAdjust="0"/>
  </p:normalViewPr>
  <p:slideViewPr>
    <p:cSldViewPr>
      <p:cViewPr>
        <p:scale>
          <a:sx n="80" d="100"/>
          <a:sy n="80" d="100"/>
        </p:scale>
        <p:origin x="-331" y="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69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395B5374-4D65-44CC-AE3F-E1CA5243A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250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9" tIns="46576" rIns="93149" bIns="46576" numCol="1" anchor="t" anchorCtr="0" compatLnSpc="1">
            <a:prstTxWarp prst="textNoShape">
              <a:avLst/>
            </a:prstTxWarp>
          </a:bodyPr>
          <a:lstStyle>
            <a:lvl1pPr algn="l" defTabSz="931647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9" tIns="46576" rIns="93149" bIns="46576" numCol="1" anchor="t" anchorCtr="0" compatLnSpc="1">
            <a:prstTxWarp prst="textNoShape">
              <a:avLst/>
            </a:prstTxWarp>
          </a:bodyPr>
          <a:lstStyle>
            <a:lvl1pPr algn="r" defTabSz="931647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6"/>
            <a:ext cx="5607050" cy="4181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9" tIns="46576" rIns="93149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3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9" tIns="46576" rIns="93149" bIns="46576" numCol="1" anchor="b" anchorCtr="0" compatLnSpc="1">
            <a:prstTxWarp prst="textNoShape">
              <a:avLst/>
            </a:prstTxWarp>
          </a:bodyPr>
          <a:lstStyle>
            <a:lvl1pPr algn="l" defTabSz="931647">
              <a:spcBef>
                <a:spcPct val="0"/>
              </a:spcBef>
              <a:defRPr sz="1200" b="0"/>
            </a:lvl1pPr>
          </a:lstStyle>
          <a:p>
            <a:endParaRPr lang="en-US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31263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9" tIns="46576" rIns="93149" bIns="46576" numCol="1" anchor="b" anchorCtr="0" compatLnSpc="1">
            <a:prstTxWarp prst="textNoShape">
              <a:avLst/>
            </a:prstTxWarp>
          </a:bodyPr>
          <a:lstStyle>
            <a:lvl1pPr algn="r" defTabSz="931647">
              <a:spcBef>
                <a:spcPct val="0"/>
              </a:spcBef>
              <a:defRPr sz="1200" b="0"/>
            </a:lvl1pPr>
          </a:lstStyle>
          <a:p>
            <a:fld id="{C6DE42B1-F4D8-43E3-9B7E-5EF18DFF7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510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r>
              <a:rPr lang="en-US" baseline="0" dirty="0" smtClean="0"/>
              <a:t> also increases transparency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Standard filing of testimony – Example: All the IOUs would label Chapter 2 as testimony for electric distribution cost recovery, Chapter 3 for electric generation </a:t>
            </a:r>
            <a:r>
              <a:rPr lang="en-US" baseline="0" smtClean="0"/>
              <a:t>cost recovery, </a:t>
            </a:r>
            <a:r>
              <a:rPr lang="en-US" baseline="0" dirty="0" smtClean="0"/>
              <a:t>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PG&amp;E – Consolidated Gas Proceeding will eliminate the confusion of whether there were any double recovery.  In the past GT&amp;S case, this was an issue because PG&amp;E reclassified some of the distribution pipelines.  A combined proceeding also allows for a better assessment of the risks in PG&amp;E’s gas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E42B1-F4D8-43E3-9B7E-5EF18DFF7B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36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Per Ordering Paragraph # 3 of D.16-06-056, PG&amp;E is to file its next GT&amp;S application in 2017 to cover 2019-2021.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E42B1-F4D8-43E3-9B7E-5EF18DFF7B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67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CE67B-4CC8-4FF1-AD5C-98C967555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16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5FCE5-5A06-4FC5-BCB7-DC4C0C3C6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97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838200"/>
            <a:ext cx="18669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54483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7D5A9-ECEA-4820-8A02-0EBB0449EA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284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31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7467600" cy="4144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ED32B-BFDF-466D-8CD6-FBB6E8A81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339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31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3657600" cy="4144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981200"/>
            <a:ext cx="3657600" cy="4144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E45CA-6DCF-43D3-BF5B-3228D477E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5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62441-DE6E-4540-AFC7-521C43CFE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25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E573FA-BFA1-459E-8D57-C75333299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59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657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981200"/>
            <a:ext cx="3657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EA2AE-6280-4077-8647-9706C6CB7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57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52466-D5EB-4304-B706-B216723C9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90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7D7AC-1E7C-43F5-A811-0BC7E3630E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65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1B868-8784-4F42-BF1E-9C640886D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00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84676-3038-464A-9F37-FE15D6487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45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0A0FAD-01C6-43FE-A002-7E3680D95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40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background_officialState_v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7315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7467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19800" y="6248400"/>
            <a:ext cx="175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48400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fld id="{3E2AF6B8-4684-4DFC-8E91-BD0802F351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General Rate Case </a:t>
            </a:r>
            <a:r>
              <a:rPr lang="en-US" b="1" dirty="0" smtClean="0"/>
              <a:t>Cycle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Workshop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772400" cy="1752600"/>
          </a:xfrm>
        </p:spPr>
        <p:txBody>
          <a:bodyPr/>
          <a:lstStyle/>
          <a:p>
            <a:r>
              <a:rPr lang="en-US" sz="2600" b="1" dirty="0" smtClean="0">
                <a:latin typeface="Calibri" panose="020F0502020204030204" pitchFamily="34" charset="0"/>
              </a:rPr>
              <a:t>For California’s 4 major energy investor-owned utilities</a:t>
            </a:r>
          </a:p>
          <a:p>
            <a:r>
              <a:rPr lang="en-US" sz="2600" dirty="0" smtClean="0">
                <a:latin typeface="Calibri" panose="020F0502020204030204" pitchFamily="34" charset="0"/>
              </a:rPr>
              <a:t>(PG&amp;E, SCE, SDG&amp;E, and </a:t>
            </a:r>
            <a:r>
              <a:rPr lang="en-US" sz="2600" dirty="0" err="1" smtClean="0">
                <a:latin typeface="Calibri" panose="020F0502020204030204" pitchFamily="34" charset="0"/>
              </a:rPr>
              <a:t>SoCalGas</a:t>
            </a:r>
            <a:r>
              <a:rPr lang="en-US" sz="2600" dirty="0" smtClean="0">
                <a:latin typeface="Calibri" panose="020F0502020204030204" pitchFamily="34" charset="0"/>
              </a:rPr>
              <a:t>)</a:t>
            </a:r>
            <a:endParaRPr lang="en-US" sz="26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E67B-4CC8-4FF1-AD5C-98C9675556AA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000" y="5410200"/>
            <a:ext cx="782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sz="1400" b="0" u="sng" dirty="0" smtClean="0"/>
              <a:t>Facilitators:</a:t>
            </a:r>
          </a:p>
          <a:p>
            <a:pPr algn="l">
              <a:spcBef>
                <a:spcPts val="0"/>
              </a:spcBef>
            </a:pPr>
            <a:r>
              <a:rPr lang="en-US" sz="1400" b="0" dirty="0" smtClean="0"/>
              <a:t>Elaine Lau, Electric Costs Section, Energy Division</a:t>
            </a:r>
          </a:p>
          <a:p>
            <a:pPr algn="l">
              <a:spcBef>
                <a:spcPts val="0"/>
              </a:spcBef>
            </a:pPr>
            <a:r>
              <a:rPr lang="en-US" sz="1400" b="0" dirty="0" smtClean="0"/>
              <a:t>Belinda Gatti, Natural Gas Section, Energy Division</a:t>
            </a:r>
          </a:p>
          <a:p>
            <a:pPr algn="r">
              <a:spcBef>
                <a:spcPts val="0"/>
              </a:spcBef>
            </a:pPr>
            <a:r>
              <a:rPr lang="en-US" sz="1400" b="0" i="1" dirty="0" smtClean="0"/>
              <a:t>January 11, 2017</a:t>
            </a:r>
          </a:p>
        </p:txBody>
      </p:sp>
    </p:spTree>
    <p:extLst>
      <p:ext uri="{BB962C8B-B14F-4D97-AF65-F5344CB8AC3E}">
        <p14:creationId xmlns:p14="http://schemas.microsoft.com/office/powerpoint/2010/main" val="16838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772400" cy="990600"/>
          </a:xfrm>
        </p:spPr>
        <p:txBody>
          <a:bodyPr/>
          <a:lstStyle/>
          <a:p>
            <a:r>
              <a:rPr lang="en-US" dirty="0" smtClean="0"/>
              <a:t>History: </a:t>
            </a:r>
            <a:br>
              <a:rPr lang="en-US" dirty="0" smtClean="0"/>
            </a:br>
            <a:r>
              <a:rPr lang="en-US" dirty="0" smtClean="0"/>
              <a:t>Last ten years of GRC proceedings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Since PG&amp;E’s 2007 GRC until SDG&amp;E/</a:t>
            </a:r>
            <a:r>
              <a:rPr lang="en-US" sz="2000" dirty="0" err="1" smtClean="0"/>
              <a:t>SoCalGas</a:t>
            </a:r>
            <a:r>
              <a:rPr lang="en-US" sz="2000" dirty="0" smtClean="0"/>
              <a:t>’ 2016 GRC, GRC final decisions were issued an average of 225 days after the first date of the test year.</a:t>
            </a:r>
          </a:p>
          <a:p>
            <a:pPr lvl="1"/>
            <a:r>
              <a:rPr lang="en-US" sz="1600" dirty="0" smtClean="0"/>
              <a:t>For GRCs with settled test year revenue requirement, the decisions were issued an average of 146 days after the test year.  </a:t>
            </a:r>
          </a:p>
          <a:p>
            <a:pPr lvl="1"/>
            <a:r>
              <a:rPr lang="en-US" sz="1600" dirty="0" smtClean="0"/>
              <a:t>For GRCs that is fully litigated, the decisions were issued an average of 288 days after the test year.</a:t>
            </a:r>
          </a:p>
          <a:p>
            <a:r>
              <a:rPr lang="en-US" sz="2000" dirty="0" smtClean="0"/>
              <a:t>The delay in GRC decisions are due to many reasons.</a:t>
            </a:r>
          </a:p>
          <a:p>
            <a:r>
              <a:rPr lang="en-US" sz="2000" dirty="0" smtClean="0"/>
              <a:t>One of the reason is the concurrent filing of GRC applications.</a:t>
            </a:r>
          </a:p>
          <a:p>
            <a:r>
              <a:rPr lang="en-US" sz="2000" dirty="0" smtClean="0"/>
              <a:t>The longest delays in this period were for the 2012 GRCs of SCE and SDG&amp;E/</a:t>
            </a:r>
            <a:r>
              <a:rPr lang="en-US" sz="2000" dirty="0" err="1" smtClean="0"/>
              <a:t>SoCalGas</a:t>
            </a:r>
            <a:r>
              <a:rPr lang="en-US" sz="2000" dirty="0" smtClean="0"/>
              <a:t> because the Commission reviewed GRCs from two major IOUs concurrently.  Additionally, both GRCs were fully litigated.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74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010400" cy="990600"/>
          </a:xfrm>
        </p:spPr>
        <p:txBody>
          <a:bodyPr/>
          <a:lstStyle/>
          <a:p>
            <a:r>
              <a:rPr lang="en-US" dirty="0" smtClean="0"/>
              <a:t>Energy Division’s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22116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S</a:t>
            </a:r>
            <a:r>
              <a:rPr lang="en-US" sz="2400" u="sng" dirty="0" smtClean="0"/>
              <a:t>treamline review of GRC filings between all major utilities: </a:t>
            </a:r>
          </a:p>
          <a:p>
            <a:r>
              <a:rPr lang="en-US" sz="2400" dirty="0" smtClean="0"/>
              <a:t>Joint Comparison Exhibit outlining all the parties’ position drafted before evidentiary hearings</a:t>
            </a:r>
          </a:p>
          <a:p>
            <a:r>
              <a:rPr lang="en-US" sz="2400" dirty="0" smtClean="0"/>
              <a:t>Uniform Results of Operations user input format</a:t>
            </a:r>
          </a:p>
          <a:p>
            <a:r>
              <a:rPr lang="en-US" sz="2400" dirty="0" smtClean="0"/>
              <a:t>Uniform Summary of Earnings table format</a:t>
            </a:r>
          </a:p>
          <a:p>
            <a:r>
              <a:rPr lang="en-US" sz="2400" dirty="0" smtClean="0"/>
              <a:t>Standardized </a:t>
            </a:r>
            <a:r>
              <a:rPr lang="en-US" sz="2400" dirty="0" smtClean="0"/>
              <a:t>labelling </a:t>
            </a:r>
            <a:r>
              <a:rPr lang="en-US" sz="2400" dirty="0" smtClean="0"/>
              <a:t>of </a:t>
            </a:r>
            <a:r>
              <a:rPr lang="en-US" sz="2400" dirty="0" smtClean="0"/>
              <a:t>testimony</a:t>
            </a:r>
            <a:endParaRPr lang="en-US" sz="2400" dirty="0" smtClean="0"/>
          </a:p>
          <a:p>
            <a:pPr lvl="1"/>
            <a:r>
              <a:rPr lang="en-US" sz="2000" dirty="0" smtClean="0"/>
              <a:t>IOUs label their testimonies </a:t>
            </a:r>
            <a:r>
              <a:rPr lang="en-US" sz="2000" dirty="0" smtClean="0"/>
              <a:t>according to a standard </a:t>
            </a:r>
            <a:r>
              <a:rPr lang="en-US" sz="2000" dirty="0" smtClean="0"/>
              <a:t>index.  </a:t>
            </a:r>
          </a:p>
          <a:p>
            <a:pPr lvl="1"/>
            <a:r>
              <a:rPr lang="en-US" sz="2000" dirty="0" smtClean="0"/>
              <a:t>The index would reference a standard</a:t>
            </a:r>
            <a:r>
              <a:rPr lang="en-US" sz="2000" dirty="0" smtClean="0"/>
              <a:t> </a:t>
            </a:r>
            <a:r>
              <a:rPr lang="en-US" sz="2000" dirty="0" smtClean="0"/>
              <a:t>chapter/exhibit number for </a:t>
            </a:r>
            <a:r>
              <a:rPr lang="en-US" sz="2000" dirty="0" smtClean="0"/>
              <a:t>testimony </a:t>
            </a:r>
            <a:r>
              <a:rPr lang="en-US" sz="2000" dirty="0" smtClean="0"/>
              <a:t>supporting a certain class of expenses.  </a:t>
            </a:r>
          </a:p>
          <a:p>
            <a:r>
              <a:rPr lang="en-US" sz="2400" dirty="0" smtClean="0"/>
              <a:t>(For PG&amp;E) Consolidated PG&amp;E Gas GRC: Combine the review of GT&amp;S and Gas Distribution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1649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2057400"/>
          </a:xfrm>
        </p:spPr>
        <p:txBody>
          <a:bodyPr/>
          <a:lstStyle/>
          <a:p>
            <a:r>
              <a:rPr lang="en-US" sz="3200" b="1" dirty="0" smtClean="0"/>
              <a:t>Exploring the Pros and Cons of</a:t>
            </a:r>
            <a:br>
              <a:rPr lang="en-US" sz="3200" b="1" dirty="0" smtClean="0"/>
            </a:br>
            <a:r>
              <a:rPr lang="en-US" sz="3200" b="1" dirty="0" smtClean="0"/>
              <a:t>a 3-year versus a 4-year GRC Cycle</a:t>
            </a:r>
            <a:endParaRPr lang="en-US" sz="32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6400800" cy="1066800"/>
          </a:xfrm>
        </p:spPr>
        <p:txBody>
          <a:bodyPr/>
          <a:lstStyle/>
          <a:p>
            <a:r>
              <a:rPr lang="en-US" b="1" dirty="0" smtClean="0"/>
              <a:t>Afternoon Discussion Topic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38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315200" cy="838200"/>
          </a:xfrm>
        </p:spPr>
        <p:txBody>
          <a:bodyPr/>
          <a:lstStyle/>
          <a:p>
            <a:r>
              <a:rPr lang="en-US" dirty="0" smtClean="0"/>
              <a:t>Current 3-year Rate Case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14" y="1447800"/>
            <a:ext cx="7115286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831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Proceedings</a:t>
            </a:r>
            <a:br>
              <a:rPr lang="en-US" dirty="0" smtClean="0"/>
            </a:br>
            <a:r>
              <a:rPr lang="en-US" dirty="0" smtClean="0"/>
              <a:t>under the Current 3-year RCP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SMAP Phase 2 is in progress </a:t>
            </a:r>
          </a:p>
          <a:p>
            <a:pPr lvl="1"/>
            <a:r>
              <a:rPr lang="en-US" sz="2400" dirty="0" smtClean="0"/>
              <a:t>Estimated </a:t>
            </a:r>
            <a:r>
              <a:rPr lang="en-US" sz="2400" dirty="0"/>
              <a:t>S</a:t>
            </a:r>
            <a:r>
              <a:rPr lang="en-US" sz="2400" dirty="0" smtClean="0"/>
              <a:t>chedule: Nov 2016 thru 2017</a:t>
            </a:r>
          </a:p>
          <a:p>
            <a:r>
              <a:rPr lang="en-US" sz="2400" dirty="0" smtClean="0"/>
              <a:t>Next PG&amp;E GT&amp;S would be filed in 2017 for Test Year 2019, for rates effective 2019-2021 (3 years).</a:t>
            </a:r>
          </a:p>
          <a:p>
            <a:r>
              <a:rPr lang="en-US" sz="2400" dirty="0" smtClean="0"/>
              <a:t>Under the current </a:t>
            </a:r>
            <a:r>
              <a:rPr lang="en-US" sz="2400" dirty="0" smtClean="0"/>
              <a:t>3-year GRC cycle</a:t>
            </a:r>
            <a:r>
              <a:rPr lang="en-US" sz="2400" dirty="0" smtClean="0"/>
              <a:t>, </a:t>
            </a:r>
            <a:endParaRPr lang="en-US" sz="2400" dirty="0" smtClean="0"/>
          </a:p>
          <a:p>
            <a:pPr lvl="1"/>
            <a:r>
              <a:rPr lang="en-US" sz="2400" dirty="0" smtClean="0"/>
              <a:t>SMAP Phase 2 overlaps with SDG&amp;E’s RAMP and SCE’s 2018 GRC</a:t>
            </a:r>
          </a:p>
          <a:p>
            <a:pPr lvl="1"/>
            <a:r>
              <a:rPr lang="en-US" sz="2400" dirty="0" smtClean="0"/>
              <a:t>PG&amp;E’s </a:t>
            </a:r>
            <a:r>
              <a:rPr lang="en-US" sz="2400" dirty="0" smtClean="0"/>
              <a:t>GT&amp;S proceedings will always overlap </a:t>
            </a:r>
            <a:r>
              <a:rPr lang="en-US" sz="2400" dirty="0" smtClean="0"/>
              <a:t>with </a:t>
            </a:r>
            <a:r>
              <a:rPr lang="en-US" sz="2400" dirty="0" err="1" smtClean="0"/>
              <a:t>SoCalGas</a:t>
            </a:r>
            <a:r>
              <a:rPr lang="en-US" sz="2400" dirty="0" smtClean="0"/>
              <a:t>/SDG&amp;E’s </a:t>
            </a:r>
            <a:r>
              <a:rPr lang="en-US" sz="2400" dirty="0" smtClean="0"/>
              <a:t>GRC</a:t>
            </a:r>
            <a:r>
              <a:rPr lang="en-US" sz="2400" dirty="0" smtClean="0"/>
              <a:t> proceedings (e.g. Test Year 2019)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41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4 year GRC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828800"/>
            <a:ext cx="4114800" cy="4144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u="sng" dirty="0" smtClean="0"/>
              <a:t>Assumptions: </a:t>
            </a:r>
            <a:endParaRPr lang="en-US" sz="1600" u="sng" dirty="0"/>
          </a:p>
          <a:p>
            <a:pPr>
              <a:buAutoNum type="arabicParenR"/>
            </a:pPr>
            <a:r>
              <a:rPr lang="en-US" sz="1600" dirty="0" smtClean="0"/>
              <a:t>PG&amp;E GT&amp;S would need to be changed to be on 4-year cycles.</a:t>
            </a:r>
          </a:p>
          <a:p>
            <a:pPr>
              <a:buAutoNum type="arabicParenR"/>
            </a:pPr>
            <a:r>
              <a:rPr lang="en-US" sz="1600" dirty="0" smtClean="0"/>
              <a:t>SDG&amp;E/</a:t>
            </a:r>
            <a:r>
              <a:rPr lang="en-US" sz="1600" dirty="0" err="1" smtClean="0"/>
              <a:t>SoCalGas</a:t>
            </a:r>
            <a:r>
              <a:rPr lang="en-US" sz="1600" dirty="0" smtClean="0"/>
              <a:t>’ request for a 4-year cycle in its 2016 GRC would be retroactively granted.</a:t>
            </a:r>
          </a:p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1600" u="sng" dirty="0" smtClean="0"/>
              <a:t>Overlapping Proceedings:</a:t>
            </a:r>
          </a:p>
          <a:p>
            <a:pPr>
              <a:buAutoNum type="arabicParenR"/>
            </a:pPr>
            <a:r>
              <a:rPr lang="en-US" sz="1600" dirty="0" smtClean="0"/>
              <a:t>There is no overlap between PG&amp;E’s GT&amp;S and other GRC proceedings.</a:t>
            </a:r>
          </a:p>
          <a:p>
            <a:pPr>
              <a:buAutoNum type="arabicParenR"/>
            </a:pPr>
            <a:r>
              <a:rPr lang="en-US" sz="1600" dirty="0" smtClean="0"/>
              <a:t>As with the current 3-year RCP, there continues to be overlapping between GRC proceedings. </a:t>
            </a:r>
          </a:p>
          <a:p>
            <a:pPr lvl="1"/>
            <a:r>
              <a:rPr lang="en-US" sz="1400" dirty="0" smtClean="0"/>
              <a:t>For example,</a:t>
            </a:r>
            <a:r>
              <a:rPr lang="en-US" sz="1400" dirty="0"/>
              <a:t> </a:t>
            </a:r>
            <a:r>
              <a:rPr lang="en-US" sz="1400" dirty="0" smtClean="0"/>
              <a:t>the RAMP proceeding of one utility will occur simultaneously with a GRC proceeding of another utility.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317817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1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838200"/>
          </a:xfrm>
        </p:spPr>
        <p:txBody>
          <a:bodyPr/>
          <a:lstStyle/>
          <a:p>
            <a:r>
              <a:rPr lang="en-US" sz="2800" dirty="0" smtClean="0"/>
              <a:t>Comparison of 3-year vs 4-year GRC Cycle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6848075" cy="551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17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315200" cy="990600"/>
          </a:xfrm>
        </p:spPr>
        <p:txBody>
          <a:bodyPr/>
          <a:lstStyle/>
          <a:p>
            <a:r>
              <a:rPr lang="en-US" dirty="0" smtClean="0"/>
              <a:t>Energy Division’s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/>
          <a:lstStyle/>
          <a:p>
            <a:r>
              <a:rPr lang="en-US" sz="2000" dirty="0" smtClean="0"/>
              <a:t>Under the current 3-year GRC cycle, PG&amp;E’s GT&amp;S proceedings will always overlap with SDG&amp;E/</a:t>
            </a:r>
            <a:r>
              <a:rPr lang="en-US" sz="2000" dirty="0" err="1" smtClean="0"/>
              <a:t>SoCalGas</a:t>
            </a:r>
            <a:r>
              <a:rPr lang="en-US" sz="2000" dirty="0" smtClean="0"/>
              <a:t>’ GRC proceedings.</a:t>
            </a:r>
          </a:p>
          <a:p>
            <a:r>
              <a:rPr lang="en-US" sz="2000" dirty="0" smtClean="0"/>
              <a:t>A </a:t>
            </a:r>
            <a:r>
              <a:rPr lang="en-US" sz="2000" dirty="0"/>
              <a:t>4-year GRC cycle </a:t>
            </a:r>
            <a:r>
              <a:rPr lang="en-US" sz="2000" dirty="0" smtClean="0"/>
              <a:t>would eliminate </a:t>
            </a:r>
            <a:r>
              <a:rPr lang="en-US" sz="2000" dirty="0"/>
              <a:t>the overlapping of </a:t>
            </a:r>
            <a:r>
              <a:rPr lang="en-US" sz="2000" dirty="0" smtClean="0"/>
              <a:t>GRCs </a:t>
            </a:r>
            <a:r>
              <a:rPr lang="en-US" sz="2000" dirty="0"/>
              <a:t>and PG&amp;E’s </a:t>
            </a:r>
            <a:r>
              <a:rPr lang="en-US" sz="2000" dirty="0" smtClean="0"/>
              <a:t>GT&amp;S, but RAMP proceedings would still overlap with a GRC or a GT&amp;S proceedings.</a:t>
            </a:r>
            <a:endParaRPr lang="en-US" sz="2000" dirty="0"/>
          </a:p>
          <a:p>
            <a:r>
              <a:rPr lang="en-US" sz="2000" dirty="0" smtClean="0"/>
              <a:t>Challenges </a:t>
            </a:r>
            <a:r>
              <a:rPr lang="en-US" sz="2000" dirty="0"/>
              <a:t>to the timely processing of GRC proceedings may still exist in a 4-year GRC Rate Cycle framework.  </a:t>
            </a:r>
          </a:p>
          <a:p>
            <a:r>
              <a:rPr lang="en-US" sz="2000" dirty="0" smtClean="0"/>
              <a:t>With a 4-year </a:t>
            </a:r>
            <a:r>
              <a:rPr lang="en-US" sz="2000" dirty="0" smtClean="0"/>
              <a:t>GRC </a:t>
            </a:r>
            <a:r>
              <a:rPr lang="en-US" sz="2000" dirty="0"/>
              <a:t>c</a:t>
            </a:r>
            <a:r>
              <a:rPr lang="en-US" sz="2000" dirty="0" smtClean="0"/>
              <a:t>ycle</a:t>
            </a:r>
            <a:r>
              <a:rPr lang="en-US" sz="2000" dirty="0" smtClean="0"/>
              <a:t>, there is more uncertainty to the forecasts of attrition year expenditures, due to the extra length of time in between test year forecasts. </a:t>
            </a:r>
          </a:p>
          <a:p>
            <a:pPr lvl="1"/>
            <a:r>
              <a:rPr lang="en-US" sz="1600" dirty="0" smtClean="0"/>
              <a:t>There would be more reliance on post-test year ratemaking mechanism.  </a:t>
            </a:r>
          </a:p>
          <a:p>
            <a:pPr lvl="1"/>
            <a:r>
              <a:rPr lang="en-US" sz="1600" dirty="0" smtClean="0"/>
              <a:t>In recent GRC filings (PG&amp;E 2017 and SCE 2018), the attrition year revenue requirements have higher % increases compared to test year revenue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556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76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</p:spPr>
        <p:txBody>
          <a:bodyPr/>
          <a:lstStyle/>
          <a:p>
            <a:r>
              <a:rPr lang="en-US" b="1" dirty="0" smtClean="0"/>
              <a:t>Background and Purpose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79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To explore options to facilitate the timely completion of General Rate Case (GRC) proceedings and other related major rate </a:t>
            </a:r>
            <a:r>
              <a:rPr lang="en-US" sz="2800" dirty="0" smtClean="0"/>
              <a:t>proceedings, including the</a:t>
            </a:r>
          </a:p>
          <a:p>
            <a:pPr lvl="1"/>
            <a:r>
              <a:rPr lang="en-US" sz="2400" dirty="0" smtClean="0"/>
              <a:t>Safety </a:t>
            </a:r>
            <a:r>
              <a:rPr lang="en-US" sz="2400" dirty="0"/>
              <a:t>Model Assessment (SMAP) Proceeding, </a:t>
            </a:r>
            <a:endParaRPr lang="en-US" sz="2400" dirty="0" smtClean="0"/>
          </a:p>
          <a:p>
            <a:pPr lvl="1"/>
            <a:r>
              <a:rPr lang="en-US" sz="2400" dirty="0" smtClean="0"/>
              <a:t>Risk </a:t>
            </a:r>
            <a:r>
              <a:rPr lang="en-US" sz="2400" dirty="0"/>
              <a:t>Assessment and Mitigation Phase (RAMP) proceeding, and </a:t>
            </a:r>
            <a:endParaRPr lang="en-US" sz="2400" dirty="0" smtClean="0"/>
          </a:p>
          <a:p>
            <a:pPr lvl="1"/>
            <a:r>
              <a:rPr lang="en-US" sz="2400" dirty="0" smtClean="0"/>
              <a:t>PG&amp;E’s </a:t>
            </a:r>
            <a:r>
              <a:rPr lang="en-US" sz="2400" dirty="0"/>
              <a:t>Gas Transmission and Storage (GT&amp;S) proceeding.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78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In September 2015, Office of Ratepayer Advocates (ORA), San Diego Gas &amp; Electric Company (SDG&amp;E), and Southern California Gas Company (</a:t>
            </a:r>
            <a:r>
              <a:rPr lang="en-US" sz="2200" dirty="0" err="1"/>
              <a:t>SoCalGas</a:t>
            </a:r>
            <a:r>
              <a:rPr lang="en-US" sz="2200" dirty="0"/>
              <a:t>) filed a petition for modification of D.14-12-025, to change the current three-year GRC cycle to a four-year GRC cycle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smtClean="0"/>
              <a:t>  </a:t>
            </a:r>
          </a:p>
          <a:p>
            <a:r>
              <a:rPr lang="en-US" sz="2200" dirty="0" smtClean="0"/>
              <a:t>In </a:t>
            </a:r>
            <a:r>
              <a:rPr lang="en-US" sz="2200" dirty="0"/>
              <a:t>June 2016, D.16-06-005 rejected the petition for modification and retained the current three-year GRC </a:t>
            </a:r>
            <a:r>
              <a:rPr lang="en-US" sz="2200" dirty="0" smtClean="0"/>
              <a:t>cycle.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70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decision directed Energy Division to hold a workshop within six months to explore options, including moving to a longer GRC cycle, to facilitate the timely completion of GRC and related proceedings, such as SMAP, RAMP, and PG&amp;E’s GTS. 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en-US" sz="2200" dirty="0"/>
              <a:t>The decision also noted the importance of examining these issues to help facilitate smoother workload flow processes, in addition to the timely and efficient processing of all these proceedings.  </a:t>
            </a:r>
          </a:p>
          <a:p>
            <a:r>
              <a:rPr lang="en-US" sz="2200" dirty="0"/>
              <a:t>Energy Division shall provide a report following the workshop.  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67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467600" cy="4144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Ordering Paragraph 2 of D.16-06-005 states,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The Commission’s Energy Division shall hold a workshop within six months of today’s date to explore options, including moving toward a longer general rate case (GRC) cycle, to facilitate the timely completion of GRC and related proceedings, and to provide a report following the workshop.”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2057400"/>
          </a:xfrm>
        </p:spPr>
        <p:txBody>
          <a:bodyPr/>
          <a:lstStyle/>
          <a:p>
            <a:r>
              <a:rPr lang="en-US" sz="3200" b="1" dirty="0" smtClean="0"/>
              <a:t>Challenges </a:t>
            </a:r>
            <a:br>
              <a:rPr lang="en-US" sz="3200" b="1" dirty="0" smtClean="0"/>
            </a:br>
            <a:r>
              <a:rPr lang="en-US" sz="3200" b="1" dirty="0" smtClean="0"/>
              <a:t>to the Timely Processing of GRCs </a:t>
            </a:r>
            <a:br>
              <a:rPr lang="en-US" sz="3200" b="1" dirty="0" smtClean="0"/>
            </a:br>
            <a:r>
              <a:rPr lang="en-US" sz="3200" b="1" dirty="0" smtClean="0"/>
              <a:t>within the current Rate Case Plan</a:t>
            </a:r>
            <a:endParaRPr lang="en-US" sz="32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00200" y="1524000"/>
            <a:ext cx="6400800" cy="1066800"/>
          </a:xfrm>
        </p:spPr>
        <p:txBody>
          <a:bodyPr/>
          <a:lstStyle/>
          <a:p>
            <a:r>
              <a:rPr lang="en-US" b="1" dirty="0" smtClean="0"/>
              <a:t>Morning Discussion Topic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75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Current Rate Case Plan</a:t>
            </a:r>
            <a:br>
              <a:rPr lang="en-US" sz="2800" dirty="0" smtClean="0"/>
            </a:br>
            <a:r>
              <a:rPr lang="en-US" sz="2800" dirty="0" smtClean="0"/>
              <a:t>per D.14-12-025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69360"/>
            <a:ext cx="8763000" cy="19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4183062"/>
            <a:ext cx="5989637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664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391400" cy="990600"/>
          </a:xfrm>
        </p:spPr>
        <p:txBody>
          <a:bodyPr/>
          <a:lstStyle/>
          <a:p>
            <a:r>
              <a:rPr lang="en-US" sz="2800" dirty="0" smtClean="0"/>
              <a:t>Previous Rate </a:t>
            </a:r>
            <a:r>
              <a:rPr lang="en-US" sz="2800" dirty="0"/>
              <a:t>Case Plan for each utility</a:t>
            </a:r>
            <a:br>
              <a:rPr lang="en-US" sz="2800" dirty="0"/>
            </a:br>
            <a:r>
              <a:rPr lang="en-US" sz="2800" dirty="0"/>
              <a:t>per </a:t>
            </a:r>
            <a:r>
              <a:rPr lang="en-US" sz="2800" dirty="0" smtClean="0"/>
              <a:t>D.07-07-004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2441-DE6E-4540-AFC7-521C43CFEDBA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798333"/>
              </p:ext>
            </p:extLst>
          </p:nvPr>
        </p:nvGraphicFramePr>
        <p:xfrm>
          <a:off x="30162" y="1981200"/>
          <a:ext cx="9113838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Worksheet" r:id="rId3" imgW="9113530" imgH="2324182" progId="Excel.Sheet.12">
                  <p:embed/>
                </p:oleObj>
              </mc:Choice>
              <mc:Fallback>
                <p:oleObj name="Worksheet" r:id="rId3" imgW="9113530" imgH="232418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62" y="1981200"/>
                        <a:ext cx="9113838" cy="232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870061"/>
              </p:ext>
            </p:extLst>
          </p:nvPr>
        </p:nvGraphicFramePr>
        <p:xfrm>
          <a:off x="1981200" y="4427537"/>
          <a:ext cx="4716463" cy="189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Worksheet" r:id="rId5" imgW="4716731" imgH="1897318" progId="Excel.Sheet.12">
                  <p:embed/>
                </p:oleObj>
              </mc:Choice>
              <mc:Fallback>
                <p:oleObj name="Worksheet" r:id="rId5" imgW="4716731" imgH="18973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0" y="4427537"/>
                        <a:ext cx="4716463" cy="189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533400" y="2895600"/>
            <a:ext cx="1752600" cy="3048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828800" y="4953000"/>
            <a:ext cx="1752600" cy="3048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418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48035</TotalTime>
  <Words>1005</Words>
  <Application>Microsoft Office PowerPoint</Application>
  <PresentationFormat>On-screen Show (4:3)</PresentationFormat>
  <Paragraphs>99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Worksheet</vt:lpstr>
      <vt:lpstr>General Rate Case Cycle Workshop</vt:lpstr>
      <vt:lpstr>Background and Purpose</vt:lpstr>
      <vt:lpstr>Purpose</vt:lpstr>
      <vt:lpstr>Background</vt:lpstr>
      <vt:lpstr>Background</vt:lpstr>
      <vt:lpstr>Background</vt:lpstr>
      <vt:lpstr>Challenges  to the Timely Processing of GRCs  within the current Rate Case Plan</vt:lpstr>
      <vt:lpstr>Current Rate Case Plan per D.14-12-025</vt:lpstr>
      <vt:lpstr>Previous Rate Case Plan for each utility per D.07-07-004</vt:lpstr>
      <vt:lpstr>History:  Last ten years of GRC proceedings</vt:lpstr>
      <vt:lpstr>Energy Division’s Proposal</vt:lpstr>
      <vt:lpstr>Exploring the Pros and Cons of a 3-year versus a 4-year GRC Cycle</vt:lpstr>
      <vt:lpstr>Current 3-year Rate Case Plan</vt:lpstr>
      <vt:lpstr>Concurrent Proceedings under the Current 3-year RCP</vt:lpstr>
      <vt:lpstr>Hypothetical 4 year GRC cycle</vt:lpstr>
      <vt:lpstr>Comparison of 3-year vs 4-year GRC Cycle</vt:lpstr>
      <vt:lpstr>Energy Division’s Observations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PUC</dc:title>
  <dc:creator>Elaine Lau</dc:creator>
  <cp:lastModifiedBy>Lau, Elaine</cp:lastModifiedBy>
  <cp:revision>741</cp:revision>
  <cp:lastPrinted>2017-01-04T21:46:39Z</cp:lastPrinted>
  <dcterms:created xsi:type="dcterms:W3CDTF">2007-09-18T21:56:42Z</dcterms:created>
  <dcterms:modified xsi:type="dcterms:W3CDTF">2017-01-09T21:08:35Z</dcterms:modified>
</cp:coreProperties>
</file>