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0" r:id="rId5"/>
    <p:sldMasterId id="2147483661" r:id="rId6"/>
    <p:sldMasterId id="2147483674" r:id="rId7"/>
    <p:sldMasterId id="2147483687" r:id="rId8"/>
  </p:sldMasterIdLst>
  <p:notesMasterIdLst>
    <p:notesMasterId r:id="rId29"/>
  </p:notesMasterIdLst>
  <p:sldIdLst>
    <p:sldId id="256" r:id="rId9"/>
    <p:sldId id="281" r:id="rId10"/>
    <p:sldId id="258" r:id="rId11"/>
    <p:sldId id="295" r:id="rId12"/>
    <p:sldId id="286" r:id="rId13"/>
    <p:sldId id="297" r:id="rId14"/>
    <p:sldId id="268" r:id="rId15"/>
    <p:sldId id="287" r:id="rId16"/>
    <p:sldId id="270" r:id="rId17"/>
    <p:sldId id="271" r:id="rId18"/>
    <p:sldId id="298" r:id="rId19"/>
    <p:sldId id="292" r:id="rId20"/>
    <p:sldId id="278" r:id="rId21"/>
    <p:sldId id="505" r:id="rId22"/>
    <p:sldId id="504" r:id="rId23"/>
    <p:sldId id="506" r:id="rId24"/>
    <p:sldId id="294" r:id="rId25"/>
    <p:sldId id="284" r:id="rId26"/>
    <p:sldId id="289" r:id="rId27"/>
    <p:sldId id="263" r:id="rId2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3"/>
    <a:srgbClr val="DEDEDE"/>
    <a:srgbClr val="F0A27C"/>
    <a:srgbClr val="3F9FFF"/>
    <a:srgbClr val="89C4FF"/>
    <a:srgbClr val="FF9900"/>
    <a:srgbClr val="9B5DC1"/>
    <a:srgbClr val="2A3C50"/>
    <a:srgbClr val="2E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/>
    <p:restoredTop sz="95771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337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2022 and 2023</a:t>
            </a:r>
          </a:p>
          <a:p>
            <a:pPr>
              <a:defRPr/>
            </a:pPr>
            <a:r>
              <a:rPr lang="en-US" dirty="0"/>
              <a:t>Utilities Diverse Spend Percentages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MBE</c:v>
                </c:pt>
                <c:pt idx="1">
                  <c:v>WBE</c:v>
                </c:pt>
                <c:pt idx="2">
                  <c:v>DVBE</c:v>
                </c:pt>
                <c:pt idx="3">
                  <c:v>LGBTBE</c:v>
                </c:pt>
                <c:pt idx="4">
                  <c:v>PDBE</c:v>
                </c:pt>
                <c:pt idx="5">
                  <c:v>8(a)</c:v>
                </c:pt>
                <c:pt idx="6">
                  <c:v>SUBCONTRACTING</c:v>
                </c:pt>
                <c:pt idx="7">
                  <c:v>TOTAL DIVERSE SPEND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0.1888</c:v>
                </c:pt>
                <c:pt idx="1">
                  <c:v>9.7900000000000001E-2</c:v>
                </c:pt>
                <c:pt idx="2">
                  <c:v>1.83E-2</c:v>
                </c:pt>
                <c:pt idx="3" formatCode="0.00%">
                  <c:v>8.9999999999999998E-4</c:v>
                </c:pt>
                <c:pt idx="4" formatCode="0.00%">
                  <c:v>2.0000000000000001E-4</c:v>
                </c:pt>
                <c:pt idx="5" formatCode="0.00%">
                  <c:v>2.0000000000000001E-4</c:v>
                </c:pt>
                <c:pt idx="6">
                  <c:v>6.1199999999999997E-2</c:v>
                </c:pt>
                <c:pt idx="7" formatCode="0.00%">
                  <c:v>0.30620000000000003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D-49BA-AF1F-166C31FC64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MBE</c:v>
                </c:pt>
                <c:pt idx="1">
                  <c:v>WBE</c:v>
                </c:pt>
                <c:pt idx="2">
                  <c:v>DVBE</c:v>
                </c:pt>
                <c:pt idx="3">
                  <c:v>LGBTBE</c:v>
                </c:pt>
                <c:pt idx="4">
                  <c:v>PDBE</c:v>
                </c:pt>
                <c:pt idx="5">
                  <c:v>8(a)</c:v>
                </c:pt>
                <c:pt idx="6">
                  <c:v>SUBCONTRACTING</c:v>
                </c:pt>
                <c:pt idx="7">
                  <c:v>TOTAL DIVERSE SPEND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0.17199999999999999</c:v>
                </c:pt>
                <c:pt idx="1">
                  <c:v>9.5000000000000001E-2</c:v>
                </c:pt>
                <c:pt idx="2">
                  <c:v>1.9E-2</c:v>
                </c:pt>
                <c:pt idx="3" formatCode="0.00%">
                  <c:v>1.2999999999999999E-3</c:v>
                </c:pt>
                <c:pt idx="4" formatCode="0.00%">
                  <c:v>1.1999999999999999E-3</c:v>
                </c:pt>
                <c:pt idx="5" formatCode="0.00%">
                  <c:v>0</c:v>
                </c:pt>
                <c:pt idx="6">
                  <c:v>6.7000000000000004E-2</c:v>
                </c:pt>
                <c:pt idx="7" formatCode="0.00%">
                  <c:v>0.28839999999999999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D-49BA-AF1F-166C31FC64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3168304"/>
        <c:axId val="1823173584"/>
      </c:barChart>
      <c:catAx>
        <c:axId val="182316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173584"/>
        <c:crosses val="autoZero"/>
        <c:auto val="1"/>
        <c:lblAlgn val="ctr"/>
        <c:lblOffset val="100"/>
        <c:noMultiLvlLbl val="0"/>
      </c:catAx>
      <c:valAx>
        <c:axId val="182317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16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rgbClr val="92D05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5.628938594928282E-3"/>
                  <c:y val="-5.7782576562624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5-4F5A-BE42-8B46256E7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Sheet1!$A$112:$A$118</c:f>
              <c:strCache>
                <c:ptCount val="7"/>
                <c:pt idx="0">
                  <c:v>Under $50K</c:v>
                </c:pt>
                <c:pt idx="1">
                  <c:v>$50,000-$99,999</c:v>
                </c:pt>
                <c:pt idx="2">
                  <c:v>$100,000-$499,999</c:v>
                </c:pt>
                <c:pt idx="3">
                  <c:v>$500,000-$999,999</c:v>
                </c:pt>
                <c:pt idx="4">
                  <c:v>$1 million-$4.9 million</c:v>
                </c:pt>
                <c:pt idx="5">
                  <c:v>$5 million$-9.9 million</c:v>
                </c:pt>
                <c:pt idx="6">
                  <c:v>$10 million +</c:v>
                </c:pt>
              </c:strCache>
            </c:strRef>
          </c:cat>
          <c:val>
            <c:numRef>
              <c:f>Sheet1!$B$112:$B$118</c:f>
              <c:numCache>
                <c:formatCode>0.0%</c:formatCode>
                <c:ptCount val="7"/>
                <c:pt idx="0">
                  <c:v>0.55800000000000005</c:v>
                </c:pt>
                <c:pt idx="1">
                  <c:v>0.14299999999999999</c:v>
                </c:pt>
                <c:pt idx="2">
                  <c:v>0.14299999999999999</c:v>
                </c:pt>
                <c:pt idx="3">
                  <c:v>6.5000000000000002E-2</c:v>
                </c:pt>
                <c:pt idx="4">
                  <c:v>5.1999999999999998E-2</c:v>
                </c:pt>
                <c:pt idx="5">
                  <c:v>2.5999999999999999E-2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5-4F5A-BE42-8B46256E71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10055440"/>
        <c:axId val="910054480"/>
      </c:barChart>
      <c:catAx>
        <c:axId val="91005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054480"/>
        <c:crosses val="autoZero"/>
        <c:auto val="1"/>
        <c:lblAlgn val="ctr"/>
        <c:lblOffset val="100"/>
        <c:noMultiLvlLbl val="0"/>
      </c:catAx>
      <c:valAx>
        <c:axId val="91005448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10055440"/>
        <c:crosses val="autoZero"/>
        <c:crossBetween val="between"/>
      </c:valAx>
      <c:spPr>
        <a:noFill/>
        <a:ln>
          <a:noFill/>
        </a:ln>
        <a:effectLst>
          <a:innerShdw blurRad="63500" dist="50800" dir="108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Sheet1!$A$112:$A$118</c:f>
              <c:strCache>
                <c:ptCount val="7"/>
                <c:pt idx="0">
                  <c:v>&lt;$50,000</c:v>
                </c:pt>
                <c:pt idx="1">
                  <c:v>$50,000-$99,000</c:v>
                </c:pt>
                <c:pt idx="2">
                  <c:v>$100,000-$499,999</c:v>
                </c:pt>
                <c:pt idx="3">
                  <c:v>$500,000-$999,999</c:v>
                </c:pt>
                <c:pt idx="4">
                  <c:v>$1 million-$4.9 million</c:v>
                </c:pt>
                <c:pt idx="5">
                  <c:v>$5 million-$9.9 million</c:v>
                </c:pt>
                <c:pt idx="6">
                  <c:v>$10 million +</c:v>
                </c:pt>
              </c:strCache>
            </c:strRef>
          </c:cat>
          <c:val>
            <c:numRef>
              <c:f>Sheet1!$B$112:$B$118</c:f>
              <c:numCache>
                <c:formatCode>0.0%</c:formatCode>
                <c:ptCount val="7"/>
                <c:pt idx="0">
                  <c:v>0.62</c:v>
                </c:pt>
                <c:pt idx="1">
                  <c:v>0.16900000000000001</c:v>
                </c:pt>
                <c:pt idx="2">
                  <c:v>0.16</c:v>
                </c:pt>
                <c:pt idx="3">
                  <c:v>2.4E-2</c:v>
                </c:pt>
                <c:pt idx="4">
                  <c:v>2.4E-2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4-440C-896E-FADA1C1F72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5003903"/>
        <c:axId val="495012543"/>
      </c:barChart>
      <c:catAx>
        <c:axId val="495003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012543"/>
        <c:crosses val="autoZero"/>
        <c:auto val="1"/>
        <c:lblAlgn val="ctr"/>
        <c:lblOffset val="100"/>
        <c:noMultiLvlLbl val="0"/>
      </c:catAx>
      <c:valAx>
        <c:axId val="49501254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9500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91776027996501E-2"/>
          <c:y val="2.5580637495869075E-3"/>
          <c:w val="0.96892655367231639"/>
          <c:h val="0.86070866141732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3,727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2F-4BBB-855F-2B53E431A3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4,176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2F-4BBB-855F-2B53E431A3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2064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2F-4BBB-855F-2B53E431A3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2301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72F-4BBB-855F-2B53E431A3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38-4EFD-841C-B813BB29AE3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38-4EFD-841C-B813BB29A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WBE</c:v>
                </c:pt>
                <c:pt idx="1">
                  <c:v>MBE</c:v>
                </c:pt>
                <c:pt idx="2">
                  <c:v>DVBE</c:v>
                </c:pt>
                <c:pt idx="3">
                  <c:v>PDBE</c:v>
                </c:pt>
                <c:pt idx="4">
                  <c:v>LGBT</c:v>
                </c:pt>
                <c:pt idx="5">
                  <c:v>8(a)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3727</c:v>
                </c:pt>
                <c:pt idx="1">
                  <c:v>4176</c:v>
                </c:pt>
                <c:pt idx="2">
                  <c:v>2064</c:v>
                </c:pt>
                <c:pt idx="3">
                  <c:v>2301</c:v>
                </c:pt>
                <c:pt idx="4">
                  <c:v>653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F-4BBB-855F-2B53E431A3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402782848"/>
        <c:axId val="474663984"/>
      </c:barChart>
      <c:catAx>
        <c:axId val="4027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74663984"/>
        <c:crosses val="autoZero"/>
        <c:auto val="1"/>
        <c:lblAlgn val="ctr"/>
        <c:lblOffset val="100"/>
        <c:noMultiLvlLbl val="0"/>
      </c:catAx>
      <c:valAx>
        <c:axId val="474663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89278227478269"/>
          <c:y val="4.1197150260117832E-2"/>
          <c:w val="0.59042286484831807"/>
          <c:h val="0.886707836784675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F21-4D97-A593-BA6AF91A85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F21-4D97-A593-BA6AF91A85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F21-4D97-A593-BA6AF91A85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21-4D97-A593-BA6AF91A85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F21-4D97-A593-BA6AF91A853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Hispanic American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Native American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0.38444108761329304</c:v>
                </c:pt>
                <c:pt idx="1">
                  <c:v>0.23821752265861026</c:v>
                </c:pt>
                <c:pt idx="2">
                  <c:v>0.20589123867069486</c:v>
                </c:pt>
                <c:pt idx="3">
                  <c:v>0.14637462235649548</c:v>
                </c:pt>
                <c:pt idx="4">
                  <c:v>2.5075528700906343E-2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21-4D97-A593-BA6AF91A85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416232"/>
        <c:axId val="536418856"/>
      </c:barChart>
      <c:catAx>
        <c:axId val="536416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36418856"/>
        <c:crosses val="autoZero"/>
        <c:auto val="1"/>
        <c:lblAlgn val="ctr"/>
        <c:lblOffset val="100"/>
        <c:noMultiLvlLbl val="0"/>
      </c:catAx>
      <c:valAx>
        <c:axId val="5364188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3641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FA-4B51-92DC-61ACD5B2604E}"/>
              </c:ext>
            </c:extLst>
          </c:dPt>
          <c:dPt>
            <c:idx val="1"/>
            <c:bubble3D val="0"/>
            <c:explosion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FA-4B51-92DC-61ACD5B26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FA-4B51-92DC-61ACD5B260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A-4B51-92DC-61ACD5B260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A-4B51-92DC-61ACD5B2604E}"/>
                </c:ext>
              </c:extLst>
            </c:dLbl>
            <c:dLbl>
              <c:idx val="2"/>
              <c:layout>
                <c:manualLayout>
                  <c:x val="9.6808617672790906E-2"/>
                  <c:y val="-2.8877698618534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2AF539-6FC8-4950-A3F9-F4196A9F65FF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</a:t>
                    </a:r>
                    <a:fld id="{404617A6-539B-4AAA-85E6-5644E450D2FE}" type="VALUE">
                      <a:rPr lang="en-US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FA-4B51-92DC-61ACD5B26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0.65557706266634408</c:v>
                </c:pt>
                <c:pt idx="1">
                  <c:v>0.34442293733365592</c:v>
                </c:pt>
                <c:pt idx="2">
                  <c:v>8.4684248729736272E-4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FA-4B51-92DC-61ACD5B2604E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4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B3-4EDB-8A9E-E9B6D34E7094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B3-4EDB-8A9E-E9B6D34E7094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B3-4EDB-8A9E-E9B6D34E7094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B3-4EDB-8A9E-E9B6D34E7094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B3-4EDB-8A9E-E9B6D34E70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7418A97-6AF1-413E-A635-1D9E62CB758C}" type="CATEGORYNAME">
                      <a:rPr lang="en-US" sz="1270" b="1" i="0" baseline="0">
                        <a:ln cmpd="sng">
                          <a:noFill/>
                        </a:ln>
                        <a:solidFill>
                          <a:srgbClr val="1F497D"/>
                        </a:solidFill>
                      </a:rPr>
                      <a:pPr/>
                      <a:t>[CATEGORY NAME]</a:t>
                    </a:fld>
                    <a:r>
                      <a:rPr lang="en-US" sz="1270" b="1" i="0" baseline="0" dirty="0">
                        <a:ln cmpd="sng">
                          <a:noFill/>
                        </a:ln>
                        <a:solidFill>
                          <a:srgbClr val="1F497D"/>
                        </a:solidFill>
                      </a:rPr>
                      <a:t>
15%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B3-4EDB-8A9E-E9B6D34E70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BE5162-892B-4371-8116-8D109BE2D77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B3-4EDB-8A9E-E9B6D34E70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81A791-4E8F-4BA3-A2AA-8D3681DA13F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B3-4EDB-8A9E-E9B6D34E709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70" b="1" i="0" u="none" strike="noStrike" kern="1200" baseline="0">
                        <a:ln cmpd="sng">
                          <a:noFill/>
                        </a:ln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7C2FAC-D3E3-4F9C-B40D-87B3983A42C9}" type="CATEGORYNAME">
                      <a:rPr lang="en-US" sz="1270" b="1" i="0" baseline="0">
                        <a:ln cmpd="sng">
                          <a:noFill/>
                        </a:ln>
                        <a:solidFill>
                          <a:srgbClr val="1F497D"/>
                        </a:solidFill>
                      </a:rPr>
                      <a:pPr>
                        <a:defRPr sz="1270" b="1">
                          <a:ln cmpd="sng">
                            <a:noFill/>
                          </a:ln>
                          <a:solidFill>
                            <a:srgbClr val="1F497D"/>
                          </a:solidFill>
                        </a:defRPr>
                      </a:pPr>
                      <a:t>[CATEGORY NAME]</a:t>
                    </a:fld>
                    <a:r>
                      <a:rPr lang="en-US" sz="1270" b="1" i="0" baseline="0" dirty="0">
                        <a:ln cmpd="sng">
                          <a:noFill/>
                        </a:ln>
                        <a:solidFill>
                          <a:srgbClr val="1F497D"/>
                        </a:solidFill>
                      </a:rPr>
                      <a:t>
</a:t>
                    </a:r>
                    <a:fld id="{8EC95CAE-1E3C-48ED-AB39-3E86D4356F47}" type="PERCENTAGE">
                      <a:rPr lang="en-US" sz="1270" b="1" i="0" baseline="0">
                        <a:ln cmpd="sng">
                          <a:noFill/>
                        </a:ln>
                        <a:solidFill>
                          <a:srgbClr val="1F497D"/>
                        </a:solidFill>
                      </a:rPr>
                      <a:pPr>
                        <a:defRPr sz="1270" b="1">
                          <a:ln cmpd="sng">
                            <a:noFill/>
                          </a:ln>
                          <a:solidFill>
                            <a:srgbClr val="1F497D"/>
                          </a:solidFill>
                        </a:defRPr>
                      </a:pPr>
                      <a:t>[PERCENTAGE]</a:t>
                    </a:fld>
                    <a:endParaRPr lang="en-US" sz="1270" b="1" i="0" baseline="0" dirty="0">
                      <a:ln cmpd="sng">
                        <a:noFill/>
                      </a:ln>
                      <a:solidFill>
                        <a:srgbClr val="1F497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70" b="1" i="0" u="none" strike="noStrike" kern="1200" baseline="0">
                      <a:ln cmpd="sng">
                        <a:noFill/>
                      </a:ln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55555555555553"/>
                      <c:h val="0.154509744283717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B3-4EDB-8A9E-E9B6D34E709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70" b="1" i="0" u="none" strike="noStrike" kern="1200" baseline="0">
                        <a:ln cmpd="sng">
                          <a:noFill/>
                        </a:ln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3C82AA-72C0-4E83-ADEC-B231D03AFB12}" type="CATEGORYNAME">
                      <a:rPr lang="en-US" sz="1270" b="1" i="0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270" b="1">
                          <a:ln cmpd="sng">
                            <a:noFill/>
                          </a:ln>
                          <a:solidFill>
                            <a:srgbClr val="1F497D"/>
                          </a:solidFill>
                        </a:defRPr>
                      </a:pPr>
                      <a:t>[CATEGORY NAME]</a:t>
                    </a:fld>
                    <a:r>
                      <a:rPr lang="en-US" sz="127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70" b="1" i="0" u="none" strike="noStrike" kern="1200" baseline="0">
                      <a:ln cmpd="sng">
                        <a:noFill/>
                      </a:ln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79531786437757"/>
                      <c:h val="0.14955233002494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5B3-4EDB-8A9E-E9B6D34E7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70" b="1" i="0" u="none" strike="noStrike" kern="1200" baseline="0">
                    <a:ln cmpd="sng">
                      <a:noFill/>
                    </a:ln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Disability:IN</c:v>
                </c:pt>
                <c:pt idx="1">
                  <c:v>NMSDC</c:v>
                </c:pt>
                <c:pt idx="2">
                  <c:v>NGLCC</c:v>
                </c:pt>
                <c:pt idx="3">
                  <c:v>SBA 8(a)</c:v>
                </c:pt>
                <c:pt idx="4">
                  <c:v>WBENC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292</c:v>
                </c:pt>
                <c:pt idx="1">
                  <c:v>478</c:v>
                </c:pt>
                <c:pt idx="2">
                  <c:v>822</c:v>
                </c:pt>
                <c:pt idx="3">
                  <c:v>29</c:v>
                </c:pt>
                <c:pt idx="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B3-4EDB-8A9E-E9B6D34E70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157091000399923"/>
          <c:y val="5.7549345371047035E-2"/>
          <c:w val="0.43514646096386317"/>
          <c:h val="0.884901309257905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2816066849644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9F-4BF8-A740-3A8A1585AA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DD-42F9-8C2A-381E8B9CC2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DD-42F9-8C2A-381E8B9CC2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DD-42F9-8C2A-381E8B9CC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 $1 Million</c:v>
                </c:pt>
                <c:pt idx="1">
                  <c:v>$1 Million &lt; $2.5 Million</c:v>
                </c:pt>
                <c:pt idx="2">
                  <c:v>$2.5 Million &lt; $5 Million</c:v>
                </c:pt>
                <c:pt idx="3">
                  <c:v>$5 Million &lt; $10 Million</c:v>
                </c:pt>
                <c:pt idx="4">
                  <c:v>$10 Million &amp; above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0.55692796869267458</c:v>
                </c:pt>
                <c:pt idx="1">
                  <c:v>0.13440136969548735</c:v>
                </c:pt>
                <c:pt idx="2">
                  <c:v>9.416656475480005E-2</c:v>
                </c:pt>
                <c:pt idx="3">
                  <c:v>7.6189311483429126E-2</c:v>
                </c:pt>
                <c:pt idx="4">
                  <c:v>0.13831478537360889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F-4BF8-A740-3A8A1585AA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9989416"/>
        <c:axId val="479993024"/>
      </c:barChart>
      <c:catAx>
        <c:axId val="479989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93024"/>
        <c:crosses val="autoZero"/>
        <c:auto val="1"/>
        <c:lblAlgn val="ctr"/>
        <c:lblOffset val="100"/>
        <c:noMultiLvlLbl val="0"/>
      </c:catAx>
      <c:valAx>
        <c:axId val="479993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7998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Suburban Water</c:v>
                </c:pt>
                <c:pt idx="1">
                  <c:v>Cal Am Water</c:v>
                </c:pt>
                <c:pt idx="2">
                  <c:v>Bear Valley Electric</c:v>
                </c:pt>
                <c:pt idx="3">
                  <c:v>Southwest Gas</c:v>
                </c:pt>
                <c:pt idx="4">
                  <c:v>SCG</c:v>
                </c:pt>
                <c:pt idx="5">
                  <c:v>SDG&amp;E</c:v>
                </c:pt>
                <c:pt idx="6">
                  <c:v>SCE</c:v>
                </c:pt>
                <c:pt idx="7">
                  <c:v>PG&amp;E</c:v>
                </c:pt>
                <c:pt idx="8">
                  <c:v>San Gabriel Valley</c:v>
                </c:pt>
                <c:pt idx="9">
                  <c:v>Park Apple Valley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0.66949999999999998</c:v>
                </c:pt>
                <c:pt idx="1">
                  <c:v>0.50490000000000002</c:v>
                </c:pt>
                <c:pt idx="2">
                  <c:v>0.49559999999999998</c:v>
                </c:pt>
                <c:pt idx="3">
                  <c:v>0.4929</c:v>
                </c:pt>
                <c:pt idx="4">
                  <c:v>0.4405</c:v>
                </c:pt>
                <c:pt idx="5">
                  <c:v>0.4355</c:v>
                </c:pt>
                <c:pt idx="6">
                  <c:v>0.38319999999999999</c:v>
                </c:pt>
                <c:pt idx="7">
                  <c:v>0.36570000000000003</c:v>
                </c:pt>
                <c:pt idx="8">
                  <c:v>0.36220000000000002</c:v>
                </c:pt>
                <c:pt idx="9">
                  <c:v>0.35349999999999998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0-4129-A79A-4C5DEF3C59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"/>
        <c:axId val="2114391248"/>
        <c:axId val="2118018992"/>
      </c:barChart>
      <c:catAx>
        <c:axId val="21143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018992"/>
        <c:crosses val="autoZero"/>
        <c:auto val="1"/>
        <c:lblAlgn val="ctr"/>
        <c:lblOffset val="100"/>
        <c:noMultiLvlLbl val="0"/>
      </c:catAx>
      <c:valAx>
        <c:axId val="21180189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1439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15479117282275E-2"/>
          <c:y val="2.7639000231874791E-2"/>
          <c:w val="0.97436904176543548"/>
          <c:h val="0.8764156826496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AT&amp;T</c:v>
                </c:pt>
                <c:pt idx="1">
                  <c:v>Lumen</c:v>
                </c:pt>
                <c:pt idx="2">
                  <c:v>Charter </c:v>
                </c:pt>
                <c:pt idx="3">
                  <c:v>Verizon</c:v>
                </c:pt>
                <c:pt idx="4">
                  <c:v>Wild Goose </c:v>
                </c:pt>
                <c:pt idx="5">
                  <c:v>Comcast</c:v>
                </c:pt>
                <c:pt idx="6">
                  <c:v>Lodi </c:v>
                </c:pt>
                <c:pt idx="7">
                  <c:v>TelePacific</c:v>
                </c:pt>
                <c:pt idx="8">
                  <c:v>Transbay Cable</c:v>
                </c:pt>
                <c:pt idx="9">
                  <c:v>Pacific Corp</c:v>
                </c:pt>
                <c:pt idx="10">
                  <c:v>Great Oaks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0.1948</c:v>
                </c:pt>
                <c:pt idx="1">
                  <c:v>0.19189999999999999</c:v>
                </c:pt>
                <c:pt idx="2">
                  <c:v>0.14510000000000001</c:v>
                </c:pt>
                <c:pt idx="3">
                  <c:v>0.1232</c:v>
                </c:pt>
                <c:pt idx="4">
                  <c:v>0.11890000000000001</c:v>
                </c:pt>
                <c:pt idx="5">
                  <c:v>0.10009999999999999</c:v>
                </c:pt>
                <c:pt idx="6">
                  <c:v>6.88E-2</c:v>
                </c:pt>
                <c:pt idx="7">
                  <c:v>4.3099999999999999E-2</c:v>
                </c:pt>
                <c:pt idx="8">
                  <c:v>3.49E-2</c:v>
                </c:pt>
                <c:pt idx="9">
                  <c:v>3.4200000000000001E-2</c:v>
                </c:pt>
                <c:pt idx="10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E-4154-9720-9ED6F6A3CA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4429296"/>
        <c:axId val="2094050672"/>
      </c:barChart>
      <c:catAx>
        <c:axId val="211442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50672"/>
        <c:crosses val="autoZero"/>
        <c:auto val="1"/>
        <c:lblAlgn val="ctr"/>
        <c:lblOffset val="100"/>
        <c:noMultiLvlLbl val="0"/>
      </c:catAx>
      <c:valAx>
        <c:axId val="20940506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1442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2023 CCA’s diverse suppliers Procurement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MBE</c:v>
                </c:pt>
                <c:pt idx="1">
                  <c:v>WBE</c:v>
                </c:pt>
                <c:pt idx="2">
                  <c:v>DVBE</c:v>
                </c:pt>
                <c:pt idx="3">
                  <c:v>LGBT</c:v>
                </c:pt>
                <c:pt idx="4">
                  <c:v>PDBE</c:v>
                </c:pt>
                <c:pt idx="5">
                  <c:v>8 (A)</c:v>
                </c:pt>
                <c:pt idx="6">
                  <c:v>TOTAL DIVERSE SPEND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1558974</c:v>
                </c:pt>
                <c:pt idx="1">
                  <c:v>4099845</c:v>
                </c:pt>
                <c:pt idx="2">
                  <c:v>86753</c:v>
                </c:pt>
                <c:pt idx="3">
                  <c:v>131428</c:v>
                </c:pt>
                <c:pt idx="4">
                  <c:v>0</c:v>
                </c:pt>
                <c:pt idx="5">
                  <c:v>578030</c:v>
                </c:pt>
                <c:pt idx="6">
                  <c:v>6455030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4-45E2-86E0-797E05748B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MBE</c:v>
                </c:pt>
                <c:pt idx="1">
                  <c:v>WBE</c:v>
                </c:pt>
                <c:pt idx="2">
                  <c:v>DVBE</c:v>
                </c:pt>
                <c:pt idx="3">
                  <c:v>LGBT</c:v>
                </c:pt>
                <c:pt idx="4">
                  <c:v>PDBE</c:v>
                </c:pt>
                <c:pt idx="5">
                  <c:v>8 (A)</c:v>
                </c:pt>
                <c:pt idx="6">
                  <c:v>TOTAL DIVERSE SPEND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6.4999999999999997E-3</c:v>
                </c:pt>
                <c:pt idx="1">
                  <c:v>1.72E-2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0</c:v>
                </c:pt>
                <c:pt idx="5">
                  <c:v>2.3999999999999998E-3</c:v>
                </c:pt>
                <c:pt idx="6">
                  <c:v>2.7099999999999999E-2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4-45E2-86E0-797E05748B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34164400"/>
        <c:axId val="1834162960"/>
      </c:barChart>
      <c:catAx>
        <c:axId val="183416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162960"/>
        <c:crosses val="autoZero"/>
        <c:auto val="1"/>
        <c:lblAlgn val="ctr"/>
        <c:lblOffset val="100"/>
        <c:noMultiLvlLbl val="0"/>
      </c:catAx>
      <c:valAx>
        <c:axId val="1834162960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83416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00962379702538E-2"/>
          <c:y val="5.0925925925925923E-2"/>
          <c:w val="0.86053237095363078"/>
          <c:h val="0.84237678623505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0</c:v>
                </c:pt>
                <c:pt idx="1">
                  <c:v>1-5</c:v>
                </c:pt>
                <c:pt idx="2">
                  <c:v>6-10</c:v>
                </c:pt>
                <c:pt idx="3">
                  <c:v>11-14</c:v>
                </c:pt>
                <c:pt idx="4">
                  <c:v>15+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0.57999999999999996</c:v>
                </c:pt>
                <c:pt idx="1">
                  <c:v>0.36599999999999999</c:v>
                </c:pt>
                <c:pt idx="2">
                  <c:v>3.6200000000000003E-2</c:v>
                </c:pt>
                <c:pt idx="3">
                  <c:v>8.9999999999999993E-3</c:v>
                </c:pt>
                <c:pt idx="4">
                  <c:v>1.3599999999999999E-2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E-41A7-AA32-4FF05F1782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7697231"/>
        <c:axId val="407698191"/>
      </c:barChart>
      <c:catAx>
        <c:axId val="40769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98191"/>
        <c:crosses val="autoZero"/>
        <c:auto val="1"/>
        <c:lblAlgn val="ctr"/>
        <c:lblOffset val="100"/>
        <c:noMultiLvlLbl val="0"/>
      </c:catAx>
      <c:valAx>
        <c:axId val="40769819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769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Sheet1!$A$21:$A$28</c:f>
              <c:strCache>
                <c:ptCount val="8"/>
                <c:pt idx="0">
                  <c:v>0</c:v>
                </c:pt>
                <c:pt idx="1">
                  <c:v>Under $50K</c:v>
                </c:pt>
                <c:pt idx="2">
                  <c:v>$50,000-$99,999</c:v>
                </c:pt>
                <c:pt idx="3">
                  <c:v>$100,000-$499,999</c:v>
                </c:pt>
                <c:pt idx="4">
                  <c:v>$500,000-$999,999</c:v>
                </c:pt>
                <c:pt idx="5">
                  <c:v>$1 million-$4.9 million</c:v>
                </c:pt>
                <c:pt idx="6">
                  <c:v>$5 million$-9.9 million</c:v>
                </c:pt>
                <c:pt idx="7">
                  <c:v>$10 million +</c:v>
                </c:pt>
              </c:strCache>
            </c:strRef>
          </c:cat>
          <c:val>
            <c:numRef>
              <c:f>Sheet1!$B$21:$B$28</c:f>
              <c:numCache>
                <c:formatCode>0.0%</c:formatCode>
                <c:ptCount val="8"/>
                <c:pt idx="0">
                  <c:v>0.38600000000000001</c:v>
                </c:pt>
                <c:pt idx="1">
                  <c:v>0.218</c:v>
                </c:pt>
                <c:pt idx="2">
                  <c:v>7.6999999999999999E-2</c:v>
                </c:pt>
                <c:pt idx="3">
                  <c:v>0.15</c:v>
                </c:pt>
                <c:pt idx="4">
                  <c:v>2.7E-2</c:v>
                </c:pt>
                <c:pt idx="5">
                  <c:v>8.5999999999999993E-2</c:v>
                </c:pt>
                <c:pt idx="6">
                  <c:v>3.5999999999999997E-2</c:v>
                </c:pt>
                <c:pt idx="7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1-4F7A-B6F2-039FE215EB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07868848"/>
        <c:axId val="407853008"/>
      </c:barChart>
      <c:catAx>
        <c:axId val="40786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853008"/>
        <c:crosses val="autoZero"/>
        <c:auto val="1"/>
        <c:lblAlgn val="ctr"/>
        <c:lblOffset val="100"/>
        <c:noMultiLvlLbl val="0"/>
      </c:catAx>
      <c:valAx>
        <c:axId val="40785300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07868848"/>
        <c:crosses val="autoZero"/>
        <c:crossBetween val="between"/>
      </c:valAx>
      <c:spPr>
        <a:noFill/>
        <a:ln>
          <a:noFill/>
        </a:ln>
        <a:effectLst>
          <a:glow rad="63500">
            <a:srgbClr val="6996C9">
              <a:satMod val="175000"/>
              <a:alpha val="40000"/>
            </a:srgbClr>
          </a:glo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translucentPowder">
              <a:bevelT w="203200" h="50800" prst="softRound"/>
            </a:sp3d>
          </c:spPr>
          <c:invertIfNegative val="0"/>
          <c:dLbls>
            <c:dLbl>
              <c:idx val="1"/>
              <c:layout>
                <c:manualLayout>
                  <c:x val="-1.3283548962638501E-2"/>
                  <c:y val="-1.003022229710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E-482F-B08B-416FE3DDE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Sheet1!$B$42:$C$42</c:f>
              <c:numCache>
                <c:formatCode>0.0%</c:formatCode>
                <c:ptCount val="2"/>
                <c:pt idx="0">
                  <c:v>0.56299999999999994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7-43C9-98FC-B4618873D7B7}"/>
            </c:ext>
          </c:extLst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1-10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2984842738469513E-3"/>
                  <c:y val="1.3373629729473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E-482F-B08B-416FE3DDE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Sheet1!$B$43:$C$43</c:f>
              <c:numCache>
                <c:formatCode>0.0%</c:formatCode>
                <c:ptCount val="2"/>
                <c:pt idx="0">
                  <c:v>0.38300000000000001</c:v>
                </c:pt>
                <c:pt idx="1">
                  <c:v>0.46600000000000003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7-43C9-98FC-B4618873D7B7}"/>
            </c:ext>
          </c:extLst>
        </c:ser>
        <c:ser>
          <c:idx val="2"/>
          <c:order val="2"/>
          <c:tx>
            <c:strRef>
              <c:f>Sheet1!$A$44</c:f>
              <c:strCache>
                <c:ptCount val="1"/>
                <c:pt idx="0">
                  <c:v>11-19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Sheet1!$B$44:$C$44</c:f>
              <c:numCache>
                <c:formatCode>0.0%</c:formatCode>
                <c:ptCount val="2"/>
                <c:pt idx="0">
                  <c:v>2.3E-2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7-43C9-98FC-B4618873D7B7}"/>
            </c:ext>
          </c:extLst>
        </c:ser>
        <c:ser>
          <c:idx val="3"/>
          <c:order val="3"/>
          <c:tx>
            <c:strRef>
              <c:f>Sheet1!$A$45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Sheet1!$B$45:$C$45</c:f>
              <c:numCache>
                <c:formatCode>0.0%</c:formatCode>
                <c:ptCount val="2"/>
                <c:pt idx="0">
                  <c:v>1.7999999999999999E-2</c:v>
                </c:pt>
                <c:pt idx="1">
                  <c:v>2.24E-2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7-43C9-98FC-B4618873D7B7}"/>
            </c:ext>
          </c:extLst>
        </c:ser>
        <c:ser>
          <c:idx val="4"/>
          <c:order val="4"/>
          <c:tx>
            <c:strRef>
              <c:f>Sheet1!$A$46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Sheet1!$B$46:$C$46</c:f>
              <c:numCache>
                <c:formatCode>0.0%</c:formatCode>
                <c:ptCount val="2"/>
                <c:pt idx="0">
                  <c:v>4.4999999999999997E-3</c:v>
                </c:pt>
                <c:pt idx="1">
                  <c:v>4.4999999999999997E-3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7-43C9-98FC-B4618873D7B7}"/>
            </c:ext>
          </c:extLst>
        </c:ser>
        <c:ser>
          <c:idx val="5"/>
          <c:order val="5"/>
          <c:tx>
            <c:strRef>
              <c:f>Sheet1!$A$47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Sheet1!$B$47:$C$47</c:f>
              <c:numCache>
                <c:formatCode>0.0%</c:formatCode>
                <c:ptCount val="2"/>
                <c:pt idx="0">
                  <c:v>4.4999999999999997E-3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C7-43C9-98FC-B4618873D7B7}"/>
            </c:ext>
          </c:extLst>
        </c:ser>
        <c:ser>
          <c:idx val="6"/>
          <c:order val="6"/>
          <c:tx>
            <c:strRef>
              <c:f>Sheet1!$A$48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Sheet1!$B$48:$C$48</c:f>
              <c:numCache>
                <c:formatCode>0.0%</c:formatCode>
                <c:ptCount val="2"/>
                <c:pt idx="0">
                  <c:v>4.4999999999999997E-3</c:v>
                </c:pt>
                <c:pt idx="1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C7-43C9-98FC-B4618873D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9140607"/>
        <c:axId val="499135807"/>
      </c:barChart>
      <c:catAx>
        <c:axId val="4991406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135807"/>
        <c:crosses val="autoZero"/>
        <c:auto val="1"/>
        <c:lblAlgn val="ctr"/>
        <c:lblOffset val="100"/>
        <c:noMultiLvlLbl val="0"/>
      </c:catAx>
      <c:valAx>
        <c:axId val="49913580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914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40944274009126"/>
          <c:y val="6.4322130227539853E-4"/>
          <c:w val="0.63132032828565443"/>
          <c:h val="0.10155754632275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3"/>
          <c:dPt>
            <c:idx val="0"/>
            <c:bubble3D val="0"/>
            <c:explosion val="1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F0-4397-BC1B-CF0213FF58B8}"/>
              </c:ext>
            </c:extLst>
          </c:dPt>
          <c:dPt>
            <c:idx val="1"/>
            <c:bubble3D val="0"/>
            <c:explosion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F0-4397-BC1B-CF0213FF58B8}"/>
              </c:ext>
            </c:extLst>
          </c:dPt>
          <c:dLbls>
            <c:dLbl>
              <c:idx val="0"/>
              <c:layout>
                <c:manualLayout>
                  <c:x val="-0.12198337707786527"/>
                  <c:y val="0.17239610673665792"/>
                </c:manualLayout>
              </c:layout>
              <c:tx>
                <c:rich>
                  <a:bodyPr/>
                  <a:lstStyle/>
                  <a:p>
                    <a:fld id="{BF191903-B619-45BB-9483-AD3FF42B3729}" type="CATEGORYNAME">
                      <a:rPr lang="en-US" sz="160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924DCDA-A973-497D-AB81-9802287BCEF9}" type="PERCENTAGE">
                      <a:rPr lang="en-US" sz="160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F0-4397-BC1B-CF0213FF58B8}"/>
                </c:ext>
              </c:extLst>
            </c:dLbl>
            <c:dLbl>
              <c:idx val="1"/>
              <c:layout>
                <c:manualLayout>
                  <c:x val="0.1186489501312336"/>
                  <c:y val="-0.237029017206182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8C907E-5121-4DF5-8C64-85A420972434}" type="CATEGORYNAM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791CA4E1-0E46-4AFB-941C-A475B1196DE0}" type="PERCENTAGE">
                      <a:rPr lang="en-US" sz="1600" baseline="0">
                        <a:solidFill>
                          <a:schemeClr val="bg1"/>
                        </a:solidFill>
                      </a:rPr>
                      <a:pPr>
                        <a:defRPr sz="1600"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F0-4397-BC1B-CF0213FF5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Sheet1!$A$94:$A$95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Sheet1!$B$94:$B$95</c:f>
              <c:numCache>
                <c:formatCode>General</c:formatCode>
                <c:ptCount val="2"/>
                <c:pt idx="0">
                  <c:v>26.58</c:v>
                </c:pt>
                <c:pt idx="1">
                  <c:v>73.42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0-4397-BC1B-CF0213FF58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B4ACE-AA6D-46FC-B03D-F85CC538521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A5ECDCD-07D4-4D5E-9A04-5A4326F56E0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latin typeface="Cambria" panose="02040503050406030204" pitchFamily="18" charset="0"/>
              <a:cs typeface="Calibri" pitchFamily="34" charset="0"/>
            </a:rPr>
            <a:t>Total Diverse Spend </a:t>
          </a:r>
        </a:p>
        <a:p>
          <a:r>
            <a:rPr lang="en-US" sz="1800" b="1" dirty="0">
              <a:latin typeface="Cambria" panose="02040503050406030204" pitchFamily="18" charset="0"/>
              <a:cs typeface="Calibri" pitchFamily="34" charset="0"/>
            </a:rPr>
            <a:t>$12.9 billion (28.8%)</a:t>
          </a:r>
          <a:endParaRPr lang="en-US" sz="1800" b="1" dirty="0">
            <a:latin typeface="Cambria" panose="02040503050406030204" pitchFamily="18" charset="0"/>
          </a:endParaRPr>
        </a:p>
      </dgm:t>
    </dgm:pt>
    <dgm:pt modelId="{F1CC7F9E-46B8-433B-976D-506AD7C88795}" type="parTrans" cxnId="{4EC8C34F-B297-44D9-A925-36396189AFAF}">
      <dgm:prSet/>
      <dgm:spPr/>
      <dgm:t>
        <a:bodyPr/>
        <a:lstStyle/>
        <a:p>
          <a:endParaRPr lang="en-US"/>
        </a:p>
      </dgm:t>
    </dgm:pt>
    <dgm:pt modelId="{26F2F59A-3C64-4408-A7C9-E0A772C5B57B}" type="sibTrans" cxnId="{4EC8C34F-B297-44D9-A925-36396189AFAF}">
      <dgm:prSet/>
      <dgm:spPr/>
      <dgm:t>
        <a:bodyPr/>
        <a:lstStyle/>
        <a:p>
          <a:endParaRPr lang="en-US"/>
        </a:p>
      </dgm:t>
    </dgm:pt>
    <dgm:pt modelId="{834E55BE-32EF-4ABF-9FFA-49ED4BBFBF6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8(a) </a:t>
          </a:r>
        </a:p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$787 thousand (0.00%)</a:t>
          </a:r>
        </a:p>
      </dgm:t>
    </dgm:pt>
    <dgm:pt modelId="{4BC3F8A8-F614-4000-B3AC-9E68219C2879}" type="parTrans" cxnId="{34B0EF34-B72E-4C03-BF99-2DC7B601BBC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7327645-E169-47F8-910B-08F89567CB6B}" type="sibTrans" cxnId="{34B0EF34-B72E-4C03-BF99-2DC7B601BBC2}">
      <dgm:prSet/>
      <dgm:spPr/>
      <dgm:t>
        <a:bodyPr/>
        <a:lstStyle/>
        <a:p>
          <a:endParaRPr lang="en-US"/>
        </a:p>
      </dgm:t>
    </dgm:pt>
    <dgm:pt modelId="{E418BFF3-2019-403D-8303-E5782ABB682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MBE</a:t>
          </a:r>
        </a:p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$7.7 billion</a:t>
          </a:r>
        </a:p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(17.2%)</a:t>
          </a:r>
        </a:p>
      </dgm:t>
    </dgm:pt>
    <dgm:pt modelId="{70ACD9FE-F1E3-4B8A-894C-CB2E9C675523}" type="parTrans" cxnId="{2CECD69C-437D-48C2-9AAE-9DAD75433E2D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85DFFD3-93CF-4FAA-8DAA-1A2887F8C534}" type="sibTrans" cxnId="{2CECD69C-437D-48C2-9AAE-9DAD75433E2D}">
      <dgm:prSet/>
      <dgm:spPr/>
      <dgm:t>
        <a:bodyPr/>
        <a:lstStyle/>
        <a:p>
          <a:endParaRPr lang="en-US"/>
        </a:p>
      </dgm:t>
    </dgm:pt>
    <dgm:pt modelId="{856114DD-6154-4B76-9D7C-40C92B651EC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DVBE</a:t>
          </a:r>
        </a:p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 $852 million</a:t>
          </a:r>
        </a:p>
        <a:p>
          <a:r>
            <a:rPr lang="en-US" sz="1500" b="1" dirty="0">
              <a:solidFill>
                <a:schemeClr val="tx1"/>
              </a:solidFill>
              <a:latin typeface="Cambria" panose="02040503050406030204" pitchFamily="18" charset="0"/>
            </a:rPr>
            <a:t> (1.9 %)</a:t>
          </a:r>
        </a:p>
      </dgm:t>
    </dgm:pt>
    <dgm:pt modelId="{8D364EEA-76EE-4688-8CCB-B210538401E8}" type="parTrans" cxnId="{4912EB97-10D6-4B82-BDC2-9D8C74309E58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8F0E96B-159D-46B9-BE84-F2DAF8C991F5}" type="sibTrans" cxnId="{4912EB97-10D6-4B82-BDC2-9D8C74309E58}">
      <dgm:prSet/>
      <dgm:spPr/>
      <dgm:t>
        <a:bodyPr/>
        <a:lstStyle/>
        <a:p>
          <a:endParaRPr lang="en-US"/>
        </a:p>
      </dgm:t>
    </dgm:pt>
    <dgm:pt modelId="{E21E2DAD-FD45-42FA-971C-6C19E52D9D40}">
      <dgm:prSet phldrT="[Text]" custT="1"/>
      <dgm:spPr>
        <a:solidFill>
          <a:srgbClr val="002060"/>
        </a:solidFill>
      </dgm:spPr>
      <dgm:t>
        <a:bodyPr/>
        <a:lstStyle/>
        <a:p>
          <a:pPr>
            <a:spcAft>
              <a:spcPts val="882"/>
            </a:spcAft>
          </a:pPr>
          <a:r>
            <a:rPr lang="en-US" sz="1500" b="1" dirty="0">
              <a:latin typeface="Cambria" panose="02040503050406030204" pitchFamily="18" charset="0"/>
            </a:rPr>
            <a:t>LGBTBE </a:t>
          </a:r>
        </a:p>
        <a:p>
          <a:pPr>
            <a:spcAft>
              <a:spcPts val="882"/>
            </a:spcAft>
          </a:pPr>
          <a:r>
            <a:rPr lang="en-US" sz="1500" b="1" dirty="0">
              <a:latin typeface="Cambria" panose="02040503050406030204" pitchFamily="18" charset="0"/>
            </a:rPr>
            <a:t>$60 million</a:t>
          </a:r>
        </a:p>
        <a:p>
          <a:pPr>
            <a:spcAft>
              <a:spcPts val="882"/>
            </a:spcAft>
          </a:pPr>
          <a:r>
            <a:rPr lang="en-US" sz="1500" b="1" dirty="0">
              <a:latin typeface="Cambria" panose="02040503050406030204" pitchFamily="18" charset="0"/>
            </a:rPr>
            <a:t> (0.13%)</a:t>
          </a:r>
        </a:p>
      </dgm:t>
    </dgm:pt>
    <dgm:pt modelId="{3CD2988D-16D9-46A3-BD59-1362E12CABF9}" type="sibTrans" cxnId="{125AE48E-D9F3-47D5-98C0-F360DAD107BF}">
      <dgm:prSet/>
      <dgm:spPr/>
      <dgm:t>
        <a:bodyPr/>
        <a:lstStyle/>
        <a:p>
          <a:endParaRPr lang="en-US"/>
        </a:p>
      </dgm:t>
    </dgm:pt>
    <dgm:pt modelId="{0C82D913-899C-4EF8-A0A2-6DF9D9131127}" type="parTrans" cxnId="{125AE48E-D9F3-47D5-98C0-F360DAD107BF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2ECF938-94CF-4EF7-A15B-77662F659EFC}">
      <dgm:prSet custT="1"/>
      <dgm:spPr>
        <a:solidFill>
          <a:srgbClr val="FF0000"/>
        </a:solidFill>
      </dgm:spPr>
      <dgm:t>
        <a:bodyPr/>
        <a:lstStyle/>
        <a:p>
          <a:r>
            <a:rPr lang="en-US" sz="1500" b="1" dirty="0">
              <a:latin typeface="Cambria" panose="02040503050406030204" pitchFamily="18" charset="0"/>
            </a:rPr>
            <a:t>WBE</a:t>
          </a:r>
        </a:p>
        <a:p>
          <a:r>
            <a:rPr lang="en-US" sz="1500" b="1" dirty="0">
              <a:latin typeface="Cambria" panose="02040503050406030204" pitchFamily="18" charset="0"/>
            </a:rPr>
            <a:t>$4.3 billion</a:t>
          </a:r>
        </a:p>
        <a:p>
          <a:r>
            <a:rPr lang="en-US" sz="1500" b="1" dirty="0">
              <a:latin typeface="Cambria" panose="02040503050406030204" pitchFamily="18" charset="0"/>
            </a:rPr>
            <a:t> (9.5 %)</a:t>
          </a:r>
        </a:p>
      </dgm:t>
    </dgm:pt>
    <dgm:pt modelId="{47BA711E-E78F-486A-9845-69042B10224C}" type="parTrans" cxnId="{15984DB7-CB5D-4A11-B9BF-92E8DC08826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6EF7021-6299-46D0-8C45-DE9FA64E22F3}" type="sibTrans" cxnId="{15984DB7-CB5D-4A11-B9BF-92E8DC088264}">
      <dgm:prSet/>
      <dgm:spPr/>
      <dgm:t>
        <a:bodyPr/>
        <a:lstStyle/>
        <a:p>
          <a:endParaRPr lang="en-US"/>
        </a:p>
      </dgm:t>
    </dgm:pt>
    <dgm:pt modelId="{7593DD62-709E-4FB1-93A2-3FECCDAA857F}">
      <dgm:prSet custT="1"/>
      <dgm:spPr>
        <a:solidFill>
          <a:srgbClr val="CC99FF"/>
        </a:solidFill>
      </dgm:spPr>
      <dgm:t>
        <a:bodyPr/>
        <a:lstStyle/>
        <a:p>
          <a:r>
            <a:rPr lang="en-US" sz="1500" b="1" dirty="0">
              <a:solidFill>
                <a:schemeClr val="bg1"/>
              </a:solidFill>
              <a:latin typeface="Cambria" panose="02040503050406030204" pitchFamily="18" charset="0"/>
            </a:rPr>
            <a:t>PDBE</a:t>
          </a:r>
        </a:p>
        <a:p>
          <a:r>
            <a:rPr lang="en-US" sz="1500" b="1" dirty="0">
              <a:solidFill>
                <a:schemeClr val="bg1"/>
              </a:solidFill>
              <a:latin typeface="Cambria" panose="02040503050406030204" pitchFamily="18" charset="0"/>
            </a:rPr>
            <a:t>$55.5 million </a:t>
          </a:r>
        </a:p>
        <a:p>
          <a:r>
            <a:rPr lang="en-US" sz="1500" b="1" dirty="0">
              <a:solidFill>
                <a:schemeClr val="bg1"/>
              </a:solidFill>
              <a:latin typeface="Cambria" panose="02040503050406030204" pitchFamily="18" charset="0"/>
            </a:rPr>
            <a:t>(0.12%)</a:t>
          </a:r>
        </a:p>
      </dgm:t>
    </dgm:pt>
    <dgm:pt modelId="{C6C02E9F-E743-4603-A887-D4C4B7AE159C}" type="parTrans" cxnId="{6F389D08-F465-40C4-850B-D687CFD48495}">
      <dgm:prSet/>
      <dgm:spPr>
        <a:solidFill>
          <a:srgbClr val="CC99FF"/>
        </a:solidFill>
      </dgm:spPr>
      <dgm:t>
        <a:bodyPr/>
        <a:lstStyle/>
        <a:p>
          <a:endParaRPr lang="en-US"/>
        </a:p>
      </dgm:t>
    </dgm:pt>
    <dgm:pt modelId="{1D9A9720-6B85-4222-8060-E1314872A3B5}" type="sibTrans" cxnId="{6F389D08-F465-40C4-850B-D687CFD48495}">
      <dgm:prSet/>
      <dgm:spPr/>
      <dgm:t>
        <a:bodyPr/>
        <a:lstStyle/>
        <a:p>
          <a:endParaRPr lang="en-US"/>
        </a:p>
      </dgm:t>
    </dgm:pt>
    <dgm:pt modelId="{96D9D33E-2B0D-45A3-BDD4-7017C448C4BE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Subcontracting</a:t>
          </a:r>
        </a:p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$2.9 billion</a:t>
          </a:r>
        </a:p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(6.7%)</a:t>
          </a:r>
        </a:p>
      </dgm:t>
    </dgm:pt>
    <dgm:pt modelId="{F48C2629-9BD8-47F6-8FD0-6796E722C3C9}" type="parTrans" cxnId="{DCCC30E9-600A-45F7-AE89-07015A6B22D8}">
      <dgm:prSet/>
      <dgm:spPr/>
      <dgm:t>
        <a:bodyPr/>
        <a:lstStyle/>
        <a:p>
          <a:endParaRPr lang="en-US"/>
        </a:p>
      </dgm:t>
    </dgm:pt>
    <dgm:pt modelId="{B4651757-947F-4455-9EC1-6F0D913FCABD}" type="sibTrans" cxnId="{DCCC30E9-600A-45F7-AE89-07015A6B22D8}">
      <dgm:prSet/>
      <dgm:spPr/>
      <dgm:t>
        <a:bodyPr/>
        <a:lstStyle/>
        <a:p>
          <a:endParaRPr lang="en-US"/>
        </a:p>
      </dgm:t>
    </dgm:pt>
    <dgm:pt modelId="{1EF1FE84-6059-40BC-88AA-78D1C738C6A4}" type="pres">
      <dgm:prSet presAssocID="{FBBB4ACE-AA6D-46FC-B03D-F85CC538521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D45E5A-6E58-471A-AC95-85F70108DC8C}" type="pres">
      <dgm:prSet presAssocID="{BA5ECDCD-07D4-4D5E-9A04-5A4326F56E08}" presName="centerShape" presStyleLbl="node0" presStyleIdx="0" presStyleCnt="1"/>
      <dgm:spPr/>
    </dgm:pt>
    <dgm:pt modelId="{56EA2C91-0624-40E0-9709-DA0791EDBB23}" type="pres">
      <dgm:prSet presAssocID="{4BC3F8A8-F614-4000-B3AC-9E68219C2879}" presName="parTrans" presStyleLbl="bgSibTrans2D1" presStyleIdx="0" presStyleCnt="7"/>
      <dgm:spPr/>
    </dgm:pt>
    <dgm:pt modelId="{7900C23D-3B6A-4E89-BE9A-3A5FD2B51FC6}" type="pres">
      <dgm:prSet presAssocID="{834E55BE-32EF-4ABF-9FFA-49ED4BBFBF6E}" presName="node" presStyleLbl="node1" presStyleIdx="0" presStyleCnt="7">
        <dgm:presLayoutVars>
          <dgm:bulletEnabled val="1"/>
        </dgm:presLayoutVars>
      </dgm:prSet>
      <dgm:spPr/>
    </dgm:pt>
    <dgm:pt modelId="{87932BB6-0465-440B-A703-A55A6564C309}" type="pres">
      <dgm:prSet presAssocID="{0C82D913-899C-4EF8-A0A2-6DF9D9131127}" presName="parTrans" presStyleLbl="bgSibTrans2D1" presStyleIdx="1" presStyleCnt="7"/>
      <dgm:spPr/>
    </dgm:pt>
    <dgm:pt modelId="{CD4DDD4B-2B47-4F4E-B72E-183FFC871683}" type="pres">
      <dgm:prSet presAssocID="{E21E2DAD-FD45-42FA-971C-6C19E52D9D40}" presName="node" presStyleLbl="node1" presStyleIdx="1" presStyleCnt="7">
        <dgm:presLayoutVars>
          <dgm:bulletEnabled val="1"/>
        </dgm:presLayoutVars>
      </dgm:prSet>
      <dgm:spPr/>
    </dgm:pt>
    <dgm:pt modelId="{E24E4984-06C1-4BDF-9232-60F52A6EADAF}" type="pres">
      <dgm:prSet presAssocID="{70ACD9FE-F1E3-4B8A-894C-CB2E9C675523}" presName="parTrans" presStyleLbl="bgSibTrans2D1" presStyleIdx="2" presStyleCnt="7" custLinFactNeighborX="0" custLinFactNeighborY="8052"/>
      <dgm:spPr/>
    </dgm:pt>
    <dgm:pt modelId="{AF5726DA-C0D1-4C44-9575-F9B335A84A64}" type="pres">
      <dgm:prSet presAssocID="{E418BFF3-2019-403D-8303-E5782ABB6825}" presName="node" presStyleLbl="node1" presStyleIdx="2" presStyleCnt="7">
        <dgm:presLayoutVars>
          <dgm:bulletEnabled val="1"/>
        </dgm:presLayoutVars>
      </dgm:prSet>
      <dgm:spPr/>
    </dgm:pt>
    <dgm:pt modelId="{F61EC722-0562-4FC4-AC2B-D7C3DC29C302}" type="pres">
      <dgm:prSet presAssocID="{47BA711E-E78F-486A-9845-69042B10224C}" presName="parTrans" presStyleLbl="bgSibTrans2D1" presStyleIdx="3" presStyleCnt="7"/>
      <dgm:spPr/>
    </dgm:pt>
    <dgm:pt modelId="{606EEF13-667A-456B-AAD0-44E6C0D47E52}" type="pres">
      <dgm:prSet presAssocID="{32ECF938-94CF-4EF7-A15B-77662F659EFC}" presName="node" presStyleLbl="node1" presStyleIdx="3" presStyleCnt="7" custRadScaleRad="100471" custRadScaleInc="2626">
        <dgm:presLayoutVars>
          <dgm:bulletEnabled val="1"/>
        </dgm:presLayoutVars>
      </dgm:prSet>
      <dgm:spPr/>
    </dgm:pt>
    <dgm:pt modelId="{CAB58F3B-D935-4528-9B04-79CD12E4DF68}" type="pres">
      <dgm:prSet presAssocID="{8D364EEA-76EE-4688-8CCB-B210538401E8}" presName="parTrans" presStyleLbl="bgSibTrans2D1" presStyleIdx="4" presStyleCnt="7" custLinFactNeighborX="3024" custLinFactNeighborY="3333"/>
      <dgm:spPr/>
    </dgm:pt>
    <dgm:pt modelId="{872D574B-2773-42C0-ACCE-3FD0F6E93BF6}" type="pres">
      <dgm:prSet presAssocID="{856114DD-6154-4B76-9D7C-40C92B651ECC}" presName="node" presStyleLbl="node1" presStyleIdx="4" presStyleCnt="7">
        <dgm:presLayoutVars>
          <dgm:bulletEnabled val="1"/>
        </dgm:presLayoutVars>
      </dgm:prSet>
      <dgm:spPr/>
    </dgm:pt>
    <dgm:pt modelId="{9ACDF209-AF86-4BF5-B914-94E43D7232D4}" type="pres">
      <dgm:prSet presAssocID="{C6C02E9F-E743-4603-A887-D4C4B7AE159C}" presName="parTrans" presStyleLbl="bgSibTrans2D1" presStyleIdx="5" presStyleCnt="7" custLinFactNeighborX="221" custLinFactNeighborY="11177"/>
      <dgm:spPr/>
    </dgm:pt>
    <dgm:pt modelId="{9A752AD4-FDF6-44E3-9EFD-065759E9BBD0}" type="pres">
      <dgm:prSet presAssocID="{7593DD62-709E-4FB1-93A2-3FECCDAA857F}" presName="node" presStyleLbl="node1" presStyleIdx="5" presStyleCnt="7" custScaleX="118792" custScaleY="96223">
        <dgm:presLayoutVars>
          <dgm:bulletEnabled val="1"/>
        </dgm:presLayoutVars>
      </dgm:prSet>
      <dgm:spPr/>
    </dgm:pt>
    <dgm:pt modelId="{99E16A7C-69AF-47AC-878D-0F031A319293}" type="pres">
      <dgm:prSet presAssocID="{F48C2629-9BD8-47F6-8FD0-6796E722C3C9}" presName="parTrans" presStyleLbl="bgSibTrans2D1" presStyleIdx="6" presStyleCnt="7"/>
      <dgm:spPr/>
    </dgm:pt>
    <dgm:pt modelId="{132B6832-F853-4567-8A4E-ABECBAB35783}" type="pres">
      <dgm:prSet presAssocID="{96D9D33E-2B0D-45A3-BDD4-7017C448C4BE}" presName="node" presStyleLbl="node1" presStyleIdx="6" presStyleCnt="7" custScaleX="112344" custScaleY="108388" custRadScaleRad="99076">
        <dgm:presLayoutVars>
          <dgm:bulletEnabled val="1"/>
        </dgm:presLayoutVars>
      </dgm:prSet>
      <dgm:spPr/>
    </dgm:pt>
  </dgm:ptLst>
  <dgm:cxnLst>
    <dgm:cxn modelId="{66066500-A112-46B1-9C7B-1CB03D6E718C}" type="presOf" srcId="{7593DD62-709E-4FB1-93A2-3FECCDAA857F}" destId="{9A752AD4-FDF6-44E3-9EFD-065759E9BBD0}" srcOrd="0" destOrd="0" presId="urn:microsoft.com/office/officeart/2005/8/layout/radial4"/>
    <dgm:cxn modelId="{6F389D08-F465-40C4-850B-D687CFD48495}" srcId="{BA5ECDCD-07D4-4D5E-9A04-5A4326F56E08}" destId="{7593DD62-709E-4FB1-93A2-3FECCDAA857F}" srcOrd="5" destOrd="0" parTransId="{C6C02E9F-E743-4603-A887-D4C4B7AE159C}" sibTransId="{1D9A9720-6B85-4222-8060-E1314872A3B5}"/>
    <dgm:cxn modelId="{2412CD0D-8168-4FFC-8371-5B0FD4693724}" type="presOf" srcId="{96D9D33E-2B0D-45A3-BDD4-7017C448C4BE}" destId="{132B6832-F853-4567-8A4E-ABECBAB35783}" srcOrd="0" destOrd="0" presId="urn:microsoft.com/office/officeart/2005/8/layout/radial4"/>
    <dgm:cxn modelId="{3E0A251A-7943-4704-9340-C51D6AEE6696}" type="presOf" srcId="{E21E2DAD-FD45-42FA-971C-6C19E52D9D40}" destId="{CD4DDD4B-2B47-4F4E-B72E-183FFC871683}" srcOrd="0" destOrd="0" presId="urn:microsoft.com/office/officeart/2005/8/layout/radial4"/>
    <dgm:cxn modelId="{34B0EF34-B72E-4C03-BF99-2DC7B601BBC2}" srcId="{BA5ECDCD-07D4-4D5E-9A04-5A4326F56E08}" destId="{834E55BE-32EF-4ABF-9FFA-49ED4BBFBF6E}" srcOrd="0" destOrd="0" parTransId="{4BC3F8A8-F614-4000-B3AC-9E68219C2879}" sibTransId="{E7327645-E169-47F8-910B-08F89567CB6B}"/>
    <dgm:cxn modelId="{75DC803A-083E-4BE9-BDEB-19807BAA2A26}" type="presOf" srcId="{8D364EEA-76EE-4688-8CCB-B210538401E8}" destId="{CAB58F3B-D935-4528-9B04-79CD12E4DF68}" srcOrd="0" destOrd="0" presId="urn:microsoft.com/office/officeart/2005/8/layout/radial4"/>
    <dgm:cxn modelId="{DE42E740-85DD-4F04-8431-8A58D67F0776}" type="presOf" srcId="{4BC3F8A8-F614-4000-B3AC-9E68219C2879}" destId="{56EA2C91-0624-40E0-9709-DA0791EDBB23}" srcOrd="0" destOrd="0" presId="urn:microsoft.com/office/officeart/2005/8/layout/radial4"/>
    <dgm:cxn modelId="{61066D45-E35E-4DA6-BAAC-922817B0E6A5}" type="presOf" srcId="{47BA711E-E78F-486A-9845-69042B10224C}" destId="{F61EC722-0562-4FC4-AC2B-D7C3DC29C302}" srcOrd="0" destOrd="0" presId="urn:microsoft.com/office/officeart/2005/8/layout/radial4"/>
    <dgm:cxn modelId="{DAEBEE4A-5555-4474-B750-39D2D36A1842}" type="presOf" srcId="{70ACD9FE-F1E3-4B8A-894C-CB2E9C675523}" destId="{E24E4984-06C1-4BDF-9232-60F52A6EADAF}" srcOrd="0" destOrd="0" presId="urn:microsoft.com/office/officeart/2005/8/layout/radial4"/>
    <dgm:cxn modelId="{4EC8C34F-B297-44D9-A925-36396189AFAF}" srcId="{FBBB4ACE-AA6D-46FC-B03D-F85CC5385217}" destId="{BA5ECDCD-07D4-4D5E-9A04-5A4326F56E08}" srcOrd="0" destOrd="0" parTransId="{F1CC7F9E-46B8-433B-976D-506AD7C88795}" sibTransId="{26F2F59A-3C64-4408-A7C9-E0A772C5B57B}"/>
    <dgm:cxn modelId="{68929272-5EF2-4ED0-BACD-CC4002D8F3F6}" type="presOf" srcId="{856114DD-6154-4B76-9D7C-40C92B651ECC}" destId="{872D574B-2773-42C0-ACCE-3FD0F6E93BF6}" srcOrd="0" destOrd="0" presId="urn:microsoft.com/office/officeart/2005/8/layout/radial4"/>
    <dgm:cxn modelId="{18235A75-5A92-4821-BA37-B429AB8FC0F8}" type="presOf" srcId="{0C82D913-899C-4EF8-A0A2-6DF9D9131127}" destId="{87932BB6-0465-440B-A703-A55A6564C309}" srcOrd="0" destOrd="0" presId="urn:microsoft.com/office/officeart/2005/8/layout/radial4"/>
    <dgm:cxn modelId="{7EF7178C-064C-4778-9AB3-4F5B87A4E6A2}" type="presOf" srcId="{F48C2629-9BD8-47F6-8FD0-6796E722C3C9}" destId="{99E16A7C-69AF-47AC-878D-0F031A319293}" srcOrd="0" destOrd="0" presId="urn:microsoft.com/office/officeart/2005/8/layout/radial4"/>
    <dgm:cxn modelId="{EBA7418D-9DCB-4A10-8C94-C60F25DC6815}" type="presOf" srcId="{C6C02E9F-E743-4603-A887-D4C4B7AE159C}" destId="{9ACDF209-AF86-4BF5-B914-94E43D7232D4}" srcOrd="0" destOrd="0" presId="urn:microsoft.com/office/officeart/2005/8/layout/radial4"/>
    <dgm:cxn modelId="{125AE48E-D9F3-47D5-98C0-F360DAD107BF}" srcId="{BA5ECDCD-07D4-4D5E-9A04-5A4326F56E08}" destId="{E21E2DAD-FD45-42FA-971C-6C19E52D9D40}" srcOrd="1" destOrd="0" parTransId="{0C82D913-899C-4EF8-A0A2-6DF9D9131127}" sibTransId="{3CD2988D-16D9-46A3-BD59-1362E12CABF9}"/>
    <dgm:cxn modelId="{4912EB97-10D6-4B82-BDC2-9D8C74309E58}" srcId="{BA5ECDCD-07D4-4D5E-9A04-5A4326F56E08}" destId="{856114DD-6154-4B76-9D7C-40C92B651ECC}" srcOrd="4" destOrd="0" parTransId="{8D364EEA-76EE-4688-8CCB-B210538401E8}" sibTransId="{38F0E96B-159D-46B9-BE84-F2DAF8C991F5}"/>
    <dgm:cxn modelId="{2CECD69C-437D-48C2-9AAE-9DAD75433E2D}" srcId="{BA5ECDCD-07D4-4D5E-9A04-5A4326F56E08}" destId="{E418BFF3-2019-403D-8303-E5782ABB6825}" srcOrd="2" destOrd="0" parTransId="{70ACD9FE-F1E3-4B8A-894C-CB2E9C675523}" sibTransId="{285DFFD3-93CF-4FAA-8DAA-1A2887F8C534}"/>
    <dgm:cxn modelId="{15C417B7-1954-4DFB-88F3-066A8837A26B}" type="presOf" srcId="{FBBB4ACE-AA6D-46FC-B03D-F85CC5385217}" destId="{1EF1FE84-6059-40BC-88AA-78D1C738C6A4}" srcOrd="0" destOrd="0" presId="urn:microsoft.com/office/officeart/2005/8/layout/radial4"/>
    <dgm:cxn modelId="{15984DB7-CB5D-4A11-B9BF-92E8DC088264}" srcId="{BA5ECDCD-07D4-4D5E-9A04-5A4326F56E08}" destId="{32ECF938-94CF-4EF7-A15B-77662F659EFC}" srcOrd="3" destOrd="0" parTransId="{47BA711E-E78F-486A-9845-69042B10224C}" sibTransId="{C6EF7021-6299-46D0-8C45-DE9FA64E22F3}"/>
    <dgm:cxn modelId="{2822A3C1-0853-4EAA-AF07-54B762D92B02}" type="presOf" srcId="{E418BFF3-2019-403D-8303-E5782ABB6825}" destId="{AF5726DA-C0D1-4C44-9575-F9B335A84A64}" srcOrd="0" destOrd="0" presId="urn:microsoft.com/office/officeart/2005/8/layout/radial4"/>
    <dgm:cxn modelId="{4B1896DE-7C38-42BA-9D51-39C466DB9F30}" type="presOf" srcId="{834E55BE-32EF-4ABF-9FFA-49ED4BBFBF6E}" destId="{7900C23D-3B6A-4E89-BE9A-3A5FD2B51FC6}" srcOrd="0" destOrd="0" presId="urn:microsoft.com/office/officeart/2005/8/layout/radial4"/>
    <dgm:cxn modelId="{DCCC30E9-600A-45F7-AE89-07015A6B22D8}" srcId="{BA5ECDCD-07D4-4D5E-9A04-5A4326F56E08}" destId="{96D9D33E-2B0D-45A3-BDD4-7017C448C4BE}" srcOrd="6" destOrd="0" parTransId="{F48C2629-9BD8-47F6-8FD0-6796E722C3C9}" sibTransId="{B4651757-947F-4455-9EC1-6F0D913FCABD}"/>
    <dgm:cxn modelId="{8D5B94FB-21CC-4686-98CB-B4077CB07618}" type="presOf" srcId="{32ECF938-94CF-4EF7-A15B-77662F659EFC}" destId="{606EEF13-667A-456B-AAD0-44E6C0D47E52}" srcOrd="0" destOrd="0" presId="urn:microsoft.com/office/officeart/2005/8/layout/radial4"/>
    <dgm:cxn modelId="{3A9A89FF-1D1B-4B4C-BC85-729B97EED450}" type="presOf" srcId="{BA5ECDCD-07D4-4D5E-9A04-5A4326F56E08}" destId="{31D45E5A-6E58-471A-AC95-85F70108DC8C}" srcOrd="0" destOrd="0" presId="urn:microsoft.com/office/officeart/2005/8/layout/radial4"/>
    <dgm:cxn modelId="{B5C65BDB-7C75-4B32-9F39-0CA325189DE9}" type="presParOf" srcId="{1EF1FE84-6059-40BC-88AA-78D1C738C6A4}" destId="{31D45E5A-6E58-471A-AC95-85F70108DC8C}" srcOrd="0" destOrd="0" presId="urn:microsoft.com/office/officeart/2005/8/layout/radial4"/>
    <dgm:cxn modelId="{A3979A01-0368-42F8-A43A-71510E16F7AA}" type="presParOf" srcId="{1EF1FE84-6059-40BC-88AA-78D1C738C6A4}" destId="{56EA2C91-0624-40E0-9709-DA0791EDBB23}" srcOrd="1" destOrd="0" presId="urn:microsoft.com/office/officeart/2005/8/layout/radial4"/>
    <dgm:cxn modelId="{1193FFCE-341E-487D-88E4-580820CD936D}" type="presParOf" srcId="{1EF1FE84-6059-40BC-88AA-78D1C738C6A4}" destId="{7900C23D-3B6A-4E89-BE9A-3A5FD2B51FC6}" srcOrd="2" destOrd="0" presId="urn:microsoft.com/office/officeart/2005/8/layout/radial4"/>
    <dgm:cxn modelId="{55D7035E-EEB9-4F63-B9E8-8D8B550415B8}" type="presParOf" srcId="{1EF1FE84-6059-40BC-88AA-78D1C738C6A4}" destId="{87932BB6-0465-440B-A703-A55A6564C309}" srcOrd="3" destOrd="0" presId="urn:microsoft.com/office/officeart/2005/8/layout/radial4"/>
    <dgm:cxn modelId="{94A6D3A3-5B1E-47F6-8041-544F5874993D}" type="presParOf" srcId="{1EF1FE84-6059-40BC-88AA-78D1C738C6A4}" destId="{CD4DDD4B-2B47-4F4E-B72E-183FFC871683}" srcOrd="4" destOrd="0" presId="urn:microsoft.com/office/officeart/2005/8/layout/radial4"/>
    <dgm:cxn modelId="{BD120AEC-4E73-492A-B0AB-E35BF29EE8E0}" type="presParOf" srcId="{1EF1FE84-6059-40BC-88AA-78D1C738C6A4}" destId="{E24E4984-06C1-4BDF-9232-60F52A6EADAF}" srcOrd="5" destOrd="0" presId="urn:microsoft.com/office/officeart/2005/8/layout/radial4"/>
    <dgm:cxn modelId="{C2F5CB61-C6D1-4EDF-81BA-52E3485B9467}" type="presParOf" srcId="{1EF1FE84-6059-40BC-88AA-78D1C738C6A4}" destId="{AF5726DA-C0D1-4C44-9575-F9B335A84A64}" srcOrd="6" destOrd="0" presId="urn:microsoft.com/office/officeart/2005/8/layout/radial4"/>
    <dgm:cxn modelId="{D3305376-3F0C-4228-8700-8A17B01DF84D}" type="presParOf" srcId="{1EF1FE84-6059-40BC-88AA-78D1C738C6A4}" destId="{F61EC722-0562-4FC4-AC2B-D7C3DC29C302}" srcOrd="7" destOrd="0" presId="urn:microsoft.com/office/officeart/2005/8/layout/radial4"/>
    <dgm:cxn modelId="{F0509489-D8AC-4ECD-B487-5C89D7677B8A}" type="presParOf" srcId="{1EF1FE84-6059-40BC-88AA-78D1C738C6A4}" destId="{606EEF13-667A-456B-AAD0-44E6C0D47E52}" srcOrd="8" destOrd="0" presId="urn:microsoft.com/office/officeart/2005/8/layout/radial4"/>
    <dgm:cxn modelId="{03DCB4FC-F8E2-4DA9-9D79-97B4A9DA1BEF}" type="presParOf" srcId="{1EF1FE84-6059-40BC-88AA-78D1C738C6A4}" destId="{CAB58F3B-D935-4528-9B04-79CD12E4DF68}" srcOrd="9" destOrd="0" presId="urn:microsoft.com/office/officeart/2005/8/layout/radial4"/>
    <dgm:cxn modelId="{075A23CF-F8AC-4B64-90F8-27D5792D1738}" type="presParOf" srcId="{1EF1FE84-6059-40BC-88AA-78D1C738C6A4}" destId="{872D574B-2773-42C0-ACCE-3FD0F6E93BF6}" srcOrd="10" destOrd="0" presId="urn:microsoft.com/office/officeart/2005/8/layout/radial4"/>
    <dgm:cxn modelId="{BEF18439-51ED-4659-8081-91475CDCF965}" type="presParOf" srcId="{1EF1FE84-6059-40BC-88AA-78D1C738C6A4}" destId="{9ACDF209-AF86-4BF5-B914-94E43D7232D4}" srcOrd="11" destOrd="0" presId="urn:microsoft.com/office/officeart/2005/8/layout/radial4"/>
    <dgm:cxn modelId="{35FE9874-D594-4396-84D9-C64701750BE6}" type="presParOf" srcId="{1EF1FE84-6059-40BC-88AA-78D1C738C6A4}" destId="{9A752AD4-FDF6-44E3-9EFD-065759E9BBD0}" srcOrd="12" destOrd="0" presId="urn:microsoft.com/office/officeart/2005/8/layout/radial4"/>
    <dgm:cxn modelId="{F6914F31-B544-408D-ABEC-4EFE1D4797A6}" type="presParOf" srcId="{1EF1FE84-6059-40BC-88AA-78D1C738C6A4}" destId="{99E16A7C-69AF-47AC-878D-0F031A319293}" srcOrd="13" destOrd="0" presId="urn:microsoft.com/office/officeart/2005/8/layout/radial4"/>
    <dgm:cxn modelId="{F1802105-800E-4A39-9018-5D5C1D1D134E}" type="presParOf" srcId="{1EF1FE84-6059-40BC-88AA-78D1C738C6A4}" destId="{132B6832-F853-4567-8A4E-ABECBAB3578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45E5A-6E58-471A-AC95-85F70108DC8C}">
      <dsp:nvSpPr>
        <dsp:cNvPr id="0" name=""/>
        <dsp:cNvSpPr/>
      </dsp:nvSpPr>
      <dsp:spPr>
        <a:xfrm>
          <a:off x="4452950" y="2896712"/>
          <a:ext cx="1999840" cy="199984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  <a:cs typeface="Calibri" pitchFamily="34" charset="0"/>
            </a:rPr>
            <a:t>Total Diverse Spend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  <a:cs typeface="Calibri" pitchFamily="34" charset="0"/>
            </a:rPr>
            <a:t>$12.9 billion (28.8%)</a:t>
          </a:r>
          <a:endParaRPr lang="en-US" sz="1800" b="1" kern="1200" dirty="0">
            <a:latin typeface="Cambria" panose="02040503050406030204" pitchFamily="18" charset="0"/>
          </a:endParaRPr>
        </a:p>
      </dsp:txBody>
      <dsp:txXfrm>
        <a:off x="4745820" y="3189582"/>
        <a:ext cx="1414100" cy="1414100"/>
      </dsp:txXfrm>
    </dsp:sp>
    <dsp:sp modelId="{56EA2C91-0624-40E0-9709-DA0791EDBB23}">
      <dsp:nvSpPr>
        <dsp:cNvPr id="0" name=""/>
        <dsp:cNvSpPr/>
      </dsp:nvSpPr>
      <dsp:spPr>
        <a:xfrm rot="10800000">
          <a:off x="2116444" y="3611654"/>
          <a:ext cx="2207998" cy="569954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0C23D-3B6A-4E89-BE9A-3A5FD2B51FC6}">
      <dsp:nvSpPr>
        <dsp:cNvPr id="0" name=""/>
        <dsp:cNvSpPr/>
      </dsp:nvSpPr>
      <dsp:spPr>
        <a:xfrm>
          <a:off x="1416500" y="3336676"/>
          <a:ext cx="1399888" cy="111991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8(a)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$787 thousand (0.00%)</a:t>
          </a:r>
        </a:p>
      </dsp:txBody>
      <dsp:txXfrm>
        <a:off x="1449301" y="3369477"/>
        <a:ext cx="1334286" cy="1054308"/>
      </dsp:txXfrm>
    </dsp:sp>
    <dsp:sp modelId="{87932BB6-0465-440B-A703-A55A6564C309}">
      <dsp:nvSpPr>
        <dsp:cNvPr id="0" name=""/>
        <dsp:cNvSpPr/>
      </dsp:nvSpPr>
      <dsp:spPr>
        <a:xfrm rot="12600000">
          <a:off x="2415532" y="2495441"/>
          <a:ext cx="2207998" cy="569954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DDD4B-2B47-4F4E-B72E-183FFC871683}">
      <dsp:nvSpPr>
        <dsp:cNvPr id="0" name=""/>
        <dsp:cNvSpPr/>
      </dsp:nvSpPr>
      <dsp:spPr>
        <a:xfrm>
          <a:off x="1863496" y="1668463"/>
          <a:ext cx="1399888" cy="111991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882"/>
            </a:spcAft>
            <a:buNone/>
          </a:pPr>
          <a:r>
            <a:rPr lang="en-US" sz="1500" b="1" kern="1200" dirty="0">
              <a:latin typeface="Cambria" panose="02040503050406030204" pitchFamily="18" charset="0"/>
            </a:rPr>
            <a:t>LGBTBE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882"/>
            </a:spcAft>
            <a:buNone/>
          </a:pPr>
          <a:r>
            <a:rPr lang="en-US" sz="1500" b="1" kern="1200" dirty="0">
              <a:latin typeface="Cambria" panose="02040503050406030204" pitchFamily="18" charset="0"/>
            </a:rPr>
            <a:t>$60 million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882"/>
            </a:spcAft>
            <a:buNone/>
          </a:pPr>
          <a:r>
            <a:rPr lang="en-US" sz="1500" b="1" kern="1200" dirty="0">
              <a:latin typeface="Cambria" panose="02040503050406030204" pitchFamily="18" charset="0"/>
            </a:rPr>
            <a:t> (0.13%)</a:t>
          </a:r>
        </a:p>
      </dsp:txBody>
      <dsp:txXfrm>
        <a:off x="1896297" y="1701264"/>
        <a:ext cx="1334286" cy="1054308"/>
      </dsp:txXfrm>
    </dsp:sp>
    <dsp:sp modelId="{E24E4984-06C1-4BDF-9232-60F52A6EADAF}">
      <dsp:nvSpPr>
        <dsp:cNvPr id="0" name=""/>
        <dsp:cNvSpPr/>
      </dsp:nvSpPr>
      <dsp:spPr>
        <a:xfrm rot="14400000">
          <a:off x="3232657" y="1724208"/>
          <a:ext cx="2207998" cy="569954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726DA-C0D1-4C44-9575-F9B335A84A64}">
      <dsp:nvSpPr>
        <dsp:cNvPr id="0" name=""/>
        <dsp:cNvSpPr/>
      </dsp:nvSpPr>
      <dsp:spPr>
        <a:xfrm>
          <a:off x="3084713" y="447246"/>
          <a:ext cx="1399888" cy="111991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MBE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$7.7 billion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(17.2%)</a:t>
          </a:r>
        </a:p>
      </dsp:txBody>
      <dsp:txXfrm>
        <a:off x="3117514" y="480047"/>
        <a:ext cx="1334286" cy="1054308"/>
      </dsp:txXfrm>
    </dsp:sp>
    <dsp:sp modelId="{F61EC722-0562-4FC4-AC2B-D7C3DC29C302}">
      <dsp:nvSpPr>
        <dsp:cNvPr id="0" name=""/>
        <dsp:cNvSpPr/>
      </dsp:nvSpPr>
      <dsp:spPr>
        <a:xfrm rot="16240700">
          <a:off x="4375075" y="1379128"/>
          <a:ext cx="2208456" cy="569954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EEF13-667A-456B-AAD0-44E6C0D47E52}">
      <dsp:nvSpPr>
        <dsp:cNvPr id="0" name=""/>
        <dsp:cNvSpPr/>
      </dsp:nvSpPr>
      <dsp:spPr>
        <a:xfrm>
          <a:off x="4792432" y="0"/>
          <a:ext cx="1399888" cy="111991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</a:rPr>
            <a:t>WBE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</a:rPr>
            <a:t>$4.3 billion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</a:rPr>
            <a:t> (9.5 %)</a:t>
          </a:r>
        </a:p>
      </dsp:txBody>
      <dsp:txXfrm>
        <a:off x="4825233" y="32801"/>
        <a:ext cx="1334286" cy="1054308"/>
      </dsp:txXfrm>
    </dsp:sp>
    <dsp:sp modelId="{CAB58F3B-D935-4528-9B04-79CD12E4DF68}">
      <dsp:nvSpPr>
        <dsp:cNvPr id="0" name=""/>
        <dsp:cNvSpPr/>
      </dsp:nvSpPr>
      <dsp:spPr>
        <a:xfrm rot="18000000">
          <a:off x="5531855" y="1697312"/>
          <a:ext cx="2207998" cy="569954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D574B-2773-42C0-ACCE-3FD0F6E93BF6}">
      <dsp:nvSpPr>
        <dsp:cNvPr id="0" name=""/>
        <dsp:cNvSpPr/>
      </dsp:nvSpPr>
      <dsp:spPr>
        <a:xfrm>
          <a:off x="6421140" y="447246"/>
          <a:ext cx="1399888" cy="111991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DVBE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 $852 million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Cambria" panose="02040503050406030204" pitchFamily="18" charset="0"/>
            </a:rPr>
            <a:t> (1.9 %)</a:t>
          </a:r>
        </a:p>
      </dsp:txBody>
      <dsp:txXfrm>
        <a:off x="6453941" y="480047"/>
        <a:ext cx="1334286" cy="1054308"/>
      </dsp:txXfrm>
    </dsp:sp>
    <dsp:sp modelId="{9ACDF209-AF86-4BF5-B914-94E43D7232D4}">
      <dsp:nvSpPr>
        <dsp:cNvPr id="0" name=""/>
        <dsp:cNvSpPr/>
      </dsp:nvSpPr>
      <dsp:spPr>
        <a:xfrm rot="19800000">
          <a:off x="6287089" y="2559144"/>
          <a:ext cx="2207998" cy="569954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52AD4-FDF6-44E3-9EFD-065759E9BBD0}">
      <dsp:nvSpPr>
        <dsp:cNvPr id="0" name=""/>
        <dsp:cNvSpPr/>
      </dsp:nvSpPr>
      <dsp:spPr>
        <a:xfrm>
          <a:off x="7510823" y="1689612"/>
          <a:ext cx="1662955" cy="1077611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mbria" panose="02040503050406030204" pitchFamily="18" charset="0"/>
            </a:rPr>
            <a:t>PDBE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mbria" panose="02040503050406030204" pitchFamily="18" charset="0"/>
            </a:rPr>
            <a:t>$55.5 million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mbria" panose="02040503050406030204" pitchFamily="18" charset="0"/>
            </a:rPr>
            <a:t>(0.12%)</a:t>
          </a:r>
        </a:p>
      </dsp:txBody>
      <dsp:txXfrm>
        <a:off x="7542385" y="1721174"/>
        <a:ext cx="1599831" cy="1014487"/>
      </dsp:txXfrm>
    </dsp:sp>
    <dsp:sp modelId="{99E16A7C-69AF-47AC-878D-0F031A319293}">
      <dsp:nvSpPr>
        <dsp:cNvPr id="0" name=""/>
        <dsp:cNvSpPr/>
      </dsp:nvSpPr>
      <dsp:spPr>
        <a:xfrm>
          <a:off x="6579603" y="3611654"/>
          <a:ext cx="2178865" cy="5699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8472"/>
            <a:satOff val="-1025"/>
            <a:lumOff val="76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B6832-F853-4567-8A4E-ABECBAB35783}">
      <dsp:nvSpPr>
        <dsp:cNvPr id="0" name=""/>
        <dsp:cNvSpPr/>
      </dsp:nvSpPr>
      <dsp:spPr>
        <a:xfrm>
          <a:off x="7972124" y="3289707"/>
          <a:ext cx="1572690" cy="121384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4730"/>
            <a:satOff val="1899"/>
            <a:lumOff val="11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Subcontracting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$2.9 billion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(6.7%)</a:t>
          </a:r>
        </a:p>
      </dsp:txBody>
      <dsp:txXfrm>
        <a:off x="8007676" y="3325259"/>
        <a:ext cx="1501586" cy="1142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0.7411</cdr:x>
      <cdr:y>0.12769</cdr:y>
    </cdr:from>
    <cdr:to>
      <cdr:x>0.8806</cdr:x>
      <cdr:y>0.22629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0A45AA-BC66-3875-0DF5-8AA4B7B839AF}"/>
            </a:ext>
          </a:extLst>
        </cdr:cNvPr>
        <cdr:cNvSpPr txBox="1"/>
      </cdr:nvSpPr>
      <cdr:spPr>
        <a:xfrm xmlns:a="http://schemas.openxmlformats.org/drawingml/2006/main">
          <a:off x="8255688" y="485052"/>
          <a:ext cx="1554052" cy="374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0.02324</cdr:x>
      <cdr:y>0.04242</cdr:y>
    </cdr:from>
    <cdr:to>
      <cdr:x>0.27173</cdr:x>
      <cdr:y>0.20173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8FA93D-0FF0-416F-A013-E5372B488385}"/>
            </a:ext>
          </a:extLst>
        </cdr:cNvPr>
        <cdr:cNvSpPr txBox="1"/>
      </cdr:nvSpPr>
      <cdr:spPr>
        <a:xfrm xmlns:a="http://schemas.openxmlformats.org/drawingml/2006/main">
          <a:off x="105878" y="106680"/>
          <a:ext cx="1132114" cy="40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Ethnicity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25391-2994-C12C-5E39-4F28BD39B398}"/>
              </a:ext>
            </a:extLst>
          </p:cNvPr>
          <p:cNvSpPr txBox="1"/>
          <p:nvPr/>
        </p:nvSpPr>
        <p:spPr>
          <a:xfrm>
            <a:off x="1270000" y="4803775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87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</a:t>
            </a:r>
          </a:p>
          <a:p>
            <a:endParaRPr lang="en-US" sz="1100" dirty="0"/>
          </a:p>
          <a:p>
            <a:r>
              <a:rPr lang="en-US" sz="11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2907" y="4482891"/>
            <a:ext cx="6592186" cy="3667334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-"/>
            </a:pPr>
            <a:endParaRPr lang="en-US" sz="13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b="1" i="1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9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5092" y="4482891"/>
            <a:ext cx="5879805" cy="36673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/>
              <a:t> </a:t>
            </a:r>
            <a:endParaRPr lang="en-US" sz="20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58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4" y="4482297"/>
            <a:ext cx="5964865" cy="3667334"/>
          </a:xfrm>
        </p:spPr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0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1629" y="4482891"/>
            <a:ext cx="5932967" cy="36673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1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4999" y="4482891"/>
            <a:ext cx="5744535" cy="3906197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4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75" y="4482891"/>
            <a:ext cx="6081824" cy="3667334"/>
          </a:xfrm>
        </p:spPr>
        <p:txBody>
          <a:bodyPr/>
          <a:lstStyle/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7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6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0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1508" y="4482297"/>
            <a:ext cx="6230679" cy="3667334"/>
          </a:xfrm>
        </p:spPr>
        <p:txBody>
          <a:bodyPr/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7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2141" y="4482891"/>
            <a:ext cx="5975496" cy="3667334"/>
          </a:xfrm>
        </p:spPr>
        <p:txBody>
          <a:bodyPr/>
          <a:lstStyle/>
          <a:p>
            <a:r>
              <a:rPr lang="en-US" sz="1600" dirty="0"/>
              <a:t> </a:t>
            </a:r>
          </a:p>
          <a:p>
            <a:endParaRPr lang="en-US" sz="21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8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30" y="4482297"/>
            <a:ext cx="5869172" cy="3667334"/>
          </a:xfrm>
        </p:spPr>
        <p:txBody>
          <a:bodyPr/>
          <a:lstStyle/>
          <a:p>
            <a:r>
              <a:rPr lang="en-US" sz="2100" dirty="0"/>
              <a:t> </a:t>
            </a:r>
            <a:endParaRPr lang="en-US" sz="2000" dirty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E436-6D5E-154B-B593-9563EE26A161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CB02-CE96-9B48-B34B-ED999AD6AF8F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B87E-DD1F-6748-8BC5-22DAF5FFE48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6B9E-C90A-1E43-952F-3A4996AC1F19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2BBB-FEFE-2F4E-B36D-F36ECB58A560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09C-6E50-534E-828D-C025BCA52FF1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772B-1694-6141-AA26-CE2BFB1B3E9D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AAA-BA31-DF47-BEEE-A0767E7BAD8E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E7B2-CAAC-584D-8659-FC5616959AA2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AD1B-CE6A-8040-AC79-F7BAFADE3C95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9D51-B0AE-0A4F-A7E2-A1587704FA35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4028-218B-ED46-A925-25733D737902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325624-FEDE-BC41-8F5D-6880B5800434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October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green@cpuc.c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710884"/>
            <a:ext cx="10686757" cy="646332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chemeClr val="bg2">
                    <a:lumMod val="50000"/>
                  </a:schemeClr>
                </a:solidFill>
              </a:rPr>
              <a:t>General Order (GO) 156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0E79A4-B6E5-4B85-8EF4-F221119B4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801588"/>
            <a:ext cx="11052520" cy="1430188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/>
              <a:t>Year 2023 Utilities &amp; CCAs Procurement of Goods, Services, and Fuel from Women, Minority, Disabled Veteran, LGBT, and Persons with Disabilities Business Enterprises</a:t>
            </a:r>
          </a:p>
          <a:p>
            <a:pPr algn="ctr"/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EFEAE-18FE-48CF-AF2D-1D2F0D9B1C1C}"/>
              </a:ext>
            </a:extLst>
          </p:cNvPr>
          <p:cNvSpPr txBox="1"/>
          <p:nvPr/>
        </p:nvSpPr>
        <p:spPr>
          <a:xfrm>
            <a:off x="1109339" y="4061605"/>
            <a:ext cx="105527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2">
                    <a:lumMod val="50000"/>
                  </a:schemeClr>
                </a:solidFill>
              </a:rPr>
              <a:t>Stephanie Green</a:t>
            </a:r>
            <a:br>
              <a:rPr lang="en-US" sz="27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700" b="1" dirty="0">
                <a:solidFill>
                  <a:schemeClr val="bg2">
                    <a:lumMod val="50000"/>
                  </a:schemeClr>
                </a:solidFill>
              </a:rPr>
              <a:t> Supplier Diversity Manager</a:t>
            </a:r>
            <a:br>
              <a:rPr lang="en-US" sz="27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700" b="1" dirty="0">
                <a:solidFill>
                  <a:schemeClr val="bg2">
                    <a:lumMod val="50000"/>
                  </a:schemeClr>
                </a:solidFill>
              </a:rPr>
              <a:t>California Public Utilities Commission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A0F1C-96E6-46B7-89B4-0E6E1FAE71F9}"/>
              </a:ext>
            </a:extLst>
          </p:cNvPr>
          <p:cNvSpPr txBox="1"/>
          <p:nvPr/>
        </p:nvSpPr>
        <p:spPr>
          <a:xfrm>
            <a:off x="1252025" y="5500784"/>
            <a:ext cx="1004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October 10, 2024</a:t>
            </a:r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70" y="509117"/>
            <a:ext cx="11774658" cy="5747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Utilities with less than 22.5% diverse suppliers Procurement in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929AA1-85E6-8FEB-708F-9B68FF022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859512"/>
              </p:ext>
            </p:extLst>
          </p:nvPr>
        </p:nvGraphicFramePr>
        <p:xfrm>
          <a:off x="208670" y="1083881"/>
          <a:ext cx="11774657" cy="547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79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52E89B-2C83-C252-940A-9AE161ECB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258094"/>
              </p:ext>
            </p:extLst>
          </p:nvPr>
        </p:nvGraphicFramePr>
        <p:xfrm>
          <a:off x="520995" y="719666"/>
          <a:ext cx="110791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48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301"/>
            <a:ext cx="10972800" cy="7130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Accomplishments and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2CD4-4B52-444A-BB95-5B275DA1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7135"/>
            <a:ext cx="10972800" cy="52530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Reported $12.9 billion in procurement spend with diverse suppliers in 2023.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Continued to provide technical assistance and capacity building programs and engage diverse suppliers using various technologies.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Successfully engaged prime contractors to embrace supplier diversity and develop programs.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Subcontracting spend increased by $144 million.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Barriers due to organization business practices and contract terms and conditions continue to affect supplier diversity programs.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Not enough diverse suppliers in certain fields such as fuel and power procurements.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CCAs are constrained by Proposition 209.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8000" dirty="0"/>
              <a:t>Over 90% of CCAs procurement is power with limited diverse supplier participation.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8000" dirty="0"/>
          </a:p>
          <a:p>
            <a:pPr>
              <a:lnSpc>
                <a:spcPct val="120000"/>
              </a:lnSpc>
              <a:buFontTx/>
              <a:buChar char="-"/>
            </a:pPr>
            <a:endParaRPr lang="en-US" sz="8000" dirty="0"/>
          </a:p>
          <a:p>
            <a:pPr marL="339725" lvl="1" indent="0">
              <a:lnSpc>
                <a:spcPct val="120000"/>
              </a:lnSpc>
              <a:buNone/>
            </a:pPr>
            <a:endParaRPr lang="en-US" sz="40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4669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1549" y="424443"/>
            <a:ext cx="6563586" cy="567463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Value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Supplier</a:t>
            </a:r>
            <a:r>
              <a:rPr spc="-65" dirty="0"/>
              <a:t> </a:t>
            </a:r>
            <a:r>
              <a:rPr spc="-10" dirty="0"/>
              <a:t>Diversity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8043" y="2016444"/>
            <a:ext cx="3377565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8445" marR="5080" indent="-1296035">
              <a:lnSpc>
                <a:spcPts val="2100"/>
              </a:lnSpc>
              <a:spcBef>
                <a:spcPts val="219"/>
              </a:spcBef>
            </a:pP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Number</a:t>
            </a:r>
            <a:r>
              <a:rPr b="1" spc="-5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of</a:t>
            </a:r>
            <a:r>
              <a:rPr b="1" spc="-3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Utility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Contracts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in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20</a:t>
            </a:r>
            <a:r>
              <a:rPr lang="en-US"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23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cs typeface="Cambr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498043" y="6407577"/>
            <a:ext cx="2444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pc="-50" smtClean="0">
                <a:latin typeface="Cambria"/>
                <a:cs typeface="Cambria"/>
              </a:rPr>
              <a:pPr marL="38100">
                <a:spcBef>
                  <a:spcPts val="40"/>
                </a:spcBef>
              </a:pPr>
              <a:t>13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8202996" y="2016444"/>
            <a:ext cx="3377565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270">
              <a:lnSpc>
                <a:spcPts val="2100"/>
              </a:lnSpc>
              <a:spcBef>
                <a:spcPts val="219"/>
              </a:spcBef>
            </a:pPr>
            <a:r>
              <a:rPr b="1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Total</a:t>
            </a:r>
            <a:r>
              <a:rPr b="1" spc="-5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Dollar</a:t>
            </a:r>
            <a:r>
              <a:rPr b="1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Value</a:t>
            </a:r>
            <a:r>
              <a:rPr b="1" spc="-3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of</a:t>
            </a:r>
            <a:r>
              <a:rPr b="1" spc="-4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Utility Contracts</a:t>
            </a:r>
            <a:r>
              <a:rPr b="1" spc="-3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Awarded</a:t>
            </a:r>
            <a:r>
              <a:rPr b="1" spc="-5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in</a:t>
            </a:r>
            <a:r>
              <a:rPr b="1" spc="-3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20</a:t>
            </a:r>
            <a:r>
              <a:rPr lang="en-US"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23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cs typeface="Cambria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DFFFCB2-986B-E378-07C4-EC44AB4A7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547687"/>
              </p:ext>
            </p:extLst>
          </p:nvPr>
        </p:nvGraphicFramePr>
        <p:xfrm>
          <a:off x="237488" y="2486790"/>
          <a:ext cx="4850571" cy="38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C969D9C-FA03-595D-C0D2-6CC4ED824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450638"/>
              </p:ext>
            </p:extLst>
          </p:nvPr>
        </p:nvGraphicFramePr>
        <p:xfrm>
          <a:off x="5704547" y="2674246"/>
          <a:ext cx="6170943" cy="363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BBA042-907C-90C6-9762-108042D77044}"/>
              </a:ext>
            </a:extLst>
          </p:cNvPr>
          <p:cNvSpPr txBox="1"/>
          <p:nvPr/>
        </p:nvSpPr>
        <p:spPr>
          <a:xfrm>
            <a:off x="4933244" y="1082887"/>
            <a:ext cx="23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115421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3163" y="445895"/>
            <a:ext cx="10113819" cy="567463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79006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Value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Supplier</a:t>
            </a:r>
            <a:r>
              <a:rPr spc="-65" dirty="0"/>
              <a:t> </a:t>
            </a:r>
            <a:r>
              <a:rPr spc="-10" dirty="0"/>
              <a:t>Diversity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498043" y="6407577"/>
            <a:ext cx="2444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pc="-50" smtClean="0">
                <a:latin typeface="Cambria"/>
                <a:cs typeface="Cambria"/>
              </a:rPr>
              <a:pPr marL="38100">
                <a:spcBef>
                  <a:spcPts val="40"/>
                </a:spcBef>
              </a:pPr>
              <a:t>14</a:t>
            </a:fld>
            <a:endParaRPr spc="-25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B02625-1BCC-29D0-7B6E-9EE3EA5BE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05991"/>
              </p:ext>
            </p:extLst>
          </p:nvPr>
        </p:nvGraphicFramePr>
        <p:xfrm>
          <a:off x="387207" y="1806222"/>
          <a:ext cx="11139775" cy="448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28F8AF-A1E6-7304-A1B2-AE48617EAC09}"/>
              </a:ext>
            </a:extLst>
          </p:cNvPr>
          <p:cNvSpPr txBox="1"/>
          <p:nvPr/>
        </p:nvSpPr>
        <p:spPr>
          <a:xfrm>
            <a:off x="1919112" y="5777311"/>
            <a:ext cx="3036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Part Time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8BB8B-796B-7FA3-CFE2-D2A39D2806A6}"/>
              </a:ext>
            </a:extLst>
          </p:cNvPr>
          <p:cNvSpPr txBox="1"/>
          <p:nvPr/>
        </p:nvSpPr>
        <p:spPr>
          <a:xfrm>
            <a:off x="8624421" y="5777311"/>
            <a:ext cx="149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Full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9E054-9BEF-66EF-4525-BE39C9CB0C34}"/>
              </a:ext>
            </a:extLst>
          </p:cNvPr>
          <p:cNvSpPr txBox="1"/>
          <p:nvPr/>
        </p:nvSpPr>
        <p:spPr>
          <a:xfrm>
            <a:off x="4842933" y="1013358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277350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105" y="436726"/>
            <a:ext cx="8252791" cy="567463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79006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Value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Supplier</a:t>
            </a:r>
            <a:r>
              <a:rPr spc="-65" dirty="0"/>
              <a:t> </a:t>
            </a:r>
            <a:r>
              <a:rPr spc="-10" dirty="0"/>
              <a:t>Diversity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9256" y="2875916"/>
            <a:ext cx="514984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1440" marR="5080" indent="-79375">
              <a:lnSpc>
                <a:spcPts val="14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FFFFFF"/>
                </a:solidFill>
                <a:latin typeface="Cambria"/>
                <a:cs typeface="Cambria"/>
              </a:rPr>
              <a:t>Energy </a:t>
            </a: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53%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3266" y="2971292"/>
            <a:ext cx="45275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0960" marR="5080" indent="-48895">
              <a:lnSpc>
                <a:spcPts val="1400"/>
              </a:lnSpc>
              <a:spcBef>
                <a:spcPts val="180"/>
              </a:spcBef>
            </a:pP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Water 26%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77386" y="2313814"/>
            <a:ext cx="410209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0005" marR="5080" indent="-27940">
              <a:lnSpc>
                <a:spcPts val="1400"/>
              </a:lnSpc>
              <a:spcBef>
                <a:spcPts val="180"/>
              </a:spcBef>
            </a:pPr>
            <a:r>
              <a:rPr sz="1200" b="1" spc="-20" dirty="0">
                <a:solidFill>
                  <a:srgbClr val="FFFFFF"/>
                </a:solidFill>
                <a:latin typeface="Cambria"/>
                <a:cs typeface="Cambria"/>
              </a:rPr>
              <a:t>Often </a:t>
            </a: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20%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02355" y="2914016"/>
            <a:ext cx="48133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mbria"/>
                <a:cs typeface="Cambria"/>
              </a:rPr>
              <a:t>Rarely</a:t>
            </a:r>
            <a:endParaRPr sz="1200">
              <a:latin typeface="Cambria"/>
              <a:cs typeface="Cambria"/>
            </a:endParaRPr>
          </a:p>
          <a:p>
            <a:pPr marL="74930">
              <a:lnSpc>
                <a:spcPts val="1425"/>
              </a:lnSpc>
            </a:pP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23%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2635" y="2275714"/>
            <a:ext cx="43434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2069" marR="5080" indent="-40005">
              <a:lnSpc>
                <a:spcPts val="1400"/>
              </a:lnSpc>
              <a:spcBef>
                <a:spcPts val="180"/>
              </a:spcBef>
            </a:pP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Never 21%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9214" y="6010453"/>
            <a:ext cx="35433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ts val="142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No</a:t>
            </a:r>
            <a:endParaRPr sz="1200" dirty="0">
              <a:latin typeface="Cambria"/>
              <a:cs typeface="Cambria"/>
            </a:endParaRPr>
          </a:p>
          <a:p>
            <a:pPr marL="12700">
              <a:lnSpc>
                <a:spcPts val="1420"/>
              </a:lnSpc>
            </a:pPr>
            <a:r>
              <a:rPr sz="1200" b="1" spc="-25" dirty="0">
                <a:solidFill>
                  <a:srgbClr val="FFFFFF"/>
                </a:solidFill>
                <a:latin typeface="Cambria"/>
                <a:cs typeface="Cambria"/>
              </a:rPr>
              <a:t>88%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498043" y="6407577"/>
            <a:ext cx="2444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pc="-50" smtClean="0">
                <a:latin typeface="Cambria"/>
                <a:cs typeface="Cambria"/>
              </a:rPr>
              <a:pPr marL="38100">
                <a:spcBef>
                  <a:spcPts val="40"/>
                </a:spcBef>
              </a:pPr>
              <a:t>15</a:t>
            </a:fld>
            <a:endParaRPr spc="-25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4B7D8C6-0360-EBF6-2C0D-BE99C8D0D2E4}"/>
              </a:ext>
            </a:extLst>
          </p:cNvPr>
          <p:cNvGraphicFramePr>
            <a:graphicFrameLocks/>
          </p:cNvGraphicFramePr>
          <p:nvPr/>
        </p:nvGraphicFramePr>
        <p:xfrm>
          <a:off x="7843266" y="3758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40936A5-1751-2F38-D501-9C7DEA30DB26}"/>
              </a:ext>
            </a:extLst>
          </p:cNvPr>
          <p:cNvGraphicFramePr>
            <a:graphicFrameLocks/>
          </p:cNvGraphicFramePr>
          <p:nvPr/>
        </p:nvGraphicFramePr>
        <p:xfrm>
          <a:off x="535626" y="2715420"/>
          <a:ext cx="4020419" cy="351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737437-8CF7-C730-7941-7CF7BD76FBBF}"/>
              </a:ext>
            </a:extLst>
          </p:cNvPr>
          <p:cNvGraphicFramePr>
            <a:graphicFrameLocks/>
          </p:cNvGraphicFramePr>
          <p:nvPr/>
        </p:nvGraphicFramePr>
        <p:xfrm>
          <a:off x="4986660" y="2641338"/>
          <a:ext cx="6924698" cy="351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3C4288-1248-819C-C5BF-E400BD181D74}"/>
              </a:ext>
            </a:extLst>
          </p:cNvPr>
          <p:cNvSpPr txBox="1"/>
          <p:nvPr/>
        </p:nvSpPr>
        <p:spPr>
          <a:xfrm>
            <a:off x="3405758" y="1126202"/>
            <a:ext cx="519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Supplier Diversity Programs</a:t>
            </a: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9D41BD9-C82D-CF1B-26CF-9A969B9C2112}"/>
              </a:ext>
            </a:extLst>
          </p:cNvPr>
          <p:cNvSpPr txBox="1"/>
          <p:nvPr/>
        </p:nvSpPr>
        <p:spPr>
          <a:xfrm>
            <a:off x="857054" y="2223760"/>
            <a:ext cx="3377565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8445" marR="5080" indent="-1296035">
              <a:lnSpc>
                <a:spcPts val="2100"/>
              </a:lnSpc>
              <a:spcBef>
                <a:spcPts val="219"/>
              </a:spcBef>
            </a:pPr>
            <a:r>
              <a:rPr lang="en-US"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Supplier Diversity Programs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in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20</a:t>
            </a:r>
            <a:r>
              <a:rPr lang="en-US"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23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cs typeface="Cambria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0D6EA0CC-F51D-1135-65F1-8FBA4ACF27C8}"/>
              </a:ext>
            </a:extLst>
          </p:cNvPr>
          <p:cNvSpPr txBox="1"/>
          <p:nvPr/>
        </p:nvSpPr>
        <p:spPr>
          <a:xfrm>
            <a:off x="8440483" y="2248646"/>
            <a:ext cx="3377565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270">
              <a:lnSpc>
                <a:spcPts val="2100"/>
              </a:lnSpc>
              <a:spcBef>
                <a:spcPts val="219"/>
              </a:spcBef>
            </a:pPr>
            <a:r>
              <a:rPr b="1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Total</a:t>
            </a:r>
            <a:r>
              <a:rPr b="1" spc="-5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Dollar</a:t>
            </a:r>
            <a:r>
              <a:rPr b="1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Value</a:t>
            </a:r>
            <a:r>
              <a:rPr b="1" spc="-3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of</a:t>
            </a:r>
            <a:r>
              <a:rPr b="1" spc="-4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Utility Contracts</a:t>
            </a:r>
            <a:r>
              <a:rPr b="1" spc="-3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Awarded</a:t>
            </a:r>
            <a:r>
              <a:rPr b="1" spc="-5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in</a:t>
            </a:r>
            <a:r>
              <a:rPr b="1" spc="-35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 </a:t>
            </a:r>
            <a:r>
              <a:rPr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20</a:t>
            </a:r>
            <a:r>
              <a:rPr lang="en-US" b="1" spc="-20" dirty="0">
                <a:solidFill>
                  <a:schemeClr val="tx1">
                    <a:lumMod val="50000"/>
                    <a:lumOff val="50000"/>
                  </a:schemeClr>
                </a:solidFill>
                <a:cs typeface="Cambria"/>
              </a:rPr>
              <a:t>23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4977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0" y="1382504"/>
            <a:ext cx="509128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spc="-10" dirty="0">
                <a:solidFill>
                  <a:srgbClr val="006FC0"/>
                </a:solidFill>
                <a:latin typeface="Cambria"/>
                <a:cs typeface="Cambria"/>
              </a:rPr>
              <a:t>California State Income Taxes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5791" y="672805"/>
            <a:ext cx="10972800" cy="567463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79006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Value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Supplier</a:t>
            </a:r>
            <a:r>
              <a:rPr spc="-65" dirty="0"/>
              <a:t> </a:t>
            </a:r>
            <a:r>
              <a:rPr spc="-10" dirty="0"/>
              <a:t>Diversity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498043" y="6407577"/>
            <a:ext cx="2444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pc="-50" smtClean="0">
                <a:latin typeface="Cambria"/>
                <a:cs typeface="Cambria"/>
              </a:rPr>
              <a:pPr marL="38100">
                <a:spcBef>
                  <a:spcPts val="40"/>
                </a:spcBef>
              </a:pPr>
              <a:t>16</a:t>
            </a:fld>
            <a:endParaRPr spc="-25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348290-7D9F-1E34-03BC-90EE3E2DAD0F}"/>
              </a:ext>
            </a:extLst>
          </p:cNvPr>
          <p:cNvGraphicFramePr>
            <a:graphicFrameLocks/>
          </p:cNvGraphicFramePr>
          <p:nvPr/>
        </p:nvGraphicFramePr>
        <p:xfrm>
          <a:off x="1805079" y="2506132"/>
          <a:ext cx="8220596" cy="319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48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A7251-769A-475B-A45B-5AB8DF84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6624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Supplier Clearinghouse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73539-1205-46B2-ADEC-EEACF0DB69B6}"/>
              </a:ext>
            </a:extLst>
          </p:cNvPr>
          <p:cNvSpPr txBox="1"/>
          <p:nvPr/>
        </p:nvSpPr>
        <p:spPr>
          <a:xfrm>
            <a:off x="3953691" y="1149531"/>
            <a:ext cx="4241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</a:rPr>
              <a:t>Certification Type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D5B4CBF-0D18-E586-FB93-58CCE2479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332869"/>
              </p:ext>
            </p:extLst>
          </p:nvPr>
        </p:nvGraphicFramePr>
        <p:xfrm>
          <a:off x="609600" y="1825625"/>
          <a:ext cx="10972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E7741B7-8293-CDED-0CB5-6009715D8C37}"/>
              </a:ext>
            </a:extLst>
          </p:cNvPr>
          <p:cNvSpPr txBox="1"/>
          <p:nvPr/>
        </p:nvSpPr>
        <p:spPr>
          <a:xfrm>
            <a:off x="5243276" y="6403834"/>
            <a:ext cx="2311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(CURRENT AS OF (09/14/2024)</a:t>
            </a:r>
          </a:p>
        </p:txBody>
      </p:sp>
    </p:spTree>
    <p:extLst>
      <p:ext uri="{BB962C8B-B14F-4D97-AF65-F5344CB8AC3E}">
        <p14:creationId xmlns:p14="http://schemas.microsoft.com/office/powerpoint/2010/main" val="105272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A7251-769A-475B-A45B-5AB8DF84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6624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Supplier Clearinghouse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58393EC-9443-4881-9126-F4AC50112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410624"/>
              </p:ext>
            </p:extLst>
          </p:nvPr>
        </p:nvGraphicFramePr>
        <p:xfrm>
          <a:off x="486304" y="3804475"/>
          <a:ext cx="5382879" cy="246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F2FF111-6E64-44FB-AA8B-D2D25746545E}"/>
              </a:ext>
            </a:extLst>
          </p:cNvPr>
          <p:cNvSpPr txBox="1"/>
          <p:nvPr/>
        </p:nvSpPr>
        <p:spPr>
          <a:xfrm>
            <a:off x="6556184" y="397034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F43DD-26F2-3A39-0453-BABA63C82020}"/>
              </a:ext>
            </a:extLst>
          </p:cNvPr>
          <p:cNvSpPr txBox="1"/>
          <p:nvPr/>
        </p:nvSpPr>
        <p:spPr>
          <a:xfrm>
            <a:off x="5315410" y="6403834"/>
            <a:ext cx="2166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(CURRENT AS OF 8/25/2023)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A26086-A73D-3C3B-30DD-67F994D87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796175"/>
              </p:ext>
            </p:extLst>
          </p:nvPr>
        </p:nvGraphicFramePr>
        <p:xfrm>
          <a:off x="609601" y="1027611"/>
          <a:ext cx="5182912" cy="272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816147-C2EA-B02D-227D-E2DAB0095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057478"/>
              </p:ext>
            </p:extLst>
          </p:nvPr>
        </p:nvGraphicFramePr>
        <p:xfrm>
          <a:off x="6399489" y="945223"/>
          <a:ext cx="5158159" cy="301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4F7AC6-5814-A65A-3251-053311D1B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530789"/>
              </p:ext>
            </p:extLst>
          </p:nvPr>
        </p:nvGraphicFramePr>
        <p:xfrm>
          <a:off x="6174769" y="4171308"/>
          <a:ext cx="5382879" cy="223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49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A7251-769A-475B-A45B-5AB8DF84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6624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CPUC Supplier Diversity Program Action Items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4DB2C-D274-46B8-8D04-E2A3D2DB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6412"/>
            <a:ext cx="10972800" cy="51861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Provide guidance and advocate for the inclusion of diverse suppliers in the procurement activities of GO 156 covered entities. </a:t>
            </a:r>
          </a:p>
          <a:p>
            <a:r>
              <a:rPr lang="en-US" dirty="0"/>
              <a:t>Monitor the progress of GO 156 covered entities' supplier diversity programs especially their progress in incorporating the new LGBTBE goal and diverse category (persons with disabilities business enterprise).</a:t>
            </a:r>
          </a:p>
          <a:p>
            <a:r>
              <a:rPr lang="en-US" dirty="0"/>
              <a:t>Continue to engage electric service providers and CCAs to develop supplier diversity programs and submit annual reports.</a:t>
            </a:r>
          </a:p>
          <a:p>
            <a:r>
              <a:rPr lang="en-US" dirty="0"/>
              <a:t>Increase the pool of qualified diverse suppliers in the Supplier Clearinghouse database.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9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211"/>
            <a:ext cx="10972800" cy="5339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CPUC Supplier Diversity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2CD4-4B52-444A-BB95-5B275DA1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55193"/>
            <a:ext cx="10972800" cy="54770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sz="7200" b="1" dirty="0"/>
              <a:t>General Order 156 and Public Utilities Code (PU Code) §§ 366.2 (m), 910.3, and 8283:</a:t>
            </a:r>
          </a:p>
          <a:p>
            <a:pPr lvl="1">
              <a:lnSpc>
                <a:spcPct val="120000"/>
              </a:lnSpc>
            </a:pPr>
            <a:r>
              <a:rPr lang="en-US" sz="6800" dirty="0"/>
              <a:t>Requires utilities and electric service providers to submit annual plans to increase procurement from women, minority, disabled veteran, LGBT, and persons with disabilities business enterprises (diverse suppliers) in all categories; and annual implementation reports.</a:t>
            </a:r>
          </a:p>
          <a:p>
            <a:pPr lvl="1">
              <a:lnSpc>
                <a:spcPct val="120000"/>
              </a:lnSpc>
            </a:pPr>
            <a:endParaRPr lang="en-US" sz="6800" dirty="0"/>
          </a:p>
          <a:p>
            <a:pPr lvl="1">
              <a:lnSpc>
                <a:spcPct val="120000"/>
              </a:lnSpc>
            </a:pPr>
            <a:r>
              <a:rPr lang="en-US" sz="6800" dirty="0"/>
              <a:t> Requires community choice aggregators (CCA) to annually submit plans to increase procurement from small, local, and diverse businesses in all categories; and diverse supplier procurement reports.</a:t>
            </a:r>
          </a:p>
          <a:p>
            <a:pPr lvl="1">
              <a:lnSpc>
                <a:spcPct val="120000"/>
              </a:lnSpc>
            </a:pPr>
            <a:endParaRPr lang="en-US" sz="6800" dirty="0"/>
          </a:p>
          <a:p>
            <a:pPr lvl="1">
              <a:lnSpc>
                <a:spcPct val="120000"/>
              </a:lnSpc>
            </a:pPr>
            <a:r>
              <a:rPr lang="en-US" sz="6800" dirty="0"/>
              <a:t>Encourages cable television and direct broadcast satellite providers, wholesale power generators, distributed energy resource contractors, and energy storage system companies to adopt plans to increase procurement from diverse suppliers.</a:t>
            </a:r>
          </a:p>
          <a:p>
            <a:pPr lvl="1">
              <a:lnSpc>
                <a:spcPct val="120000"/>
              </a:lnSpc>
            </a:pPr>
            <a:endParaRPr lang="en-US" sz="6800" dirty="0"/>
          </a:p>
          <a:p>
            <a:pPr lvl="1">
              <a:lnSpc>
                <a:spcPct val="120000"/>
              </a:lnSpc>
            </a:pPr>
            <a:r>
              <a:rPr lang="en-US" sz="6800" dirty="0"/>
              <a:t>Requires the CPUC to annually report to the legislature on utilities’ diverse supplier procurement performance.</a:t>
            </a:r>
          </a:p>
          <a:p>
            <a:pPr lvl="1">
              <a:lnSpc>
                <a:spcPct val="120000"/>
              </a:lnSpc>
            </a:pPr>
            <a:endParaRPr lang="en-US" sz="6800" dirty="0"/>
          </a:p>
          <a:p>
            <a:pPr lvl="1">
              <a:lnSpc>
                <a:spcPct val="120000"/>
              </a:lnSpc>
            </a:pPr>
            <a:r>
              <a:rPr lang="en-US" sz="6800" dirty="0"/>
              <a:t>GO 156 provides voluntary procurement goals of </a:t>
            </a:r>
            <a:r>
              <a:rPr lang="en-US" sz="6800" b="1" dirty="0"/>
              <a:t>15%</a:t>
            </a:r>
            <a:r>
              <a:rPr lang="en-US" sz="6800" dirty="0"/>
              <a:t> from minority business enterprises (MBE), </a:t>
            </a:r>
            <a:r>
              <a:rPr lang="en-US" sz="6800" b="1" dirty="0"/>
              <a:t>5% </a:t>
            </a:r>
            <a:r>
              <a:rPr lang="en-US" sz="6800" dirty="0"/>
              <a:t>from women business enterprises (WBE),</a:t>
            </a:r>
            <a:r>
              <a:rPr lang="en-US" sz="6800" b="1" dirty="0"/>
              <a:t>1.5%</a:t>
            </a:r>
            <a:r>
              <a:rPr lang="en-US" sz="6800" dirty="0"/>
              <a:t> from disabled veteran business enterprises (DVBE), and from LGBT business enterprises (LGBTBE), </a:t>
            </a:r>
            <a:r>
              <a:rPr lang="en-US" sz="6800" b="1" dirty="0"/>
              <a:t>0.5%</a:t>
            </a:r>
            <a:r>
              <a:rPr lang="en-US" sz="6800" dirty="0"/>
              <a:t> for 2022, 1.0% for 2023, and 1.5% for 2024 and beyond.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0162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4119299" y="4996504"/>
            <a:ext cx="6394697" cy="13748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600" b="0" dirty="0"/>
              <a:t>Stephanie Green</a:t>
            </a:r>
          </a:p>
          <a:p>
            <a:pPr>
              <a:lnSpc>
                <a:spcPct val="110000"/>
              </a:lnSpc>
            </a:pPr>
            <a:r>
              <a:rPr lang="en-US" sz="56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stephanie.green@cpuc.ca.gov</a:t>
            </a:r>
            <a:endParaRPr lang="en-US" sz="5600" b="0" dirty="0"/>
          </a:p>
          <a:p>
            <a:pPr>
              <a:lnSpc>
                <a:spcPct val="110000"/>
              </a:lnSpc>
            </a:pPr>
            <a:r>
              <a:rPr lang="en-US" sz="5600" b="0" dirty="0"/>
              <a:t>415-703-5245</a:t>
            </a:r>
          </a:p>
          <a:p>
            <a:pPr>
              <a:lnSpc>
                <a:spcPct val="110000"/>
              </a:lnSpc>
            </a:pPr>
            <a:r>
              <a:rPr lang="en-US" sz="2400" b="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6" y="2361394"/>
            <a:ext cx="7574547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87DD8-AB58-473A-BC9C-119C0A27A624}"/>
              </a:ext>
            </a:extLst>
          </p:cNvPr>
          <p:cNvSpPr txBox="1"/>
          <p:nvPr/>
        </p:nvSpPr>
        <p:spPr>
          <a:xfrm>
            <a:off x="1988218" y="829994"/>
            <a:ext cx="7796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5476"/>
            <a:ext cx="10972800" cy="801824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2023 GO 156 Report to the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2CD4-4B52-444A-BB95-5B275DA1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2138516"/>
            <a:ext cx="10599761" cy="3896524"/>
          </a:xfrm>
        </p:spPr>
        <p:txBody>
          <a:bodyPr>
            <a:normAutofit/>
          </a:bodyPr>
          <a:lstStyle/>
          <a:p>
            <a:r>
              <a:rPr lang="en-US" dirty="0"/>
              <a:t>Described utilities’ supplier diversity programs progress and diverse supplier procurement results.</a:t>
            </a:r>
          </a:p>
          <a:p>
            <a:endParaRPr lang="en-US" sz="1500" dirty="0"/>
          </a:p>
          <a:p>
            <a:r>
              <a:rPr lang="en-US" dirty="0"/>
              <a:t>Included a summary of CCAs supplier diversity initiatives,  achievements, and barriers. Also, an overview of energy service providers first year of reporting.  </a:t>
            </a:r>
          </a:p>
          <a:p>
            <a:endParaRPr lang="en-US" sz="1500" dirty="0"/>
          </a:p>
          <a:p>
            <a:r>
              <a:rPr lang="en-US" dirty="0"/>
              <a:t>27 utilities,17 CCAs, and 10 ESPs submitted an annual supplier diversity report to the CPUC.</a:t>
            </a:r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829"/>
            <a:ext cx="10972800" cy="6996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Utilities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FBFDF3-AEA0-4F15-8276-F5FC92726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6" y="1398126"/>
            <a:ext cx="1446826" cy="78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D5AFF-23A9-4839-B310-30E97FCB7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38" y="1650136"/>
            <a:ext cx="1515189" cy="535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573F3-3CFB-49C0-843A-581913BD6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7" y="3829130"/>
            <a:ext cx="2057400" cy="521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3693F-0A09-45CC-8CD5-4C90A30D44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5715181"/>
            <a:ext cx="2057400" cy="787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EC91F2-9134-4E3D-8B60-9D0DF2E9B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87" y="1398126"/>
            <a:ext cx="1348352" cy="78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6CB33-F574-4B8A-832D-78F3DC4A64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6" y="2595630"/>
            <a:ext cx="1716643" cy="663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26332-CC0D-4AE6-9749-7AF5CC2F6B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75" y="4989928"/>
            <a:ext cx="1834515" cy="535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44B703-A3B9-4BFC-9658-9506608A7F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" y="5770969"/>
            <a:ext cx="2057400" cy="484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05F30C-E6BC-4329-A5C0-EBD89B2439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87" y="2635198"/>
            <a:ext cx="2342692" cy="62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489E86-5E0C-4EFA-90C2-6760749E18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" y="4836344"/>
            <a:ext cx="1840944" cy="535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65C86B-2DF0-492C-90E1-2FFDC947AA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91" y="5733234"/>
            <a:ext cx="2057399" cy="778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8920DE-3CC9-47EA-9BC9-B411B211F5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73" y="4836343"/>
            <a:ext cx="1171500" cy="689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329C7C-7715-4F7C-969D-EB36C6A9B1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67" y="3535342"/>
            <a:ext cx="2057400" cy="1050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32124-7D89-4553-A986-E3D34FA3E3E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40" y="3661167"/>
            <a:ext cx="1007269" cy="1050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14BAB8-437E-4949-9A60-6D85ECF249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806065"/>
            <a:ext cx="866836" cy="6833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78CB34-476D-4879-8591-995BB9A6C3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30" y="2861713"/>
            <a:ext cx="1340967" cy="6833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07AA03-74FB-40C4-94AF-95CD1E91D4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57" y="2546195"/>
            <a:ext cx="2197232" cy="52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F24539-6A88-4E7E-A55E-72836B6417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26" y="1423641"/>
            <a:ext cx="974849" cy="9429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1C32D-9F71-4552-AE5E-664B14D447A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89" y="4502461"/>
            <a:ext cx="1927886" cy="9318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BAA718-F5CA-4F29-A499-F909F063DB7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01" y="3661167"/>
            <a:ext cx="1823927" cy="9562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69799A-1A41-4E2E-A767-A75CE240470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14" y="2398666"/>
            <a:ext cx="2057400" cy="523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AF8D7A-C2FF-4931-80BD-8EC24BDF07E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28" y="3773170"/>
            <a:ext cx="1667351" cy="703714"/>
          </a:xfrm>
          <a:prstGeom prst="rect">
            <a:avLst/>
          </a:prstGeom>
        </p:spPr>
      </p:pic>
      <p:pic>
        <p:nvPicPr>
          <p:cNvPr id="1026" name="Picture 2" descr="CenturyLink rebrands as Lumen Technologies">
            <a:extLst>
              <a:ext uri="{FF2B5EF4-FFF2-40B4-BE49-F238E27FC236}">
                <a16:creationId xmlns:a16="http://schemas.microsoft.com/office/drawing/2014/main" id="{49E99760-A327-A9B1-C1E9-A4F79181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08" y="5788983"/>
            <a:ext cx="1589153" cy="6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er Communications Adding $200 Upfront &quot;Activation Fee&quot; for 100Mbps Broadband">
            <a:extLst>
              <a:ext uri="{FF2B5EF4-FFF2-40B4-BE49-F238E27FC236}">
                <a16:creationId xmlns:a16="http://schemas.microsoft.com/office/drawing/2014/main" id="{B45664BD-56F7-CF6E-BF55-0B8B40A9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26" y="2595630"/>
            <a:ext cx="1927887" cy="7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act Us - Rockpoint">
            <a:extLst>
              <a:ext uri="{FF2B5EF4-FFF2-40B4-BE49-F238E27FC236}">
                <a16:creationId xmlns:a16="http://schemas.microsoft.com/office/drawing/2014/main" id="{DF3AD82C-78E9-5E52-55D2-66D65197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34" y="5525709"/>
            <a:ext cx="1600389" cy="11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6" descr="Bear Valley Electric Service, Inc.">
            <a:extLst>
              <a:ext uri="{FF2B5EF4-FFF2-40B4-BE49-F238E27FC236}">
                <a16:creationId xmlns:a16="http://schemas.microsoft.com/office/drawing/2014/main" id="{512DDB56-97B4-9F16-A0F2-6C7E388DD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126BFA7A-8A41-56E4-F39C-FE1B3FBC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14" y="1399519"/>
            <a:ext cx="1905586" cy="7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at Oaks Water Company | Alliance for ...">
            <a:extLst>
              <a:ext uri="{FF2B5EF4-FFF2-40B4-BE49-F238E27FC236}">
                <a16:creationId xmlns:a16="http://schemas.microsoft.com/office/drawing/2014/main" id="{CA2C9CF1-2D19-5275-35F8-8429B905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230" y="3661167"/>
            <a:ext cx="1615984" cy="9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A74-C171-4940-832B-21864931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02" y="217652"/>
            <a:ext cx="11318033" cy="7524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Community Choice Aggregators</a:t>
            </a:r>
            <a:endParaRPr lang="en-US" sz="3200" dirty="0"/>
          </a:p>
        </p:txBody>
      </p:sp>
      <p:pic>
        <p:nvPicPr>
          <p:cNvPr id="1032" name="Picture 8" descr="California Choice Energy Authority">
            <a:extLst>
              <a:ext uri="{FF2B5EF4-FFF2-40B4-BE49-F238E27FC236}">
                <a16:creationId xmlns:a16="http://schemas.microsoft.com/office/drawing/2014/main" id="{058F6E7C-EE58-4AAA-8DC1-5EF368D4C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2" y="1010767"/>
            <a:ext cx="2857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BCP Logo">
            <a:extLst>
              <a:ext uri="{FF2B5EF4-FFF2-40B4-BE49-F238E27FC236}">
                <a16:creationId xmlns:a16="http://schemas.microsoft.com/office/drawing/2014/main" id="{41C12DFD-AF24-4679-AAFE-AF4366B9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1336509"/>
            <a:ext cx="2757905" cy="8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om SFPUC: What is CleanPowerSF? – Sunnyside Neighborhood Association">
            <a:extLst>
              <a:ext uri="{FF2B5EF4-FFF2-40B4-BE49-F238E27FC236}">
                <a16:creationId xmlns:a16="http://schemas.microsoft.com/office/drawing/2014/main" id="{81E87D91-06C7-4BD2-9E6C-84BCEAB9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8" y="1986420"/>
            <a:ext cx="2491094" cy="10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esert Community Energy – Green Ideals">
            <a:extLst>
              <a:ext uri="{FF2B5EF4-FFF2-40B4-BE49-F238E27FC236}">
                <a16:creationId xmlns:a16="http://schemas.microsoft.com/office/drawing/2014/main" id="{91BDA6EC-7138-4AD8-BD01-8E276B12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24" y="5086736"/>
            <a:ext cx="2533792" cy="14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cuments and Resources">
            <a:extLst>
              <a:ext uri="{FF2B5EF4-FFF2-40B4-BE49-F238E27FC236}">
                <a16:creationId xmlns:a16="http://schemas.microsoft.com/office/drawing/2014/main" id="{A5FAD6FE-D963-4DF9-A1B0-A630A823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90" y="2576369"/>
            <a:ext cx="2417276" cy="11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CE Community Choice Energy">
            <a:extLst>
              <a:ext uri="{FF2B5EF4-FFF2-40B4-BE49-F238E27FC236}">
                <a16:creationId xmlns:a16="http://schemas.microsoft.com/office/drawing/2014/main" id="{45DFD8EE-55ED-46A0-BAFF-F0D3A1B5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7" y="5136798"/>
            <a:ext cx="2533792" cy="8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eninsula Clean Energy">
            <a:extLst>
              <a:ext uri="{FF2B5EF4-FFF2-40B4-BE49-F238E27FC236}">
                <a16:creationId xmlns:a16="http://schemas.microsoft.com/office/drawing/2014/main" id="{044C1B14-07C5-4CA4-9B5C-5A31C3CB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73" y="3785910"/>
            <a:ext cx="2533792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oneer Community Energy">
            <a:extLst>
              <a:ext uri="{FF2B5EF4-FFF2-40B4-BE49-F238E27FC236}">
                <a16:creationId xmlns:a16="http://schemas.microsoft.com/office/drawing/2014/main" id="{215694D1-7140-4CC2-B46A-8CA6C6BB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4" y="2891435"/>
            <a:ext cx="2417276" cy="11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an Jose Clean Energy | City of San Jose">
            <a:extLst>
              <a:ext uri="{FF2B5EF4-FFF2-40B4-BE49-F238E27FC236}">
                <a16:creationId xmlns:a16="http://schemas.microsoft.com/office/drawing/2014/main" id="{9278BDDF-1BA1-44EF-BA32-46F6339A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58" y="2789339"/>
            <a:ext cx="2617583" cy="14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Bay Area Community Energy Agencies Reach Emission-Free Power Resiliency  Agreements - SVCE">
            <a:extLst>
              <a:ext uri="{FF2B5EF4-FFF2-40B4-BE49-F238E27FC236}">
                <a16:creationId xmlns:a16="http://schemas.microsoft.com/office/drawing/2014/main" id="{E1439C2E-0DD1-4DA1-8CCD-DA349326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19" y="5229755"/>
            <a:ext cx="2857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ome | Sonoma Clean Power">
            <a:extLst>
              <a:ext uri="{FF2B5EF4-FFF2-40B4-BE49-F238E27FC236}">
                <a16:creationId xmlns:a16="http://schemas.microsoft.com/office/drawing/2014/main" id="{2FB38539-E7D0-45DD-8FC3-68897563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27" y="5370667"/>
            <a:ext cx="2687217" cy="10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ALLEY CLEAN ENERGY TOPS RENEWABLE GOALS – DELIVERS CLEANER ENERGY AT NO  EXTRA COST TO CUSTOMERS - Valley Clean Energy">
            <a:extLst>
              <a:ext uri="{FF2B5EF4-FFF2-40B4-BE49-F238E27FC236}">
                <a16:creationId xmlns:a16="http://schemas.microsoft.com/office/drawing/2014/main" id="{891AE8E7-0351-4159-A529-3AD4F7FF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895" y="1313505"/>
            <a:ext cx="235579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edwood Coast Energy Authority – Home of Community Choice Energy and Energy  Efficiency programs in Humboldt County.">
            <a:extLst>
              <a:ext uri="{FF2B5EF4-FFF2-40B4-BE49-F238E27FC236}">
                <a16:creationId xmlns:a16="http://schemas.microsoft.com/office/drawing/2014/main" id="{C0B24D98-DF71-4D2F-BDBA-536F86E9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78" y="4129071"/>
            <a:ext cx="3254217" cy="8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ean Power Alliance – USGBC LA">
            <a:extLst>
              <a:ext uri="{FF2B5EF4-FFF2-40B4-BE49-F238E27FC236}">
                <a16:creationId xmlns:a16="http://schemas.microsoft.com/office/drawing/2014/main" id="{E62A5DAA-E6DA-4136-E0A0-1629A166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78" y="958133"/>
            <a:ext cx="3254217" cy="15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ean Energy Alliance Logo">
            <a:extLst>
              <a:ext uri="{FF2B5EF4-FFF2-40B4-BE49-F238E27FC236}">
                <a16:creationId xmlns:a16="http://schemas.microsoft.com/office/drawing/2014/main" id="{FA4C1B43-DBD3-67CD-79AC-B08D22BC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63" y="2252348"/>
            <a:ext cx="2665621" cy="6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Orange County Power Authority">
            <a:extLst>
              <a:ext uri="{FF2B5EF4-FFF2-40B4-BE49-F238E27FC236}">
                <a16:creationId xmlns:a16="http://schemas.microsoft.com/office/drawing/2014/main" id="{EE46BD39-634C-19E0-1752-86A2AAE2C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Orange County Power Authority Flips the Switch on Residential Service – CalCCA">
            <a:extLst>
              <a:ext uri="{FF2B5EF4-FFF2-40B4-BE49-F238E27FC236}">
                <a16:creationId xmlns:a16="http://schemas.microsoft.com/office/drawing/2014/main" id="{69A6CD4D-76B0-83D4-2D1E-B8C231D2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2" y="4129071"/>
            <a:ext cx="2533792" cy="6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AD35632-0481-BA2A-6E29-E4D05178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13" y="3168963"/>
            <a:ext cx="24288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9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A74-C171-4940-832B-21864931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81" y="256473"/>
            <a:ext cx="10972800" cy="752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Participating Energy Service Providers </a:t>
            </a:r>
            <a:endParaRPr lang="en-US" sz="4000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DF97F11-D1AA-F036-299B-A191524B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0" y="2097053"/>
            <a:ext cx="30765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 &amp; Crisis Planning - Award winning PR agency in Lincolnshire | Lava">
            <a:extLst>
              <a:ext uri="{FF2B5EF4-FFF2-40B4-BE49-F238E27FC236}">
                <a16:creationId xmlns:a16="http://schemas.microsoft.com/office/drawing/2014/main" id="{4EDDEAB6-C835-D055-7A08-38482D00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73" y="4641905"/>
            <a:ext cx="2861529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NDI: Energy Solutions Logo">
            <a:extLst>
              <a:ext uri="{FF2B5EF4-FFF2-40B4-BE49-F238E27FC236}">
                <a16:creationId xmlns:a16="http://schemas.microsoft.com/office/drawing/2014/main" id="{CC6489E1-372A-DF54-3515-E881BD8E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95" y="1321113"/>
            <a:ext cx="4152123" cy="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Constellation Energy Corporation">
            <a:extLst>
              <a:ext uri="{FF2B5EF4-FFF2-40B4-BE49-F238E27FC236}">
                <a16:creationId xmlns:a16="http://schemas.microsoft.com/office/drawing/2014/main" id="{1EBD93A9-648A-DA12-25EC-C09D989D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52" y="3818961"/>
            <a:ext cx="3348865" cy="12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Image result for NRG logo">
            <a:extLst>
              <a:ext uri="{FF2B5EF4-FFF2-40B4-BE49-F238E27FC236}">
                <a16:creationId xmlns:a16="http://schemas.microsoft.com/office/drawing/2014/main" id="{254CF0BB-D585-4805-4D3D-9F841F85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67" y="5011153"/>
            <a:ext cx="2381250" cy="14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Pilot Power Group logo">
            <a:extLst>
              <a:ext uri="{FF2B5EF4-FFF2-40B4-BE49-F238E27FC236}">
                <a16:creationId xmlns:a16="http://schemas.microsoft.com/office/drawing/2014/main" id="{D7461FA0-D036-C6DB-87F0-D0147D71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40" y="2379265"/>
            <a:ext cx="2441678" cy="13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Image result for Shell Energy">
            <a:extLst>
              <a:ext uri="{FF2B5EF4-FFF2-40B4-BE49-F238E27FC236}">
                <a16:creationId xmlns:a16="http://schemas.microsoft.com/office/drawing/2014/main" id="{9E27FF05-F5A0-6D76-FA50-849E1B425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75" y="3034919"/>
            <a:ext cx="328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Calpine | America’s Premier Power Generation Company">
            <a:extLst>
              <a:ext uri="{FF2B5EF4-FFF2-40B4-BE49-F238E27FC236}">
                <a16:creationId xmlns:a16="http://schemas.microsoft.com/office/drawing/2014/main" id="{8FFC3E04-77B5-F32B-17EE-88DC5078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77" y="3217653"/>
            <a:ext cx="2805988" cy="11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niversity of California Regents Contract | WAXIE Sanitary Supply">
            <a:extLst>
              <a:ext uri="{FF2B5EF4-FFF2-40B4-BE49-F238E27FC236}">
                <a16:creationId xmlns:a16="http://schemas.microsoft.com/office/drawing/2014/main" id="{05204741-2A10-4D21-19F4-ECE47922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45" y="5011154"/>
            <a:ext cx="1677277" cy="14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mmercial Energy | LinkedIn">
            <a:extLst>
              <a:ext uri="{FF2B5EF4-FFF2-40B4-BE49-F238E27FC236}">
                <a16:creationId xmlns:a16="http://schemas.microsoft.com/office/drawing/2014/main" id="{1D1BE9F2-898D-55D6-1CED-6ADE6622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23" y="11064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3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1473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2023 Utilities diverse suppliers Procurement 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6AE044-5D9B-4661-A624-B5409E03A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962132"/>
              </p:ext>
            </p:extLst>
          </p:nvPr>
        </p:nvGraphicFramePr>
        <p:xfrm>
          <a:off x="627770" y="1362990"/>
          <a:ext cx="10992143" cy="489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6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2218"/>
            <a:ext cx="10972800" cy="8031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2022/2023 Utilities diverse suppliers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2CD4-4B52-444A-BB95-5B275DA1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6044"/>
            <a:ext cx="10972800" cy="45832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1600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4E5E3C-DC50-354A-892E-916385B4E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638129"/>
              </p:ext>
            </p:extLst>
          </p:nvPr>
        </p:nvGraphicFramePr>
        <p:xfrm>
          <a:off x="609600" y="1125415"/>
          <a:ext cx="11164583" cy="541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185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1576-087D-4BCA-92FC-C24B20F6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6717"/>
            <a:ext cx="10972800" cy="548640"/>
          </a:xfrm>
        </p:spPr>
        <p:txBody>
          <a:bodyPr>
            <a:noAutofit/>
          </a:bodyPr>
          <a:lstStyle/>
          <a:p>
            <a:pPr algn="ctr"/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2023 Top 10 Performers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C0948-5A99-4C09-A66E-5A4E6A41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686DCF-D249-102F-FDF3-D9CAAAD43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518991"/>
              </p:ext>
            </p:extLst>
          </p:nvPr>
        </p:nvGraphicFramePr>
        <p:xfrm>
          <a:off x="609600" y="955357"/>
          <a:ext cx="10972800" cy="51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2629966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F0DD64-EEFB-0C44-A051-C152D4EBFB62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05183B1A-7B04-BB46-9F9D-3629D5479D5A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34678103-E5C3-8D4E-9FC3-D76E88EA47B7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2C779445-2F03-8D4A-B4F7-1E330358FDF9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CE6522-8964-1A46-AAC7-6733D317FC4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2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2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2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991CFEBC9B34D9563988AB446D1C3" ma:contentTypeVersion="16" ma:contentTypeDescription="Create a new document." ma:contentTypeScope="" ma:versionID="629295be0f23cf8515c2279f66892db4">
  <xsd:schema xmlns:xsd="http://www.w3.org/2001/XMLSchema" xmlns:xs="http://www.w3.org/2001/XMLSchema" xmlns:p="http://schemas.microsoft.com/office/2006/metadata/properties" xmlns:ns3="39609060-d435-41b9-9194-6ce8a86c80bc" xmlns:ns4="c61ff885-a387-41ea-acdb-4a005f901287" targetNamespace="http://schemas.microsoft.com/office/2006/metadata/properties" ma:root="true" ma:fieldsID="7ec4483b047785a293fa4c2240cc4795" ns3:_="" ns4:_="">
    <xsd:import namespace="39609060-d435-41b9-9194-6ce8a86c80bc"/>
    <xsd:import namespace="c61ff885-a387-41ea-acdb-4a005f901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09060-d435-41b9-9194-6ce8a86c8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ff885-a387-41ea-acdb-4a005f90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609060-d435-41b9-9194-6ce8a86c80bc" xsi:nil="true"/>
  </documentManagement>
</p:properties>
</file>

<file path=customXml/itemProps1.xml><?xml version="1.0" encoding="utf-8"?>
<ds:datastoreItem xmlns:ds="http://schemas.openxmlformats.org/officeDocument/2006/customXml" ds:itemID="{5093E86E-1BA4-4EE5-8C81-89A0DE8A2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609060-d435-41b9-9194-6ce8a86c80bc"/>
    <ds:schemaRef ds:uri="c61ff885-a387-41ea-acdb-4a005f90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6195F-A633-4D00-8B1E-4F70A801F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F2F8F2-5D7D-45DF-A851-BFD345F24DF2}">
  <ds:schemaRefs>
    <ds:schemaRef ds:uri="http://purl.org/dc/elements/1.1/"/>
    <ds:schemaRef ds:uri="http://schemas.microsoft.com/office/2006/documentManagement/types"/>
    <ds:schemaRef ds:uri="http://purl.org/dc/dcmitype/"/>
    <ds:schemaRef ds:uri="c61ff885-a387-41ea-acdb-4a005f901287"/>
    <ds:schemaRef ds:uri="39609060-d435-41b9-9194-6ce8a86c80b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CPUCtemplate_0920 (1)</Template>
  <TotalTime>13693</TotalTime>
  <Words>845</Words>
  <Application>Microsoft Office PowerPoint</Application>
  <PresentationFormat>Widescreen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 Narrow</vt:lpstr>
      <vt:lpstr>Arial</vt:lpstr>
      <vt:lpstr>Calibri</vt:lpstr>
      <vt:lpstr>Cambria</vt:lpstr>
      <vt:lpstr>Century Gothic</vt:lpstr>
      <vt:lpstr>Verdana</vt:lpstr>
      <vt:lpstr>CPUC White</vt:lpstr>
      <vt:lpstr>CPUC Pale Gold</vt:lpstr>
      <vt:lpstr>CPUC Dark Blue</vt:lpstr>
      <vt:lpstr>CPUC Blue</vt:lpstr>
      <vt:lpstr>CPUC Gold</vt:lpstr>
      <vt:lpstr>General Order (GO) 156 Report</vt:lpstr>
      <vt:lpstr>CPUC Supplier Diversity Program</vt:lpstr>
      <vt:lpstr>2023 GO 156 Report to the Legislature</vt:lpstr>
      <vt:lpstr>Participating Utilities </vt:lpstr>
      <vt:lpstr>Participating Community Choice Aggregators</vt:lpstr>
      <vt:lpstr>Participating Energy Service Providers </vt:lpstr>
      <vt:lpstr>2023 Utilities diverse suppliers Procurement Overview</vt:lpstr>
      <vt:lpstr>2022/2023 Utilities diverse suppliers Procurement</vt:lpstr>
      <vt:lpstr>2023 Top 10 Performers</vt:lpstr>
      <vt:lpstr>Utilities with less than 22.5% diverse suppliers Procurement in 2023</vt:lpstr>
      <vt:lpstr>PowerPoint Presentation</vt:lpstr>
      <vt:lpstr>Accomplishments and Challenges</vt:lpstr>
      <vt:lpstr>Value of Supplier Diversity</vt:lpstr>
      <vt:lpstr>Value of Supplier Diversity</vt:lpstr>
      <vt:lpstr>Value of Supplier Diversity</vt:lpstr>
      <vt:lpstr>Value of Supplier Diversity</vt:lpstr>
      <vt:lpstr>Supplier Clearinghouse</vt:lpstr>
      <vt:lpstr>Supplier Clearinghouse</vt:lpstr>
      <vt:lpstr>CPUC Supplier Diversity Program Action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Presentation</dc:title>
  <dc:creator>Dilgassa, Bezawit</dc:creator>
  <cp:lastModifiedBy>Elder, Jaime</cp:lastModifiedBy>
  <cp:revision>167</cp:revision>
  <cp:lastPrinted>2024-10-07T23:20:42Z</cp:lastPrinted>
  <dcterms:created xsi:type="dcterms:W3CDTF">2020-09-24T22:03:17Z</dcterms:created>
  <dcterms:modified xsi:type="dcterms:W3CDTF">2024-10-16T23:10:56Z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0x010100C80991CFEBC9B34D9563988AB446D1C3</vt:lpwstr>
  </property>
</Properties>
</file>