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4"/>
  </p:sldMasterIdLst>
  <p:notesMasterIdLst>
    <p:notesMasterId r:id="rId20"/>
  </p:notesMasterIdLst>
  <p:sldIdLst>
    <p:sldId id="286" r:id="rId5"/>
    <p:sldId id="390" r:id="rId6"/>
    <p:sldId id="408" r:id="rId7"/>
    <p:sldId id="437" r:id="rId8"/>
    <p:sldId id="429" r:id="rId9"/>
    <p:sldId id="442" r:id="rId10"/>
    <p:sldId id="443" r:id="rId11"/>
    <p:sldId id="438" r:id="rId12"/>
    <p:sldId id="439" r:id="rId13"/>
    <p:sldId id="440" r:id="rId14"/>
    <p:sldId id="434" r:id="rId15"/>
    <p:sldId id="441" r:id="rId16"/>
    <p:sldId id="432" r:id="rId17"/>
    <p:sldId id="426" r:id="rId18"/>
    <p:sldId id="425" r:id="rId19"/>
  </p:sldIdLst>
  <p:sldSz cx="12188825" cy="6858000"/>
  <p:notesSz cx="9144000" cy="6858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5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00D8"/>
    <a:srgbClr val="906BFF"/>
    <a:srgbClr val="6600DE"/>
    <a:srgbClr val="5655B7"/>
    <a:srgbClr val="93E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5"/>
    <p:restoredTop sz="74971" autoAdjust="0"/>
  </p:normalViewPr>
  <p:slideViewPr>
    <p:cSldViewPr snapToGrid="0" snapToObjects="1" showGuides="1">
      <p:cViewPr varScale="1">
        <p:scale>
          <a:sx n="81" d="100"/>
          <a:sy n="81" d="100"/>
        </p:scale>
        <p:origin x="570" y="60"/>
      </p:cViewPr>
      <p:guideLst>
        <p:guide orient="horz" pos="2387"/>
        <p:guide pos="35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25FD1-1C15-D94A-ACF0-72DFD714A861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C0AF6-6BFF-1749-A359-BFD8D9BB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0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05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eaLnBrk="1" fontAlgn="t" latinLnBrk="0" hangingPunct="1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3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rtl="0" eaLnBrk="1" fontAlgn="t" latinLnBrk="0" hangingPunct="1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2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rtl="0" eaLnBrk="1" fontAlgn="t" latinLnBrk="0" hangingPunct="1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33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0AF6-6BFF-1749-A359-BFD8D9BB5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40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0AF6-6BFF-1749-A359-BFD8D9BB5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Poppins regular"/>
              <a:cs typeface="Poppins" panose="000005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3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Poppins regular"/>
              <a:cs typeface="Poppins" panose="000005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1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rtl="0" eaLnBrk="1" fontAlgn="t" latinLnBrk="0" hangingPunct="1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68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30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rtl="0" eaLnBrk="1" fontAlgn="t" latinLnBrk="0" hangingPunct="1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9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55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285750" marR="0" lvl="0" indent="-285750" algn="l" defTabSz="121898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+mn-lt"/>
            </a:endParaRPr>
          </a:p>
          <a:p>
            <a:pPr marL="285750" marR="0" lvl="0" indent="-285750" algn="l" defTabSz="121898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C0AF6-6BFF-1749-A359-BFD8D9BB54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7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69943" y="1603829"/>
            <a:ext cx="4160690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3713" y="547914"/>
            <a:ext cx="7335837" cy="947057"/>
          </a:xfrm>
        </p:spPr>
        <p:txBody>
          <a:bodyPr rIns="0"/>
          <a:lstStyle>
            <a:lvl1pPr algn="r">
              <a:lnSpc>
                <a:spcPct val="110000"/>
              </a:lnSpc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0916" cy="548091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3E7EA08-56B4-0247-B192-86394F9758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19" y="5233182"/>
            <a:ext cx="3059719" cy="1793629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8575" y="-48668"/>
            <a:ext cx="6522058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</p:spTree>
    <p:extLst>
      <p:ext uri="{BB962C8B-B14F-4D97-AF65-F5344CB8AC3E}">
        <p14:creationId xmlns:p14="http://schemas.microsoft.com/office/powerpoint/2010/main" val="124323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9712" y="1371601"/>
            <a:ext cx="5049837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2" y="533401"/>
            <a:ext cx="5049837" cy="838200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7492181-7D4D-CD4E-ABC8-3E2FEE6273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713" y="-8753"/>
            <a:ext cx="5049837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0BE67D5-0FFD-5842-97BD-0C4D6060A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2665" y="2595980"/>
            <a:ext cx="3059719" cy="1793629"/>
          </a:xfrm>
          <a:prstGeom prst="rect">
            <a:avLst/>
          </a:prstGeom>
        </p:spPr>
      </p:pic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9333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title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BA0317-F8FF-AD4B-BA8A-65E52D13AF79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9712" y="1371601"/>
            <a:ext cx="5049837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2" y="533401"/>
            <a:ext cx="5049837" cy="838200"/>
          </a:xfrm>
          <a:noFill/>
        </p:spPr>
        <p:txBody>
          <a:bodyPr rIns="0"/>
          <a:lstStyle>
            <a:lvl1pPr algn="l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7492181-7D4D-CD4E-ABC8-3E2FEE6273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713" y="-8753"/>
            <a:ext cx="5049837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272A79C-D730-8B4A-8939-EE4159677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3140" y="2595979"/>
            <a:ext cx="3059720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61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title inter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69943" y="1371601"/>
            <a:ext cx="4160690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solidFill>
            <a:schemeClr val="bg1"/>
          </a:solidFill>
        </p:spPr>
        <p:txBody>
          <a:bodyPr rIns="0"/>
          <a:lstStyle>
            <a:lvl1pPr algn="r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7492181-7D4D-CD4E-ABC8-3E2FEE6273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8575" y="-8753"/>
            <a:ext cx="6522058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B6867D28-2487-3845-85D1-9D523292C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397" t="11902" r="20844" b="-11902"/>
          <a:stretch/>
        </p:blipFill>
        <p:spPr>
          <a:xfrm>
            <a:off x="6094413" y="2694531"/>
            <a:ext cx="1641701" cy="142026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EE4DB0-D6B1-8240-8C3F-C59C08B6A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83782" y="3365499"/>
            <a:ext cx="2855768" cy="402771"/>
          </a:xfrm>
        </p:spPr>
        <p:txBody>
          <a:bodyPr rIns="0" bIns="0" anchor="b" anchorCtr="0"/>
          <a:lstStyle>
            <a:lvl1pPr marL="0" indent="0" algn="r">
              <a:buNone/>
              <a:defRPr sz="1600" b="0" i="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slogan, </a:t>
            </a:r>
          </a:p>
        </p:txBody>
      </p:sp>
    </p:spTree>
    <p:extLst>
      <p:ext uri="{BB962C8B-B14F-4D97-AF65-F5344CB8AC3E}">
        <p14:creationId xmlns:p14="http://schemas.microsoft.com/office/powerpoint/2010/main" val="2670016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long cop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9713" y="2192056"/>
            <a:ext cx="5040920" cy="1509386"/>
          </a:xfrm>
        </p:spPr>
        <p:txBody>
          <a:bodyPr tIns="0" rIns="0" bIns="0" anchor="b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long secondary copy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630" y="533401"/>
            <a:ext cx="5040920" cy="838200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32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377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gradient">
    <p:bg>
      <p:bgPr>
        <a:gradFill>
          <a:gsLst>
            <a:gs pos="70000">
              <a:srgbClr val="30D6A7"/>
            </a:gs>
            <a:gs pos="0">
              <a:schemeClr val="accent1"/>
            </a:gs>
            <a:gs pos="50000">
              <a:schemeClr val="accent2"/>
            </a:gs>
            <a:gs pos="100000">
              <a:schemeClr val="accent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27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80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indi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27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29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blu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27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07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27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4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27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35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27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97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title and slo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69943" y="1603829"/>
            <a:ext cx="4160690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3713" y="547914"/>
            <a:ext cx="7335837" cy="947057"/>
          </a:xfrm>
        </p:spPr>
        <p:txBody>
          <a:bodyPr rIns="0"/>
          <a:lstStyle>
            <a:lvl1pPr algn="r">
              <a:lnSpc>
                <a:spcPct val="110000"/>
              </a:lnSpc>
              <a:defRPr sz="5400" b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0916" cy="5480916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8575" y="-48668"/>
            <a:ext cx="6522058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3000E-C87B-1E4A-856F-130946A6C3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6342" y="5936343"/>
            <a:ext cx="5704795" cy="402771"/>
          </a:xfrm>
        </p:spPr>
        <p:txBody>
          <a:bodyPr rIns="0" bIns="0" anchor="b" anchorCtr="0"/>
          <a:lstStyle>
            <a:lvl1pPr marL="0" indent="0" algn="r">
              <a:buNone/>
              <a:defRPr sz="16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theme, slogan, date or author</a:t>
            </a:r>
          </a:p>
        </p:txBody>
      </p:sp>
    </p:spTree>
    <p:extLst>
      <p:ext uri="{BB962C8B-B14F-4D97-AF65-F5344CB8AC3E}">
        <p14:creationId xmlns:p14="http://schemas.microsoft.com/office/powerpoint/2010/main" val="1085487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4413" y="2398"/>
            <a:ext cx="6094412" cy="412355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5020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27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9712" y="1371601"/>
            <a:ext cx="5049837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2" y="533401"/>
            <a:ext cx="5049837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713" y="-8753"/>
            <a:ext cx="5049836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BC2B1F-4553-6247-A584-F92CEAC85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2665" y="2595980"/>
            <a:ext cx="3059719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7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4037013" y="0"/>
            <a:ext cx="8151811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4998" y="1371601"/>
            <a:ext cx="5049837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4998" y="533401"/>
            <a:ext cx="5049837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4999" y="-8753"/>
            <a:ext cx="5049836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BC2B1F-4553-6247-A584-F92CEAC85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2665" y="2595980"/>
            <a:ext cx="3059719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69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2017713" y="0"/>
            <a:ext cx="10171111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75186" y="1371601"/>
            <a:ext cx="7079649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186" y="533401"/>
            <a:ext cx="7079649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5187" y="-8753"/>
            <a:ext cx="7079648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BC2B1F-4553-6247-A584-F92CEAC85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2665" y="3920283"/>
            <a:ext cx="3059719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3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-6566" y="-36824"/>
            <a:ext cx="4075111" cy="6894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1814" y="1371601"/>
            <a:ext cx="3236146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14" y="533401"/>
            <a:ext cx="3236146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814" y="-8753"/>
            <a:ext cx="3236146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2A2F20-115C-CA44-BF27-8ED1D2599952}"/>
              </a:ext>
            </a:extLst>
          </p:cNvPr>
          <p:cNvSpPr/>
          <p:nvPr userDrawn="1"/>
        </p:nvSpPr>
        <p:spPr>
          <a:xfrm>
            <a:off x="-38098" y="5486399"/>
            <a:ext cx="12226923" cy="13873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5D9EF5-9152-9347-A77F-C8ECDC487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125" y="5187038"/>
            <a:ext cx="3059719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84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0795" y="1371601"/>
            <a:ext cx="5049838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33401"/>
            <a:ext cx="5049837" cy="838200"/>
          </a:xfrm>
        </p:spPr>
        <p:txBody>
          <a:bodyPr rIns="0"/>
          <a:lstStyle>
            <a:lvl1pPr algn="r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0795" y="-8753"/>
            <a:ext cx="5049837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3000E-C87B-1E4A-856F-130946A6C3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4618" y="3365499"/>
            <a:ext cx="2744932" cy="402771"/>
          </a:xfrm>
        </p:spPr>
        <p:txBody>
          <a:bodyPr rIns="0" bIns="0" anchor="b" anchorCtr="0"/>
          <a:lstStyle>
            <a:lvl1pPr marL="0" indent="0" algn="r">
              <a:buNone/>
              <a:defRPr sz="1600" b="0" i="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theme, slogan, date or author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34F857-951B-B24B-8415-72CE90D89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397" t="11902" r="20844" b="-11902"/>
          <a:stretch/>
        </p:blipFill>
        <p:spPr>
          <a:xfrm>
            <a:off x="6094413" y="2694531"/>
            <a:ext cx="1641701" cy="1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8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3E5D00-9E49-8944-8691-376AF4DB63F5}"/>
              </a:ext>
            </a:extLst>
          </p:cNvPr>
          <p:cNvSpPr/>
          <p:nvPr userDrawn="1"/>
        </p:nvSpPr>
        <p:spPr>
          <a:xfrm>
            <a:off x="6094413" y="0"/>
            <a:ext cx="6094413" cy="41148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9712" y="1371601"/>
            <a:ext cx="5049837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2" y="533401"/>
            <a:ext cx="5049837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713" y="-8753"/>
            <a:ext cx="5049837" cy="542153"/>
          </a:xfrm>
        </p:spPr>
        <p:txBody>
          <a:bodyPr rIns="0" bIns="0" anchor="b" anchorCtr="0"/>
          <a:lstStyle>
            <a:lvl1pPr marL="0" indent="0" algn="l">
              <a:buNone/>
              <a:defRPr sz="14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6BF62C2-06A4-6A45-B3BF-93C1C0824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3140" y="2595979"/>
            <a:ext cx="3059720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6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gradient large 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3E5D00-9E49-8944-8691-376AF4DB63F5}"/>
              </a:ext>
            </a:extLst>
          </p:cNvPr>
          <p:cNvSpPr/>
          <p:nvPr userDrawn="1"/>
        </p:nvSpPr>
        <p:spPr>
          <a:xfrm>
            <a:off x="2017713" y="0"/>
            <a:ext cx="10171113" cy="54864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41081" y="1371601"/>
            <a:ext cx="8187231" cy="1371599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1081" y="533401"/>
            <a:ext cx="8187231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082" y="-8753"/>
            <a:ext cx="6522058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6BF62C2-06A4-6A45-B3BF-93C1C0824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3140" y="3856067"/>
            <a:ext cx="3059720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43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intern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69943" y="1327740"/>
            <a:ext cx="4160690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3" y="522061"/>
            <a:ext cx="5049837" cy="785586"/>
          </a:xfrm>
        </p:spPr>
        <p:txBody>
          <a:bodyPr rIns="0"/>
          <a:lstStyle>
            <a:lvl1pPr algn="r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713" y="-20093"/>
            <a:ext cx="5040920" cy="542153"/>
          </a:xfrm>
        </p:spPr>
        <p:txBody>
          <a:bodyPr rIns="0" bIns="0" anchor="b" anchorCtr="0"/>
          <a:lstStyle>
            <a:lvl1pPr marL="0" indent="0" algn="r">
              <a:buNone/>
              <a:defRPr sz="14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3000E-C87B-1E4A-856F-130946A6C3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04313" y="3172691"/>
            <a:ext cx="2535237" cy="595579"/>
          </a:xfrm>
        </p:spPr>
        <p:txBody>
          <a:bodyPr rIns="0" bIns="0" anchor="b" anchorCtr="0"/>
          <a:lstStyle>
            <a:lvl1pPr marL="0" indent="0" algn="r">
              <a:buNone/>
              <a:defRPr sz="1600" b="0" i="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theme, slogan, date or author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C98F0C9-27BD-1E47-ACD0-98621FD79E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71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berty mosaic 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3713" y="0"/>
            <a:ext cx="407511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9830" y="533401"/>
            <a:ext cx="3059719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0438" y="1638300"/>
            <a:ext cx="3059112" cy="451802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200"/>
              </a:spcAft>
              <a:buFont typeface="+mj-lt"/>
              <a:buAutoNum type="arabicPeriod"/>
              <a:defRPr sz="800" b="0" i="0" spc="1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800" b="0" i="0" spc="1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4pPr>
            <a:lvl5pPr>
              <a:defRPr sz="800" b="0" i="0" spc="1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E85405-477E-A949-AAC3-DD36D7C0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4CD50E-2166-BF43-83BD-48063D0F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7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3713" y="547914"/>
            <a:ext cx="7335837" cy="947057"/>
          </a:xfrm>
        </p:spPr>
        <p:txBody>
          <a:bodyPr rIns="0"/>
          <a:lstStyle>
            <a:lvl1pPr algn="r">
              <a:lnSpc>
                <a:spcPct val="110000"/>
              </a:lnSpc>
              <a:defRPr sz="4000" b="0"/>
            </a:lvl1pPr>
          </a:lstStyle>
          <a:p>
            <a:r>
              <a:rPr lang="en-US" dirty="0"/>
              <a:t>Click to add section heading</a:t>
            </a:r>
          </a:p>
        </p:txBody>
      </p:sp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0916" cy="5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75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agen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3713" y="0"/>
            <a:ext cx="407511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9830" y="533401"/>
            <a:ext cx="3059719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0438" y="1638300"/>
            <a:ext cx="3059112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DAB37D-D9F9-664E-99C2-DA896734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7977" y="6324599"/>
            <a:ext cx="2838230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ADFF2E-F375-0240-BB63-3D536CF1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6779" y="6324600"/>
            <a:ext cx="362771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09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agenda 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3713" y="0"/>
            <a:ext cx="407511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9830" y="533401"/>
            <a:ext cx="3059719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0438" y="1638300"/>
            <a:ext cx="3059112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DAB37D-D9F9-664E-99C2-DA896734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7977" y="6324599"/>
            <a:ext cx="283823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Liberty template   I   Version 1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ADFF2E-F375-0240-BB63-3D536CF1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6779" y="6324600"/>
            <a:ext cx="362771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97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agenda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F64B5-E6B6-4D40-AA0E-010DCDC59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3713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ABF78E-DF2D-264B-B8F6-2B92B3E2C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9830" y="533401"/>
            <a:ext cx="3059719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6400BC-7F31-7E43-A9B3-408B43C20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0438" y="1638300"/>
            <a:ext cx="3059112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650B9BF-CD15-5F4C-AD3C-75D0D267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7977" y="6324599"/>
            <a:ext cx="2838230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91F2B2-8D3D-5D45-B534-D0195F25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6779" y="6324600"/>
            <a:ext cx="362771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agenda col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3713" y="0"/>
            <a:ext cx="407511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9830" y="533401"/>
            <a:ext cx="3059719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F64B5-E6B6-4D40-AA0E-010DCDC59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3713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768F0CF-3AE1-0042-BE1D-8D4F2226D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0438" y="1638300"/>
            <a:ext cx="3059112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D6C445E-2528-D84C-8417-61532C37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1040" y="6324599"/>
            <a:ext cx="2825167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Liberty template   I   Version 1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87C2C74-D827-094E-B244-D18F7589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80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agend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3713" y="0"/>
            <a:ext cx="407511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9830" y="533401"/>
            <a:ext cx="3059719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0438" y="1638300"/>
            <a:ext cx="3059112" cy="451802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200"/>
              </a:spcAft>
              <a:buFont typeface="+mj-lt"/>
              <a:buAutoNum type="arabicPeriod"/>
              <a:defRPr sz="800" b="0" i="0" spc="1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800" b="0" i="0" spc="1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4pPr>
            <a:lvl5pPr>
              <a:defRPr sz="800" b="0" i="0" spc="1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E85405-477E-A949-AAC3-DD36D7C0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1040" y="6324599"/>
            <a:ext cx="2825167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4CD50E-2166-BF43-83BD-48063D0F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F64B5-E6B6-4D40-AA0E-010DCDC59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3713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08333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9520" y="522061"/>
            <a:ext cx="4050030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93A150-2F79-C34F-8183-02309B19D6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5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8286" y="533401"/>
            <a:ext cx="3221264" cy="838200"/>
          </a:xfrm>
        </p:spPr>
        <p:txBody>
          <a:bodyPr rIns="0"/>
          <a:lstStyle>
            <a:lvl1pPr algn="r">
              <a:lnSpc>
                <a:spcPct val="110000"/>
              </a:lnSpc>
              <a:defRPr sz="3000" b="0"/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8ABD772-D28F-C242-8A16-C8B5D4E3B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397" t="11902" r="20844" b="-11902"/>
          <a:stretch/>
        </p:blipFill>
        <p:spPr>
          <a:xfrm>
            <a:off x="6094413" y="2694531"/>
            <a:ext cx="1641701" cy="1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74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8286" y="533401"/>
            <a:ext cx="3221264" cy="838200"/>
          </a:xfrm>
        </p:spPr>
        <p:txBody>
          <a:bodyPr rIns="0"/>
          <a:lstStyle>
            <a:lvl1pPr algn="r">
              <a:lnSpc>
                <a:spcPct val="110000"/>
              </a:lnSpc>
              <a:defRPr sz="3000" b="0"/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8ABD772-D28F-C242-8A16-C8B5D4E3B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397" t="11902" r="20844" b="-11902"/>
          <a:stretch/>
        </p:blipFill>
        <p:spPr>
          <a:xfrm>
            <a:off x="6094413" y="2694531"/>
            <a:ext cx="1641701" cy="1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5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indi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9520" y="522061"/>
            <a:ext cx="4050030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A2BFC9-7C21-9D4A-839A-8C74F56EB0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66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9520" y="522061"/>
            <a:ext cx="4050030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9B4999-57EA-324F-8ACB-8FE7E3947B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7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agenda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3" y="1669143"/>
            <a:ext cx="10096499" cy="4228420"/>
          </a:xfrm>
        </p:spPr>
        <p:txBody>
          <a:bodyPr/>
          <a:lstStyle>
            <a:lvl1pPr marL="360000" indent="-360000">
              <a:lnSpc>
                <a:spcPct val="120000"/>
              </a:lnSpc>
              <a:spcBef>
                <a:spcPts val="8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defRPr sz="1800" b="1" i="0" kern="1000" spc="4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2pPr>
            <a:lvl3pPr marL="108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3pPr>
            <a:lvl4pPr marL="108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4pPr>
            <a:lvl5pPr marL="108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9B91A4-2AC8-4E44-8CC8-16045628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902DD4-0F43-2745-8E21-9DCF1427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70001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rgbClr val="93E8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9520" y="522061"/>
            <a:ext cx="4050030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323834-5227-3D4F-B088-7D57F3A3B6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07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9520" y="522061"/>
            <a:ext cx="4050030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672F44-23E4-5F47-AD9A-5D8C25B97E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44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9520" y="522061"/>
            <a:ext cx="4050030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0035F1-918D-0641-AFF7-F8B72FC03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7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1" y="0"/>
            <a:ext cx="6094413" cy="411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9520" y="522061"/>
            <a:ext cx="4050030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90F597E-90F7-A241-9D54-E64914C458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2942" y="2505603"/>
            <a:ext cx="2461138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9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E98F1A-D3EE-1D47-B2B7-B0520B93C9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13775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to add full page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F27F0A-C2B7-2E4D-8730-C6BAD1DE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839BFE-9FD2-4541-A8D5-7CA8D266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3809663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78026" cy="1086756"/>
          </a:xfrm>
        </p:spPr>
        <p:txBody>
          <a:bodyPr wrap="square"/>
          <a:lstStyle>
            <a:lvl1pPr algn="l">
              <a:lnSpc>
                <a:spcPct val="110000"/>
              </a:lnSpc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EC1B9C-EAFD-AB42-A594-59D1344F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DDE810-2337-6B41-B6C9-DA3EFDCA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4231787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78026" cy="1086756"/>
          </a:xfrm>
        </p:spPr>
        <p:txBody>
          <a:bodyPr wrap="square"/>
          <a:lstStyle>
            <a:lvl1pPr algn="l">
              <a:lnSpc>
                <a:spcPct val="110000"/>
              </a:lnSpc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3" y="2191657"/>
            <a:ext cx="10096499" cy="3705906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 sz="2000" b="0" i="0" kern="10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5pPr>
          </a:lstStyle>
          <a:p>
            <a:pPr lvl="0"/>
            <a:r>
              <a:rPr lang="en-US" dirty="0"/>
              <a:t>Click to add presentation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DBD099-F4B4-514C-BACC-5030077B2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1620157"/>
            <a:ext cx="6886362" cy="44087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impact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EEFF5A-9054-B84F-B2FE-6CEF7E73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B357517-0991-3441-8ABF-412FB3CE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553370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3" y="1669143"/>
            <a:ext cx="10096499" cy="4228420"/>
          </a:xfrm>
        </p:spPr>
        <p:txBody>
          <a:bodyPr/>
          <a:lstStyle>
            <a:lvl1pPr>
              <a:lnSpc>
                <a:spcPct val="120000"/>
              </a:lnSpc>
              <a:spcBef>
                <a:spcPts val="1400"/>
              </a:spcBef>
              <a:spcAft>
                <a:spcPts val="500"/>
              </a:spcAft>
              <a:defRPr sz="2000" b="0" i="0" kern="1000" spc="4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5pPr>
          </a:lstStyle>
          <a:p>
            <a:pPr lvl="0"/>
            <a:r>
              <a:rPr lang="en-US" dirty="0"/>
              <a:t>Click to add presentation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DB4829F-35BF-2543-A326-245307FE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3A372E3-478C-DD4F-A61E-06CA51F4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3743300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3" y="1669143"/>
            <a:ext cx="10096499" cy="4228420"/>
          </a:xfrm>
        </p:spPr>
        <p:txBody>
          <a:bodyPr/>
          <a:lstStyle>
            <a:lvl1pPr>
              <a:lnSpc>
                <a:spcPct val="120000"/>
              </a:lnSpc>
              <a:spcBef>
                <a:spcPts val="700"/>
              </a:spcBef>
              <a:spcAft>
                <a:spcPts val="500"/>
              </a:spcAft>
              <a:defRPr sz="2000" b="0" i="0" kern="1000" spc="4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5pPr>
          </a:lstStyle>
          <a:p>
            <a:pPr lvl="0"/>
            <a:r>
              <a:rPr lang="en-US" dirty="0"/>
              <a:t>Click to add presentation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3931DD-D4BD-D94E-9C3B-BD0E2E5A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EE1EBF8-EE9E-884A-9BED-6B854E27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1239976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8CB065-CB88-864D-B204-B2EE5FA2479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7459" y="1669143"/>
            <a:ext cx="4782092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ABC45D-4116-3340-BF22-6ED8BA40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2A69452-A16A-A446-8E6C-7CC3191E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D030C-AA2B-3B42-BB50-642851461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8883" y="1668463"/>
            <a:ext cx="4686300" cy="32146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88000" indent="-288000">
              <a:spcBef>
                <a:spcPts val="50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576000">
              <a:spcAft>
                <a:spcPts val="500"/>
              </a:spcAft>
              <a:defRPr/>
            </a:lvl3pPr>
            <a:lvl4pPr marL="864000">
              <a:spcAft>
                <a:spcPts val="500"/>
              </a:spcAft>
              <a:defRPr/>
            </a:lvl4pPr>
            <a:lvl5pPr marL="1152000"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4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0"/>
            <a:ext cx="12188952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3" y="486139"/>
            <a:ext cx="9601200" cy="2073876"/>
          </a:xfrm>
        </p:spPr>
        <p:txBody>
          <a:bodyPr wrap="square"/>
          <a:lstStyle>
            <a:lvl1pPr algn="l">
              <a:lnSpc>
                <a:spcPct val="110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5" y="5120030"/>
            <a:ext cx="2461138" cy="14427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C63E9A-DE6C-AE44-9BBD-FC0660E8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5A790-9217-4744-BA22-48CF227A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13051306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4" y="1669143"/>
            <a:ext cx="6057899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5F8B07-2D86-454E-8442-B1AE6309D0F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7459" y="1669143"/>
            <a:ext cx="4782092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AC8825-5FC1-0E4E-841C-660BC409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3F449A2-3A31-A44C-8D4D-461E99CE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540214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9FE81D-F286-D24C-A3CF-C10D3154BBB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7459" y="1669143"/>
            <a:ext cx="4782092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D3F856-C513-0945-AF13-95EB9EB7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FEA5BA-02EF-3146-8FE8-19A0EB5C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82F5B68-3DB1-5944-9B9F-219A33352E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8882" y="1668463"/>
            <a:ext cx="6048953" cy="409849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88000" indent="-288000">
              <a:spcBef>
                <a:spcPts val="90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576000">
              <a:spcAft>
                <a:spcPts val="500"/>
              </a:spcAft>
              <a:defRPr/>
            </a:lvl3pPr>
            <a:lvl4pPr marL="864000">
              <a:spcAft>
                <a:spcPts val="500"/>
              </a:spcAft>
              <a:defRPr/>
            </a:lvl4pPr>
            <a:lvl5pPr marL="1152000"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66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4" y="1669143"/>
            <a:ext cx="6057899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989316-A738-AD41-85BD-B91BB29DBB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7459" y="1669143"/>
            <a:ext cx="4782092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426E52-01B5-8D40-9982-69CE80E6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70D5E4-56DD-304E-975C-6991A7BC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35360477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1651" y="1669143"/>
            <a:ext cx="6057899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CFD64-104D-A74B-9332-5600FA82F92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815" y="1640909"/>
            <a:ext cx="3771898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2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display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B6BA73-3EDE-E746-9318-ECE1F1DA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175DF81-9590-BB40-AB03-DF5D5F9D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3656365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1651" y="1669143"/>
            <a:ext cx="6057899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CFD64-104D-A74B-9332-5600FA82F92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815" y="1640909"/>
            <a:ext cx="3771898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2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display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49F48E-B2CF-2E49-B992-D0571F0D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1BA1DB1-5D69-0B40-9AF5-0786F7E3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103840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1651" y="1669143"/>
            <a:ext cx="6057899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CFD64-104D-A74B-9332-5600FA82F92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815" y="1640909"/>
            <a:ext cx="3771898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2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display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93588D-1539-B342-9B49-82CF18B3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6AAB2A1-8172-914A-AD4A-5C5C44A9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542816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399"/>
            <a:ext cx="4762499" cy="1135743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C26287D-A047-7A41-8C2F-72CBEC7859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4412" y="0"/>
            <a:ext cx="6094413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1B181B-E626-5349-8319-555F9B9A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46AD21-9F1C-C94E-8DC2-38FCC438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5EF2A1-96E1-A943-B47C-FAD6236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8883" y="1668463"/>
            <a:ext cx="4686300" cy="386989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88000" indent="-2880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576000">
              <a:spcAft>
                <a:spcPts val="500"/>
              </a:spcAft>
              <a:defRPr/>
            </a:lvl3pPr>
            <a:lvl4pPr marL="864000">
              <a:spcAft>
                <a:spcPts val="500"/>
              </a:spcAft>
              <a:defRPr/>
            </a:lvl4pPr>
            <a:lvl5pPr marL="1152000"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82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399"/>
            <a:ext cx="4762499" cy="1135743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C26287D-A047-7A41-8C2F-72CBEC7859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4412" y="0"/>
            <a:ext cx="6094413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1B181B-E626-5349-8319-555F9B9A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46AD21-9F1C-C94E-8DC2-38FCC438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AB140-C0F0-E94F-AAE5-AE7E86E845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1814" y="1669143"/>
            <a:ext cx="4762499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2072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9713" y="533400"/>
            <a:ext cx="5049837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8A9B1-DE6C-B545-8EAA-69D8E1A7D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94413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D8E4EA-83DC-9F4A-8BA0-1AB6C677B9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9713" y="1669143"/>
            <a:ext cx="5049837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0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C18ED8-1DCD-3E4E-B8CE-D6E3B09B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EB2830F-FE8E-9449-BC0A-D29F5B69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50625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lay copy mosa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4413" y="0"/>
            <a:ext cx="609441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9526BCA-2865-8B40-AC0E-12B6254B7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12" y="533400"/>
            <a:ext cx="4611687" cy="2046514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28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1A9F1F-FFED-624F-8FC6-0CBBDDC91E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9713" y="1669143"/>
            <a:ext cx="5049837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0CA911-7D8E-434E-990B-1A78F33B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80401C-4369-3644-ADEC-5614C054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5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end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0916" cy="5480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3F92F-CDAF-4943-9E2F-90EDBF5F8759}"/>
              </a:ext>
            </a:extLst>
          </p:cNvPr>
          <p:cNvSpPr txBox="1"/>
          <p:nvPr userDrawn="1"/>
        </p:nvSpPr>
        <p:spPr>
          <a:xfrm>
            <a:off x="5480916" y="437971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Stay safe</a:t>
            </a:r>
          </a:p>
        </p:txBody>
      </p:sp>
    </p:spTree>
    <p:extLst>
      <p:ext uri="{BB962C8B-B14F-4D97-AF65-F5344CB8AC3E}">
        <p14:creationId xmlns:p14="http://schemas.microsoft.com/office/powerpoint/2010/main" val="1055010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4" y="1669143"/>
            <a:ext cx="3505199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2053CB-A213-A547-8C43-9C75397C4E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1174" y="1669143"/>
            <a:ext cx="7335837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78C0E1-9434-6B40-9591-5CB5F559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229FF11-D832-A64F-9A50-8243A831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3989652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4" y="1669142"/>
            <a:ext cx="3505199" cy="2978013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8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2pPr>
            <a:lvl3pPr marL="648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F30119-9F8F-D245-91BA-BB9DEAA48C1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31814" y="5188857"/>
            <a:ext cx="3505199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6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9C66753-DEB1-1D4E-9B4D-DAE0BE59F2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1174" y="1669143"/>
            <a:ext cx="7335837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33F082-AB7B-9344-9A34-20239A93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986A3D-63AD-6F4F-AC38-C5A6E377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248819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4" y="1669143"/>
            <a:ext cx="3505199" cy="3140852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8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2pPr>
            <a:lvl3pPr marL="648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CE64E1-FF9B-6043-BB30-B52ECAA913D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31814" y="5188857"/>
            <a:ext cx="3505199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6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6CDA37-6555-9349-A212-4DFE2EF956D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1174" y="1669143"/>
            <a:ext cx="7335837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53EA46-1A67-C041-8943-740C8308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5746A64-B1B8-F345-9601-5E3DBBC2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1277545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4" y="1669143"/>
            <a:ext cx="3505199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06C11A-CBE9-9748-8BFB-9F93327A51F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1174" y="1669143"/>
            <a:ext cx="7335837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5EE589-3DB7-C14C-9A59-70B696F2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25CCAD-E795-2748-9457-F7762AE43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940100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8C255E-79E6-1A4D-A2CB-364F7A5AE1B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94413" y="1638300"/>
            <a:ext cx="5545136" cy="4073568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 or supporting material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64B749-C4A9-3C46-BA03-BD8F57E87FD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815" y="1640909"/>
            <a:ext cx="4415966" cy="3169086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8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6A8FFA-085B-5D44-89FA-78B98156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B368D07-53BE-EF42-84CE-BF10D778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30690950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with int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64B749-C4A9-3C46-BA03-BD8F57E87FD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815" y="1640909"/>
            <a:ext cx="4378388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8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summary copy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1E8EE26-18E1-D04E-B2B3-BEF045E34D4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94413" y="1638300"/>
            <a:ext cx="5545136" cy="4073568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 or supporting material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AC3640-9B45-2F44-AB20-16B4CF4D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B8D4A02-E3EE-EA4C-B0CE-9FE06F96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4661108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7237" y="2743199"/>
            <a:ext cx="2442577" cy="3154363"/>
          </a:xfrm>
        </p:spPr>
        <p:txBody>
          <a:bodyPr/>
          <a:lstStyle>
            <a:lvl1pPr marL="216000" indent="-216000" algn="ctr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6A6B05-5792-794C-90CD-D538648D424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847571" y="2743199"/>
            <a:ext cx="2442577" cy="3154363"/>
          </a:xfrm>
        </p:spPr>
        <p:txBody>
          <a:bodyPr/>
          <a:lstStyle>
            <a:lvl1pPr marL="216000" indent="-216000" algn="ctr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C7F5137-22CD-544A-B5FD-33A644842DE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668009" y="2743199"/>
            <a:ext cx="2442577" cy="3154363"/>
          </a:xfrm>
        </p:spPr>
        <p:txBody>
          <a:bodyPr/>
          <a:lstStyle>
            <a:lvl1pPr marL="216000" indent="-216000" algn="ctr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4D54B8-508A-3941-A820-AF4A1610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D3EA777-1D57-E14D-8518-C6FFB198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31828712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5" y="2743199"/>
            <a:ext cx="3288624" cy="315436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8C255E-79E6-1A4D-A2CB-364F7A5AE1B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4675" y="2743199"/>
            <a:ext cx="3288624" cy="315436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FD17A8-9244-4E43-A841-498A9056C1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35530" y="2743199"/>
            <a:ext cx="3288624" cy="315436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64B749-C4A9-3C46-BA03-BD8F57E87FD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815" y="1640909"/>
            <a:ext cx="8839198" cy="964505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8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800CF8-2A1C-8547-A75D-F2F356F2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D9BB8D-0401-CF4D-97E0-7E6933ED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1917531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8A9B1-DE6C-B545-8EAA-69D8E1A7D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8113713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A785671-12D4-134E-894E-1FF5DFA15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98127" y="2628900"/>
            <a:ext cx="3041423" cy="3057022"/>
          </a:xfrm>
        </p:spPr>
        <p:txBody>
          <a:bodyPr tIns="0" rIns="0" bIns="0" anchor="b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screen long secondary copy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E525636F-A201-3C41-9BF9-FE7C8BBD4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7044" y="533400"/>
            <a:ext cx="3041423" cy="1926021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28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23886C-6DF8-CA4D-AD31-D1C61C64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E77A45F-730C-D147-B332-CDF51E08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472333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 mosa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3713" y="0"/>
            <a:ext cx="407511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795865-268E-2F4F-B37F-9D39F4C38B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98127" y="1638300"/>
            <a:ext cx="3041423" cy="4602793"/>
          </a:xfrm>
        </p:spPr>
        <p:txBody>
          <a:bodyPr tIns="0" rIns="0" bIns="0" anchor="b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long secondary copy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9526BCA-2865-8B40-AC0E-12B6254B7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7045" y="533399"/>
            <a:ext cx="3032506" cy="2052145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2800" b="0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6322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0"/>
            <a:ext cx="12188952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3" y="486139"/>
            <a:ext cx="9601200" cy="2073876"/>
          </a:xfrm>
        </p:spPr>
        <p:txBody>
          <a:bodyPr wrap="square"/>
          <a:lstStyle>
            <a:lvl1pPr algn="l">
              <a:lnSpc>
                <a:spcPct val="110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Stay safe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5" y="5120030"/>
            <a:ext cx="2461138" cy="14427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C63E9A-DE6C-AE44-9BBD-FC0660E8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5A790-9217-4744-BA22-48CF227A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426810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3" y="1669143"/>
            <a:ext cx="3505200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180000" indent="-1800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2pPr>
            <a:lvl3pPr marL="360000" indent="-18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540000" indent="-18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720000" indent="-18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D4A4CB-7002-DC4E-89CD-CD7CB8FDD1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3713" y="1669143"/>
            <a:ext cx="7335837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1C7121-C6D8-2340-A78D-D9EF76A7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92C6175-9D77-AA48-A45A-D5FFBC52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574877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AEA17CE-FAD8-3F49-8B80-929D59ACCF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3713" y="1669143"/>
            <a:ext cx="7335837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25E1CF-857E-DD4B-9D1E-74EFC392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5648B43-42F8-C74E-8507-651D9922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632BD-AABC-1C4A-8016-99E45BF6F5E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1814" y="1669143"/>
            <a:ext cx="3505199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4607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3" y="1669143"/>
            <a:ext cx="3400107" cy="3266112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0DB38A-5E63-8A45-BD43-A88E808A7F7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31814" y="5188857"/>
            <a:ext cx="3505199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4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AEA17CE-FAD8-3F49-8B80-929D59ACCF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3713" y="1669143"/>
            <a:ext cx="7335837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25E1CF-857E-DD4B-9D1E-74EFC392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5648B43-42F8-C74E-8507-651D9922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4433037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814" y="1669143"/>
            <a:ext cx="3505200" cy="4228420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8E028C9-9AAB-294D-B367-120C6D9193A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3713" y="1669143"/>
            <a:ext cx="7335837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771BF8-4B77-7849-B518-47FEE177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6D1EF6F-AAB5-C847-92EA-FE9A4A90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16852999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399"/>
            <a:ext cx="3283441" cy="1342698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C26287D-A047-7A41-8C2F-72CBEC7859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3714" y="0"/>
            <a:ext cx="7885112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1B181B-E626-5349-8319-555F9B9A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46AD21-9F1C-C94E-8DC2-38FCC438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6C39DA-0EED-1D4C-B224-9C6641439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1812" y="2112579"/>
            <a:ext cx="3283441" cy="3784984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896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02445" y="553358"/>
            <a:ext cx="3037106" cy="1168015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F30119-9F8F-D245-91BA-BB9DEAA48C1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640545" y="5208816"/>
            <a:ext cx="3037107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6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8A9B1-DE6C-B545-8EAA-69D8E1A7D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8113713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2DDFEA-5E24-1D43-9943-9FDC6550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62B980E-E191-5944-BACF-E4A74C02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D59FD1-2C7B-B848-A157-5830BF2634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19907" y="1654066"/>
            <a:ext cx="3019643" cy="3482562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16712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814" y="533400"/>
            <a:ext cx="7057706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450FC8-BCA5-4747-A326-6CBA8FE3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4555A8-6A9A-E946-A1A7-03B25C68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230711-E600-8D43-9FD8-E29CD342DAE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7408" y="1669143"/>
            <a:ext cx="5208587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000" kern="900" spc="30" baseline="0"/>
            </a:lvl2pPr>
            <a:lvl3pPr marL="18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discussion themed copy or supporting material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304A3F-602B-7D45-9D2F-9A9EC829568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29054" y="1669143"/>
            <a:ext cx="5208587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000" kern="900" spc="30" baseline="0"/>
            </a:lvl2pPr>
            <a:lvl3pPr marL="18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discussion themed copy or supporting material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7182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76B1F2A-3AD0-954A-BBBF-2F8902EB7123}"/>
              </a:ext>
            </a:extLst>
          </p:cNvPr>
          <p:cNvGrpSpPr/>
          <p:nvPr userDrawn="1"/>
        </p:nvGrpSpPr>
        <p:grpSpPr>
          <a:xfrm>
            <a:off x="2483032" y="3860837"/>
            <a:ext cx="1706097" cy="1887535"/>
            <a:chOff x="571949" y="2194196"/>
            <a:chExt cx="1706097" cy="1887535"/>
          </a:xfrm>
        </p:grpSpPr>
        <p:sp>
          <p:nvSpPr>
            <p:cNvPr id="9" name="Round Diagonal Corner Rectangle 8">
              <a:extLst>
                <a:ext uri="{FF2B5EF4-FFF2-40B4-BE49-F238E27FC236}">
                  <a16:creationId xmlns:a16="http://schemas.microsoft.com/office/drawing/2014/main" id="{2FFADE40-1822-3444-86FE-5AB0723A94A1}"/>
                </a:ext>
              </a:extLst>
            </p:cNvPr>
            <p:cNvSpPr/>
            <p:nvPr/>
          </p:nvSpPr>
          <p:spPr>
            <a:xfrm>
              <a:off x="571949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Employee Central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store and collect data, recruit new talent, and onboard new employees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</p:txBody>
        </p:sp>
        <p:sp>
          <p:nvSpPr>
            <p:cNvPr id="10" name="Round Diagonal Corner Rectangle 9">
              <a:extLst>
                <a:ext uri="{FF2B5EF4-FFF2-40B4-BE49-F238E27FC236}">
                  <a16:creationId xmlns:a16="http://schemas.microsoft.com/office/drawing/2014/main" id="{F5E7D0B2-D6D9-1645-9196-0E4FFA72867A}"/>
                </a:ext>
              </a:extLst>
            </p:cNvPr>
            <p:cNvSpPr/>
            <p:nvPr/>
          </p:nvSpPr>
          <p:spPr>
            <a:xfrm>
              <a:off x="571949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Specialized staff, recruited and trained to deliver enhanced customer care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9D98-8881-5641-B8FA-A78D9E634451}"/>
              </a:ext>
            </a:extLst>
          </p:cNvPr>
          <p:cNvGrpSpPr/>
          <p:nvPr userDrawn="1"/>
        </p:nvGrpSpPr>
        <p:grpSpPr>
          <a:xfrm>
            <a:off x="571949" y="3860837"/>
            <a:ext cx="1706097" cy="1887535"/>
            <a:chOff x="2421964" y="2194196"/>
            <a:chExt cx="1706097" cy="1887535"/>
          </a:xfrm>
        </p:grpSpPr>
        <p:sp>
          <p:nvSpPr>
            <p:cNvPr id="12" name="Round Diagonal Corner Rectangle 11">
              <a:extLst>
                <a:ext uri="{FF2B5EF4-FFF2-40B4-BE49-F238E27FC236}">
                  <a16:creationId xmlns:a16="http://schemas.microsoft.com/office/drawing/2014/main" id="{CC1EC151-2F9B-0143-B34F-DA4B613B329D}"/>
                </a:ext>
              </a:extLst>
            </p:cNvPr>
            <p:cNvSpPr/>
            <p:nvPr/>
          </p:nvSpPr>
          <p:spPr>
            <a:xfrm>
              <a:off x="2421964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chemeClr val="bg1"/>
                  </a:solidFill>
                  <a:latin typeface="Poppins-SemiBold"/>
                  <a:cs typeface="Poppins-SemiBold"/>
                </a:rPr>
                <a:t>Customer First Foundations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chemeClr val="bg1"/>
                  </a:solidFill>
                  <a:latin typeface="Poppins-Light"/>
                </a:rPr>
                <a:t>How we manage and integrate business processes across the organization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13" name="Round Diagonal Corner Rectangle 12">
              <a:extLst>
                <a:ext uri="{FF2B5EF4-FFF2-40B4-BE49-F238E27FC236}">
                  <a16:creationId xmlns:a16="http://schemas.microsoft.com/office/drawing/2014/main" id="{2A5FD849-27D5-3F4D-9681-F90D244671FA}"/>
                </a:ext>
              </a:extLst>
            </p:cNvPr>
            <p:cNvSpPr/>
            <p:nvPr/>
          </p:nvSpPr>
          <p:spPr>
            <a:xfrm>
              <a:off x="2421964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Informed and empowered staff with the tools and information to act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0EB8F0-A552-7845-91B7-BCE18DA30A5A}"/>
              </a:ext>
            </a:extLst>
          </p:cNvPr>
          <p:cNvGrpSpPr/>
          <p:nvPr userDrawn="1"/>
        </p:nvGrpSpPr>
        <p:grpSpPr>
          <a:xfrm>
            <a:off x="10127366" y="3791010"/>
            <a:ext cx="1706097" cy="1887535"/>
            <a:chOff x="4308796" y="2194196"/>
            <a:chExt cx="1706097" cy="1887535"/>
          </a:xfrm>
        </p:grpSpPr>
        <p:sp>
          <p:nvSpPr>
            <p:cNvPr id="15" name="Round Diagonal Corner Rectangle 14">
              <a:extLst>
                <a:ext uri="{FF2B5EF4-FFF2-40B4-BE49-F238E27FC236}">
                  <a16:creationId xmlns:a16="http://schemas.microsoft.com/office/drawing/2014/main" id="{7E503A38-F759-8346-8747-E5072FB8F71D}"/>
                </a:ext>
              </a:extLst>
            </p:cNvPr>
            <p:cNvSpPr/>
            <p:nvPr/>
          </p:nvSpPr>
          <p:spPr>
            <a:xfrm>
              <a:off x="4308796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38000">
                  <a:schemeClr val="accent5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Advanced Metering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collect usage and related information from Next Generation (Smart) meters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16" name="Round Diagonal Corner Rectangle 15">
              <a:extLst>
                <a:ext uri="{FF2B5EF4-FFF2-40B4-BE49-F238E27FC236}">
                  <a16:creationId xmlns:a16="http://schemas.microsoft.com/office/drawing/2014/main" id="{667BF5E4-3AA9-0C49-AE46-A6F7E98B8D6C}"/>
                </a:ext>
              </a:extLst>
            </p:cNvPr>
            <p:cNvSpPr/>
            <p:nvPr/>
          </p:nvSpPr>
          <p:spPr>
            <a:xfrm>
              <a:off x="4308796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CA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Better tracking and management of usage throughout the month with near real-time usage data </a:t>
              </a: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FD95AA-AAD2-CD4A-8747-A36FED57A6F8}"/>
              </a:ext>
            </a:extLst>
          </p:cNvPr>
          <p:cNvGrpSpPr/>
          <p:nvPr userDrawn="1"/>
        </p:nvGrpSpPr>
        <p:grpSpPr>
          <a:xfrm>
            <a:off x="4394115" y="3860837"/>
            <a:ext cx="1706097" cy="1887535"/>
            <a:chOff x="6256937" y="2194196"/>
            <a:chExt cx="1706097" cy="1887535"/>
          </a:xfrm>
        </p:grpSpPr>
        <p:sp>
          <p:nvSpPr>
            <p:cNvPr id="18" name="Round Diagonal Corner Rectangle 17">
              <a:extLst>
                <a:ext uri="{FF2B5EF4-FFF2-40B4-BE49-F238E27FC236}">
                  <a16:creationId xmlns:a16="http://schemas.microsoft.com/office/drawing/2014/main" id="{B76D59A4-BC06-934B-8BCC-90028F9E5D12}"/>
                </a:ext>
              </a:extLst>
            </p:cNvPr>
            <p:cNvSpPr/>
            <p:nvPr/>
          </p:nvSpPr>
          <p:spPr>
            <a:xfrm>
              <a:off x="6256937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3">
                    <a:lumMod val="50000"/>
                  </a:schemeClr>
                </a:gs>
                <a:gs pos="66000">
                  <a:schemeClr val="accent3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Procure to Pay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source, procure and collaborate to deliver supply chain solutions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19" name="Round Diagonal Corner Rectangle 18">
              <a:extLst>
                <a:ext uri="{FF2B5EF4-FFF2-40B4-BE49-F238E27FC236}">
                  <a16:creationId xmlns:a16="http://schemas.microsoft.com/office/drawing/2014/main" id="{1D94B6EC-3C19-C44E-B2FC-69BF75C6F8B5}"/>
                </a:ext>
              </a:extLst>
            </p:cNvPr>
            <p:cNvSpPr/>
            <p:nvPr/>
          </p:nvSpPr>
          <p:spPr>
            <a:xfrm>
              <a:off x="6256937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Cost savings and efficiency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C6C6FA-8C83-6C40-AC27-80778579DF99}"/>
              </a:ext>
            </a:extLst>
          </p:cNvPr>
          <p:cNvGrpSpPr/>
          <p:nvPr userDrawn="1"/>
        </p:nvGrpSpPr>
        <p:grpSpPr>
          <a:xfrm>
            <a:off x="6305198" y="3860837"/>
            <a:ext cx="1706097" cy="1887535"/>
            <a:chOff x="8214322" y="2194196"/>
            <a:chExt cx="1706097" cy="1887535"/>
          </a:xfrm>
        </p:grpSpPr>
        <p:sp>
          <p:nvSpPr>
            <p:cNvPr id="21" name="Round Diagonal Corner Rectangle 20">
              <a:extLst>
                <a:ext uri="{FF2B5EF4-FFF2-40B4-BE49-F238E27FC236}">
                  <a16:creationId xmlns:a16="http://schemas.microsoft.com/office/drawing/2014/main" id="{66921B91-3A57-804C-BC05-7FE63A4BA464}"/>
                </a:ext>
              </a:extLst>
            </p:cNvPr>
            <p:cNvSpPr/>
            <p:nvPr/>
          </p:nvSpPr>
          <p:spPr>
            <a:xfrm>
              <a:off x="8214322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15000">
                  <a:schemeClr val="accent2">
                    <a:lumMod val="75000"/>
                  </a:schemeClr>
                </a:gs>
                <a:gs pos="66000">
                  <a:schemeClr val="accent2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Asset Management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gather, manage and analyze data using a new geographic information system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22" name="Round Diagonal Corner Rectangle 21">
              <a:extLst>
                <a:ext uri="{FF2B5EF4-FFF2-40B4-BE49-F238E27FC236}">
                  <a16:creationId xmlns:a16="http://schemas.microsoft.com/office/drawing/2014/main" id="{0B921418-F7B6-3545-88E2-C7AF64CBAE92}"/>
                </a:ext>
              </a:extLst>
            </p:cNvPr>
            <p:cNvSpPr/>
            <p:nvPr/>
          </p:nvSpPr>
          <p:spPr>
            <a:xfrm>
              <a:off x="8214322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0" dirty="0">
                <a:solidFill>
                  <a:schemeClr val="tx2">
                    <a:lumMod val="75000"/>
                  </a:schemeClr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Timely and accurate communications, cost savings, efficiency and resiliency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75738A-8B6B-594F-A35C-5DCFCF69903E}"/>
              </a:ext>
            </a:extLst>
          </p:cNvPr>
          <p:cNvGrpSpPr/>
          <p:nvPr userDrawn="1"/>
        </p:nvGrpSpPr>
        <p:grpSpPr>
          <a:xfrm>
            <a:off x="8216281" y="3860837"/>
            <a:ext cx="1706097" cy="1887535"/>
            <a:chOff x="10100774" y="2194196"/>
            <a:chExt cx="1706097" cy="1887535"/>
          </a:xfrm>
        </p:grpSpPr>
        <p:sp>
          <p:nvSpPr>
            <p:cNvPr id="24" name="Round Diagonal Corner Rectangle 23">
              <a:extLst>
                <a:ext uri="{FF2B5EF4-FFF2-40B4-BE49-F238E27FC236}">
                  <a16:creationId xmlns:a16="http://schemas.microsoft.com/office/drawing/2014/main" id="{BC58B547-8CF2-B14E-BD3D-AD4845A48BBF}"/>
                </a:ext>
              </a:extLst>
            </p:cNvPr>
            <p:cNvSpPr/>
            <p:nvPr/>
          </p:nvSpPr>
          <p:spPr>
            <a:xfrm>
              <a:off x="10100774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0">
                  <a:srgbClr val="5938CD"/>
                </a:gs>
                <a:gs pos="47000">
                  <a:schemeClr val="accent1"/>
                </a:gs>
              </a:gsLst>
              <a:lin ang="2004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e-Customer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manage the customer experience, serve our customers and manage customer information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25" name="Round Diagonal Corner Rectangle 24">
              <a:extLst>
                <a:ext uri="{FF2B5EF4-FFF2-40B4-BE49-F238E27FC236}">
                  <a16:creationId xmlns:a16="http://schemas.microsoft.com/office/drawing/2014/main" id="{742CD4CB-E9E8-844D-891F-392D07EB8134}"/>
                </a:ext>
              </a:extLst>
            </p:cNvPr>
            <p:cNvSpPr/>
            <p:nvPr/>
          </p:nvSpPr>
          <p:spPr>
            <a:xfrm>
              <a:off x="10100774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CA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Exceeding customer expectations by providing timely information and the self-service tools they want</a:t>
              </a: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A6B58E4-659F-694F-907C-5FC850218C60}"/>
              </a:ext>
            </a:extLst>
          </p:cNvPr>
          <p:cNvSpPr/>
          <p:nvPr userDrawn="1"/>
        </p:nvSpPr>
        <p:spPr>
          <a:xfrm>
            <a:off x="265907" y="2267725"/>
            <a:ext cx="11657011" cy="947057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207" y="6324600"/>
            <a:ext cx="493343" cy="365125"/>
          </a:xfr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412" y="6324599"/>
            <a:ext cx="385979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template   I   Version 1</a:t>
            </a:r>
          </a:p>
        </p:txBody>
      </p:sp>
    </p:spTree>
    <p:extLst>
      <p:ext uri="{BB962C8B-B14F-4D97-AF65-F5344CB8AC3E}">
        <p14:creationId xmlns:p14="http://schemas.microsoft.com/office/powerpoint/2010/main" val="297602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end page 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0"/>
            <a:ext cx="12188952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Poppins-Ligh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5" y="5120030"/>
            <a:ext cx="2461138" cy="1442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1210E-5130-0D42-AA3C-C1F6516D4B3B}"/>
              </a:ext>
            </a:extLst>
          </p:cNvPr>
          <p:cNvSpPr txBox="1"/>
          <p:nvPr userDrawn="1"/>
        </p:nvSpPr>
        <p:spPr>
          <a:xfrm>
            <a:off x="419078" y="432752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Stay safe</a:t>
            </a:r>
          </a:p>
        </p:txBody>
      </p:sp>
    </p:spTree>
    <p:extLst>
      <p:ext uri="{BB962C8B-B14F-4D97-AF65-F5344CB8AC3E}">
        <p14:creationId xmlns:p14="http://schemas.microsoft.com/office/powerpoint/2010/main" val="147256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end page colo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0"/>
            <a:ext cx="12188952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Poppins-Ligh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5" y="5120030"/>
            <a:ext cx="2461138" cy="1442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1210E-5130-0D42-AA3C-C1F6516D4B3B}"/>
              </a:ext>
            </a:extLst>
          </p:cNvPr>
          <p:cNvSpPr txBox="1"/>
          <p:nvPr userDrawn="1"/>
        </p:nvSpPr>
        <p:spPr>
          <a:xfrm>
            <a:off x="419078" y="432752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922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822006"/>
          </a:xfrm>
          <a:prstGeom prst="rect">
            <a:avLst/>
          </a:prstGeom>
        </p:spPr>
        <p:txBody>
          <a:bodyPr vert="horz" lIns="36000" tIns="0" rIns="3600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3" y="1600201"/>
            <a:ext cx="10969943" cy="4525963"/>
          </a:xfrm>
          <a:prstGeom prst="rect">
            <a:avLst/>
          </a:prstGeom>
        </p:spPr>
        <p:txBody>
          <a:bodyPr vert="horz" lIns="36000" tIns="4680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A1816-59D8-5A4A-9C26-44D474497BDE}"/>
              </a:ext>
            </a:extLst>
          </p:cNvPr>
          <p:cNvSpPr/>
          <p:nvPr/>
        </p:nvSpPr>
        <p:spPr>
          <a:xfrm>
            <a:off x="0" y="6126480"/>
            <a:ext cx="12188952" cy="73152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41115" y="6324599"/>
            <a:ext cx="3859795" cy="365125"/>
          </a:xfrm>
          <a:prstGeom prst="rect">
            <a:avLst/>
          </a:prstGeom>
        </p:spPr>
        <p:txBody>
          <a:bodyPr vert="horz" lIns="36000" tIns="0" rIns="36000" bIns="0" rtlCol="0" anchor="ctr"/>
          <a:lstStyle>
            <a:lvl1pPr algn="r">
              <a:defRPr sz="12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Liberty template   I   Version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0910" y="6324600"/>
            <a:ext cx="49334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E2312CA-182E-EE44-9B3D-60BEEC40F86C}"/>
              </a:ext>
            </a:extLst>
          </p:cNvPr>
          <p:cNvPicPr>
            <a:picLocks noChangeAspect="1"/>
          </p:cNvPicPr>
          <p:nvPr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03158" y="6078430"/>
            <a:ext cx="1411820" cy="827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E43A14-F647-7348-912E-BA742FE70767}"/>
              </a:ext>
            </a:extLst>
          </p:cNvPr>
          <p:cNvSpPr/>
          <p:nvPr userDrawn="1"/>
        </p:nvSpPr>
        <p:spPr>
          <a:xfrm>
            <a:off x="0" y="6126480"/>
            <a:ext cx="12188952" cy="73152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Poppins-Ligh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D82373-7F44-8343-BAEE-9D50389ED0C1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03158" y="6078430"/>
            <a:ext cx="1411820" cy="8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3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41" r:id="rId2"/>
    <p:sldLayoutId id="2147483798" r:id="rId3"/>
    <p:sldLayoutId id="2147483801" r:id="rId4"/>
    <p:sldLayoutId id="2147483774" r:id="rId5"/>
    <p:sldLayoutId id="2147483804" r:id="rId6"/>
    <p:sldLayoutId id="2147483838" r:id="rId7"/>
    <p:sldLayoutId id="2147483802" r:id="rId8"/>
    <p:sldLayoutId id="2147483803" r:id="rId9"/>
    <p:sldLayoutId id="2147483797" r:id="rId10"/>
    <p:sldLayoutId id="2147483819" r:id="rId11"/>
    <p:sldLayoutId id="2147483775" r:id="rId12"/>
    <p:sldLayoutId id="2147483809" r:id="rId13"/>
    <p:sldLayoutId id="2147483791" r:id="rId14"/>
    <p:sldLayoutId id="2147483835" r:id="rId15"/>
    <p:sldLayoutId id="2147483777" r:id="rId16"/>
    <p:sldLayoutId id="2147483794" r:id="rId17"/>
    <p:sldLayoutId id="2147483793" r:id="rId18"/>
    <p:sldLayoutId id="2147483795" r:id="rId19"/>
    <p:sldLayoutId id="2147483792" r:id="rId20"/>
    <p:sldLayoutId id="2147483831" r:id="rId21"/>
    <p:sldLayoutId id="2147483742" r:id="rId22"/>
    <p:sldLayoutId id="2147483832" r:id="rId23"/>
    <p:sldLayoutId id="2147483833" r:id="rId24"/>
    <p:sldLayoutId id="2147483750" r:id="rId25"/>
    <p:sldLayoutId id="2147483751" r:id="rId26"/>
    <p:sldLayoutId id="2147483820" r:id="rId27"/>
    <p:sldLayoutId id="2147483749" r:id="rId28"/>
    <p:sldLayoutId id="2147483800" r:id="rId29"/>
    <p:sldLayoutId id="2147483784" r:id="rId30"/>
    <p:sldLayoutId id="2147483836" r:id="rId31"/>
    <p:sldLayoutId id="2147483837" r:id="rId32"/>
    <p:sldLayoutId id="2147483826" r:id="rId33"/>
    <p:sldLayoutId id="2147483828" r:id="rId34"/>
    <p:sldLayoutId id="2147483766" r:id="rId35"/>
    <p:sldLayoutId id="2147483773" r:id="rId36"/>
    <p:sldLayoutId id="2147483799" r:id="rId37"/>
    <p:sldLayoutId id="2147483768" r:id="rId38"/>
    <p:sldLayoutId id="2147483783" r:id="rId39"/>
    <p:sldLayoutId id="2147483769" r:id="rId40"/>
    <p:sldLayoutId id="2147483770" r:id="rId41"/>
    <p:sldLayoutId id="2147483790" r:id="rId42"/>
    <p:sldLayoutId id="2147483767" r:id="rId43"/>
    <p:sldLayoutId id="2147483808" r:id="rId44"/>
    <p:sldLayoutId id="2147483818" r:id="rId45"/>
    <p:sldLayoutId id="2147483739" r:id="rId46"/>
    <p:sldLayoutId id="2147483789" r:id="rId47"/>
    <p:sldLayoutId id="2147483738" r:id="rId48"/>
    <p:sldLayoutId id="2147483785" r:id="rId49"/>
    <p:sldLayoutId id="2147483758" r:id="rId50"/>
    <p:sldLayoutId id="2147483756" r:id="rId51"/>
    <p:sldLayoutId id="2147483752" r:id="rId52"/>
    <p:sldLayoutId id="2147483822" r:id="rId53"/>
    <p:sldLayoutId id="2147483815" r:id="rId54"/>
    <p:sldLayoutId id="2147483816" r:id="rId55"/>
    <p:sldLayoutId id="2147483829" r:id="rId56"/>
    <p:sldLayoutId id="2147483817" r:id="rId57"/>
    <p:sldLayoutId id="2147483814" r:id="rId58"/>
    <p:sldLayoutId id="2147483813" r:id="rId59"/>
    <p:sldLayoutId id="2147483805" r:id="rId60"/>
    <p:sldLayoutId id="2147483761" r:id="rId61"/>
    <p:sldLayoutId id="2147483760" r:id="rId62"/>
    <p:sldLayoutId id="2147483762" r:id="rId63"/>
    <p:sldLayoutId id="2147483807" r:id="rId64"/>
    <p:sldLayoutId id="2147483787" r:id="rId65"/>
    <p:sldLayoutId id="2147483788" r:id="rId66"/>
    <p:sldLayoutId id="2147483806" r:id="rId67"/>
    <p:sldLayoutId id="2147483812" r:id="rId68"/>
    <p:sldLayoutId id="2147483811" r:id="rId69"/>
    <p:sldLayoutId id="2147483759" r:id="rId70"/>
    <p:sldLayoutId id="2147483830" r:id="rId71"/>
    <p:sldLayoutId id="2147483786" r:id="rId72"/>
    <p:sldLayoutId id="2147483764" r:id="rId73"/>
    <p:sldLayoutId id="2147483825" r:id="rId74"/>
    <p:sldLayoutId id="2147483810" r:id="rId75"/>
    <p:sldLayoutId id="2147483763" r:id="rId76"/>
    <p:sldLayoutId id="2147483771" r:id="rId77"/>
  </p:sldLayoutIdLst>
  <p:hf hdr="0" dt="0"/>
  <p:txStyles>
    <p:titleStyle>
      <a:lvl1pPr algn="ctr" defTabSz="609448" rtl="0" eaLnBrk="1" latinLnBrk="0" hangingPunct="1">
        <a:spcBef>
          <a:spcPct val="0"/>
        </a:spcBef>
        <a:buNone/>
        <a:defRPr sz="4000" b="0" i="0" kern="1200" spc="20" baseline="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88000" indent="-288000" algn="l" defTabSz="609448" rtl="0" eaLnBrk="1" latinLnBrk="0" hangingPunct="1">
        <a:lnSpc>
          <a:spcPct val="120000"/>
        </a:lnSpc>
        <a:spcBef>
          <a:spcPts val="1200"/>
        </a:spcBef>
        <a:spcAft>
          <a:spcPts val="500"/>
        </a:spcAft>
        <a:buFont typeface="Arial"/>
        <a:buChar char="•"/>
        <a:tabLst/>
        <a:defRPr sz="1600" b="0" i="0" kern="800" spc="30" baseline="0">
          <a:solidFill>
            <a:schemeClr val="tx1"/>
          </a:solidFill>
          <a:latin typeface="Poppins SemiBold" pitchFamily="2" charset="77"/>
          <a:ea typeface="+mn-ea"/>
          <a:cs typeface="Poppins SemiBold" pitchFamily="2" charset="77"/>
        </a:defRPr>
      </a:lvl1pPr>
      <a:lvl2pPr marL="576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2pPr>
      <a:lvl3pPr marL="864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3pPr>
      <a:lvl4pPr marL="1152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4pPr>
      <a:lvl5pPr marL="1440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71">
          <p15:clr>
            <a:srgbClr val="FBAE40"/>
          </p15:clr>
        </p15:guide>
        <p15:guide id="5" pos="5111">
          <p15:clr>
            <a:srgbClr val="FBAE40"/>
          </p15:clr>
        </p15:guide>
        <p15:guide id="13" orient="horz" pos="864">
          <p15:clr>
            <a:srgbClr val="FBAE40"/>
          </p15:clr>
        </p15:guide>
        <p15:guide id="14" pos="335">
          <p15:clr>
            <a:srgbClr val="5ACBF0"/>
          </p15:clr>
        </p15:guide>
        <p15:guide id="15" pos="959">
          <p15:clr>
            <a:srgbClr val="5ACBF0"/>
          </p15:clr>
        </p15:guide>
        <p15:guide id="16" pos="1127">
          <p15:clr>
            <a:srgbClr val="5ACBF0"/>
          </p15:clr>
        </p15:guide>
        <p15:guide id="17" pos="1751">
          <p15:clr>
            <a:srgbClr val="5ACBF0"/>
          </p15:clr>
        </p15:guide>
        <p15:guide id="18" pos="1919">
          <p15:clr>
            <a:srgbClr val="5ACBF0"/>
          </p15:clr>
        </p15:guide>
        <p15:guide id="19" pos="2543">
          <p15:clr>
            <a:srgbClr val="5ACBF0"/>
          </p15:clr>
        </p15:guide>
        <p15:guide id="20" pos="2711">
          <p15:clr>
            <a:srgbClr val="5ACBF0"/>
          </p15:clr>
        </p15:guide>
        <p15:guide id="21" pos="3335">
          <p15:clr>
            <a:srgbClr val="5ACBF0"/>
          </p15:clr>
        </p15:guide>
        <p15:guide id="22" pos="3503">
          <p15:clr>
            <a:srgbClr val="5ACBF0"/>
          </p15:clr>
        </p15:guide>
        <p15:guide id="23" pos="4151">
          <p15:clr>
            <a:srgbClr val="5ACBF0"/>
          </p15:clr>
        </p15:guide>
        <p15:guide id="24" pos="4319">
          <p15:clr>
            <a:srgbClr val="5ACBF0"/>
          </p15:clr>
        </p15:guide>
        <p15:guide id="25" pos="4943">
          <p15:clr>
            <a:srgbClr val="5ACBF0"/>
          </p15:clr>
        </p15:guide>
        <p15:guide id="26" pos="5735">
          <p15:clr>
            <a:srgbClr val="5ACBF0"/>
          </p15:clr>
        </p15:guide>
        <p15:guide id="27" pos="5903">
          <p15:clr>
            <a:srgbClr val="5ACBF0"/>
          </p15:clr>
        </p15:guide>
        <p15:guide id="28" pos="6527">
          <p15:clr>
            <a:srgbClr val="5ACBF0"/>
          </p15:clr>
        </p15:guide>
        <p15:guide id="29" pos="6695">
          <p15:clr>
            <a:srgbClr val="5ACBF0"/>
          </p15:clr>
        </p15:guide>
        <p15:guide id="30" pos="7332">
          <p15:clr>
            <a:srgbClr val="5ACBF0"/>
          </p15:clr>
        </p15:guide>
        <p15:guide id="31" orient="horz" pos="336">
          <p15:clr>
            <a:srgbClr val="5ACBF0"/>
          </p15:clr>
        </p15:guide>
        <p15:guide id="32" orient="horz" pos="3984">
          <p15:clr>
            <a:srgbClr val="5ACBF0"/>
          </p15:clr>
        </p15:guide>
        <p15:guide id="33" orient="horz" pos="1728">
          <p15:clr>
            <a:srgbClr val="FBAE40"/>
          </p15:clr>
        </p15:guide>
        <p15:guide id="34" orient="horz" pos="2592">
          <p15:clr>
            <a:srgbClr val="FBAE40"/>
          </p15:clr>
        </p15:guide>
        <p15:guide id="35" orient="horz" pos="3456">
          <p15:clr>
            <a:srgbClr val="FBAE40"/>
          </p15:clr>
        </p15:guide>
        <p15:guide id="37" pos="3839">
          <p15:clr>
            <a:srgbClr val="FBAE40"/>
          </p15:clr>
        </p15:guide>
        <p15:guide id="38" pos="6383">
          <p15:clr>
            <a:srgbClr val="FBAE40"/>
          </p15:clr>
        </p15:guide>
        <p15:guide id="39" orient="horz" pos="103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931B8C3-E06C-A34F-AA84-370B970FD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9943" y="2023707"/>
            <a:ext cx="4160690" cy="1139371"/>
          </a:xfrm>
        </p:spPr>
        <p:txBody>
          <a:bodyPr/>
          <a:lstStyle/>
          <a:p>
            <a:r>
              <a:rPr lang="en-US" dirty="0"/>
              <a:t>Presented to the California Public Utilities Commission (CPUC)</a:t>
            </a:r>
          </a:p>
          <a:p>
            <a:r>
              <a:rPr lang="en-US" dirty="0"/>
              <a:t>July 15, 2022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8597" y="547914"/>
            <a:ext cx="9110954" cy="947057"/>
          </a:xfrm>
        </p:spPr>
        <p:txBody>
          <a:bodyPr/>
          <a:lstStyle/>
          <a:p>
            <a:r>
              <a:rPr lang="en-US" sz="4400" dirty="0"/>
              <a:t>Public Safety Power Shutoff 2022 Pre-Season Briefing</a:t>
            </a:r>
          </a:p>
        </p:txBody>
      </p:sp>
    </p:spTree>
    <p:extLst>
      <p:ext uri="{BB962C8B-B14F-4D97-AF65-F5344CB8AC3E}">
        <p14:creationId xmlns:p14="http://schemas.microsoft.com/office/powerpoint/2010/main" val="3232556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3EBF-D982-483D-8173-0A42EE8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11107736" cy="70311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Poppins-SemiBold" panose="00000700000000000000" pitchFamily="50" charset="0"/>
                <a:cs typeface="Poppins-SemiBold" panose="00000700000000000000" pitchFamily="50" charset="0"/>
              </a:rPr>
              <a:t>Customer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43D2-5DB1-4454-B282-925564B6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615030"/>
            <a:ext cx="10337800" cy="355704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Community Based Organizations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211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Meals on Wheels Support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Community Resource Centers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Liberty Website</a:t>
            </a:r>
          </a:p>
          <a:p>
            <a:endParaRPr lang="en-US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97D15-25BD-4F8D-9D01-6568210E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A7D29-2F3E-47D5-9034-23DE9E561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593" y="760428"/>
            <a:ext cx="2776490" cy="185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FC752-5DF4-44DC-B76C-BD3F025D1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957" y="3348050"/>
            <a:ext cx="4205593" cy="136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832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3EBF-D982-483D-8173-0A42EE8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11107736" cy="70311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Poppins-SemiBold" panose="00000700000000000000" pitchFamily="50" charset="0"/>
                <a:cs typeface="Poppins-SemiBold" panose="00000700000000000000" pitchFamily="50" charset="0"/>
              </a:rPr>
              <a:t>Preparedness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43D2-5DB1-4454-B282-925564B6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4" y="1402768"/>
            <a:ext cx="8363077" cy="4331058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Coordination with Critical Infrastructure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200" dirty="0">
                <a:latin typeface="Poppins" panose="00000500000000000000" pitchFamily="50" charset="0"/>
                <a:cs typeface="Poppins" panose="00000500000000000000" pitchFamily="50" charset="0"/>
              </a:rPr>
              <a:t>Public Safety Partner Support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r>
              <a:rPr lang="en-US" dirty="0">
                <a:latin typeface="Poppins" panose="00000500000000000000" pitchFamily="50" charset="0"/>
                <a:cs typeface="Poppins" panose="00000500000000000000" pitchFamily="50" charset="0"/>
              </a:rPr>
              <a:t>Mapping all Critical Infrastructure in the Liberty service area</a:t>
            </a:r>
          </a:p>
          <a:p>
            <a:pPr marL="1177200" lvl="2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latin typeface="Poppins" panose="00000500000000000000" pitchFamily="50" charset="0"/>
                <a:cs typeface="Poppins" panose="00000500000000000000" pitchFamily="50" charset="0"/>
              </a:rPr>
              <a:t>Updating the Liberty Utilities Public Safety Partner Portal</a:t>
            </a:r>
            <a:endParaRPr lang="en-US" b="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Coordination with Local/Tribal/County Emergency Response</a:t>
            </a:r>
            <a:endParaRPr lang="en-US" sz="2000" dirty="0"/>
          </a:p>
          <a:p>
            <a:endParaRPr lang="en-US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97D15-25BD-4F8D-9D01-6568210E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02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3EBF-D982-483D-8173-0A42EE8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11107736" cy="70311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Poppins-SemiBold" panose="00000700000000000000" pitchFamily="50" charset="0"/>
                <a:cs typeface="Poppins-SemiBold" panose="00000700000000000000" pitchFamily="50" charset="0"/>
              </a:rPr>
              <a:t>PSPS Exercises and After Action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43D2-5DB1-4454-B282-925564B6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4" y="1402768"/>
            <a:ext cx="10996549" cy="451035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Training on Incident Command and Conducting PSPS Exercises: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ICS Training and PSPS Table Top Exercise—June 15, 2022</a:t>
            </a:r>
          </a:p>
          <a:p>
            <a:pPr marL="817200" lvl="1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PSPS Full Scale Exercise with Public Safety Partners—June 23, 2022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After Action Reports and Improvement Plans Completed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Submitted with </a:t>
            </a:r>
            <a:r>
              <a:rPr lang="en-US" sz="2000" dirty="0">
                <a:latin typeface="Poppins" panose="00000500000000000000" pitchFamily="50" charset="0"/>
                <a:cs typeface="Poppins" panose="00000500000000000000" pitchFamily="50" charset="0"/>
              </a:rPr>
              <a:t>Pre-Season Report</a:t>
            </a: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—July 1, 2022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dirty="0">
                <a:latin typeface="Poppins" panose="00000500000000000000" pitchFamily="50" charset="0"/>
                <a:cs typeface="Poppins" panose="00000500000000000000" pitchFamily="50" charset="0"/>
              </a:rPr>
              <a:t>Lessons learned include: 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Two additional CRC locations 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Detailed staffing plan for CRCs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Comprehensive training plan for CRCs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Mapping of Critical Infrastructure and establishing a PSP portal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Review of Incident Management Team staffing during a PSPS event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Update of the Liberty PSPS Playbook</a:t>
            </a:r>
          </a:p>
          <a:p>
            <a:pPr marL="1177200" lvl="2" indent="-457200">
              <a:buFont typeface="Wingdings" panose="05000000000000000000" pitchFamily="2" charset="2"/>
              <a:buChar char="q"/>
            </a:pPr>
            <a:endParaRPr lang="en-US" sz="2000" b="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97D15-25BD-4F8D-9D01-6568210E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5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D6DB-1071-4F2E-9643-0C42BFB5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19E8E-C147-4B07-ABBF-7686CE56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93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D303-CDD2-49B0-B86A-C2AF8FCC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533400"/>
            <a:ext cx="8278811" cy="670249"/>
          </a:xfrm>
        </p:spPr>
        <p:txBody>
          <a:bodyPr/>
          <a:lstStyle/>
          <a:p>
            <a:r>
              <a:rPr lang="en-US" dirty="0"/>
              <a:t>PSPS Decision-Making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79F24-4F08-463C-A89B-035987FA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1315B-CDFF-E848-BF72-295A8B64A5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itchFamily="2" charset="77"/>
              <a:ea typeface="+mn-ea"/>
              <a:cs typeface="Poppins Medium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C3554-FF68-437D-A679-C3112CC0AF98}"/>
              </a:ext>
            </a:extLst>
          </p:cNvPr>
          <p:cNvSpPr/>
          <p:nvPr/>
        </p:nvSpPr>
        <p:spPr>
          <a:xfrm>
            <a:off x="3909605" y="1722088"/>
            <a:ext cx="2836506" cy="67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04E9C8-2484-43CC-9E63-A8F232FE8AC6}"/>
              </a:ext>
            </a:extLst>
          </p:cNvPr>
          <p:cNvSpPr/>
          <p:nvPr/>
        </p:nvSpPr>
        <p:spPr>
          <a:xfrm>
            <a:off x="2384747" y="3472370"/>
            <a:ext cx="2421199" cy="6702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F6EA1-EC04-4ED4-B740-0C9D39009C97}"/>
              </a:ext>
            </a:extLst>
          </p:cNvPr>
          <p:cNvSpPr/>
          <p:nvPr/>
        </p:nvSpPr>
        <p:spPr>
          <a:xfrm>
            <a:off x="5872373" y="2990282"/>
            <a:ext cx="2421199" cy="6504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8C5C0-B3DC-48B8-B99C-87D42D8436FC}"/>
              </a:ext>
            </a:extLst>
          </p:cNvPr>
          <p:cNvSpPr txBox="1"/>
          <p:nvPr/>
        </p:nvSpPr>
        <p:spPr>
          <a:xfrm>
            <a:off x="6204161" y="144347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50" charset="0"/>
                <a:ea typeface="+mn-ea"/>
                <a:cs typeface="Poppins SemiBold" panose="00000700000000000000" pitchFamily="50" charset="0"/>
              </a:rPr>
              <a:t>ERC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858F1F-F095-4D18-AE18-F279FE287476}"/>
              </a:ext>
            </a:extLst>
          </p:cNvPr>
          <p:cNvSpPr txBox="1"/>
          <p:nvPr/>
        </p:nvSpPr>
        <p:spPr>
          <a:xfrm>
            <a:off x="4387536" y="1827246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Is Energy Release 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Component &gt;92%?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D9E55A-18B7-42C1-A947-6814B9DE8022}"/>
              </a:ext>
            </a:extLst>
          </p:cNvPr>
          <p:cNvSpPr txBox="1"/>
          <p:nvPr/>
        </p:nvSpPr>
        <p:spPr>
          <a:xfrm>
            <a:off x="6016547" y="3091686"/>
            <a:ext cx="213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Do Wind Gusts Exceed 40mph?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C7CAF1-0502-4D4F-96EC-D2E2080CB2F1}"/>
              </a:ext>
            </a:extLst>
          </p:cNvPr>
          <p:cNvSpPr txBox="1"/>
          <p:nvPr/>
        </p:nvSpPr>
        <p:spPr>
          <a:xfrm>
            <a:off x="2543069" y="3686614"/>
            <a:ext cx="2132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No De-Energization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3F8500-72A5-47BD-95D5-B106BDE62D1B}"/>
              </a:ext>
            </a:extLst>
          </p:cNvPr>
          <p:cNvSpPr/>
          <p:nvPr/>
        </p:nvSpPr>
        <p:spPr>
          <a:xfrm>
            <a:off x="5872373" y="4129100"/>
            <a:ext cx="2421199" cy="6504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33265B-B233-46DB-98AA-35F95F854239}"/>
              </a:ext>
            </a:extLst>
          </p:cNvPr>
          <p:cNvSpPr txBox="1"/>
          <p:nvPr/>
        </p:nvSpPr>
        <p:spPr>
          <a:xfrm>
            <a:off x="6016547" y="4234106"/>
            <a:ext cx="213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Is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Fosberg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 Fire Weather Index  &gt;50?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403E0-0994-4495-AA77-C5E461698F75}"/>
              </a:ext>
            </a:extLst>
          </p:cNvPr>
          <p:cNvSpPr txBox="1"/>
          <p:nvPr/>
        </p:nvSpPr>
        <p:spPr>
          <a:xfrm>
            <a:off x="7595593" y="383864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50" charset="0"/>
                <a:ea typeface="+mn-ea"/>
                <a:cs typeface="Poppins SemiBold" panose="00000700000000000000" pitchFamily="50" charset="0"/>
              </a:rPr>
              <a:t>FFWI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10E3EB-24D5-40E2-9C03-8A921A64AC26}"/>
              </a:ext>
            </a:extLst>
          </p:cNvPr>
          <p:cNvSpPr/>
          <p:nvPr/>
        </p:nvSpPr>
        <p:spPr>
          <a:xfrm>
            <a:off x="5872373" y="5267917"/>
            <a:ext cx="2416002" cy="635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1035AD-EBE8-48D8-A234-B53F6FE1EACE}"/>
              </a:ext>
            </a:extLst>
          </p:cNvPr>
          <p:cNvSpPr txBox="1"/>
          <p:nvPr/>
        </p:nvSpPr>
        <p:spPr>
          <a:xfrm>
            <a:off x="6016547" y="5367129"/>
            <a:ext cx="213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Initiate Protocol for De-Energization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D2DE5B7-DF15-44E3-BA0C-401F41F72EE7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rot="16200000" flipH="1">
            <a:off x="5906443" y="1813751"/>
            <a:ext cx="597945" cy="1755115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7993176-C42E-475E-8E39-E458050FC6DC}"/>
              </a:ext>
            </a:extLst>
          </p:cNvPr>
          <p:cNvCxnSpPr>
            <a:cxnSpLocks/>
            <a:stCxn id="9" idx="1"/>
            <a:endCxn id="10" idx="0"/>
          </p:cNvCxnSpPr>
          <p:nvPr/>
        </p:nvCxnSpPr>
        <p:spPr>
          <a:xfrm rot="10800000" flipV="1">
            <a:off x="3595347" y="2057212"/>
            <a:ext cx="314258" cy="1415157"/>
          </a:xfrm>
          <a:prstGeom prst="bentConnector2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4FD0F347-663D-49B0-823C-5DC9A879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905" y="2409209"/>
            <a:ext cx="993651" cy="746032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34B6F593-000D-4586-83DA-2C8ABDD57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240" y="2972072"/>
            <a:ext cx="760412" cy="570309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BE2B476C-EA00-459D-930C-77DF0F825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149" y="4788866"/>
            <a:ext cx="728085" cy="546645"/>
          </a:xfrm>
          <a:prstGeom prst="rect">
            <a:avLst/>
          </a:prstGeom>
        </p:spPr>
      </p:pic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46D8896F-B8EB-4E31-9539-D5F0D26E94F0}"/>
              </a:ext>
            </a:extLst>
          </p:cNvPr>
          <p:cNvCxnSpPr>
            <a:cxnSpLocks/>
            <a:stCxn id="18" idx="2"/>
          </p:cNvCxnSpPr>
          <p:nvPr/>
        </p:nvCxnSpPr>
        <p:spPr>
          <a:xfrm rot="16200000" flipH="1">
            <a:off x="6951695" y="3746184"/>
            <a:ext cx="514193" cy="251636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1E2957DD-33F6-44E7-A888-4DD7ACC5D3BD}"/>
              </a:ext>
            </a:extLst>
          </p:cNvPr>
          <p:cNvCxnSpPr>
            <a:stCxn id="14" idx="1"/>
            <a:endCxn id="10" idx="3"/>
          </p:cNvCxnSpPr>
          <p:nvPr/>
        </p:nvCxnSpPr>
        <p:spPr>
          <a:xfrm rot="10800000" flipV="1">
            <a:off x="4805947" y="3315527"/>
            <a:ext cx="1066427" cy="491967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6BAE6464-765C-4117-B675-B2DB6799DCC2}"/>
              </a:ext>
            </a:extLst>
          </p:cNvPr>
          <p:cNvCxnSpPr>
            <a:cxnSpLocks/>
            <a:stCxn id="20" idx="2"/>
          </p:cNvCxnSpPr>
          <p:nvPr/>
        </p:nvCxnSpPr>
        <p:spPr>
          <a:xfrm rot="16200000" flipH="1">
            <a:off x="6969266" y="4893296"/>
            <a:ext cx="479051" cy="251637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4A7BFC0-DB1D-4F98-8B48-2CEFD541DDCF}"/>
              </a:ext>
            </a:extLst>
          </p:cNvPr>
          <p:cNvSpPr txBox="1"/>
          <p:nvPr/>
        </p:nvSpPr>
        <p:spPr>
          <a:xfrm>
            <a:off x="3012620" y="2369858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3495A1-33D9-4963-98B9-2AA9E090BFAE}"/>
              </a:ext>
            </a:extLst>
          </p:cNvPr>
          <p:cNvSpPr txBox="1"/>
          <p:nvPr/>
        </p:nvSpPr>
        <p:spPr>
          <a:xfrm>
            <a:off x="6343423" y="2447032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Yes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B284D5-F41F-4C0D-B59C-CB8DD2537E6A}"/>
              </a:ext>
            </a:extLst>
          </p:cNvPr>
          <p:cNvSpPr txBox="1"/>
          <p:nvPr/>
        </p:nvSpPr>
        <p:spPr>
          <a:xfrm>
            <a:off x="6404619" y="3726590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Yes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D5660F-608D-40B1-AC5C-33D6100AF443}"/>
              </a:ext>
            </a:extLst>
          </p:cNvPr>
          <p:cNvSpPr txBox="1"/>
          <p:nvPr/>
        </p:nvSpPr>
        <p:spPr>
          <a:xfrm>
            <a:off x="6450769" y="4889655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Yes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ABA5A26-1C21-4E70-B2B8-F351E8B5065F}"/>
              </a:ext>
            </a:extLst>
          </p:cNvPr>
          <p:cNvSpPr txBox="1"/>
          <p:nvPr/>
        </p:nvSpPr>
        <p:spPr>
          <a:xfrm>
            <a:off x="5252291" y="3378582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No</a:t>
            </a: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C000CE93-C0F1-4760-879C-2742DA2CF882}"/>
              </a:ext>
            </a:extLst>
          </p:cNvPr>
          <p:cNvCxnSpPr>
            <a:stCxn id="20" idx="1"/>
            <a:endCxn id="10" idx="2"/>
          </p:cNvCxnSpPr>
          <p:nvPr/>
        </p:nvCxnSpPr>
        <p:spPr>
          <a:xfrm rot="10800000">
            <a:off x="3595347" y="4142619"/>
            <a:ext cx="2277026" cy="311726"/>
          </a:xfrm>
          <a:prstGeom prst="bentConnector2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CB73CAD-4614-4BEE-8DB0-EDFAFC93E522}"/>
              </a:ext>
            </a:extLst>
          </p:cNvPr>
          <p:cNvSpPr txBox="1"/>
          <p:nvPr/>
        </p:nvSpPr>
        <p:spPr>
          <a:xfrm>
            <a:off x="5252290" y="4538696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37909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D303-CDD2-49B0-B86A-C2AF8FCC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533400"/>
            <a:ext cx="8278811" cy="670249"/>
          </a:xfrm>
        </p:spPr>
        <p:txBody>
          <a:bodyPr/>
          <a:lstStyle/>
          <a:p>
            <a:r>
              <a:rPr lang="en-US" sz="3200" dirty="0"/>
              <a:t>PSPS Decision-Making Framework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79F24-4F08-463C-A89B-035987FA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1315B-CDFF-E848-BF72-295A8B64A5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itchFamily="2" charset="77"/>
              <a:ea typeface="+mn-ea"/>
              <a:cs typeface="Poppins Medium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C3554-FF68-437D-A679-C3112CC0AF98}"/>
              </a:ext>
            </a:extLst>
          </p:cNvPr>
          <p:cNvSpPr/>
          <p:nvPr/>
        </p:nvSpPr>
        <p:spPr>
          <a:xfrm>
            <a:off x="3883756" y="2331033"/>
            <a:ext cx="2836506" cy="67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04E9C8-2484-43CC-9E63-A8F232FE8AC6}"/>
              </a:ext>
            </a:extLst>
          </p:cNvPr>
          <p:cNvSpPr/>
          <p:nvPr/>
        </p:nvSpPr>
        <p:spPr>
          <a:xfrm>
            <a:off x="2358898" y="4081315"/>
            <a:ext cx="2421199" cy="6702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F6EA1-EC04-4ED4-B740-0C9D39009C97}"/>
              </a:ext>
            </a:extLst>
          </p:cNvPr>
          <p:cNvSpPr/>
          <p:nvPr/>
        </p:nvSpPr>
        <p:spPr>
          <a:xfrm>
            <a:off x="5846524" y="3599227"/>
            <a:ext cx="2421199" cy="6504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8C5C0-B3DC-48B8-B99C-87D42D8436FC}"/>
              </a:ext>
            </a:extLst>
          </p:cNvPr>
          <p:cNvSpPr txBox="1"/>
          <p:nvPr/>
        </p:nvSpPr>
        <p:spPr>
          <a:xfrm>
            <a:off x="7897140" y="331860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50" charset="0"/>
                <a:ea typeface="+mn-ea"/>
                <a:cs typeface="Poppins SemiBold" panose="00000700000000000000" pitchFamily="50" charset="0"/>
              </a:rPr>
              <a:t>BI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858F1F-F095-4D18-AE18-F279FE287476}"/>
              </a:ext>
            </a:extLst>
          </p:cNvPr>
          <p:cNvSpPr txBox="1"/>
          <p:nvPr/>
        </p:nvSpPr>
        <p:spPr>
          <a:xfrm>
            <a:off x="4270182" y="2436191"/>
            <a:ext cx="209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Do Wind Gusts Exceed 40mph?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D9E55A-18B7-42C1-A947-6814B9DE8022}"/>
              </a:ext>
            </a:extLst>
          </p:cNvPr>
          <p:cNvSpPr txBox="1"/>
          <p:nvPr/>
        </p:nvSpPr>
        <p:spPr>
          <a:xfrm>
            <a:off x="6005124" y="3805605"/>
            <a:ext cx="2132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Is Burning Index &gt;75?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C7CAF1-0502-4D4F-96EC-D2E2080CB2F1}"/>
              </a:ext>
            </a:extLst>
          </p:cNvPr>
          <p:cNvSpPr txBox="1"/>
          <p:nvPr/>
        </p:nvSpPr>
        <p:spPr>
          <a:xfrm>
            <a:off x="2517220" y="4295559"/>
            <a:ext cx="2132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No De-Energization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10E3EB-24D5-40E2-9C03-8A921A64AC26}"/>
              </a:ext>
            </a:extLst>
          </p:cNvPr>
          <p:cNvSpPr/>
          <p:nvPr/>
        </p:nvSpPr>
        <p:spPr>
          <a:xfrm>
            <a:off x="5879004" y="4739383"/>
            <a:ext cx="2416002" cy="635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1035AD-EBE8-48D8-A234-B53F6FE1EACE}"/>
              </a:ext>
            </a:extLst>
          </p:cNvPr>
          <p:cNvSpPr txBox="1"/>
          <p:nvPr/>
        </p:nvSpPr>
        <p:spPr>
          <a:xfrm>
            <a:off x="6023178" y="4838595"/>
            <a:ext cx="213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Initiate Protocol for De-Energization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D2DE5B7-DF15-44E3-BA0C-401F41F72EE7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rot="16200000" flipH="1">
            <a:off x="5880594" y="2422696"/>
            <a:ext cx="597945" cy="1755115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7993176-C42E-475E-8E39-E458050FC6DC}"/>
              </a:ext>
            </a:extLst>
          </p:cNvPr>
          <p:cNvCxnSpPr>
            <a:cxnSpLocks/>
            <a:stCxn id="9" idx="1"/>
            <a:endCxn id="10" idx="0"/>
          </p:cNvCxnSpPr>
          <p:nvPr/>
        </p:nvCxnSpPr>
        <p:spPr>
          <a:xfrm rot="10800000" flipV="1">
            <a:off x="3569498" y="2666157"/>
            <a:ext cx="314258" cy="1415157"/>
          </a:xfrm>
          <a:prstGeom prst="bentConnector2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4FD0F347-663D-49B0-823C-5DC9A879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698" y="1760142"/>
            <a:ext cx="993651" cy="746032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34B6F593-000D-4586-83DA-2C8ABDD57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391" y="3581017"/>
            <a:ext cx="760412" cy="570309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BE2B476C-EA00-459D-930C-77DF0F825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780" y="4260332"/>
            <a:ext cx="728085" cy="546645"/>
          </a:xfrm>
          <a:prstGeom prst="rect">
            <a:avLst/>
          </a:prstGeom>
        </p:spPr>
      </p:pic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46D8896F-B8EB-4E31-9539-D5F0D26E94F0}"/>
              </a:ext>
            </a:extLst>
          </p:cNvPr>
          <p:cNvCxnSpPr>
            <a:cxnSpLocks/>
            <a:stCxn id="14" idx="2"/>
          </p:cNvCxnSpPr>
          <p:nvPr/>
        </p:nvCxnSpPr>
        <p:spPr>
          <a:xfrm rot="16200000" flipH="1">
            <a:off x="6914011" y="4392830"/>
            <a:ext cx="489667" cy="203441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1E2957DD-33F6-44E7-A888-4DD7ACC5D3BD}"/>
              </a:ext>
            </a:extLst>
          </p:cNvPr>
          <p:cNvCxnSpPr>
            <a:stCxn id="14" idx="1"/>
            <a:endCxn id="10" idx="3"/>
          </p:cNvCxnSpPr>
          <p:nvPr/>
        </p:nvCxnSpPr>
        <p:spPr>
          <a:xfrm rot="10800000" flipV="1">
            <a:off x="4780098" y="3924472"/>
            <a:ext cx="1066427" cy="491967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4A7BFC0-DB1D-4F98-8B48-2CEFD541DDCF}"/>
              </a:ext>
            </a:extLst>
          </p:cNvPr>
          <p:cNvSpPr txBox="1"/>
          <p:nvPr/>
        </p:nvSpPr>
        <p:spPr>
          <a:xfrm>
            <a:off x="2986771" y="2978803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3495A1-33D9-4963-98B9-2AA9E090BFAE}"/>
              </a:ext>
            </a:extLst>
          </p:cNvPr>
          <p:cNvSpPr txBox="1"/>
          <p:nvPr/>
        </p:nvSpPr>
        <p:spPr>
          <a:xfrm>
            <a:off x="6317574" y="3055977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Yes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B284D5-F41F-4C0D-B59C-CB8DD2537E6A}"/>
              </a:ext>
            </a:extLst>
          </p:cNvPr>
          <p:cNvSpPr txBox="1"/>
          <p:nvPr/>
        </p:nvSpPr>
        <p:spPr>
          <a:xfrm>
            <a:off x="6378770" y="4335535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Yes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ABA5A26-1C21-4E70-B2B8-F351E8B5065F}"/>
              </a:ext>
            </a:extLst>
          </p:cNvPr>
          <p:cNvSpPr txBox="1"/>
          <p:nvPr/>
        </p:nvSpPr>
        <p:spPr>
          <a:xfrm>
            <a:off x="5226442" y="3987527"/>
            <a:ext cx="68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anose="00000600000000000000" pitchFamily="50" charset="0"/>
                <a:ea typeface="+mn-ea"/>
                <a:cs typeface="Poppins Medium" panose="00000600000000000000" pitchFamily="50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43997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6692-319C-D646-91F8-7F62791D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7057706" cy="1104900"/>
          </a:xfrm>
        </p:spPr>
        <p:txBody>
          <a:bodyPr/>
          <a:lstStyle/>
          <a:p>
            <a:r>
              <a:rPr lang="en-US" sz="3200" dirty="0"/>
              <a:t>Liberty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E15-42D0-F941-82C6-9EE9762F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9774" y="6324600"/>
            <a:ext cx="493343" cy="365125"/>
          </a:xfrm>
        </p:spPr>
        <p:txBody>
          <a:bodyPr/>
          <a:lstStyle/>
          <a:p>
            <a:fld id="{0AE1315B-CDFF-E848-BF72-295A8B64A5C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AB8AD-892A-4B09-B565-C42318A944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7660" y="2834640"/>
            <a:ext cx="2815843" cy="62548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Poppins-SemiBold" panose="00000700000000000000" pitchFamily="50" charset="0"/>
                <a:cs typeface="Poppins-SemiBold" panose="00000700000000000000" pitchFamily="50" charset="0"/>
              </a:rPr>
              <a:t>Travis Johnson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Poppins-SemiBold" panose="00000700000000000000" pitchFamily="50" charset="0"/>
                <a:cs typeface="Poppins-SemiBold" panose="00000700000000000000" pitchFamily="50" charset="0"/>
              </a:rPr>
              <a:t>Vice President, Operations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654D07-D63F-42A1-A14D-48ACB1910C72}"/>
              </a:ext>
            </a:extLst>
          </p:cNvPr>
          <p:cNvSpPr txBox="1">
            <a:spLocks/>
          </p:cNvSpPr>
          <p:nvPr/>
        </p:nvSpPr>
        <p:spPr>
          <a:xfrm>
            <a:off x="856282" y="5181868"/>
            <a:ext cx="4125842" cy="625488"/>
          </a:xfrm>
          <a:prstGeom prst="rect">
            <a:avLst/>
          </a:prstGeom>
        </p:spPr>
        <p:txBody>
          <a:bodyPr vert="horz" lIns="36000" tIns="46800" rIns="91440" bIns="45720" rtlCol="0">
            <a:noAutofit/>
          </a:bodyPr>
          <a:lstStyle>
            <a:lvl1pPr marL="0" indent="0" algn="l" defTabSz="609448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buFont typeface="Arial"/>
              <a:buNone/>
              <a:tabLst/>
              <a:defRPr sz="1600" b="0" i="0" kern="800" spc="3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288000" indent="-288000" algn="l" defTabSz="609448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700"/>
              </a:spcAft>
              <a:buFont typeface="Arial" panose="020B0604020202020204" pitchFamily="34" charset="0"/>
              <a:buChar char="•"/>
              <a:tabLst/>
              <a:defRPr sz="1600" b="1" i="0" kern="800" spc="30" baseline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576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864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1152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Lee Kiolbasa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Manager, Emergency Management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D89F11-2B14-4CB6-96B7-29BF39F1A3FE}"/>
              </a:ext>
            </a:extLst>
          </p:cNvPr>
          <p:cNvSpPr txBox="1">
            <a:spLocks/>
          </p:cNvSpPr>
          <p:nvPr/>
        </p:nvSpPr>
        <p:spPr>
          <a:xfrm>
            <a:off x="7040633" y="5181868"/>
            <a:ext cx="4886324" cy="625488"/>
          </a:xfrm>
          <a:prstGeom prst="rect">
            <a:avLst/>
          </a:prstGeom>
        </p:spPr>
        <p:txBody>
          <a:bodyPr vert="horz" lIns="36000" tIns="46800" rIns="91440" bIns="45720" rtlCol="0">
            <a:noAutofit/>
          </a:bodyPr>
          <a:lstStyle>
            <a:lvl1pPr marL="0" indent="0" algn="l" defTabSz="609448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buFont typeface="Arial"/>
              <a:buNone/>
              <a:tabLst/>
              <a:defRPr sz="1600" b="0" i="0" kern="800" spc="3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288000" indent="-288000" algn="l" defTabSz="609448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700"/>
              </a:spcAft>
              <a:buFont typeface="Arial" panose="020B0604020202020204" pitchFamily="34" charset="0"/>
              <a:buChar char="•"/>
              <a:tabLst/>
              <a:defRPr sz="1600" b="1" i="0" kern="800" spc="30" baseline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576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864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1152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Kate Marrone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Manager, Business and Community Development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419AF7-9203-416A-9138-284C1E105463}"/>
              </a:ext>
            </a:extLst>
          </p:cNvPr>
          <p:cNvSpPr txBox="1">
            <a:spLocks/>
          </p:cNvSpPr>
          <p:nvPr/>
        </p:nvSpPr>
        <p:spPr>
          <a:xfrm>
            <a:off x="7040634" y="2834640"/>
            <a:ext cx="4975775" cy="594360"/>
          </a:xfrm>
          <a:prstGeom prst="rect">
            <a:avLst/>
          </a:prstGeom>
        </p:spPr>
        <p:txBody>
          <a:bodyPr vert="horz" lIns="36000" tIns="46800" rIns="91440" bIns="45720" rtlCol="0">
            <a:noAutofit/>
          </a:bodyPr>
          <a:lstStyle>
            <a:lvl1pPr marL="0" indent="0" algn="l" defTabSz="609448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buFont typeface="Arial"/>
              <a:buNone/>
              <a:tabLst/>
              <a:defRPr sz="1600" b="0" i="0" kern="800" spc="3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288000" indent="-288000" algn="l" defTabSz="609448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700"/>
              </a:spcAft>
              <a:buFont typeface="Arial" panose="020B0604020202020204" pitchFamily="34" charset="0"/>
              <a:buChar char="•"/>
              <a:tabLst/>
              <a:defRPr sz="1600" b="1" i="0" kern="800" spc="30" baseline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576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864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1152000" indent="-288000" algn="l" defTabSz="6094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stem Font Regular"/>
              <a:buChar char="–"/>
              <a:tabLst/>
              <a:defRPr sz="1600" b="0" i="0" kern="800" spc="30" baseline="0">
                <a:solidFill>
                  <a:schemeClr val="tx2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Poppins-SemiBold" panose="00000700000000000000" pitchFamily="50" charset="0"/>
                <a:cs typeface="Poppins-SemiBold" panose="00000700000000000000" pitchFamily="50" charset="0"/>
              </a:rPr>
              <a:t>Eliot Jones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Poppins-SemiBold" panose="00000700000000000000" pitchFamily="50" charset="0"/>
                <a:cs typeface="Poppins-SemiBold" panose="00000700000000000000" pitchFamily="50" charset="0"/>
              </a:rPr>
              <a:t>Senior Manager, Wildfire Prevention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1D6D1E-480B-42E5-A884-A9F27CE30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07" b="8641"/>
          <a:stretch/>
        </p:blipFill>
        <p:spPr>
          <a:xfrm>
            <a:off x="857660" y="3587869"/>
            <a:ext cx="1443243" cy="1471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D4D017-0E5D-4B7C-97F3-06226B517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06" r="23564"/>
          <a:stretch/>
        </p:blipFill>
        <p:spPr>
          <a:xfrm>
            <a:off x="7040634" y="3587869"/>
            <a:ext cx="1444621" cy="1471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CE26B6-7FC7-4DB9-9566-54D073753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635" y="1012151"/>
            <a:ext cx="1343202" cy="1726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655F8D-B5B4-4FB7-9E76-74AAE2562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60" y="1287382"/>
            <a:ext cx="1443243" cy="14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4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6692-319C-D646-91F8-7F62791D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7057706" cy="659699"/>
          </a:xfrm>
        </p:spPr>
        <p:txBody>
          <a:bodyPr/>
          <a:lstStyle/>
          <a:p>
            <a:r>
              <a:rPr lang="en-US" sz="3200" dirty="0"/>
              <a:t>Liberty Utilities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E15-42D0-F941-82C6-9EE9762F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41A3A-3E1E-8D4D-8DDC-F160F39B27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813" y="1193099"/>
            <a:ext cx="5562599" cy="4610542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~49,000 customers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~1,400 miles of overhead lines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~300 miles of underground lines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~23,000 utility poles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12 substations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Connected to Nevada Balancing Authority (not CAISO)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125 employees</a:t>
            </a:r>
          </a:p>
          <a:p>
            <a:pPr lvl="1"/>
            <a:endParaRPr lang="en-US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2BD5F-C423-46C2-8377-8FE84AEB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511" y="180704"/>
            <a:ext cx="4938089" cy="57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3EBF-D982-483D-8173-0A42EE8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11107736" cy="70311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Poppins-SemiBold" panose="00000700000000000000" pitchFamily="50" charset="0"/>
                <a:cs typeface="Poppins-SemiBold" panose="00000700000000000000" pitchFamily="50" charset="0"/>
              </a:rPr>
              <a:t>Grid Hardening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43D2-5DB1-4454-B282-925564B6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94" y="1186095"/>
            <a:ext cx="8404318" cy="453473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In 2022, Liberty plans the following system hardening: 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Comple</a:t>
            </a:r>
            <a:r>
              <a:rPr lang="en-US" sz="2000" dirty="0">
                <a:latin typeface="Poppins" panose="00000500000000000000" pitchFamily="50" charset="0"/>
                <a:cs typeface="Poppins" panose="00000500000000000000" pitchFamily="50" charset="0"/>
              </a:rPr>
              <a:t>te 9.5 miles of </a:t>
            </a: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covered conductor projects, including associated pole replacements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Complete 231 G.O 165 Level 2 pole replacements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Systematically replace equipment that creates ignition risk, such as expulsion fuses and tree attachments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Improve substation infrastructure by installing substation animal guards and replacing oil circuit breakers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Explore and pilot new technologies to improve system resiliency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97D15-25BD-4F8D-9D01-6568210E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E228F-FD1A-4164-BF45-FEE8F3A82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92" y="1135623"/>
            <a:ext cx="3013191" cy="231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79A8B-918E-4AF9-AEC5-E2F22523D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509" y="3619713"/>
            <a:ext cx="3205273" cy="18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7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0371-AF8E-4868-99C9-5BDA52E1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1"/>
            <a:ext cx="10096498" cy="450524"/>
          </a:xfrm>
        </p:spPr>
        <p:txBody>
          <a:bodyPr/>
          <a:lstStyle/>
          <a:p>
            <a:r>
              <a:rPr lang="en-US" sz="3200" dirty="0"/>
              <a:t>PSPS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7C29-9DD0-41C4-8014-72042FA4B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4" y="1446639"/>
            <a:ext cx="11498605" cy="433503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Liberty has not initiated an actual PSPS event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Liberty updated its PSPS Playbook in advance of the 2022 PSPS season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Continue to build partnerships throughout service territory and expand CBO network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Liberty’s initial PSPS risk analysis includes estimating the frequency or likelihood of PSPS events given historic weather data gridded on Liberty’s overhead lines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Evaluating the use of fast trips with fault indicators as a tool to lower ignition possibility, mitigate PSPS impacts, and restore service more quickly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200" b="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87A45-286C-4844-B01A-D785DB91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5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0371-AF8E-4868-99C9-5BDA52E1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1"/>
            <a:ext cx="10096498" cy="450524"/>
          </a:xfrm>
        </p:spPr>
        <p:txBody>
          <a:bodyPr/>
          <a:lstStyle/>
          <a:p>
            <a:r>
              <a:rPr lang="en-US" sz="3200" dirty="0"/>
              <a:t>Notifications/Communications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7C29-9DD0-41C4-8014-72042FA4B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4" y="1446639"/>
            <a:ext cx="6712265" cy="4266098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Updated PSPS Playbook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Outreach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Multi-channel approach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PSPS portal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Liaisons for multiple customer categories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0" dirty="0">
                <a:latin typeface="Poppins" panose="00000500000000000000" pitchFamily="50" charset="0"/>
                <a:cs typeface="Poppins" panose="00000500000000000000" pitchFamily="50" charset="0"/>
              </a:rPr>
              <a:t>PSPS briefings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87A45-286C-4844-B01A-D785DB91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C1FDC-71A3-490F-A057-68885C4AC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2" r="5415"/>
          <a:stretch/>
        </p:blipFill>
        <p:spPr>
          <a:xfrm>
            <a:off x="7440611" y="1925320"/>
            <a:ext cx="4216400" cy="29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3EBF-D982-483D-8173-0A42EE8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11107736" cy="70311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Poppins-SemiBold" panose="00000700000000000000" pitchFamily="50" charset="0"/>
                <a:cs typeface="Poppins-SemiBold" panose="00000700000000000000" pitchFamily="50" charset="0"/>
              </a:rPr>
              <a:t>PSPS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43D2-5DB1-4454-B282-925564B6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402767"/>
            <a:ext cx="5928644" cy="467854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PSPS Resource Page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b="0" dirty="0">
                <a:latin typeface="Poppins" panose="00000500000000000000" pitchFamily="50" charset="0"/>
                <a:cs typeface="Poppins" panose="00000500000000000000" pitchFamily="50" charset="0"/>
              </a:rPr>
              <a:t>Helpful videos and tips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dirty="0">
                <a:latin typeface="Poppins" panose="00000500000000000000" pitchFamily="50" charset="0"/>
                <a:cs typeface="Poppins" panose="00000500000000000000" pitchFamily="50" charset="0"/>
              </a:rPr>
              <a:t>PSPS fact sheets, preparedness, available programs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b="0" dirty="0">
                <a:latin typeface="Poppins" panose="00000500000000000000" pitchFamily="50" charset="0"/>
                <a:cs typeface="Poppins" panose="00000500000000000000" pitchFamily="50" charset="0"/>
              </a:rPr>
              <a:t>211 resources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dirty="0">
                <a:latin typeface="Poppins" panose="00000500000000000000" pitchFamily="50" charset="0"/>
                <a:cs typeface="Poppins" panose="00000500000000000000" pitchFamily="50" charset="0"/>
              </a:rPr>
              <a:t>AFN self-identification tool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b="0" dirty="0">
                <a:latin typeface="Poppins" panose="00000500000000000000" pitchFamily="50" charset="0"/>
                <a:cs typeface="Poppins" panose="00000500000000000000" pitchFamily="50" charset="0"/>
              </a:rPr>
              <a:t>CRC resources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0" dirty="0">
                <a:latin typeface="Poppins" panose="00000500000000000000" pitchFamily="50" charset="0"/>
                <a:cs typeface="Poppins" panose="00000500000000000000" pitchFamily="50" charset="0"/>
              </a:rPr>
              <a:t>During Potential PSPS Event (Microsite)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dirty="0">
                <a:latin typeface="Poppins" panose="00000500000000000000" pitchFamily="50" charset="0"/>
                <a:cs typeface="Poppins" panose="00000500000000000000" pitchFamily="50" charset="0"/>
              </a:rPr>
              <a:t>Customers directed only to PSPS information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dirty="0">
                <a:latin typeface="Poppins" panose="00000500000000000000" pitchFamily="50" charset="0"/>
                <a:cs typeface="Poppins" panose="00000500000000000000" pitchFamily="50" charset="0"/>
              </a:rPr>
              <a:t>Available in English and Spanish</a:t>
            </a:r>
          </a:p>
          <a:p>
            <a:pPr marL="817200" lvl="1" indent="-457200">
              <a:buFont typeface="Wingdings" panose="05000000000000000000" pitchFamily="2" charset="2"/>
              <a:buChar char="q"/>
            </a:pPr>
            <a:r>
              <a:rPr lang="en-US" dirty="0">
                <a:latin typeface="Poppins" panose="00000500000000000000" pitchFamily="50" charset="0"/>
                <a:cs typeface="Poppins" panose="00000500000000000000" pitchFamily="50" charset="0"/>
              </a:rPr>
              <a:t>Designed to handle web traffic</a:t>
            </a:r>
          </a:p>
          <a:p>
            <a:endParaRPr lang="en-US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97D15-25BD-4F8D-9D01-6568210E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48945-5E42-459D-8226-B4DE1691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285" y="1402767"/>
            <a:ext cx="5431154" cy="31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DD4E-87B1-4042-B71E-F7AB9F6E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7057706" cy="708707"/>
          </a:xfrm>
        </p:spPr>
        <p:txBody>
          <a:bodyPr/>
          <a:lstStyle/>
          <a:p>
            <a:r>
              <a:rPr lang="en-US" sz="3200" dirty="0"/>
              <a:t>Community Resource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3E219-06B0-4284-9A6E-6C1BB50B8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4" y="1242107"/>
            <a:ext cx="6908078" cy="4507472"/>
          </a:xfrm>
        </p:spPr>
        <p:txBody>
          <a:bodyPr/>
          <a:lstStyle/>
          <a:p>
            <a:pPr marL="465138" indent="-465138"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Staffing &amp; training</a:t>
            </a:r>
          </a:p>
          <a:p>
            <a:pPr marL="465138" indent="-465138"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Site tours</a:t>
            </a:r>
          </a:p>
          <a:p>
            <a:pPr marL="465138" indent="-465138"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Material additions</a:t>
            </a:r>
          </a:p>
          <a:p>
            <a:pPr marL="465138" indent="-465138"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200" b="0" dirty="0">
                <a:latin typeface="Poppins" panose="00000500000000000000" pitchFamily="50" charset="0"/>
                <a:cs typeface="Poppins" panose="00000500000000000000" pitchFamily="50" charset="0"/>
              </a:rPr>
              <a:t>CRC site considerations</a:t>
            </a:r>
          </a:p>
          <a:p>
            <a:pPr marL="825138" lvl="1" indent="-465138"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Indoor venues compliant with fire codes and ADA requirements</a:t>
            </a:r>
          </a:p>
          <a:p>
            <a:pPr marL="825138" lvl="1" indent="-465138"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Back up generation</a:t>
            </a:r>
          </a:p>
          <a:p>
            <a:pPr marL="825138" lvl="1" indent="-465138"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Travel distance less than 30 miles for all customers</a:t>
            </a:r>
          </a:p>
          <a:p>
            <a:pPr marL="825138" lvl="1" indent="-465138"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1600" dirty="0">
                <a:latin typeface="Poppins" panose="00000500000000000000" pitchFamily="50" charset="0"/>
                <a:cs typeface="Poppins" panose="00000500000000000000" pitchFamily="50" charset="0"/>
              </a:rPr>
              <a:t>Facility capacity and amenities </a:t>
            </a:r>
          </a:p>
          <a:p>
            <a:pPr marL="825138" lvl="1" indent="-465138"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endParaRPr lang="en-US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825138" lvl="1" indent="-465138"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endParaRPr lang="en-US" sz="2200" b="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33943-69C6-4F29-9BE4-1BF266D8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Map&#10;&#10;Description automatically generated">
            <a:extLst>
              <a:ext uri="{FF2B5EF4-FFF2-40B4-BE49-F238E27FC236}">
                <a16:creationId xmlns:a16="http://schemas.microsoft.com/office/drawing/2014/main" id="{AB404235-1528-4DDB-9554-0CA352E5B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0" y="260667"/>
            <a:ext cx="4348250" cy="548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74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3EBF-D982-483D-8173-0A42EE8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533400"/>
            <a:ext cx="11107736" cy="70311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Poppins-SemiBold" panose="00000700000000000000" pitchFamily="50" charset="0"/>
                <a:cs typeface="Poppins-SemiBold" panose="00000700000000000000" pitchFamily="50" charset="0"/>
              </a:rPr>
              <a:t>AFN and MBL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43D2-5DB1-4454-B282-925564B6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785041"/>
            <a:ext cx="5254366" cy="4425008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CBO network expansion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Collaborative outreach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AFN data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0" dirty="0">
                <a:latin typeface="Poppins" panose="00000500000000000000" pitchFamily="50" charset="0"/>
                <a:cs typeface="Poppins" panose="00000500000000000000" pitchFamily="50" charset="0"/>
              </a:rPr>
              <a:t>Proposed Behind-the-Meter Battery Storage Program </a:t>
            </a:r>
          </a:p>
          <a:p>
            <a:endParaRPr lang="en-US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97D15-25BD-4F8D-9D01-6568210E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315B-CDFF-E848-BF72-295A8B64A5C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6EDFF-0B14-4640-AACC-109BA172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476" y="49547"/>
            <a:ext cx="5772956" cy="322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D3D48-4D51-4BA6-A804-603E16857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842" y="2838118"/>
            <a:ext cx="4062224" cy="320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156406"/>
      </p:ext>
    </p:extLst>
  </p:cSld>
  <p:clrMapOvr>
    <a:masterClrMapping/>
  </p:clrMapOvr>
</p:sld>
</file>

<file path=ppt/theme/theme1.xml><?xml version="1.0" encoding="utf-8"?>
<a:theme xmlns:a="http://schemas.openxmlformats.org/drawingml/2006/main" name="Liberty 2020">
  <a:themeElements>
    <a:clrScheme name="Liberty 2020">
      <a:dk1>
        <a:srgbClr val="000000"/>
      </a:dk1>
      <a:lt1>
        <a:srgbClr val="FFFFFF"/>
      </a:lt1>
      <a:dk2>
        <a:srgbClr val="757677"/>
      </a:dk2>
      <a:lt2>
        <a:srgbClr val="C9C9C8"/>
      </a:lt2>
      <a:accent1>
        <a:srgbClr val="7C4DFF"/>
      </a:accent1>
      <a:accent2>
        <a:srgbClr val="05CFFF"/>
      </a:accent2>
      <a:accent3>
        <a:srgbClr val="71E023"/>
      </a:accent3>
      <a:accent4>
        <a:srgbClr val="FEDD00"/>
      </a:accent4>
      <a:accent5>
        <a:srgbClr val="FF9100"/>
      </a:accent5>
      <a:accent6>
        <a:srgbClr val="FF38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iberty template V1.0" id="{F06B1A74-5314-FA4C-9933-A4EAC5E0E278}" vid="{76D6C225-55CF-F94E-B730-5C8802B188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8374385AA8648B06ACBBE6140DC24" ma:contentTypeVersion="12" ma:contentTypeDescription="Create a new document." ma:contentTypeScope="" ma:versionID="228ae9c79603e3a22ee95091e8d176db">
  <xsd:schema xmlns:xsd="http://www.w3.org/2001/XMLSchema" xmlns:xs="http://www.w3.org/2001/XMLSchema" xmlns:p="http://schemas.microsoft.com/office/2006/metadata/properties" xmlns:ns2="dc84c1fe-77e8-4d88-866c-19a4b246bb95" xmlns:ns3="5e86d1eb-b8e2-4193-80cb-300879e69838" targetNamespace="http://schemas.microsoft.com/office/2006/metadata/properties" ma:root="true" ma:fieldsID="26798cf03071bdb5464e49ce9fbee316" ns2:_="" ns3:_="">
    <xsd:import namespace="dc84c1fe-77e8-4d88-866c-19a4b246bb95"/>
    <xsd:import namespace="5e86d1eb-b8e2-4193-80cb-300879e698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4c1fe-77e8-4d88-866c-19a4b246bb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6d1eb-b8e2-4193-80cb-300879e6983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EEFEF9-1314-4902-AED7-AD7B6BBEC346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dc84c1fe-77e8-4d88-866c-19a4b246bb95"/>
    <ds:schemaRef ds:uri="http://www.w3.org/XML/1998/namespace"/>
    <ds:schemaRef ds:uri="5e86d1eb-b8e2-4193-80cb-300879e69838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E0166B0-AA6E-45DA-92C0-8AD758EAAD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84c1fe-77e8-4d88-866c-19a4b246bb95"/>
    <ds:schemaRef ds:uri="5e86d1eb-b8e2-4193-80cb-300879e698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897427-1813-4806-905F-B2F1CACA78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3883</TotalTime>
  <Words>602</Words>
  <Application>Microsoft Office PowerPoint</Application>
  <PresentationFormat>Custom</PresentationFormat>
  <Paragraphs>151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Poppins</vt:lpstr>
      <vt:lpstr>Poppins Light</vt:lpstr>
      <vt:lpstr>Poppins Medium</vt:lpstr>
      <vt:lpstr>Poppins regular</vt:lpstr>
      <vt:lpstr>Poppins SemiBold</vt:lpstr>
      <vt:lpstr>Poppins-Light</vt:lpstr>
      <vt:lpstr>Poppins-SemiBold</vt:lpstr>
      <vt:lpstr>System Font Regular</vt:lpstr>
      <vt:lpstr>Wingdings</vt:lpstr>
      <vt:lpstr>Liberty 2020</vt:lpstr>
      <vt:lpstr>Public Safety Power Shutoff 2022 Pre-Season Briefing</vt:lpstr>
      <vt:lpstr>Liberty Team</vt:lpstr>
      <vt:lpstr>Liberty Utilities</vt:lpstr>
      <vt:lpstr>Grid Hardening</vt:lpstr>
      <vt:lpstr>PSPS Lessons Learned</vt:lpstr>
      <vt:lpstr>Notifications/Communications</vt:lpstr>
      <vt:lpstr>PSPS Website</vt:lpstr>
      <vt:lpstr>Community Resource Centers</vt:lpstr>
      <vt:lpstr>AFN and MBL Customers</vt:lpstr>
      <vt:lpstr>Customer Resources</vt:lpstr>
      <vt:lpstr>Preparedness Coordination</vt:lpstr>
      <vt:lpstr>PSPS Exercises and After Action Reports</vt:lpstr>
      <vt:lpstr>Appendix</vt:lpstr>
      <vt:lpstr>PSPS Decision-Making Framework</vt:lpstr>
      <vt:lpstr>PSPS Decision-Making Framework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Safety Power Shutoff Preparations Brief #3</dc:title>
  <dc:creator>Alison Vai</dc:creator>
  <cp:lastModifiedBy>Podolinsky, Elizabeth</cp:lastModifiedBy>
  <cp:revision>109</cp:revision>
  <dcterms:created xsi:type="dcterms:W3CDTF">2021-07-28T22:09:53Z</dcterms:created>
  <dcterms:modified xsi:type="dcterms:W3CDTF">2022-07-18T23:58:07Z</dcterms:modified>
</cp:coreProperties>
</file>