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4" r:id="rId1"/>
  </p:sldMasterIdLst>
  <p:notesMasterIdLst>
    <p:notesMasterId r:id="rId10"/>
  </p:notesMasterIdLst>
  <p:sldIdLst>
    <p:sldId id="256" r:id="rId2"/>
    <p:sldId id="258" r:id="rId3"/>
    <p:sldId id="259" r:id="rId4"/>
    <p:sldId id="263" r:id="rId5"/>
    <p:sldId id="261" r:id="rId6"/>
    <p:sldId id="265" r:id="rId7"/>
    <p:sldId id="260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631"/>
  </p:normalViewPr>
  <p:slideViewPr>
    <p:cSldViewPr snapToGrid="0" snapToObjects="1">
      <p:cViewPr varScale="1">
        <p:scale>
          <a:sx n="44" d="100"/>
          <a:sy n="44" d="100"/>
        </p:scale>
        <p:origin x="84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B4C036-459B-5F45-A345-AF108F8D1A1E}" type="datetimeFigureOut">
              <a:rPr lang="en-US" smtClean="0"/>
              <a:t>8/9/2021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258B53-0673-444A-9A24-79B1C95A6E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275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258B53-0673-444A-9A24-79B1C95A6EB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484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9BEA-3A70-DF46-A381-7AEB88CE658D}" type="datetime1">
              <a:rPr lang="en-US" smtClean="0"/>
              <a:t>8/9/2021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California Air Resources Board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15E5E-4428-1A4C-8307-462AEB6DD75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B2265-1DE9-B343-A681-562DC724866F}" type="datetime1">
              <a:rPr lang="en-US" smtClean="0"/>
              <a:t>8/9/2021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California Air Resources Board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15E5E-4428-1A4C-8307-462AEB6DD7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3B6F8-D5AF-394C-9F9F-7E2D55C65F28}" type="datetime1">
              <a:rPr lang="en-US" smtClean="0"/>
              <a:t>8/9/2021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California Air Resources Board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15E5E-4428-1A4C-8307-462AEB6DD7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325E5-FBB7-6B41-A6AD-99C02785BCC7}" type="datetime1">
              <a:rPr lang="en-US" smtClean="0"/>
              <a:t>8/9/2021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California Air Resources Board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15E5E-4428-1A4C-8307-462AEB6DD7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EEBC1-B06F-F047-84AE-00FBBA3124FB}" type="datetime1">
              <a:rPr lang="en-US" smtClean="0"/>
              <a:t>8/9/2021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California Air Resources Board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15E5E-4428-1A4C-8307-462AEB6DD75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38AA2-9198-AA40-A558-2FEAF0F60154}" type="datetime1">
              <a:rPr lang="en-US" smtClean="0"/>
              <a:t>8/9/2021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California Air Resources Board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15E5E-4428-1A4C-8307-462AEB6DD7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0979-07AC-0540-9237-D520E94CB151}" type="datetime1">
              <a:rPr lang="en-US" smtClean="0"/>
              <a:t>8/9/2021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California Air Resources Board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15E5E-4428-1A4C-8307-462AEB6DD7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DC3B-A4FB-9647-B47A-FCFBAD393E66}" type="datetime1">
              <a:rPr lang="en-US" smtClean="0"/>
              <a:t>8/9/2021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California Air Resources Board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15E5E-4428-1A4C-8307-462AEB6DD7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1FA1-B1D7-D94C-B8E7-921E3684727C}" type="datetime1">
              <a:rPr lang="en-US" smtClean="0"/>
              <a:t>8/9/2021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California Air Resources Board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15E5E-4428-1A4C-8307-462AEB6DD7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922010D-BA35-9B41-A240-35199819C8A4}" type="datetime1">
              <a:rPr lang="en-US" smtClean="0"/>
              <a:t>8/9/2021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California Air Resources Board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E15E5E-4428-1A4C-8307-462AEB6DD7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3CEB0-1529-A442-9BC0-2C3DD954E30F}" type="datetime1">
              <a:rPr lang="en-US" smtClean="0"/>
              <a:t>8/9/2021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California Air Resources Board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15E5E-4428-1A4C-8307-462AEB6DD7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1E32288-5004-8E4D-8DDC-1DD2A41EAB1E}" type="datetime1">
              <a:rPr lang="en-US" smtClean="0"/>
              <a:t>8/9/2021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California Air Resources Board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8E15E5E-4428-1A4C-8307-462AEB6DD75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0797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752850" cy="2057509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accent1">
                    <a:lumMod val="50000"/>
                  </a:schemeClr>
                </a:solidFill>
              </a:rPr>
              <a:t>The Social Cost of Methane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28460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  <a:p>
            <a:pPr algn="r"/>
            <a:r>
              <a:rPr lang="en-US" sz="4800" dirty="0"/>
              <a:t>Emily Wimberger</a:t>
            </a:r>
          </a:p>
          <a:p>
            <a:pPr algn="r"/>
            <a:r>
              <a:rPr lang="en-US" sz="4800" dirty="0"/>
              <a:t>Chief Economist </a:t>
            </a:r>
          </a:p>
          <a:p>
            <a:pPr algn="r"/>
            <a:r>
              <a:rPr lang="en-US" sz="4800" dirty="0"/>
              <a:t>California air Resources Board</a:t>
            </a:r>
          </a:p>
          <a:p>
            <a:endParaRPr lang="en-US" sz="4800" dirty="0"/>
          </a:p>
          <a:p>
            <a:pPr algn="r"/>
            <a:r>
              <a:rPr lang="en-US" sz="2100" dirty="0"/>
              <a:t>					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California Air Resources Board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15E5E-4428-1A4C-8307-462AEB6DD75F}" type="slidenum">
              <a:rPr lang="en-US" smtClean="0"/>
              <a:t>1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8326" y="2424772"/>
            <a:ext cx="2321804" cy="174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97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Social Cost of Greenhouse Gases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43031"/>
          </a:xfrm>
        </p:spPr>
        <p:txBody>
          <a:bodyPr>
            <a:normAutofit/>
          </a:bodyPr>
          <a:lstStyle/>
          <a:p>
            <a:pPr marL="182563" indent="-169863">
              <a:buFont typeface="Wingdings" charset="2"/>
              <a:buChar char="§"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Since 2008, federal agencies have been incorporating the social cost of GHGs including carbon dioxide (CO</a:t>
            </a:r>
            <a:r>
              <a:rPr lang="en-US" sz="2800" baseline="-25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), methane (CH</a:t>
            </a:r>
            <a:r>
              <a:rPr lang="en-US" sz="2800" baseline="-25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), and nitrous oxide (N</a:t>
            </a:r>
            <a:r>
              <a:rPr lang="en-US" sz="2800" baseline="-25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O) into regulatory impact assessment</a:t>
            </a:r>
          </a:p>
          <a:p>
            <a:pPr marL="475171" lvl="1" indent="-169863">
              <a:buFont typeface="Wingdings" charset="2"/>
              <a:buChar char="§"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U.S. EPA</a:t>
            </a:r>
          </a:p>
          <a:p>
            <a:pPr marL="475171" lvl="1" indent="-169863">
              <a:buFont typeface="Wingdings" charset="2"/>
              <a:buChar char="§"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Department of Transportation </a:t>
            </a:r>
          </a:p>
          <a:p>
            <a:pPr marL="475171" lvl="1" indent="-169863">
              <a:buFont typeface="Wingdings" charset="2"/>
              <a:buChar char="§"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Department of Energy</a:t>
            </a:r>
          </a:p>
          <a:p>
            <a:pPr marL="182563" indent="-169863">
              <a:buFont typeface="Wingdings" charset="2"/>
              <a:buChar char="§"/>
            </a:pPr>
            <a:r>
              <a:rPr lang="en-US" sz="2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 2009, the Interagency Working Group (IWG) was convened to develop a methodology for estimating the social cost of carbon (SCC) </a:t>
            </a:r>
          </a:p>
          <a:p>
            <a:pPr marL="475171" lvl="1" indent="-169863">
              <a:buFont typeface="Wingdings" charset="2"/>
              <a:buChar char="§"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Standardized assumptions </a:t>
            </a:r>
          </a:p>
          <a:p>
            <a:pPr marL="475171" lvl="1" indent="-169863">
              <a:buFont typeface="Wingdings" charset="2"/>
              <a:buChar char="§"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Based on estimates from three Integrated Assessment Models (IAMs)</a:t>
            </a:r>
          </a:p>
          <a:p>
            <a:pPr marL="475171" lvl="1" indent="-169863">
              <a:buFont typeface="Wingdings" charset="2"/>
              <a:buChar char="§"/>
            </a:pP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/>
            <a:endParaRPr lang="en-US" sz="2200" dirty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California Air Resources Board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15E5E-4428-1A4C-8307-462AEB6DD75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25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Social Cost of Methane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211" y="1737361"/>
            <a:ext cx="10683469" cy="4451404"/>
          </a:xfrm>
        </p:spPr>
        <p:txBody>
          <a:bodyPr>
            <a:normAutofit lnSpcReduction="10000"/>
          </a:bodyPr>
          <a:lstStyle/>
          <a:p>
            <a:pPr lvl="1"/>
            <a:r>
              <a:rPr lang="en-US" sz="2400" dirty="0"/>
              <a:t>The social cost of methane (SCM) for a given year is an estimate, in dollars, of the present discounted value of future damage caused by a one metric ton increase in CH</a:t>
            </a:r>
            <a:r>
              <a:rPr lang="en-US" sz="2400" baseline="-25000" dirty="0"/>
              <a:t>4</a:t>
            </a:r>
            <a:r>
              <a:rPr lang="en-US" sz="2400" dirty="0"/>
              <a:t> emissions into the atmosphere in that year, or equivalently, the benefits of reducing CH</a:t>
            </a:r>
            <a:r>
              <a:rPr lang="en-US" sz="2400" baseline="-25000" dirty="0"/>
              <a:t>4</a:t>
            </a:r>
            <a:r>
              <a:rPr lang="en-US" sz="2400" dirty="0"/>
              <a:t> emissions by the same amount in that year.  </a:t>
            </a:r>
          </a:p>
          <a:p>
            <a:pPr lvl="1"/>
            <a:r>
              <a:rPr lang="en-US" sz="2400" dirty="0"/>
              <a:t>Provides a comprehensive measure of the net damages </a:t>
            </a:r>
            <a:r>
              <a:rPr lang="mr-IN" sz="2400" dirty="0"/>
              <a:t>–</a:t>
            </a:r>
            <a:r>
              <a:rPr lang="en-US" sz="2400" dirty="0"/>
              <a:t> the monetized value of net impacts from global climate change that result from an additional ton of CH</a:t>
            </a:r>
            <a:r>
              <a:rPr lang="en-US" sz="2400" baseline="-25000" dirty="0"/>
              <a:t>4</a:t>
            </a:r>
          </a:p>
          <a:p>
            <a:pPr lvl="1"/>
            <a:r>
              <a:rPr lang="en-US" sz="2400" dirty="0"/>
              <a:t>Damages include </a:t>
            </a:r>
          </a:p>
          <a:p>
            <a:pPr lvl="2"/>
            <a:r>
              <a:rPr lang="en-US" sz="1800" dirty="0"/>
              <a:t>Changes in net agricultural productivity</a:t>
            </a:r>
          </a:p>
          <a:p>
            <a:pPr lvl="2"/>
            <a:r>
              <a:rPr lang="en-US" sz="1800" dirty="0"/>
              <a:t>Energy use</a:t>
            </a:r>
          </a:p>
          <a:p>
            <a:pPr lvl="2"/>
            <a:r>
              <a:rPr lang="en-US" sz="1800" dirty="0"/>
              <a:t>Human health </a:t>
            </a:r>
          </a:p>
          <a:p>
            <a:pPr lvl="2"/>
            <a:r>
              <a:rPr lang="en-US" sz="1800" dirty="0"/>
              <a:t>Property damage from increased flood risk</a:t>
            </a:r>
          </a:p>
          <a:p>
            <a:pPr lvl="2"/>
            <a:r>
              <a:rPr lang="en-US" sz="1800" dirty="0"/>
              <a:t>Water availability</a:t>
            </a:r>
          </a:p>
          <a:p>
            <a:pPr lvl="2"/>
            <a:r>
              <a:rPr lang="en-US" sz="1800" dirty="0"/>
              <a:t>Costal communities </a:t>
            </a:r>
          </a:p>
          <a:p>
            <a:pPr lvl="2"/>
            <a:r>
              <a:rPr lang="en-US" sz="1800" dirty="0"/>
              <a:t>Biodiversity</a:t>
            </a:r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California Air Resources Board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15E5E-4428-1A4C-8307-462AEB6DD75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592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SCM Details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43031"/>
          </a:xfrm>
        </p:spPr>
        <p:txBody>
          <a:bodyPr>
            <a:normAutofit/>
          </a:bodyPr>
          <a:lstStyle/>
          <a:p>
            <a:pPr lvl="1"/>
            <a:r>
              <a:rPr lang="en-US" sz="2400" dirty="0"/>
              <a:t>IAMs estimate the environmental damages from a given year in the future and discount the value of the damages back to the present</a:t>
            </a:r>
          </a:p>
          <a:p>
            <a:pPr marL="201168" lvl="1" indent="0">
              <a:buNone/>
            </a:pPr>
            <a:endParaRPr lang="en-US" sz="2400" dirty="0"/>
          </a:p>
          <a:p>
            <a:pPr lvl="1"/>
            <a:r>
              <a:rPr lang="en-US" sz="2400" dirty="0"/>
              <a:t>Increases over time as systems become stressed</a:t>
            </a:r>
          </a:p>
          <a:p>
            <a:pPr marL="201168" lvl="1" indent="0">
              <a:buNone/>
            </a:pPr>
            <a:endParaRPr lang="en-US" sz="2400" dirty="0"/>
          </a:p>
          <a:p>
            <a:pPr lvl="1"/>
            <a:r>
              <a:rPr lang="en-US" sz="2400" dirty="0"/>
              <a:t>Highly sensitive to discount rates</a:t>
            </a:r>
          </a:p>
          <a:p>
            <a:pPr lvl="2"/>
            <a:r>
              <a:rPr lang="en-US" sz="2400" dirty="0"/>
              <a:t>The value placed on future environmental damages </a:t>
            </a:r>
          </a:p>
          <a:p>
            <a:pPr lvl="2"/>
            <a:r>
              <a:rPr lang="en-US" sz="2400" dirty="0"/>
              <a:t>Higher rate discounts the value placed on future damages</a:t>
            </a:r>
          </a:p>
          <a:p>
            <a:pPr lvl="2"/>
            <a:r>
              <a:rPr lang="en-US" sz="2400" dirty="0"/>
              <a:t>IWG standardized range from 2.5% to 5%</a:t>
            </a:r>
          </a:p>
          <a:p>
            <a:pPr lvl="1"/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California Air Resources Board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15E5E-4428-1A4C-8307-462AEB6DD75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591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600" dirty="0">
                <a:solidFill>
                  <a:schemeClr val="accent1">
                    <a:lumMod val="50000"/>
                  </a:schemeClr>
                </a:solidFill>
              </a:rPr>
              <a:t>Social Cost of Methane (2007$ per tonne)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2216315"/>
              </p:ext>
            </p:extLst>
          </p:nvPr>
        </p:nvGraphicFramePr>
        <p:xfrm>
          <a:off x="1096961" y="1846263"/>
          <a:ext cx="10659464" cy="4144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8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48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48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648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2896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5%</a:t>
                      </a:r>
                      <a:r>
                        <a:rPr lang="en-US" sz="2400" baseline="0" dirty="0"/>
                        <a:t> Discount Rate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3% Discount</a:t>
                      </a:r>
                      <a:r>
                        <a:rPr lang="en-US" sz="2400" baseline="0" dirty="0"/>
                        <a:t> Rate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2.5% Discount Rate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896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$450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$1400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896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$540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$1200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$1600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896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$650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$1400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$1800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896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$760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$1600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California Air Resources Board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15E5E-4428-1A4C-8307-462AEB6DD75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302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600" dirty="0">
                <a:solidFill>
                  <a:schemeClr val="accent1">
                    <a:lumMod val="50000"/>
                  </a:schemeClr>
                </a:solidFill>
              </a:rPr>
              <a:t>Social Cost of Carbon (2007$ per tonne)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5279526"/>
              </p:ext>
            </p:extLst>
          </p:nvPr>
        </p:nvGraphicFramePr>
        <p:xfrm>
          <a:off x="1096961" y="1846263"/>
          <a:ext cx="10659464" cy="4144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8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48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48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648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2896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5%</a:t>
                      </a:r>
                      <a:r>
                        <a:rPr lang="en-US" sz="2400" baseline="0" dirty="0"/>
                        <a:t> Discount Rate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3% Discount</a:t>
                      </a:r>
                      <a:r>
                        <a:rPr lang="en-US" sz="2400" baseline="0" dirty="0"/>
                        <a:t> Rate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2.5% Discount Rate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896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$56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896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$62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896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$46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$68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896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$73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California Air Resources Board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15E5E-4428-1A4C-8307-462AEB6DD75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25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AB 197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43031"/>
          </a:xfrm>
        </p:spPr>
        <p:txBody>
          <a:bodyPr>
            <a:normAutofit/>
          </a:bodyPr>
          <a:lstStyle/>
          <a:p>
            <a:pPr lvl="1"/>
            <a:endParaRPr lang="en-US" sz="2400" dirty="0"/>
          </a:p>
          <a:p>
            <a:pPr lvl="1"/>
            <a:r>
              <a:rPr lang="en-US" sz="2400" dirty="0"/>
              <a:t>Consider the social costs of the emissions of greenhouse gases </a:t>
            </a:r>
          </a:p>
          <a:p>
            <a:pPr lvl="1"/>
            <a:r>
              <a:rPr lang="en-US" sz="2400" dirty="0"/>
              <a:t>Consider the cost-effectiveness, including avoided social costs, of measures in the Scoping Plan </a:t>
            </a:r>
          </a:p>
          <a:p>
            <a:pPr lvl="1"/>
            <a:r>
              <a:rPr lang="en-US" sz="2400" dirty="0"/>
              <a:t>Defines social costs as “an estimate of the economic damages, including but not limited to, changes in net agricultural productivity; impacts to public health; climate adaptation impacts, such as property damages from increased flood risk; and changes in energy system costs, per metric ton of greenhouse gas emissions per year”</a:t>
            </a:r>
          </a:p>
          <a:p>
            <a:pPr lvl="1"/>
            <a:endParaRPr lang="en-US" sz="2400" dirty="0"/>
          </a:p>
          <a:p>
            <a:pPr lvl="1"/>
            <a:endParaRPr lang="en-US" sz="2400" dirty="0"/>
          </a:p>
          <a:p>
            <a:pPr lvl="1"/>
            <a:endParaRPr lang="en-US" sz="2400" dirty="0"/>
          </a:p>
          <a:p>
            <a:pPr lvl="1"/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California Air Resources Board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15E5E-4428-1A4C-8307-462AEB6DD75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325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Federal Action on Social Costs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43031"/>
          </a:xfrm>
        </p:spPr>
        <p:txBody>
          <a:bodyPr>
            <a:normAutofit/>
          </a:bodyPr>
          <a:lstStyle/>
          <a:p>
            <a:pPr lvl="1"/>
            <a:r>
              <a:rPr lang="en-US" sz="2400" dirty="0"/>
              <a:t>Withdrew reports related to social cost of greenhouse gases</a:t>
            </a:r>
          </a:p>
          <a:p>
            <a:pPr lvl="1"/>
            <a:r>
              <a:rPr lang="en-US" sz="2400" dirty="0"/>
              <a:t>Revised estimates of the social cost of greenhouse gases</a:t>
            </a:r>
          </a:p>
          <a:p>
            <a:pPr lvl="2"/>
            <a:r>
              <a:rPr lang="en-US" sz="2000" dirty="0"/>
              <a:t>Federal valuation </a:t>
            </a:r>
          </a:p>
          <a:p>
            <a:pPr lvl="2"/>
            <a:r>
              <a:rPr lang="en-US" sz="2000" dirty="0"/>
              <a:t>Discount rates</a:t>
            </a:r>
          </a:p>
          <a:p>
            <a:pPr lvl="1"/>
            <a:r>
              <a:rPr lang="en-US" sz="2400" dirty="0"/>
              <a:t>California will rely on IWG social cost values </a:t>
            </a:r>
          </a:p>
          <a:p>
            <a:pPr lvl="2"/>
            <a:r>
              <a:rPr lang="en-US" sz="2000" dirty="0"/>
              <a:t>In line with best available science</a:t>
            </a:r>
          </a:p>
          <a:p>
            <a:pPr lvl="2"/>
            <a:r>
              <a:rPr lang="en-US" sz="2000" dirty="0"/>
              <a:t>National Academies recommendations </a:t>
            </a:r>
          </a:p>
          <a:p>
            <a:pPr lvl="2"/>
            <a:r>
              <a:rPr lang="en-US" sz="2000" dirty="0"/>
              <a:t>Estimates are most robust, reliable, and appropriate</a:t>
            </a:r>
          </a:p>
          <a:p>
            <a:pPr marL="384048" lvl="2" indent="0">
              <a:buNone/>
            </a:pPr>
            <a:endParaRPr lang="en-US" sz="2000" dirty="0"/>
          </a:p>
          <a:p>
            <a:pPr lvl="1"/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California Air Resources Board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15E5E-4428-1A4C-8307-462AEB6DD75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1963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258</TotalTime>
  <Words>564</Words>
  <Application>Microsoft Office PowerPoint</Application>
  <PresentationFormat>Widescreen</PresentationFormat>
  <Paragraphs>111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Wingdings</vt:lpstr>
      <vt:lpstr>Retrospect</vt:lpstr>
      <vt:lpstr>The Social Cost of Methane</vt:lpstr>
      <vt:lpstr>Social Cost of Greenhouse Gases</vt:lpstr>
      <vt:lpstr>Social Cost of Methane</vt:lpstr>
      <vt:lpstr>SCM Details </vt:lpstr>
      <vt:lpstr>Social Cost of Methane (2007$ per tonne)</vt:lpstr>
      <vt:lpstr>Social Cost of Carbon (2007$ per tonne)</vt:lpstr>
      <vt:lpstr>AB 197</vt:lpstr>
      <vt:lpstr>Federal Action on Social Costs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California Cap-and-Trade Regulation</dc:title>
  <dc:creator>RS</dc:creator>
  <cp:lastModifiedBy>Russell, Alicia</cp:lastModifiedBy>
  <cp:revision>25</cp:revision>
  <dcterms:created xsi:type="dcterms:W3CDTF">2018-03-06T20:34:52Z</dcterms:created>
  <dcterms:modified xsi:type="dcterms:W3CDTF">2021-08-09T20:41:54Z</dcterms:modified>
</cp:coreProperties>
</file>