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63" r:id="rId3"/>
    <p:sldId id="367" r:id="rId4"/>
    <p:sldId id="385" r:id="rId5"/>
    <p:sldId id="387" r:id="rId6"/>
    <p:sldId id="388" r:id="rId7"/>
    <p:sldId id="389" r:id="rId8"/>
    <p:sldId id="386" r:id="rId9"/>
    <p:sldId id="38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4" autoAdjust="0"/>
  </p:normalViewPr>
  <p:slideViewPr>
    <p:cSldViewPr snapToGrid="0" snapToObjects="1">
      <p:cViewPr varScale="1">
        <p:scale>
          <a:sx n="39" d="100"/>
          <a:sy n="39" d="100"/>
        </p:scale>
        <p:origin x="141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9FD5-5D42-4AED-93D5-B64D2290B57E}" type="datetimeFigureOut">
              <a:rPr lang="en-US" smtClean="0"/>
              <a:t>8/23/2021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CB773-E146-4AEA-9489-0D5016C15A55}" type="slidenum">
              <a:rPr lang="en-US" smtClean="0"/>
              <a:t>‹#›</a:t>
            </a:fld>
            <a:endParaRPr lang="en-US" dirty="0"/>
          </a:p>
        </p:txBody>
      </p:sp>
    </p:spTree>
    <p:extLst>
      <p:ext uri="{BB962C8B-B14F-4D97-AF65-F5344CB8AC3E}">
        <p14:creationId xmlns:p14="http://schemas.microsoft.com/office/powerpoint/2010/main" val="73658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CB773-E146-4AEA-9489-0D5016C15A55}" type="slidenum">
              <a:rPr lang="en-US" smtClean="0"/>
              <a:t>1</a:t>
            </a:fld>
            <a:endParaRPr lang="en-US" dirty="0"/>
          </a:p>
        </p:txBody>
      </p:sp>
    </p:spTree>
    <p:extLst>
      <p:ext uri="{BB962C8B-B14F-4D97-AF65-F5344CB8AC3E}">
        <p14:creationId xmlns:p14="http://schemas.microsoft.com/office/powerpoint/2010/main" val="106696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693D61-8C12-4469-A92D-9169BABED9A6}"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20140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252CD-2EB0-49B3-8AB6-CF5C28D3969D}"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11196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70798-8A2C-4EA0-9789-9BB10FFBC826}"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6079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1" y="-9948"/>
            <a:ext cx="9144001" cy="6867948"/>
            <a:chOff x="-1" y="-9948"/>
            <a:chExt cx="9144001" cy="6867948"/>
          </a:xfrm>
        </p:grpSpPr>
        <p:pic>
          <p:nvPicPr>
            <p:cNvPr id="10" name="Picture 9" descr="BVES PPT Corporate slide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9948"/>
              <a:ext cx="9144001" cy="6867948"/>
            </a:xfrm>
            <a:prstGeom prst="rect">
              <a:avLst/>
            </a:prstGeom>
          </p:spPr>
        </p:pic>
        <p:sp>
          <p:nvSpPr>
            <p:cNvPr id="11" name="Rectangle 10"/>
            <p:cNvSpPr/>
            <p:nvPr userDrawn="1"/>
          </p:nvSpPr>
          <p:spPr>
            <a:xfrm>
              <a:off x="6138250" y="5314384"/>
              <a:ext cx="2842788" cy="869133"/>
            </a:xfrm>
            <a:prstGeom prst="rect">
              <a:avLst/>
            </a:prstGeom>
            <a:solidFill>
              <a:schemeClr val="bg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10067" y="3705"/>
            <a:ext cx="8576733"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110067" y="1295400"/>
            <a:ext cx="8576733"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424086"/>
            <a:ext cx="2133600" cy="365125"/>
          </a:xfrm>
        </p:spPr>
        <p:txBody>
          <a:bodyPr/>
          <a:lstStyle>
            <a:lvl1pPr>
              <a:defRPr b="1">
                <a:solidFill>
                  <a:schemeClr val="bg1"/>
                </a:solidFill>
              </a:defRPr>
            </a:lvl1pPr>
          </a:lstStyle>
          <a:p>
            <a:fld id="{2931A10A-7437-47B1-A118-AF6676F26297}" type="slidenum">
              <a:rPr lang="en-US" smtClean="0"/>
              <a:pPr/>
              <a:t>‹#›</a:t>
            </a:fld>
            <a:endParaRPr lang="en-US" dirty="0"/>
          </a:p>
        </p:txBody>
      </p:sp>
      <p:pic>
        <p:nvPicPr>
          <p:cNvPr id="13" name="Picture 5" descr="C:\Users\psouthard\AppData\Local\Microsoft\Windows\Temporary Internet Files\Content.Outlook\Z0TZ3QHC\GM_BVE logo - 3 line 0928  B2 (4).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993466" y="289661"/>
            <a:ext cx="2150533" cy="65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4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238CC-C14A-4027-9FD7-9C5BD2E07357}"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10574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1" y="-9948"/>
            <a:ext cx="9144001" cy="6867948"/>
            <a:chOff x="-1" y="-9948"/>
            <a:chExt cx="9144001" cy="6867948"/>
          </a:xfrm>
        </p:grpSpPr>
        <p:pic>
          <p:nvPicPr>
            <p:cNvPr id="10" name="Picture 9" descr="BVES PPT Corporate slide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9948"/>
              <a:ext cx="9144001" cy="6867948"/>
            </a:xfrm>
            <a:prstGeom prst="rect">
              <a:avLst/>
            </a:prstGeom>
          </p:spPr>
        </p:pic>
        <p:sp>
          <p:nvSpPr>
            <p:cNvPr id="11" name="Rectangle 10"/>
            <p:cNvSpPr/>
            <p:nvPr userDrawn="1"/>
          </p:nvSpPr>
          <p:spPr>
            <a:xfrm>
              <a:off x="6138250" y="5314384"/>
              <a:ext cx="2842788" cy="869133"/>
            </a:xfrm>
            <a:prstGeom prst="rect">
              <a:avLst/>
            </a:prstGeom>
            <a:solidFill>
              <a:schemeClr val="bg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1EEF2395-FC90-8E4C-B6C5-954B7B02A3F1}" type="slidenum">
              <a:rPr lang="en-US" smtClean="0"/>
              <a:pPr/>
              <a:t>‹#›</a:t>
            </a:fld>
            <a:endParaRPr lang="en-US" dirty="0"/>
          </a:p>
        </p:txBody>
      </p:sp>
      <p:pic>
        <p:nvPicPr>
          <p:cNvPr id="8" name="Picture 5" descr="C:\Users\psouthard\AppData\Local\Microsoft\Windows\Temporary Internet Files\Content.Outlook\Z0TZ3QHC\GM_BVE logo - 3 line 0928  B2 (4).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993466" y="289661"/>
            <a:ext cx="2150533" cy="65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2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5692E-B201-4579-B84B-996D6D4F4862}"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15303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0"/>
            <a:ext cx="9144001" cy="6867948"/>
            <a:chOff x="-1" y="-9948"/>
            <a:chExt cx="9144001" cy="6867948"/>
          </a:xfrm>
        </p:grpSpPr>
        <p:pic>
          <p:nvPicPr>
            <p:cNvPr id="7" name="Picture 6" descr="BVES PPT Corporate slide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9948"/>
              <a:ext cx="9144001" cy="6867948"/>
            </a:xfrm>
            <a:prstGeom prst="rect">
              <a:avLst/>
            </a:prstGeom>
          </p:spPr>
        </p:pic>
        <p:sp>
          <p:nvSpPr>
            <p:cNvPr id="8" name="Rectangle 7"/>
            <p:cNvSpPr/>
            <p:nvPr userDrawn="1"/>
          </p:nvSpPr>
          <p:spPr>
            <a:xfrm>
              <a:off x="6138250" y="5314384"/>
              <a:ext cx="2842788" cy="869133"/>
            </a:xfrm>
            <a:prstGeom prst="rect">
              <a:avLst/>
            </a:prstGeom>
            <a:solidFill>
              <a:schemeClr val="bg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93133" y="274638"/>
            <a:ext cx="7078134" cy="11430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1EEF2395-FC90-8E4C-B6C5-954B7B02A3F1}" type="slidenum">
              <a:rPr lang="en-US" smtClean="0"/>
              <a:pPr/>
              <a:t>‹#›</a:t>
            </a:fld>
            <a:endParaRPr lang="en-US" dirty="0"/>
          </a:p>
        </p:txBody>
      </p:sp>
      <p:pic>
        <p:nvPicPr>
          <p:cNvPr id="9" name="Picture 5" descr="C:\Users\psouthard\AppData\Local\Microsoft\Windows\Temporary Internet Files\Content.Outlook\Z0TZ3QHC\GM_BVE logo - 3 line 0928  B2 (4).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993466" y="289661"/>
            <a:ext cx="2150533" cy="65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8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779CD-FD41-4A4E-99A1-F464F297C170}" type="datetime1">
              <a:rPr lang="en-US" smtClean="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204372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3B787-91BD-4273-8B2B-C0821AAF0307}"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254954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4A66C-C53D-4C19-B3AB-CF81B04C6A00}"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EF2395-FC90-8E4C-B6C5-954B7B02A3F1}" type="slidenum">
              <a:rPr lang="en-US" smtClean="0"/>
              <a:t>‹#›</a:t>
            </a:fld>
            <a:endParaRPr lang="en-US" dirty="0"/>
          </a:p>
        </p:txBody>
      </p:sp>
    </p:spTree>
    <p:extLst>
      <p:ext uri="{BB962C8B-B14F-4D97-AF65-F5344CB8AC3E}">
        <p14:creationId xmlns:p14="http://schemas.microsoft.com/office/powerpoint/2010/main" val="60821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3406C-0E67-43DB-A1F7-38A714720A6E}" type="datetime1">
              <a:rPr lang="en-US" smtClean="0"/>
              <a:t>8/23/2021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F2395-FC90-8E4C-B6C5-954B7B02A3F1}" type="slidenum">
              <a:rPr lang="en-US" smtClean="0"/>
              <a:t>‹#›</a:t>
            </a:fld>
            <a:endParaRPr lang="en-US" dirty="0"/>
          </a:p>
        </p:txBody>
      </p:sp>
    </p:spTree>
    <p:extLst>
      <p:ext uri="{BB962C8B-B14F-4D97-AF65-F5344CB8AC3E}">
        <p14:creationId xmlns:p14="http://schemas.microsoft.com/office/powerpoint/2010/main" val="298347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VES PPT Corporate slide.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98136"/>
            <a:ext cx="9195103" cy="7105306"/>
          </a:xfrm>
          <a:prstGeom prst="rect">
            <a:avLst/>
          </a:prstGeom>
        </p:spPr>
      </p:pic>
      <p:sp>
        <p:nvSpPr>
          <p:cNvPr id="4" name="TextBox 4"/>
          <p:cNvSpPr txBox="1"/>
          <p:nvPr/>
        </p:nvSpPr>
        <p:spPr>
          <a:xfrm>
            <a:off x="913802" y="3105835"/>
            <a:ext cx="7316395"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dirty="0"/>
              <a:t>BVES Risk Based Decision Making  Framework – Workshop Panel</a:t>
            </a:r>
          </a:p>
          <a:p>
            <a:pPr algn="ctr"/>
            <a:r>
              <a:rPr lang="en-US" sz="2800" i="1" dirty="0"/>
              <a:t>February 22, 2018</a:t>
            </a:r>
          </a:p>
        </p:txBody>
      </p:sp>
      <p:sp>
        <p:nvSpPr>
          <p:cNvPr id="5" name="TextBox 4"/>
          <p:cNvSpPr txBox="1"/>
          <p:nvPr/>
        </p:nvSpPr>
        <p:spPr>
          <a:xfrm>
            <a:off x="193431" y="6506308"/>
            <a:ext cx="8827477" cy="369332"/>
          </a:xfrm>
          <a:prstGeom prst="rect">
            <a:avLst/>
          </a:prstGeom>
          <a:noFill/>
        </p:spPr>
        <p:txBody>
          <a:bodyPr wrap="square" rtlCol="0">
            <a:spAutoFit/>
          </a:bodyPr>
          <a:lstStyle/>
          <a:p>
            <a:r>
              <a:rPr lang="en-US" i="1" dirty="0">
                <a:solidFill>
                  <a:schemeClr val="bg1"/>
                </a:solidFill>
              </a:rPr>
              <a:t>Paul Marconi, Director</a:t>
            </a:r>
          </a:p>
        </p:txBody>
      </p:sp>
      <p:sp>
        <p:nvSpPr>
          <p:cNvPr id="3" name="Slide Number Placeholder 2"/>
          <p:cNvSpPr>
            <a:spLocks noGrp="1"/>
          </p:cNvSpPr>
          <p:nvPr>
            <p:ph type="sldNum" sz="quarter" idx="12"/>
          </p:nvPr>
        </p:nvSpPr>
        <p:spPr/>
        <p:txBody>
          <a:bodyPr/>
          <a:lstStyle/>
          <a:p>
            <a:fld id="{1EEF2395-FC90-8E4C-B6C5-954B7B02A3F1}" type="slidenum">
              <a:rPr lang="en-US" smtClean="0"/>
              <a:t>1</a:t>
            </a:fld>
            <a:endParaRPr lang="en-US" dirty="0"/>
          </a:p>
        </p:txBody>
      </p:sp>
    </p:spTree>
    <p:extLst>
      <p:ext uri="{BB962C8B-B14F-4D97-AF65-F5344CB8AC3E}">
        <p14:creationId xmlns:p14="http://schemas.microsoft.com/office/powerpoint/2010/main" val="134582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2648530" y="3305584"/>
            <a:ext cx="6412552" cy="2943467"/>
          </a:xfrm>
          <a:prstGeom prst="rect">
            <a:avLst/>
          </a:prstGeom>
          <a:effectLst>
            <a:softEdge rad="63500"/>
          </a:effectLst>
        </p:spPr>
      </p:pic>
      <p:sp>
        <p:nvSpPr>
          <p:cNvPr id="2" name="Title 1"/>
          <p:cNvSpPr>
            <a:spLocks noGrp="1"/>
          </p:cNvSpPr>
          <p:nvPr>
            <p:ph type="title"/>
          </p:nvPr>
        </p:nvSpPr>
        <p:spPr>
          <a:xfrm>
            <a:off x="63374" y="48301"/>
            <a:ext cx="8623426" cy="1143000"/>
          </a:xfrm>
        </p:spPr>
        <p:txBody>
          <a:bodyPr/>
          <a:lstStyle/>
          <a:p>
            <a:pPr algn="l"/>
            <a:r>
              <a:rPr lang="en-US" b="1" dirty="0"/>
              <a:t>Overview</a:t>
            </a:r>
          </a:p>
        </p:txBody>
      </p:sp>
      <p:sp>
        <p:nvSpPr>
          <p:cNvPr id="3" name="Content Placeholder 2"/>
          <p:cNvSpPr>
            <a:spLocks noGrp="1"/>
          </p:cNvSpPr>
          <p:nvPr>
            <p:ph sz="half" idx="1"/>
          </p:nvPr>
        </p:nvSpPr>
        <p:spPr>
          <a:xfrm>
            <a:off x="63375" y="1157860"/>
            <a:ext cx="8872396" cy="2110467"/>
          </a:xfrm>
        </p:spPr>
        <p:txBody>
          <a:bodyPr>
            <a:normAutofit/>
          </a:bodyPr>
          <a:lstStyle/>
          <a:p>
            <a:pPr lvl="0"/>
            <a:r>
              <a:rPr lang="en-US" dirty="0"/>
              <a:t>BVES’ approach to developing a Risk Based Decision Making Framework</a:t>
            </a:r>
          </a:p>
          <a:p>
            <a:pPr lvl="0"/>
            <a:r>
              <a:rPr lang="en-US" dirty="0"/>
              <a:t>Our process</a:t>
            </a:r>
          </a:p>
          <a:p>
            <a:pPr lvl="0"/>
            <a:r>
              <a:rPr lang="en-US" dirty="0"/>
              <a:t>Our challenges </a:t>
            </a:r>
          </a:p>
        </p:txBody>
      </p:sp>
      <p:sp>
        <p:nvSpPr>
          <p:cNvPr id="10" name="Content Placeholder 9"/>
          <p:cNvSpPr>
            <a:spLocks noGrp="1"/>
          </p:cNvSpPr>
          <p:nvPr>
            <p:ph sz="half" idx="2"/>
          </p:nvPr>
        </p:nvSpPr>
        <p:spPr>
          <a:xfrm>
            <a:off x="61944" y="3092915"/>
            <a:ext cx="2735580" cy="3163845"/>
          </a:xfrm>
        </p:spPr>
        <p:txBody>
          <a:bodyPr>
            <a:normAutofit/>
          </a:bodyPr>
          <a:lstStyle/>
          <a:p>
            <a:pPr lvl="0"/>
            <a:r>
              <a:rPr lang="en-US" dirty="0"/>
              <a:t>What we produced</a:t>
            </a:r>
          </a:p>
          <a:p>
            <a:endParaRPr lang="en-US" dirty="0"/>
          </a:p>
        </p:txBody>
      </p:sp>
      <p:sp>
        <p:nvSpPr>
          <p:cNvPr id="4" name="Slide Number Placeholder 3"/>
          <p:cNvSpPr>
            <a:spLocks noGrp="1"/>
          </p:cNvSpPr>
          <p:nvPr>
            <p:ph type="sldNum" sz="quarter" idx="12"/>
          </p:nvPr>
        </p:nvSpPr>
        <p:spPr/>
        <p:txBody>
          <a:bodyPr/>
          <a:lstStyle/>
          <a:p>
            <a:fld id="{2931A10A-7437-47B1-A118-AF6676F26297}" type="slidenum">
              <a:rPr lang="en-US" smtClean="0"/>
              <a:pPr/>
              <a:t>2</a:t>
            </a:fld>
            <a:endParaRPr lang="en-US" dirty="0"/>
          </a:p>
        </p:txBody>
      </p:sp>
      <p:pic>
        <p:nvPicPr>
          <p:cNvPr id="5" name="Picture 5" descr="C:\Users\psouthard\AppData\Local\Microsoft\Windows\Temporary Internet Files\Content.Outlook\Z0TZ3QHC\GM_BVE logo - 3 line 0928  B2 (4).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86000" y="301393"/>
            <a:ext cx="2558000" cy="78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0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2470"/>
            <a:ext cx="7205133" cy="1143000"/>
          </a:xfrm>
        </p:spPr>
        <p:txBody>
          <a:bodyPr>
            <a:noAutofit/>
          </a:bodyPr>
          <a:lstStyle/>
          <a:p>
            <a:r>
              <a:rPr lang="en-US" sz="3200" b="1" dirty="0"/>
              <a:t>The Requirement (D.14-12-025)</a:t>
            </a:r>
            <a:endParaRPr lang="en-US" sz="3200" dirty="0"/>
          </a:p>
        </p:txBody>
      </p:sp>
      <p:sp>
        <p:nvSpPr>
          <p:cNvPr id="3" name="Content Placeholder 2"/>
          <p:cNvSpPr>
            <a:spLocks noGrp="1"/>
          </p:cNvSpPr>
          <p:nvPr>
            <p:ph idx="1"/>
          </p:nvPr>
        </p:nvSpPr>
        <p:spPr>
          <a:xfrm>
            <a:off x="0" y="1147864"/>
            <a:ext cx="9143999" cy="5276222"/>
          </a:xfrm>
        </p:spPr>
        <p:txBody>
          <a:bodyPr>
            <a:normAutofit fontScale="77500" lnSpcReduction="20000"/>
          </a:bodyPr>
          <a:lstStyle/>
          <a:p>
            <a:r>
              <a:rPr lang="en-US" dirty="0"/>
              <a:t>“The small energy utilities, which consist of Bear Valley Electric Service, Liberty Utilities, PacifiCorp doing business as Pacific Power, and Southwest Gas Corporation, shall transition to including a risk-based decision-making framework into their General Rate Case application filings beginning three years from the effective date of this decision.”</a:t>
            </a:r>
          </a:p>
          <a:p>
            <a:r>
              <a:rPr lang="en-US" dirty="0"/>
              <a:t>“Due to the size of the small energy utilities, conducting a separate S-MAP and RAMP processes may not be practical or appropriate for these small energy utilities. However, the small energy utilities shall, in three years, begin the transition to include a risk-based decision-making framework into their future GRC application filings. That means the GRC presentations of these small energy utilities will have to address the safety risks that each utility faces in its system and operations, and to explain how it plans to manage, mitigate, and minimize those risks during the GRC cycle in the context of its GRC revenue requirement request.”</a:t>
            </a:r>
          </a:p>
        </p:txBody>
      </p:sp>
      <p:sp>
        <p:nvSpPr>
          <p:cNvPr id="4" name="Slide Number Placeholder 3"/>
          <p:cNvSpPr>
            <a:spLocks noGrp="1"/>
          </p:cNvSpPr>
          <p:nvPr>
            <p:ph type="sldNum" sz="quarter" idx="12"/>
          </p:nvPr>
        </p:nvSpPr>
        <p:spPr/>
        <p:txBody>
          <a:bodyPr/>
          <a:lstStyle/>
          <a:p>
            <a:fld id="{2931A10A-7437-47B1-A118-AF6676F26297}" type="slidenum">
              <a:rPr lang="en-US" smtClean="0"/>
              <a:pPr/>
              <a:t>3</a:t>
            </a:fld>
            <a:endParaRPr lang="en-US" dirty="0"/>
          </a:p>
        </p:txBody>
      </p:sp>
    </p:spTree>
    <p:extLst>
      <p:ext uri="{BB962C8B-B14F-4D97-AF65-F5344CB8AC3E}">
        <p14:creationId xmlns:p14="http://schemas.microsoft.com/office/powerpoint/2010/main" val="64076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BVES’ Approach</a:t>
            </a:r>
          </a:p>
        </p:txBody>
      </p:sp>
      <p:sp>
        <p:nvSpPr>
          <p:cNvPr id="3" name="Content Placeholder 2"/>
          <p:cNvSpPr>
            <a:spLocks noGrp="1"/>
          </p:cNvSpPr>
          <p:nvPr>
            <p:ph idx="1"/>
          </p:nvPr>
        </p:nvSpPr>
        <p:spPr>
          <a:xfrm>
            <a:off x="110067" y="1295400"/>
            <a:ext cx="8888018" cy="5060950"/>
          </a:xfrm>
        </p:spPr>
        <p:txBody>
          <a:bodyPr/>
          <a:lstStyle/>
          <a:p>
            <a:r>
              <a:rPr lang="en-US" dirty="0"/>
              <a:t>We wanted a process that:</a:t>
            </a:r>
          </a:p>
          <a:p>
            <a:pPr lvl="1"/>
            <a:r>
              <a:rPr lang="en-US" dirty="0"/>
              <a:t>Used the same language as everyone else in this process – lexicon</a:t>
            </a:r>
          </a:p>
          <a:p>
            <a:pPr lvl="1"/>
            <a:r>
              <a:rPr lang="en-US" dirty="0"/>
              <a:t>Was grounded in a recognized risk management process – ISO 31000</a:t>
            </a:r>
          </a:p>
          <a:p>
            <a:pPr lvl="1"/>
            <a:r>
              <a:rPr lang="en-US" dirty="0"/>
              <a:t>Was conceptually along the lines of what other California Utilities and the CPUC were discussing</a:t>
            </a:r>
          </a:p>
          <a:p>
            <a:r>
              <a:rPr lang="en-US" dirty="0"/>
              <a:t>We worked with a consultant expert to get us to the point of having a program in place</a:t>
            </a:r>
          </a:p>
        </p:txBody>
      </p:sp>
      <p:sp>
        <p:nvSpPr>
          <p:cNvPr id="4" name="Slide Number Placeholder 3"/>
          <p:cNvSpPr>
            <a:spLocks noGrp="1"/>
          </p:cNvSpPr>
          <p:nvPr>
            <p:ph type="sldNum" sz="quarter" idx="12"/>
          </p:nvPr>
        </p:nvSpPr>
        <p:spPr/>
        <p:txBody>
          <a:bodyPr/>
          <a:lstStyle/>
          <a:p>
            <a:fld id="{2931A10A-7437-47B1-A118-AF6676F26297}" type="slidenum">
              <a:rPr lang="en-US" smtClean="0"/>
              <a:pPr/>
              <a:t>4</a:t>
            </a:fld>
            <a:endParaRPr lang="en-US" dirty="0"/>
          </a:p>
        </p:txBody>
      </p:sp>
    </p:spTree>
    <p:extLst>
      <p:ext uri="{BB962C8B-B14F-4D97-AF65-F5344CB8AC3E}">
        <p14:creationId xmlns:p14="http://schemas.microsoft.com/office/powerpoint/2010/main" val="176806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Process</a:t>
            </a:r>
          </a:p>
        </p:txBody>
      </p:sp>
      <p:pic>
        <p:nvPicPr>
          <p:cNvPr id="5" name="Content Placeholder 4"/>
          <p:cNvPicPr>
            <a:picLocks noGrp="1" noChangeAspect="1"/>
          </p:cNvPicPr>
          <p:nvPr>
            <p:ph idx="1"/>
          </p:nvPr>
        </p:nvPicPr>
        <p:blipFill>
          <a:blip r:embed="rId2"/>
          <a:stretch>
            <a:fillRect/>
          </a:stretch>
        </p:blipFill>
        <p:spPr>
          <a:xfrm>
            <a:off x="110066" y="1400782"/>
            <a:ext cx="4489664" cy="3501957"/>
          </a:xfrm>
          <a:prstGeom prst="rect">
            <a:avLst/>
          </a:prstGeom>
        </p:spPr>
      </p:pic>
      <p:sp>
        <p:nvSpPr>
          <p:cNvPr id="4" name="Slide Number Placeholder 3"/>
          <p:cNvSpPr>
            <a:spLocks noGrp="1"/>
          </p:cNvSpPr>
          <p:nvPr>
            <p:ph type="sldNum" sz="quarter" idx="12"/>
          </p:nvPr>
        </p:nvSpPr>
        <p:spPr/>
        <p:txBody>
          <a:bodyPr/>
          <a:lstStyle/>
          <a:p>
            <a:fld id="{2931A10A-7437-47B1-A118-AF6676F26297}" type="slidenum">
              <a:rPr lang="en-US" smtClean="0"/>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68130649"/>
              </p:ext>
            </p:extLst>
          </p:nvPr>
        </p:nvGraphicFramePr>
        <p:xfrm>
          <a:off x="4669276" y="1546698"/>
          <a:ext cx="4397375" cy="2926080"/>
        </p:xfrm>
        <a:graphic>
          <a:graphicData uri="http://schemas.openxmlformats.org/drawingml/2006/table">
            <a:tbl>
              <a:tblPr firstRow="1" firstCol="1" bandRow="1"/>
              <a:tblGrid>
                <a:gridCol w="2284730">
                  <a:extLst>
                    <a:ext uri="{9D8B030D-6E8A-4147-A177-3AD203B41FA5}">
                      <a16:colId xmlns:a16="http://schemas.microsoft.com/office/drawing/2014/main" val="232745619"/>
                    </a:ext>
                  </a:extLst>
                </a:gridCol>
                <a:gridCol w="2112645">
                  <a:extLst>
                    <a:ext uri="{9D8B030D-6E8A-4147-A177-3AD203B41FA5}">
                      <a16:colId xmlns:a16="http://schemas.microsoft.com/office/drawing/2014/main" val="3611078763"/>
                    </a:ext>
                  </a:extLst>
                </a:gridCol>
              </a:tblGrid>
              <a:tr h="0">
                <a:tc>
                  <a:txBody>
                    <a:bodyPr/>
                    <a:lstStyle/>
                    <a:p>
                      <a:pPr marL="0" marR="0" algn="ctr">
                        <a:lnSpc>
                          <a:spcPct val="200000"/>
                        </a:lnSpc>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BVES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200000"/>
                        </a:lnSpc>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Cycla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50716781"/>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identification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Steps 1 and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106375"/>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analysis: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49316590"/>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evaluation and scoring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70620575"/>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mitigation determination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Steps 3. 4, and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790606"/>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informed project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Steps 6, 7, 8 and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356248"/>
                  </a:ext>
                </a:extLst>
              </a:tr>
              <a:tr h="0">
                <a:tc>
                  <a:txBody>
                    <a:bodyPr/>
                    <a:lstStyle/>
                    <a:p>
                      <a:pPr marL="10033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Risk 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600"/>
                        </a:spcBef>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Step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095271"/>
                  </a:ext>
                </a:extLst>
              </a:tr>
            </a:tbl>
          </a:graphicData>
        </a:graphic>
      </p:graphicFrame>
      <p:sp>
        <p:nvSpPr>
          <p:cNvPr id="9" name="TextBox 8"/>
          <p:cNvSpPr txBox="1"/>
          <p:nvPr/>
        </p:nvSpPr>
        <p:spPr>
          <a:xfrm>
            <a:off x="110067" y="5156816"/>
            <a:ext cx="4056623" cy="523220"/>
          </a:xfrm>
          <a:prstGeom prst="rect">
            <a:avLst/>
          </a:prstGeom>
          <a:noFill/>
        </p:spPr>
        <p:txBody>
          <a:bodyPr wrap="none" rtlCol="0">
            <a:spAutoFit/>
          </a:bodyPr>
          <a:lstStyle/>
          <a:p>
            <a:r>
              <a:rPr lang="en-US" sz="2800" b="1" dirty="0"/>
              <a:t>Based on Cycla 10 process</a:t>
            </a:r>
          </a:p>
        </p:txBody>
      </p:sp>
    </p:spTree>
    <p:extLst>
      <p:ext uri="{BB962C8B-B14F-4D97-AF65-F5344CB8AC3E}">
        <p14:creationId xmlns:p14="http://schemas.microsoft.com/office/powerpoint/2010/main" val="418328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Heat Maps - Example</a:t>
            </a:r>
          </a:p>
        </p:txBody>
      </p:sp>
      <p:pic>
        <p:nvPicPr>
          <p:cNvPr id="5" name="Content Placeholder 4"/>
          <p:cNvPicPr>
            <a:picLocks noGrp="1" noChangeAspect="1"/>
          </p:cNvPicPr>
          <p:nvPr>
            <p:ph idx="1"/>
          </p:nvPr>
        </p:nvPicPr>
        <p:blipFill>
          <a:blip r:embed="rId2"/>
          <a:stretch>
            <a:fillRect/>
          </a:stretch>
        </p:blipFill>
        <p:spPr>
          <a:xfrm>
            <a:off x="812335" y="1225685"/>
            <a:ext cx="7096252" cy="5145693"/>
          </a:xfrm>
          <a:prstGeom prst="rect">
            <a:avLst/>
          </a:prstGeom>
        </p:spPr>
      </p:pic>
      <p:sp>
        <p:nvSpPr>
          <p:cNvPr id="4" name="Slide Number Placeholder 3"/>
          <p:cNvSpPr>
            <a:spLocks noGrp="1"/>
          </p:cNvSpPr>
          <p:nvPr>
            <p:ph type="sldNum" sz="quarter" idx="12"/>
          </p:nvPr>
        </p:nvSpPr>
        <p:spPr/>
        <p:txBody>
          <a:bodyPr/>
          <a:lstStyle/>
          <a:p>
            <a:fld id="{2931A10A-7437-47B1-A118-AF6676F26297}" type="slidenum">
              <a:rPr lang="en-US" smtClean="0"/>
              <a:pPr/>
              <a:t>6</a:t>
            </a:fld>
            <a:endParaRPr lang="en-US" dirty="0"/>
          </a:p>
        </p:txBody>
      </p:sp>
    </p:spTree>
    <p:extLst>
      <p:ext uri="{BB962C8B-B14F-4D97-AF65-F5344CB8AC3E}">
        <p14:creationId xmlns:p14="http://schemas.microsoft.com/office/powerpoint/2010/main" val="222118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266354"/>
            <a:ext cx="8576733" cy="1143000"/>
          </a:xfrm>
        </p:spPr>
        <p:txBody>
          <a:bodyPr>
            <a:normAutofit/>
          </a:bodyPr>
          <a:lstStyle/>
          <a:p>
            <a:r>
              <a:rPr lang="en-US" b="1" dirty="0"/>
              <a:t>Risk Informed Decision Making</a:t>
            </a:r>
          </a:p>
        </p:txBody>
      </p:sp>
      <p:pic>
        <p:nvPicPr>
          <p:cNvPr id="5" name="Content Placeholder 4"/>
          <p:cNvPicPr>
            <a:picLocks noGrp="1" noChangeAspect="1"/>
          </p:cNvPicPr>
          <p:nvPr>
            <p:ph idx="1"/>
          </p:nvPr>
        </p:nvPicPr>
        <p:blipFill>
          <a:blip r:embed="rId2"/>
          <a:stretch>
            <a:fillRect/>
          </a:stretch>
        </p:blipFill>
        <p:spPr>
          <a:xfrm>
            <a:off x="167999" y="1284052"/>
            <a:ext cx="6690427" cy="4851418"/>
          </a:xfrm>
          <a:prstGeom prst="rect">
            <a:avLst/>
          </a:prstGeom>
        </p:spPr>
      </p:pic>
      <p:sp>
        <p:nvSpPr>
          <p:cNvPr id="4" name="Slide Number Placeholder 3"/>
          <p:cNvSpPr>
            <a:spLocks noGrp="1"/>
          </p:cNvSpPr>
          <p:nvPr>
            <p:ph type="sldNum" sz="quarter" idx="12"/>
          </p:nvPr>
        </p:nvSpPr>
        <p:spPr/>
        <p:txBody>
          <a:bodyPr/>
          <a:lstStyle/>
          <a:p>
            <a:fld id="{2931A10A-7437-47B1-A118-AF6676F26297}" type="slidenum">
              <a:rPr lang="en-US" smtClean="0"/>
              <a:pPr/>
              <a:t>7</a:t>
            </a:fld>
            <a:endParaRPr lang="en-US" dirty="0"/>
          </a:p>
        </p:txBody>
      </p:sp>
    </p:spTree>
    <p:extLst>
      <p:ext uri="{BB962C8B-B14F-4D97-AF65-F5344CB8AC3E}">
        <p14:creationId xmlns:p14="http://schemas.microsoft.com/office/powerpoint/2010/main" val="109179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Challenges	</a:t>
            </a:r>
          </a:p>
        </p:txBody>
      </p:sp>
      <p:sp>
        <p:nvSpPr>
          <p:cNvPr id="3" name="Content Placeholder 2"/>
          <p:cNvSpPr>
            <a:spLocks noGrp="1"/>
          </p:cNvSpPr>
          <p:nvPr>
            <p:ph idx="1"/>
          </p:nvPr>
        </p:nvSpPr>
        <p:spPr>
          <a:xfrm>
            <a:off x="0" y="992221"/>
            <a:ext cx="9143999" cy="5291846"/>
          </a:xfrm>
        </p:spPr>
        <p:txBody>
          <a:bodyPr>
            <a:normAutofit fontScale="85000" lnSpcReduction="10000"/>
          </a:bodyPr>
          <a:lstStyle/>
          <a:p>
            <a:r>
              <a:rPr lang="en-US" dirty="0"/>
              <a:t>Small stretched staff that is streamlined to handle day-to-day issues and business operations (not extra projects) </a:t>
            </a:r>
          </a:p>
          <a:p>
            <a:pPr lvl="1"/>
            <a:r>
              <a:rPr lang="en-US" dirty="0"/>
              <a:t>So we needed to convert this from an extra project to our way of doing business</a:t>
            </a:r>
          </a:p>
          <a:p>
            <a:pPr lvl="1"/>
            <a:r>
              <a:rPr lang="en-US" dirty="0"/>
              <a:t>Our goal is that all employees become “risk managers” who are encouraged to identify and ultimately help mitigate risks</a:t>
            </a:r>
          </a:p>
          <a:p>
            <a:pPr lvl="1"/>
            <a:r>
              <a:rPr lang="en-US" dirty="0"/>
              <a:t>Required paradigm shift</a:t>
            </a:r>
          </a:p>
          <a:p>
            <a:r>
              <a:rPr lang="en-US" dirty="0"/>
              <a:t>Lack of data to support modelling probability of an event occurring</a:t>
            </a:r>
          </a:p>
          <a:p>
            <a:pPr lvl="1"/>
            <a:r>
              <a:rPr lang="en-US" dirty="0"/>
              <a:t>First round was heavily reliant upon Subject Matter Experts</a:t>
            </a:r>
          </a:p>
          <a:p>
            <a:r>
              <a:rPr lang="en-US" dirty="0"/>
              <a:t>Getting staff to describe proposed operational actions in terms of risk mitigation and quantifying risk reduction</a:t>
            </a:r>
          </a:p>
          <a:p>
            <a:r>
              <a:rPr lang="en-US" dirty="0"/>
              <a:t>Keeping financial risk out of the operational risk discussion</a:t>
            </a:r>
          </a:p>
        </p:txBody>
      </p:sp>
      <p:sp>
        <p:nvSpPr>
          <p:cNvPr id="4" name="Slide Number Placeholder 3"/>
          <p:cNvSpPr>
            <a:spLocks noGrp="1"/>
          </p:cNvSpPr>
          <p:nvPr>
            <p:ph type="sldNum" sz="quarter" idx="12"/>
          </p:nvPr>
        </p:nvSpPr>
        <p:spPr/>
        <p:txBody>
          <a:bodyPr/>
          <a:lstStyle/>
          <a:p>
            <a:fld id="{2931A10A-7437-47B1-A118-AF6676F26297}" type="slidenum">
              <a:rPr lang="en-US" smtClean="0"/>
              <a:pPr/>
              <a:t>8</a:t>
            </a:fld>
            <a:endParaRPr lang="en-US" dirty="0"/>
          </a:p>
        </p:txBody>
      </p:sp>
    </p:spTree>
    <p:extLst>
      <p:ext uri="{BB962C8B-B14F-4D97-AF65-F5344CB8AC3E}">
        <p14:creationId xmlns:p14="http://schemas.microsoft.com/office/powerpoint/2010/main" val="110708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VES PPT Corporate slide2.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13435"/>
            <a:ext cx="9174240" cy="7065818"/>
          </a:xfrm>
          <a:prstGeom prst="rect">
            <a:avLst/>
          </a:prstGeom>
        </p:spPr>
      </p:pic>
      <p:sp>
        <p:nvSpPr>
          <p:cNvPr id="3" name="Title 1"/>
          <p:cNvSpPr>
            <a:spLocks noGrp="1"/>
          </p:cNvSpPr>
          <p:nvPr>
            <p:ph type="title"/>
          </p:nvPr>
        </p:nvSpPr>
        <p:spPr>
          <a:xfrm>
            <a:off x="700920" y="4143131"/>
            <a:ext cx="7772400" cy="1362075"/>
          </a:xfrm>
        </p:spPr>
        <p:txBody>
          <a:bodyPr/>
          <a:lstStyle/>
          <a:p>
            <a:pPr algn="l"/>
            <a:r>
              <a:rPr lang="en-US" i="1" dirty="0">
                <a:solidFill>
                  <a:schemeClr val="tx1">
                    <a:lumMod val="75000"/>
                    <a:lumOff val="25000"/>
                  </a:schemeClr>
                </a:solidFill>
              </a:rPr>
              <a:t>Questions?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023991"/>
            <a:ext cx="9174240" cy="2463144"/>
          </a:xfrm>
          <a:prstGeom prst="rect">
            <a:avLst/>
          </a:prstGeom>
        </p:spPr>
      </p:pic>
      <p:sp>
        <p:nvSpPr>
          <p:cNvPr id="6" name="TextBox 5"/>
          <p:cNvSpPr txBox="1"/>
          <p:nvPr/>
        </p:nvSpPr>
        <p:spPr>
          <a:xfrm>
            <a:off x="123092" y="6505389"/>
            <a:ext cx="7288823" cy="369332"/>
          </a:xfrm>
          <a:prstGeom prst="rect">
            <a:avLst/>
          </a:prstGeom>
          <a:noFill/>
        </p:spPr>
        <p:txBody>
          <a:bodyPr wrap="square" rtlCol="0">
            <a:spAutoFit/>
          </a:bodyPr>
          <a:lstStyle/>
          <a:p>
            <a:r>
              <a:rPr lang="en-US" i="1" dirty="0">
                <a:solidFill>
                  <a:schemeClr val="bg1"/>
                </a:solidFill>
              </a:rPr>
              <a:t>Powering The Mountain Since 1929</a:t>
            </a:r>
          </a:p>
        </p:txBody>
      </p:sp>
      <p:sp>
        <p:nvSpPr>
          <p:cNvPr id="2" name="Slide Number Placeholder 1"/>
          <p:cNvSpPr>
            <a:spLocks noGrp="1"/>
          </p:cNvSpPr>
          <p:nvPr>
            <p:ph type="sldNum" sz="quarter" idx="12"/>
          </p:nvPr>
        </p:nvSpPr>
        <p:spPr/>
        <p:txBody>
          <a:bodyPr/>
          <a:lstStyle/>
          <a:p>
            <a:fld id="{2931A10A-7437-47B1-A118-AF6676F26297}" type="slidenum">
              <a:rPr lang="en-US" smtClean="0"/>
              <a:pPr/>
              <a:t>9</a:t>
            </a:fld>
            <a:endParaRPr lang="en-US" dirty="0"/>
          </a:p>
        </p:txBody>
      </p:sp>
    </p:spTree>
    <p:extLst>
      <p:ext uri="{BB962C8B-B14F-4D97-AF65-F5344CB8AC3E}">
        <p14:creationId xmlns:p14="http://schemas.microsoft.com/office/powerpoint/2010/main" val="1543748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458</Words>
  <Application>Microsoft Office PowerPoint</Application>
  <PresentationFormat>On-screen Show (4:3)</PresentationFormat>
  <Paragraphs>54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Overview</vt:lpstr>
      <vt:lpstr>The Requirement (D.14-12-025)</vt:lpstr>
      <vt:lpstr>BVES’ Approach</vt:lpstr>
      <vt:lpstr>Our Process</vt:lpstr>
      <vt:lpstr>Risk Heat Maps - Example</vt:lpstr>
      <vt:lpstr>Risk Informed Decision Making</vt:lpstr>
      <vt:lpstr>Our Challenges </vt:lpstr>
      <vt:lpstr>Questions?</vt:lpstr>
    </vt:vector>
  </TitlesOfParts>
  <Company>winter ad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Russell, Alicia</cp:lastModifiedBy>
  <cp:revision>140</cp:revision>
  <dcterms:created xsi:type="dcterms:W3CDTF">2017-06-09T23:56:09Z</dcterms:created>
  <dcterms:modified xsi:type="dcterms:W3CDTF">2021-08-23T17:32:59Z</dcterms:modified>
</cp:coreProperties>
</file>