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sldIdLst>
    <p:sldId id="256" r:id="rId5"/>
    <p:sldId id="258" r:id="rId6"/>
    <p:sldId id="259" r:id="rId7"/>
    <p:sldId id="261" r:id="rId8"/>
    <p:sldId id="263" r:id="rId9"/>
    <p:sldId id="270" r:id="rId10"/>
    <p:sldId id="268" r:id="rId11"/>
    <p:sldId id="266" r:id="rId12"/>
    <p:sldId id="267" r:id="rId13"/>
    <p:sldId id="260" r:id="rId14"/>
    <p:sldId id="264"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Komula" initials="DK" lastIdx="2" clrIdx="0">
    <p:extLst>
      <p:ext uri="{19B8F6BF-5375-455C-9EA6-DF929625EA0E}">
        <p15:presenceInfo xmlns:p15="http://schemas.microsoft.com/office/powerpoint/2012/main" userId="S::daniel.t.komula@sce.com::742b0232-99ae-4310-b311-aece7dd686b2" providerId="AD"/>
      </p:ext>
    </p:extLst>
  </p:cmAuthor>
  <p:cmAuthor id="2" name="Kris G Vyas" initials="KGV" lastIdx="2" clrIdx="1">
    <p:extLst>
      <p:ext uri="{19B8F6BF-5375-455C-9EA6-DF929625EA0E}">
        <p15:presenceInfo xmlns:p15="http://schemas.microsoft.com/office/powerpoint/2012/main" userId="S::Kris.Vyas@sce.com::f76f8f9b-9d27-4833-be32-9723a69644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6EA2DD-A8D3-401D-9C80-6A24DD60D87D}" v="37" dt="2021-07-21T22:52:19.567"/>
    <p1510:client id="{CDF9654C-5A69-428D-8574-796FE34DE725}" v="1580" dt="2021-07-23T00:08:45.0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100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B03E-D3D3-4CDA-8A9B-005BD02E20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1BBC65-8D5D-4BB7-A3AC-88D8584CF8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0D6FF5-7A8D-4C66-A259-71A23D083CA4}"/>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5" name="Footer Placeholder 4">
            <a:extLst>
              <a:ext uri="{FF2B5EF4-FFF2-40B4-BE49-F238E27FC236}">
                <a16:creationId xmlns:a16="http://schemas.microsoft.com/office/drawing/2014/main" id="{927DF0B4-9781-43EA-9C5E-4527F98648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316E9-A04E-496E-8CD1-2D204E3C492A}"/>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1694840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0EFB0-FE9A-48E3-8209-AD5EDD30193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D0D91D-3E5C-4644-B77C-9989A13586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5B3357-20C7-4F19-B83C-F4194DEB9853}"/>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5" name="Footer Placeholder 4">
            <a:extLst>
              <a:ext uri="{FF2B5EF4-FFF2-40B4-BE49-F238E27FC236}">
                <a16:creationId xmlns:a16="http://schemas.microsoft.com/office/drawing/2014/main" id="{85D54DFF-48E6-4E43-964F-1DA63167CF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DF3C93-8BE7-4E8A-A38E-5591844E630C}"/>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4151994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5940D4-1D24-48B8-8D04-5BB3520101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691F0F-E85A-4221-817B-432773B31D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DE68FA-FF1A-4E22-9863-85B29259DCCB}"/>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5" name="Footer Placeholder 4">
            <a:extLst>
              <a:ext uri="{FF2B5EF4-FFF2-40B4-BE49-F238E27FC236}">
                <a16:creationId xmlns:a16="http://schemas.microsoft.com/office/drawing/2014/main" id="{53E9DF3B-402D-4541-B8DB-D89347136E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FB7DC5-CE83-4D02-8C93-6D6B29FE5AB5}"/>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129901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A9122-D3D9-47DF-94F6-B79802927A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B8D638-AE19-44E4-AA4D-AFF6C6238EA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F17DA7-0A5A-4E9E-87E9-21E8BC7BF121}"/>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5" name="Footer Placeholder 4">
            <a:extLst>
              <a:ext uri="{FF2B5EF4-FFF2-40B4-BE49-F238E27FC236}">
                <a16:creationId xmlns:a16="http://schemas.microsoft.com/office/drawing/2014/main" id="{32380F26-C06B-4EC4-8BEA-29FEA8D469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465094-6536-4B2D-9566-2D3F183DA7F7}"/>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645437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4952E-A960-4C22-BA7D-CEA2A8F380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DA54E3-C3F6-40DF-9C48-069E4A8316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383F64-5F3D-47DA-BE04-EE6F8FD536C7}"/>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5" name="Footer Placeholder 4">
            <a:extLst>
              <a:ext uri="{FF2B5EF4-FFF2-40B4-BE49-F238E27FC236}">
                <a16:creationId xmlns:a16="http://schemas.microsoft.com/office/drawing/2014/main" id="{87923174-1580-41BD-B24E-B4B43C8A6A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22E32-9054-47E5-BF6B-2313DD749707}"/>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4228818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22ABF-5731-4DDC-99A8-9C100E1D11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DF567E-DEFB-4C26-8FA3-0EA4844355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7F6FAF-F99B-4300-BADD-231925320A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F72584-A417-4727-98D1-C710ED13364F}"/>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6" name="Footer Placeholder 5">
            <a:extLst>
              <a:ext uri="{FF2B5EF4-FFF2-40B4-BE49-F238E27FC236}">
                <a16:creationId xmlns:a16="http://schemas.microsoft.com/office/drawing/2014/main" id="{CCF3CDBF-58B9-4751-84FE-4032A4E7A5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54949F-AEE5-4977-8DB6-5A773DCFC41C}"/>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1622073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514B-4260-4DAF-965C-BC029097E6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89B7B4-5284-44CC-8F08-9FBCA5B9E4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F20789-98D4-48C0-BEF8-2A0FEAEFCF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90B3AA-2584-4460-83BE-0BCF249E8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AAD028-88E6-4B01-A92C-1999EDBA3F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BBAA78-7051-4E68-B995-5F1F21543E2F}"/>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8" name="Footer Placeholder 7">
            <a:extLst>
              <a:ext uri="{FF2B5EF4-FFF2-40B4-BE49-F238E27FC236}">
                <a16:creationId xmlns:a16="http://schemas.microsoft.com/office/drawing/2014/main" id="{AB57BFE2-1F04-45D7-832F-00AFAC19CA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56A779-3230-4478-96A6-95434272E66F}"/>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3698285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C2484-C3B8-4F9B-B51F-43ACB1A9AC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345D92-CA4B-4FC6-BB3B-F3D8FB7E2408}"/>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4" name="Footer Placeholder 3">
            <a:extLst>
              <a:ext uri="{FF2B5EF4-FFF2-40B4-BE49-F238E27FC236}">
                <a16:creationId xmlns:a16="http://schemas.microsoft.com/office/drawing/2014/main" id="{D995AA8D-74CF-4188-B99E-9B42B28B1F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95249C-7172-4145-A48D-98D486747895}"/>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145345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F0DB1F-B28C-4D8F-A18A-FA0427D4E286}"/>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3" name="Footer Placeholder 2">
            <a:extLst>
              <a:ext uri="{FF2B5EF4-FFF2-40B4-BE49-F238E27FC236}">
                <a16:creationId xmlns:a16="http://schemas.microsoft.com/office/drawing/2014/main" id="{02431FFE-22FC-4B02-8DD5-AB68D6BAB8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E71DE9-119F-45F1-915D-5C90248BC3C4}"/>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403246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4F20C-8CAD-4963-9388-1459D9079A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FD0E64-8AF6-4D25-9625-BDC7F1DE55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4BAE63-3237-4A49-9F68-477843EC67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1BD89A-1819-4B13-8963-53F0EDD88CD1}"/>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6" name="Footer Placeholder 5">
            <a:extLst>
              <a:ext uri="{FF2B5EF4-FFF2-40B4-BE49-F238E27FC236}">
                <a16:creationId xmlns:a16="http://schemas.microsoft.com/office/drawing/2014/main" id="{5FE80744-CCA9-4099-AADA-535A6EA0DD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2E0AD3-1FA1-40EF-AE14-9477DB44B299}"/>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3936276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35380-ED44-4991-961E-199301F76B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D3CD07-3BC2-4DA5-B3BE-02366D887B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04DCDC-1EF2-4A21-A1BC-3E5E341CD3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E7501B-099A-4F50-A080-972D0EB980CC}"/>
              </a:ext>
            </a:extLst>
          </p:cNvPr>
          <p:cNvSpPr>
            <a:spLocks noGrp="1"/>
          </p:cNvSpPr>
          <p:nvPr>
            <p:ph type="dt" sz="half" idx="10"/>
          </p:nvPr>
        </p:nvSpPr>
        <p:spPr/>
        <p:txBody>
          <a:bodyPr/>
          <a:lstStyle/>
          <a:p>
            <a:fld id="{2DC9DCB9-CBF1-468A-BD45-2F2FF9ACFDE6}" type="datetimeFigureOut">
              <a:rPr lang="en-US" smtClean="0"/>
              <a:t>8/24/2021</a:t>
            </a:fld>
            <a:endParaRPr lang="en-US"/>
          </a:p>
        </p:txBody>
      </p:sp>
      <p:sp>
        <p:nvSpPr>
          <p:cNvPr id="6" name="Footer Placeholder 5">
            <a:extLst>
              <a:ext uri="{FF2B5EF4-FFF2-40B4-BE49-F238E27FC236}">
                <a16:creationId xmlns:a16="http://schemas.microsoft.com/office/drawing/2014/main" id="{ED7B9EC9-E5A4-4F15-9305-AA446F9EF3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36A4C2-F8A3-4094-AF9F-E377E41B2D1D}"/>
              </a:ext>
            </a:extLst>
          </p:cNvPr>
          <p:cNvSpPr>
            <a:spLocks noGrp="1"/>
          </p:cNvSpPr>
          <p:nvPr>
            <p:ph type="sldNum" sz="quarter" idx="12"/>
          </p:nvPr>
        </p:nvSpPr>
        <p:spPr/>
        <p:txBody>
          <a:bodyPr/>
          <a:lstStyle/>
          <a:p>
            <a:fld id="{E5825F74-E61E-4540-B98D-CB03BCAAE347}" type="slidenum">
              <a:rPr lang="en-US" smtClean="0"/>
              <a:t>‹#›</a:t>
            </a:fld>
            <a:endParaRPr lang="en-US"/>
          </a:p>
        </p:txBody>
      </p:sp>
    </p:spTree>
    <p:extLst>
      <p:ext uri="{BB962C8B-B14F-4D97-AF65-F5344CB8AC3E}">
        <p14:creationId xmlns:p14="http://schemas.microsoft.com/office/powerpoint/2010/main" val="1773575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815956-9B46-41CB-AA7F-2D30431482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4C8A5F-33BA-4F97-9897-C123CC1C3C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163043-D8C2-468A-A2B3-C8C774FAB9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9DCB9-CBF1-468A-BD45-2F2FF9ACFDE6}" type="datetimeFigureOut">
              <a:rPr lang="en-US" smtClean="0"/>
              <a:t>8/24/2021</a:t>
            </a:fld>
            <a:endParaRPr lang="en-US"/>
          </a:p>
        </p:txBody>
      </p:sp>
      <p:sp>
        <p:nvSpPr>
          <p:cNvPr id="5" name="Footer Placeholder 4">
            <a:extLst>
              <a:ext uri="{FF2B5EF4-FFF2-40B4-BE49-F238E27FC236}">
                <a16:creationId xmlns:a16="http://schemas.microsoft.com/office/drawing/2014/main" id="{7D2284ED-5053-484C-9645-20B54A1175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EB8AC4-296C-4DBB-B9E2-BC3B78A2CC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25F74-E61E-4540-B98D-CB03BCAAE347}" type="slidenum">
              <a:rPr lang="en-US" smtClean="0"/>
              <a:t>‹#›</a:t>
            </a:fld>
            <a:endParaRPr lang="en-US"/>
          </a:p>
        </p:txBody>
      </p:sp>
    </p:spTree>
    <p:extLst>
      <p:ext uri="{BB962C8B-B14F-4D97-AF65-F5344CB8AC3E}">
        <p14:creationId xmlns:p14="http://schemas.microsoft.com/office/powerpoint/2010/main" val="1956141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12DE4-74A2-4742-A25A-A251723329E6}"/>
              </a:ext>
            </a:extLst>
          </p:cNvPr>
          <p:cNvSpPr>
            <a:spLocks noGrp="1"/>
          </p:cNvSpPr>
          <p:nvPr>
            <p:ph type="ctrTitle"/>
          </p:nvPr>
        </p:nvSpPr>
        <p:spPr>
          <a:xfrm>
            <a:off x="1524000" y="1907244"/>
            <a:ext cx="10208455" cy="2387600"/>
          </a:xfrm>
        </p:spPr>
        <p:txBody>
          <a:bodyPr>
            <a:normAutofit fontScale="90000"/>
          </a:bodyPr>
          <a:lstStyle/>
          <a:p>
            <a:pPr algn="l"/>
            <a:r>
              <a:rPr lang="en-US"/>
              <a:t>Treatment of Foundational Elements in the Risk Based Decision Making Framework (RDF)</a:t>
            </a:r>
          </a:p>
        </p:txBody>
      </p:sp>
      <p:sp>
        <p:nvSpPr>
          <p:cNvPr id="3" name="Subtitle 2">
            <a:extLst>
              <a:ext uri="{FF2B5EF4-FFF2-40B4-BE49-F238E27FC236}">
                <a16:creationId xmlns:a16="http://schemas.microsoft.com/office/drawing/2014/main" id="{EA5826AA-8417-4458-BCBC-350397AAD4D1}"/>
              </a:ext>
            </a:extLst>
          </p:cNvPr>
          <p:cNvSpPr>
            <a:spLocks noGrp="1"/>
          </p:cNvSpPr>
          <p:nvPr>
            <p:ph type="subTitle" idx="1"/>
          </p:nvPr>
        </p:nvSpPr>
        <p:spPr>
          <a:xfrm>
            <a:off x="1524000" y="5113920"/>
            <a:ext cx="9144000" cy="1194557"/>
          </a:xfrm>
        </p:spPr>
        <p:txBody>
          <a:bodyPr/>
          <a:lstStyle/>
          <a:p>
            <a:pPr algn="l"/>
            <a:r>
              <a:rPr lang="en-US"/>
              <a:t>Risk OIR (R.20-07-013) Technical Working Group</a:t>
            </a:r>
          </a:p>
          <a:p>
            <a:pPr algn="l"/>
            <a:r>
              <a:rPr lang="en-US"/>
              <a:t>July 28</a:t>
            </a:r>
          </a:p>
        </p:txBody>
      </p:sp>
      <p:pic>
        <p:nvPicPr>
          <p:cNvPr id="8" name="Picture 7" descr="A picture containing graphical user interface&#10;&#10;Description automatically generated">
            <a:extLst>
              <a:ext uri="{FF2B5EF4-FFF2-40B4-BE49-F238E27FC236}">
                <a16:creationId xmlns:a16="http://schemas.microsoft.com/office/drawing/2014/main" id="{4D09F2BE-AF08-4630-BCEB-CAF90F12E8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2505" y="15402"/>
            <a:ext cx="3596640" cy="1054920"/>
          </a:xfrm>
          <a:prstGeom prst="rect">
            <a:avLst/>
          </a:prstGeom>
          <a:ln w="9525">
            <a:solidFill>
              <a:schemeClr val="accent1"/>
            </a:solidFill>
          </a:ln>
        </p:spPr>
      </p:pic>
      <p:pic>
        <p:nvPicPr>
          <p:cNvPr id="10" name="Picture 9" descr="Text&#10;&#10;Description automatically generated">
            <a:extLst>
              <a:ext uri="{FF2B5EF4-FFF2-40B4-BE49-F238E27FC236}">
                <a16:creationId xmlns:a16="http://schemas.microsoft.com/office/drawing/2014/main" id="{1541B474-AAB3-4086-ABF6-BF0E80AF58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00076" y="0"/>
            <a:ext cx="3587161" cy="1030288"/>
          </a:xfrm>
          <a:prstGeom prst="rect">
            <a:avLst/>
          </a:prstGeom>
          <a:ln w="9525">
            <a:solidFill>
              <a:schemeClr val="accent1"/>
            </a:solidFill>
          </a:ln>
        </p:spPr>
      </p:pic>
      <p:graphicFrame>
        <p:nvGraphicFramePr>
          <p:cNvPr id="12" name="Table 12">
            <a:extLst>
              <a:ext uri="{FF2B5EF4-FFF2-40B4-BE49-F238E27FC236}">
                <a16:creationId xmlns:a16="http://schemas.microsoft.com/office/drawing/2014/main" id="{34A67050-2A31-4110-816D-8630FB5E93D1}"/>
              </a:ext>
            </a:extLst>
          </p:cNvPr>
          <p:cNvGraphicFramePr>
            <a:graphicFrameLocks noGrp="1"/>
          </p:cNvGraphicFramePr>
          <p:nvPr>
            <p:extLst>
              <p:ext uri="{D42A27DB-BD31-4B8C-83A1-F6EECF244321}">
                <p14:modId xmlns:p14="http://schemas.microsoft.com/office/powerpoint/2010/main" val="3923916130"/>
              </p:ext>
            </p:extLst>
          </p:nvPr>
        </p:nvGraphicFramePr>
        <p:xfrm>
          <a:off x="1694375" y="1341463"/>
          <a:ext cx="8127999" cy="37084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435805223"/>
                    </a:ext>
                  </a:extLst>
                </a:gridCol>
                <a:gridCol w="2709333">
                  <a:extLst>
                    <a:ext uri="{9D8B030D-6E8A-4147-A177-3AD203B41FA5}">
                      <a16:colId xmlns:a16="http://schemas.microsoft.com/office/drawing/2014/main" val="2480711835"/>
                    </a:ext>
                  </a:extLst>
                </a:gridCol>
                <a:gridCol w="2709333">
                  <a:extLst>
                    <a:ext uri="{9D8B030D-6E8A-4147-A177-3AD203B41FA5}">
                      <a16:colId xmlns:a16="http://schemas.microsoft.com/office/drawing/2014/main" val="2162703656"/>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29611394"/>
                  </a:ext>
                </a:extLst>
              </a:tr>
            </a:tbl>
          </a:graphicData>
        </a:graphic>
      </p:graphicFrame>
      <p:pic>
        <p:nvPicPr>
          <p:cNvPr id="2050" name="Picture 1">
            <a:extLst>
              <a:ext uri="{FF2B5EF4-FFF2-40B4-BE49-F238E27FC236}">
                <a16:creationId xmlns:a16="http://schemas.microsoft.com/office/drawing/2014/main" id="{03BFDFFD-8B38-43E1-88DD-57989E225C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9" y="16886"/>
            <a:ext cx="1922318" cy="119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2">
            <a:extLst>
              <a:ext uri="{FF2B5EF4-FFF2-40B4-BE49-F238E27FC236}">
                <a16:creationId xmlns:a16="http://schemas.microsoft.com/office/drawing/2014/main" id="{E97DAA71-7021-44BA-BE83-31B531B2C01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7220" y="13683"/>
            <a:ext cx="2718955" cy="1186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6383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34A67050-2A31-4110-816D-8630FB5E93D1}"/>
              </a:ext>
            </a:extLst>
          </p:cNvPr>
          <p:cNvGraphicFramePr>
            <a:graphicFrameLocks noGrp="1"/>
          </p:cNvGraphicFramePr>
          <p:nvPr/>
        </p:nvGraphicFramePr>
        <p:xfrm>
          <a:off x="1694375" y="1341463"/>
          <a:ext cx="8127999" cy="37084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435805223"/>
                    </a:ext>
                  </a:extLst>
                </a:gridCol>
                <a:gridCol w="2709333">
                  <a:extLst>
                    <a:ext uri="{9D8B030D-6E8A-4147-A177-3AD203B41FA5}">
                      <a16:colId xmlns:a16="http://schemas.microsoft.com/office/drawing/2014/main" val="2480711835"/>
                    </a:ext>
                  </a:extLst>
                </a:gridCol>
                <a:gridCol w="2709333">
                  <a:extLst>
                    <a:ext uri="{9D8B030D-6E8A-4147-A177-3AD203B41FA5}">
                      <a16:colId xmlns:a16="http://schemas.microsoft.com/office/drawing/2014/main" val="2162703656"/>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29611394"/>
                  </a:ext>
                </a:extLst>
              </a:tr>
            </a:tbl>
          </a:graphicData>
        </a:graphic>
      </p:graphicFrame>
      <p:sp>
        <p:nvSpPr>
          <p:cNvPr id="16" name="TextBox 15">
            <a:extLst>
              <a:ext uri="{FF2B5EF4-FFF2-40B4-BE49-F238E27FC236}">
                <a16:creationId xmlns:a16="http://schemas.microsoft.com/office/drawing/2014/main" id="{B4FB56CB-3910-4522-93AC-36902625628D}"/>
              </a:ext>
            </a:extLst>
          </p:cNvPr>
          <p:cNvSpPr txBox="1"/>
          <p:nvPr/>
        </p:nvSpPr>
        <p:spPr>
          <a:xfrm>
            <a:off x="0" y="0"/>
            <a:ext cx="8652079" cy="646331"/>
          </a:xfrm>
          <a:prstGeom prst="rect">
            <a:avLst/>
          </a:prstGeom>
          <a:noFill/>
        </p:spPr>
        <p:txBody>
          <a:bodyPr wrap="square" rtlCol="0">
            <a:spAutoFit/>
          </a:bodyPr>
          <a:lstStyle/>
          <a:p>
            <a:r>
              <a:rPr lang="en-US" sz="3600" u="sng">
                <a:latin typeface="Arial" panose="020B0604020202020204"/>
              </a:rPr>
              <a:t>Types of Foundational Activities</a:t>
            </a:r>
          </a:p>
        </p:txBody>
      </p:sp>
      <p:pic>
        <p:nvPicPr>
          <p:cNvPr id="8" name="Picture 7">
            <a:extLst>
              <a:ext uri="{FF2B5EF4-FFF2-40B4-BE49-F238E27FC236}">
                <a16:creationId xmlns:a16="http://schemas.microsoft.com/office/drawing/2014/main" id="{62A7CF9E-B7E9-4C2B-B1FF-36BAD0F53A6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3326" y="1106294"/>
            <a:ext cx="7903325" cy="5151018"/>
          </a:xfrm>
          <a:prstGeom prst="rect">
            <a:avLst/>
          </a:prstGeom>
          <a:noFill/>
          <a:ln>
            <a:noFill/>
          </a:ln>
        </p:spPr>
      </p:pic>
      <p:pic>
        <p:nvPicPr>
          <p:cNvPr id="10" name="Picture 9" descr="Text&#10;&#10;Description automatically generated">
            <a:extLst>
              <a:ext uri="{FF2B5EF4-FFF2-40B4-BE49-F238E27FC236}">
                <a16:creationId xmlns:a16="http://schemas.microsoft.com/office/drawing/2014/main" id="{9164EB5A-B2ED-4647-8409-931D6608B7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1754" y="20893"/>
            <a:ext cx="3261055" cy="936625"/>
          </a:xfrm>
          <a:prstGeom prst="rect">
            <a:avLst/>
          </a:prstGeom>
          <a:ln w="9525">
            <a:solidFill>
              <a:schemeClr val="accent1"/>
            </a:solidFill>
          </a:ln>
        </p:spPr>
      </p:pic>
    </p:spTree>
    <p:extLst>
      <p:ext uri="{BB962C8B-B14F-4D97-AF65-F5344CB8AC3E}">
        <p14:creationId xmlns:p14="http://schemas.microsoft.com/office/powerpoint/2010/main" val="300821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34A67050-2A31-4110-816D-8630FB5E93D1}"/>
              </a:ext>
            </a:extLst>
          </p:cNvPr>
          <p:cNvGraphicFramePr>
            <a:graphicFrameLocks noGrp="1"/>
          </p:cNvGraphicFramePr>
          <p:nvPr/>
        </p:nvGraphicFramePr>
        <p:xfrm>
          <a:off x="1694375" y="1341463"/>
          <a:ext cx="8127999" cy="37084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435805223"/>
                    </a:ext>
                  </a:extLst>
                </a:gridCol>
                <a:gridCol w="2709333">
                  <a:extLst>
                    <a:ext uri="{9D8B030D-6E8A-4147-A177-3AD203B41FA5}">
                      <a16:colId xmlns:a16="http://schemas.microsoft.com/office/drawing/2014/main" val="2480711835"/>
                    </a:ext>
                  </a:extLst>
                </a:gridCol>
                <a:gridCol w="2709333">
                  <a:extLst>
                    <a:ext uri="{9D8B030D-6E8A-4147-A177-3AD203B41FA5}">
                      <a16:colId xmlns:a16="http://schemas.microsoft.com/office/drawing/2014/main" val="2162703656"/>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29611394"/>
                  </a:ext>
                </a:extLst>
              </a:tr>
            </a:tbl>
          </a:graphicData>
        </a:graphic>
      </p:graphicFrame>
      <p:sp>
        <p:nvSpPr>
          <p:cNvPr id="16" name="TextBox 15">
            <a:extLst>
              <a:ext uri="{FF2B5EF4-FFF2-40B4-BE49-F238E27FC236}">
                <a16:creationId xmlns:a16="http://schemas.microsoft.com/office/drawing/2014/main" id="{B4FB56CB-3910-4522-93AC-36902625628D}"/>
              </a:ext>
            </a:extLst>
          </p:cNvPr>
          <p:cNvSpPr txBox="1"/>
          <p:nvPr/>
        </p:nvSpPr>
        <p:spPr>
          <a:xfrm>
            <a:off x="0" y="0"/>
            <a:ext cx="6880194" cy="646331"/>
          </a:xfrm>
          <a:prstGeom prst="rect">
            <a:avLst/>
          </a:prstGeom>
          <a:noFill/>
        </p:spPr>
        <p:txBody>
          <a:bodyPr wrap="square" rtlCol="0">
            <a:spAutoFit/>
          </a:bodyPr>
          <a:lstStyle/>
          <a:p>
            <a:pPr algn="ctr"/>
            <a:r>
              <a:rPr lang="en-US" sz="3600" u="sng">
                <a:latin typeface="Arial" panose="020B0604020202020204"/>
              </a:rPr>
              <a:t>Types of Foundational Activities</a:t>
            </a:r>
          </a:p>
        </p:txBody>
      </p:sp>
      <p:pic>
        <p:nvPicPr>
          <p:cNvPr id="5" name="Picture 4">
            <a:extLst>
              <a:ext uri="{FF2B5EF4-FFF2-40B4-BE49-F238E27FC236}">
                <a16:creationId xmlns:a16="http://schemas.microsoft.com/office/drawing/2014/main" id="{0B1E9AEB-F948-4153-A371-8D0D492B9F5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874327" y="646331"/>
            <a:ext cx="6062345" cy="2154555"/>
          </a:xfrm>
          <a:prstGeom prst="rect">
            <a:avLst/>
          </a:prstGeom>
          <a:noFill/>
          <a:ln>
            <a:noFill/>
          </a:ln>
        </p:spPr>
      </p:pic>
      <p:pic>
        <p:nvPicPr>
          <p:cNvPr id="6" name="Picture 5">
            <a:extLst>
              <a:ext uri="{FF2B5EF4-FFF2-40B4-BE49-F238E27FC236}">
                <a16:creationId xmlns:a16="http://schemas.microsoft.com/office/drawing/2014/main" id="{BB28AD89-7F88-4662-AAC1-2D24676077D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874327" y="2894965"/>
            <a:ext cx="6107430" cy="3887470"/>
          </a:xfrm>
          <a:prstGeom prst="rect">
            <a:avLst/>
          </a:prstGeom>
          <a:noFill/>
          <a:ln>
            <a:noFill/>
          </a:ln>
        </p:spPr>
      </p:pic>
      <p:pic>
        <p:nvPicPr>
          <p:cNvPr id="13" name="Picture 1">
            <a:extLst>
              <a:ext uri="{FF2B5EF4-FFF2-40B4-BE49-F238E27FC236}">
                <a16:creationId xmlns:a16="http://schemas.microsoft.com/office/drawing/2014/main" id="{04865A21-D7DA-46A8-B2C3-8019F46A04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821" y="1092328"/>
            <a:ext cx="1922318" cy="119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
            <a:extLst>
              <a:ext uri="{FF2B5EF4-FFF2-40B4-BE49-F238E27FC236}">
                <a16:creationId xmlns:a16="http://schemas.microsoft.com/office/drawing/2014/main" id="{7D4C8174-7A16-49E7-90A0-0BC8F55595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70" y="4061808"/>
            <a:ext cx="2718955" cy="1186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677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B4FB56CB-3910-4522-93AC-36902625628D}"/>
              </a:ext>
            </a:extLst>
          </p:cNvPr>
          <p:cNvSpPr txBox="1"/>
          <p:nvPr/>
        </p:nvSpPr>
        <p:spPr>
          <a:xfrm>
            <a:off x="0" y="0"/>
            <a:ext cx="6747029" cy="646331"/>
          </a:xfrm>
          <a:prstGeom prst="rect">
            <a:avLst/>
          </a:prstGeom>
          <a:noFill/>
        </p:spPr>
        <p:txBody>
          <a:bodyPr wrap="square" rtlCol="0">
            <a:spAutoFit/>
          </a:bodyPr>
          <a:lstStyle/>
          <a:p>
            <a:pPr algn="ctr"/>
            <a:r>
              <a:rPr lang="en-US" sz="3600" u="sng">
                <a:latin typeface="Arial" panose="020B0604020202020204"/>
              </a:rPr>
              <a:t>Types of Foundational Activities</a:t>
            </a:r>
          </a:p>
        </p:txBody>
      </p:sp>
      <p:pic>
        <p:nvPicPr>
          <p:cNvPr id="6" name="Picture 5" descr="A picture containing graphical user interface&#10;&#10;Description automatically generated">
            <a:extLst>
              <a:ext uri="{FF2B5EF4-FFF2-40B4-BE49-F238E27FC236}">
                <a16:creationId xmlns:a16="http://schemas.microsoft.com/office/drawing/2014/main" id="{05B68FEC-525D-45D8-A8B4-363F192656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86462" y="5687"/>
            <a:ext cx="2702209" cy="792577"/>
          </a:xfrm>
          <a:prstGeom prst="rect">
            <a:avLst/>
          </a:prstGeom>
          <a:ln w="9525">
            <a:solidFill>
              <a:schemeClr val="accent1"/>
            </a:solidFill>
          </a:ln>
        </p:spPr>
      </p:pic>
      <p:graphicFrame>
        <p:nvGraphicFramePr>
          <p:cNvPr id="3" name="Table 2">
            <a:extLst>
              <a:ext uri="{FF2B5EF4-FFF2-40B4-BE49-F238E27FC236}">
                <a16:creationId xmlns:a16="http://schemas.microsoft.com/office/drawing/2014/main" id="{5FB0D48B-4E1F-4213-AC99-698B42336798}"/>
              </a:ext>
            </a:extLst>
          </p:cNvPr>
          <p:cNvGraphicFramePr>
            <a:graphicFrameLocks noGrp="1"/>
          </p:cNvGraphicFramePr>
          <p:nvPr>
            <p:extLst>
              <p:ext uri="{D42A27DB-BD31-4B8C-83A1-F6EECF244321}">
                <p14:modId xmlns:p14="http://schemas.microsoft.com/office/powerpoint/2010/main" val="1713482527"/>
              </p:ext>
            </p:extLst>
          </p:nvPr>
        </p:nvGraphicFramePr>
        <p:xfrm>
          <a:off x="1087548" y="2219773"/>
          <a:ext cx="9472005" cy="4494662"/>
        </p:xfrm>
        <a:graphic>
          <a:graphicData uri="http://schemas.openxmlformats.org/drawingml/2006/table">
            <a:tbl>
              <a:tblPr/>
              <a:tblGrid>
                <a:gridCol w="6457163">
                  <a:extLst>
                    <a:ext uri="{9D8B030D-6E8A-4147-A177-3AD203B41FA5}">
                      <a16:colId xmlns:a16="http://schemas.microsoft.com/office/drawing/2014/main" val="2776551544"/>
                    </a:ext>
                  </a:extLst>
                </a:gridCol>
                <a:gridCol w="1507421">
                  <a:extLst>
                    <a:ext uri="{9D8B030D-6E8A-4147-A177-3AD203B41FA5}">
                      <a16:colId xmlns:a16="http://schemas.microsoft.com/office/drawing/2014/main" val="3261064394"/>
                    </a:ext>
                  </a:extLst>
                </a:gridCol>
                <a:gridCol w="1507421">
                  <a:extLst>
                    <a:ext uri="{9D8B030D-6E8A-4147-A177-3AD203B41FA5}">
                      <a16:colId xmlns:a16="http://schemas.microsoft.com/office/drawing/2014/main" val="2056383691"/>
                    </a:ext>
                  </a:extLst>
                </a:gridCol>
              </a:tblGrid>
              <a:tr h="306803">
                <a:tc rowSpan="2">
                  <a:txBody>
                    <a:bodyPr/>
                    <a:lstStyle/>
                    <a:p>
                      <a:pPr algn="l" rtl="0" fontAlgn="ctr"/>
                      <a:r>
                        <a:rPr lang="en-US" sz="1500" b="1" i="0" u="none" strike="noStrike">
                          <a:solidFill>
                            <a:srgbClr val="000000"/>
                          </a:solidFill>
                          <a:effectLst/>
                          <a:latin typeface="Calibri" panose="020F0502020204030204" pitchFamily="34" charset="0"/>
                        </a:rPr>
                        <a:t> Initiative / Activity</a:t>
                      </a:r>
                    </a:p>
                  </a:txBody>
                  <a:tcPr marL="100584" marR="100584" marT="50292" marB="5029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500" b="1" i="0" u="none" strike="noStrike">
                          <a:solidFill>
                            <a:srgbClr val="000000"/>
                          </a:solidFill>
                          <a:effectLst/>
                          <a:latin typeface="Calibri" panose="020F0502020204030204" pitchFamily="34" charset="0"/>
                        </a:rPr>
                        <a:t>Capital Total</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rtl="0" fontAlgn="ctr"/>
                      <a:r>
                        <a:rPr lang="en-US" sz="1500" b="1" i="0" u="none" strike="noStrike">
                          <a:solidFill>
                            <a:srgbClr val="000000"/>
                          </a:solidFill>
                          <a:effectLst/>
                          <a:latin typeface="Calibri" panose="020F0502020204030204" pitchFamily="34" charset="0"/>
                        </a:rPr>
                        <a:t>O&amp;M Total</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406359924"/>
                  </a:ext>
                </a:extLst>
              </a:tr>
              <a:tr h="322143">
                <a:tc vMerge="1">
                  <a:txBody>
                    <a:bodyPr/>
                    <a:lstStyle/>
                    <a:p>
                      <a:endParaRPr lang="en-US"/>
                    </a:p>
                  </a:txBody>
                  <a:tcPr/>
                </a:tc>
                <a:tc>
                  <a:txBody>
                    <a:bodyPr/>
                    <a:lstStyle/>
                    <a:p>
                      <a:pPr algn="ctr" rtl="0" fontAlgn="ctr"/>
                      <a:r>
                        <a:rPr lang="en-US" sz="1500" b="1" i="0" u="none" strike="noStrike">
                          <a:solidFill>
                            <a:srgbClr val="000000"/>
                          </a:solidFill>
                          <a:effectLst/>
                          <a:latin typeface="Calibri" panose="020F0502020204030204" pitchFamily="34" charset="0"/>
                        </a:rPr>
                        <a:t> (2020 - 2022)</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500" b="1" i="0" u="none" strike="noStrike">
                          <a:solidFill>
                            <a:srgbClr val="000000"/>
                          </a:solidFill>
                          <a:effectLst/>
                          <a:latin typeface="Calibri" panose="020F0502020204030204" pitchFamily="34" charset="0"/>
                        </a:rPr>
                        <a:t> (2020 - 2022)</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823606987"/>
                  </a:ext>
                </a:extLst>
              </a:tr>
              <a:tr h="322143">
                <a:tc>
                  <a:txBody>
                    <a:bodyPr/>
                    <a:lstStyle/>
                    <a:p>
                      <a:pPr algn="l" rtl="0" fontAlgn="ctr"/>
                      <a:r>
                        <a:rPr lang="en-US" sz="1500" b="0" i="0" u="none" strike="noStrike">
                          <a:solidFill>
                            <a:srgbClr val="000000"/>
                          </a:solidFill>
                          <a:effectLst/>
                          <a:latin typeface="Calibri" panose="020F0502020204030204" pitchFamily="34" charset="0"/>
                        </a:rPr>
                        <a:t> Weather Stations</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$18.2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$19.5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2373629"/>
                  </a:ext>
                </a:extLst>
              </a:tr>
              <a:tr h="322143">
                <a:tc>
                  <a:txBody>
                    <a:bodyPr/>
                    <a:lstStyle/>
                    <a:p>
                      <a:pPr algn="l" rtl="0" fontAlgn="ctr"/>
                      <a:r>
                        <a:rPr lang="en-US" sz="1500" b="0" i="0" u="none" strike="noStrike">
                          <a:solidFill>
                            <a:srgbClr val="000000"/>
                          </a:solidFill>
                          <a:effectLst/>
                          <a:latin typeface="Calibri" panose="020F0502020204030204" pitchFamily="34" charset="0"/>
                        </a:rPr>
                        <a:t> Weather and Fuels Modeling System and Fire Potential Index (FPI)</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$10.6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$8.0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8569415"/>
                  </a:ext>
                </a:extLst>
              </a:tr>
              <a:tr h="322143">
                <a:tc>
                  <a:txBody>
                    <a:bodyPr/>
                    <a:lstStyle/>
                    <a:p>
                      <a:pPr algn="l" rtl="0" fontAlgn="ctr"/>
                      <a:r>
                        <a:rPr lang="en-US" sz="1500" b="0" i="0" u="none" strike="noStrike">
                          <a:solidFill>
                            <a:srgbClr val="000000"/>
                          </a:solidFill>
                          <a:effectLst/>
                          <a:latin typeface="Calibri" panose="020F0502020204030204" pitchFamily="34" charset="0"/>
                        </a:rPr>
                        <a:t> Fire Spread Modeling</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$0.0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$3.2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290554"/>
                  </a:ext>
                </a:extLst>
              </a:tr>
              <a:tr h="322143">
                <a:tc>
                  <a:txBody>
                    <a:bodyPr/>
                    <a:lstStyle/>
                    <a:p>
                      <a:pPr algn="l" rtl="0" fontAlgn="ctr"/>
                      <a:r>
                        <a:rPr lang="en-US" sz="1500" b="0" i="0" u="none" strike="noStrike">
                          <a:solidFill>
                            <a:srgbClr val="000000"/>
                          </a:solidFill>
                          <a:effectLst/>
                          <a:latin typeface="Calibri" panose="020F0502020204030204" pitchFamily="34" charset="0"/>
                        </a:rPr>
                        <a:t> Fuel Sampling Program</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$0.0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$1.1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5767453"/>
                  </a:ext>
                </a:extLst>
              </a:tr>
              <a:tr h="322143">
                <a:tc>
                  <a:txBody>
                    <a:bodyPr/>
                    <a:lstStyle/>
                    <a:p>
                      <a:pPr algn="l" rtl="0" fontAlgn="ctr"/>
                      <a:r>
                        <a:rPr lang="en-US" sz="1500" b="0" i="0" u="none" strike="noStrike">
                          <a:solidFill>
                            <a:srgbClr val="000000"/>
                          </a:solidFill>
                          <a:effectLst/>
                          <a:latin typeface="Calibri" panose="020F0502020204030204" pitchFamily="34" charset="0"/>
                        </a:rPr>
                        <a:t> Remote Sensing / Satellite Fuel Moisture</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$0.0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$3.2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0497800"/>
                  </a:ext>
                </a:extLst>
              </a:tr>
              <a:tr h="322143">
                <a:tc>
                  <a:txBody>
                    <a:bodyPr/>
                    <a:lstStyle/>
                    <a:p>
                      <a:pPr algn="l" rtl="0" fontAlgn="ctr"/>
                      <a:r>
                        <a:rPr lang="en-US" sz="1500" b="0" i="0" u="none" strike="noStrike">
                          <a:solidFill>
                            <a:srgbClr val="000000"/>
                          </a:solidFill>
                          <a:effectLst/>
                          <a:latin typeface="Calibri" panose="020F0502020204030204" pitchFamily="34" charset="0"/>
                        </a:rPr>
                        <a:t> Fire Science Enhancements</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$0.0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$1.8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0359162"/>
                  </a:ext>
                </a:extLst>
              </a:tr>
              <a:tr h="322143">
                <a:tc>
                  <a:txBody>
                    <a:bodyPr/>
                    <a:lstStyle/>
                    <a:p>
                      <a:pPr algn="l" rtl="0" fontAlgn="ctr"/>
                      <a:r>
                        <a:rPr lang="en-US" sz="1500" b="0" i="0" u="none" strike="noStrike">
                          <a:solidFill>
                            <a:srgbClr val="000000"/>
                          </a:solidFill>
                          <a:effectLst/>
                          <a:latin typeface="Calibri" panose="020F0502020204030204" pitchFamily="34" charset="0"/>
                        </a:rPr>
                        <a:t> Inspection Work Management Tools</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$52.7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$14.4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0494054"/>
                  </a:ext>
                </a:extLst>
              </a:tr>
              <a:tr h="322143">
                <a:tc>
                  <a:txBody>
                    <a:bodyPr/>
                    <a:lstStyle/>
                    <a:p>
                      <a:pPr algn="l" rtl="0" fontAlgn="ctr"/>
                      <a:r>
                        <a:rPr lang="en-US" sz="1500" b="0" i="0" u="none" strike="noStrike">
                          <a:solidFill>
                            <a:srgbClr val="000000"/>
                          </a:solidFill>
                          <a:effectLst/>
                          <a:latin typeface="Calibri" panose="020F0502020204030204" pitchFamily="34" charset="0"/>
                        </a:rPr>
                        <a:t> VM Work Management Tool (Arbora)</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$30.5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$9.9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502493"/>
                  </a:ext>
                </a:extLst>
              </a:tr>
              <a:tr h="322143">
                <a:tc>
                  <a:txBody>
                    <a:bodyPr/>
                    <a:lstStyle/>
                    <a:p>
                      <a:pPr algn="l" rtl="0" fontAlgn="ctr"/>
                      <a:r>
                        <a:rPr lang="en-US" sz="1500" b="0" i="0" u="none" strike="noStrike">
                          <a:solidFill>
                            <a:srgbClr val="000000"/>
                          </a:solidFill>
                          <a:effectLst/>
                          <a:latin typeface="Calibri" panose="020F0502020204030204" pitchFamily="34" charset="0"/>
                        </a:rPr>
                        <a:t> Wildfire Safety Data Mart and Data Management (WISDM / Ezy)</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$31.2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$3.3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2522186"/>
                  </a:ext>
                </a:extLst>
              </a:tr>
              <a:tr h="322143">
                <a:tc>
                  <a:txBody>
                    <a:bodyPr/>
                    <a:lstStyle/>
                    <a:p>
                      <a:pPr algn="l" rtl="0" fontAlgn="ctr"/>
                      <a:r>
                        <a:rPr lang="en-US" sz="1500" b="0" i="0" u="none" strike="noStrike">
                          <a:solidFill>
                            <a:srgbClr val="000000"/>
                          </a:solidFill>
                          <a:effectLst/>
                          <a:latin typeface="Calibri" panose="020F0502020204030204" pitchFamily="34" charset="0"/>
                        </a:rPr>
                        <a:t> SCE Emergency Responder Training</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$0.0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$5.1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7117481"/>
                  </a:ext>
                </a:extLst>
              </a:tr>
              <a:tr h="322143">
                <a:tc>
                  <a:txBody>
                    <a:bodyPr/>
                    <a:lstStyle/>
                    <a:p>
                      <a:pPr algn="l" rtl="0" fontAlgn="ctr"/>
                      <a:r>
                        <a:rPr lang="en-US" sz="1500" b="0" i="0" u="none" strike="noStrike">
                          <a:solidFill>
                            <a:srgbClr val="000000"/>
                          </a:solidFill>
                          <a:effectLst/>
                          <a:latin typeface="Calibri" panose="020F0502020204030204" pitchFamily="34" charset="0"/>
                        </a:rPr>
                        <a:t> Customer Education and Engagement ‐ Marketing Campaign</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$0.0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$9.4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1001418"/>
                  </a:ext>
                </a:extLst>
              </a:tr>
              <a:tr h="322143">
                <a:tc>
                  <a:txBody>
                    <a:bodyPr/>
                    <a:lstStyle/>
                    <a:p>
                      <a:pPr algn="l" rtl="0" fontAlgn="ctr"/>
                      <a:r>
                        <a:rPr lang="en-US" sz="1500" b="0" i="0" u="none" strike="noStrike">
                          <a:solidFill>
                            <a:srgbClr val="000000"/>
                          </a:solidFill>
                          <a:effectLst/>
                          <a:latin typeface="Calibri" panose="020F0502020204030204" pitchFamily="34" charset="0"/>
                        </a:rPr>
                        <a:t> Customer Research and Education</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$0.0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500" b="0" i="0" u="none" strike="noStrike">
                          <a:solidFill>
                            <a:srgbClr val="000000"/>
                          </a:solidFill>
                          <a:effectLst/>
                          <a:latin typeface="Calibri" panose="020F0502020204030204" pitchFamily="34" charset="0"/>
                        </a:rPr>
                        <a:t>$2.9 </a:t>
                      </a:r>
                    </a:p>
                  </a:txBody>
                  <a:tcPr marL="16876" marR="16876" marT="153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7284027"/>
                  </a:ext>
                </a:extLst>
              </a:tr>
            </a:tbl>
          </a:graphicData>
        </a:graphic>
      </p:graphicFrame>
      <p:sp>
        <p:nvSpPr>
          <p:cNvPr id="4" name="Rectangle 3">
            <a:extLst>
              <a:ext uri="{FF2B5EF4-FFF2-40B4-BE49-F238E27FC236}">
                <a16:creationId xmlns:a16="http://schemas.microsoft.com/office/drawing/2014/main" id="{D46D52A5-843B-4668-972A-21D68BB1B27A}"/>
              </a:ext>
            </a:extLst>
          </p:cNvPr>
          <p:cNvSpPr/>
          <p:nvPr/>
        </p:nvSpPr>
        <p:spPr>
          <a:xfrm>
            <a:off x="609807" y="929143"/>
            <a:ext cx="10682589" cy="1077218"/>
          </a:xfrm>
          <a:prstGeom prst="rect">
            <a:avLst/>
          </a:prstGeom>
        </p:spPr>
        <p:txBody>
          <a:bodyPr wrap="square">
            <a:spAutoFit/>
          </a:bodyPr>
          <a:lstStyle/>
          <a:p>
            <a:r>
              <a:rPr lang="en-US" sz="1600">
                <a:latin typeface="Calibri" panose="020F0502020204030204" pitchFamily="34" charset="0"/>
                <a:ea typeface="Calibri" panose="020F0502020204030204" pitchFamily="34" charset="0"/>
                <a:cs typeface="Times New Roman" panose="02020603050405020304" pitchFamily="18" charset="0"/>
              </a:rPr>
              <a:t>Please note that this is a preliminary list of activities SCE considers to be foundational. This is a non-exhaustive list of foundational activities that SCE presented in its 2021 Wildfire Mitigation Plan (WMP). SCE’s first RAMP filing in 2018 did not identify Foundational activities. SCE is currently in the process of preparing its next RAMP filing, and therefore at this juncture has not identified mitigations, controls and foundational activities that we may present in that filing.</a:t>
            </a:r>
            <a:endParaRPr lang="en-US" sz="1600"/>
          </a:p>
        </p:txBody>
      </p:sp>
    </p:spTree>
    <p:extLst>
      <p:ext uri="{BB962C8B-B14F-4D97-AF65-F5344CB8AC3E}">
        <p14:creationId xmlns:p14="http://schemas.microsoft.com/office/powerpoint/2010/main" val="1012873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34A67050-2A31-4110-816D-8630FB5E93D1}"/>
              </a:ext>
            </a:extLst>
          </p:cNvPr>
          <p:cNvGraphicFramePr>
            <a:graphicFrameLocks noGrp="1"/>
          </p:cNvGraphicFramePr>
          <p:nvPr/>
        </p:nvGraphicFramePr>
        <p:xfrm>
          <a:off x="1694375" y="1341463"/>
          <a:ext cx="8127999" cy="37084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435805223"/>
                    </a:ext>
                  </a:extLst>
                </a:gridCol>
                <a:gridCol w="2709333">
                  <a:extLst>
                    <a:ext uri="{9D8B030D-6E8A-4147-A177-3AD203B41FA5}">
                      <a16:colId xmlns:a16="http://schemas.microsoft.com/office/drawing/2014/main" val="2480711835"/>
                    </a:ext>
                  </a:extLst>
                </a:gridCol>
                <a:gridCol w="2709333">
                  <a:extLst>
                    <a:ext uri="{9D8B030D-6E8A-4147-A177-3AD203B41FA5}">
                      <a16:colId xmlns:a16="http://schemas.microsoft.com/office/drawing/2014/main" val="2162703656"/>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29611394"/>
                  </a:ext>
                </a:extLst>
              </a:tr>
            </a:tbl>
          </a:graphicData>
        </a:graphic>
      </p:graphicFrame>
      <p:sp>
        <p:nvSpPr>
          <p:cNvPr id="9" name="TextBox 8">
            <a:extLst>
              <a:ext uri="{FF2B5EF4-FFF2-40B4-BE49-F238E27FC236}">
                <a16:creationId xmlns:a16="http://schemas.microsoft.com/office/drawing/2014/main" id="{F3F74499-6664-454B-99C3-64423662A6A9}"/>
              </a:ext>
            </a:extLst>
          </p:cNvPr>
          <p:cNvSpPr txBox="1"/>
          <p:nvPr/>
        </p:nvSpPr>
        <p:spPr>
          <a:xfrm>
            <a:off x="0" y="0"/>
            <a:ext cx="12192000" cy="646331"/>
          </a:xfrm>
          <a:prstGeom prst="rect">
            <a:avLst/>
          </a:prstGeom>
          <a:noFill/>
        </p:spPr>
        <p:txBody>
          <a:bodyPr wrap="square" rtlCol="0">
            <a:spAutoFit/>
          </a:bodyPr>
          <a:lstStyle/>
          <a:p>
            <a:pPr algn="ctr"/>
            <a:r>
              <a:rPr lang="en-US" altLang="en-US" sz="3600" u="sng">
                <a:latin typeface="Arial" panose="020B0604020202020204"/>
              </a:rPr>
              <a:t>Overview</a:t>
            </a:r>
            <a:endParaRPr lang="en-US" sz="3600" b="1" u="sng"/>
          </a:p>
        </p:txBody>
      </p:sp>
      <p:sp>
        <p:nvSpPr>
          <p:cNvPr id="2" name="Rectangle 1">
            <a:extLst>
              <a:ext uri="{FF2B5EF4-FFF2-40B4-BE49-F238E27FC236}">
                <a16:creationId xmlns:a16="http://schemas.microsoft.com/office/drawing/2014/main" id="{41E7FE53-A121-43C0-BDCD-97A316203345}"/>
              </a:ext>
            </a:extLst>
          </p:cNvPr>
          <p:cNvSpPr/>
          <p:nvPr/>
        </p:nvSpPr>
        <p:spPr>
          <a:xfrm>
            <a:off x="198320" y="764191"/>
            <a:ext cx="11879380" cy="5519844"/>
          </a:xfrm>
          <a:prstGeom prst="rect">
            <a:avLst/>
          </a:prstGeom>
        </p:spPr>
        <p:txBody>
          <a:bodyPr>
            <a:spAutoFit/>
          </a:bodyPr>
          <a:lstStyle/>
          <a:p>
            <a:pPr>
              <a:lnSpc>
                <a:spcPct val="107000"/>
              </a:lnSpc>
              <a:spcAft>
                <a:spcPts val="800"/>
              </a:spcAft>
            </a:pPr>
            <a:r>
              <a:rPr lang="en-US" sz="2400">
                <a:latin typeface="Calibri" panose="020F0502020204030204" pitchFamily="34" charset="0"/>
                <a:ea typeface="Calibri" panose="020F0502020204030204" pitchFamily="34" charset="0"/>
                <a:cs typeface="Times New Roman" panose="02020603050405020304" pitchFamily="18" charset="0"/>
              </a:rPr>
              <a:t>Staff hosted a TWG on June 22, 2021 to discuss two specific topics related to Foundational Activities:</a:t>
            </a:r>
          </a:p>
          <a:p>
            <a:pPr marL="342900" marR="0" lvl="0" indent="-342900">
              <a:lnSpc>
                <a:spcPct val="107000"/>
              </a:lnSpc>
              <a:spcBef>
                <a:spcPts val="0"/>
              </a:spcBef>
              <a:spcAft>
                <a:spcPts val="0"/>
              </a:spcAft>
              <a:buFont typeface="+mj-lt"/>
              <a:buAutoNum type="arabicPeriod"/>
            </a:pPr>
            <a:r>
              <a:rPr lang="en-US" sz="2400">
                <a:latin typeface="Calibri" panose="020F0502020204030204" pitchFamily="34" charset="0"/>
                <a:ea typeface="Calibri" panose="020F0502020204030204" pitchFamily="34" charset="0"/>
                <a:cs typeface="Times New Roman" panose="02020603050405020304" pitchFamily="18" charset="0"/>
              </a:rPr>
              <a:t>Whether foundational costs should be subject to a threshold test, and if so, what should the threshold(s) be? Should the threshold test apply to each foundational activity cost individually, or to the aggregated cost for all foundational activities associated with the same risk?</a:t>
            </a:r>
          </a:p>
          <a:p>
            <a:pPr marL="342900" marR="0" lvl="0" indent="-342900">
              <a:lnSpc>
                <a:spcPct val="107000"/>
              </a:lnSpc>
              <a:spcBef>
                <a:spcPts val="0"/>
              </a:spcBef>
              <a:spcAft>
                <a:spcPts val="800"/>
              </a:spcAft>
              <a:buFont typeface="+mj-lt"/>
              <a:buAutoNum type="arabicPeriod"/>
            </a:pPr>
            <a:r>
              <a:rPr lang="en-US" sz="2400">
                <a:latin typeface="Calibri" panose="020F0502020204030204" pitchFamily="34" charset="0"/>
                <a:ea typeface="Calibri" panose="020F0502020204030204" pitchFamily="34" charset="0"/>
                <a:cs typeface="Times New Roman" panose="02020603050405020304" pitchFamily="18" charset="0"/>
              </a:rPr>
              <a:t>How should foundational costs be apportioned to mitigations?</a:t>
            </a:r>
          </a:p>
          <a:p>
            <a:pPr>
              <a:lnSpc>
                <a:spcPct val="107000"/>
              </a:lnSpc>
              <a:spcAft>
                <a:spcPts val="800"/>
              </a:spcAft>
            </a:pPr>
            <a:r>
              <a:rPr lang="en-US" sz="2400">
                <a:latin typeface="Calibri" panose="020F0502020204030204" pitchFamily="34" charset="0"/>
                <a:ea typeface="Calibri" panose="020F0502020204030204" pitchFamily="34" charset="0"/>
                <a:cs typeface="Times New Roman" panose="02020603050405020304" pitchFamily="18" charset="0"/>
              </a:rPr>
              <a:t>During the TWG and the post-TWG written comments, TWG members requested additional information from the IOUs regarding lists of foundational activities/programs. The IOUs met several times after the TWG to discuss a joint proposal and examine what type of activities we would generally classify as Foundational. </a:t>
            </a:r>
          </a:p>
          <a:p>
            <a:pPr>
              <a:lnSpc>
                <a:spcPct val="107000"/>
              </a:lnSpc>
              <a:spcAft>
                <a:spcPts val="800"/>
              </a:spcAft>
            </a:pPr>
            <a:r>
              <a:rPr lang="en-US" sz="2400">
                <a:latin typeface="Calibri" panose="020F0502020204030204" pitchFamily="34" charset="0"/>
                <a:ea typeface="Calibri" panose="020F0502020204030204" pitchFamily="34" charset="0"/>
                <a:cs typeface="Times New Roman" panose="02020603050405020304" pitchFamily="18" charset="0"/>
              </a:rPr>
              <a:t>The IOUs’ positions are provided in a proposal circulated to the TWG on July 22</a:t>
            </a:r>
            <a:r>
              <a:rPr lang="en-US" sz="2400" baseline="30000">
                <a:latin typeface="Calibri" panose="020F0502020204030204" pitchFamily="34" charset="0"/>
                <a:ea typeface="Calibri" panose="020F0502020204030204" pitchFamily="34" charset="0"/>
                <a:cs typeface="Times New Roman" panose="02020603050405020304" pitchFamily="18" charset="0"/>
              </a:rPr>
              <a:t>nd</a:t>
            </a:r>
            <a:r>
              <a:rPr lang="en-US" sz="2400">
                <a:latin typeface="Calibri" panose="020F0502020204030204" pitchFamily="34" charset="0"/>
                <a:ea typeface="Calibri" panose="020F0502020204030204" pitchFamily="34" charset="0"/>
                <a:cs typeface="Times New Roman" panose="02020603050405020304" pitchFamily="18" charset="0"/>
              </a:rPr>
              <a:t> and summarized in this presentation. </a:t>
            </a:r>
          </a:p>
        </p:txBody>
      </p:sp>
    </p:spTree>
    <p:extLst>
      <p:ext uri="{BB962C8B-B14F-4D97-AF65-F5344CB8AC3E}">
        <p14:creationId xmlns:p14="http://schemas.microsoft.com/office/powerpoint/2010/main" val="2225411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34A67050-2A31-4110-816D-8630FB5E93D1}"/>
              </a:ext>
            </a:extLst>
          </p:cNvPr>
          <p:cNvGraphicFramePr>
            <a:graphicFrameLocks noGrp="1"/>
          </p:cNvGraphicFramePr>
          <p:nvPr/>
        </p:nvGraphicFramePr>
        <p:xfrm>
          <a:off x="1694375" y="1341463"/>
          <a:ext cx="8127999" cy="37084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435805223"/>
                    </a:ext>
                  </a:extLst>
                </a:gridCol>
                <a:gridCol w="2709333">
                  <a:extLst>
                    <a:ext uri="{9D8B030D-6E8A-4147-A177-3AD203B41FA5}">
                      <a16:colId xmlns:a16="http://schemas.microsoft.com/office/drawing/2014/main" val="2480711835"/>
                    </a:ext>
                  </a:extLst>
                </a:gridCol>
                <a:gridCol w="2709333">
                  <a:extLst>
                    <a:ext uri="{9D8B030D-6E8A-4147-A177-3AD203B41FA5}">
                      <a16:colId xmlns:a16="http://schemas.microsoft.com/office/drawing/2014/main" val="2162703656"/>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29611394"/>
                  </a:ext>
                </a:extLst>
              </a:tr>
            </a:tbl>
          </a:graphicData>
        </a:graphic>
      </p:graphicFrame>
      <p:sp>
        <p:nvSpPr>
          <p:cNvPr id="11" name="TextBox 10">
            <a:extLst>
              <a:ext uri="{FF2B5EF4-FFF2-40B4-BE49-F238E27FC236}">
                <a16:creationId xmlns:a16="http://schemas.microsoft.com/office/drawing/2014/main" id="{5FEC9BE6-285C-4F3B-BD4A-800D2398B820}"/>
              </a:ext>
            </a:extLst>
          </p:cNvPr>
          <p:cNvSpPr txBox="1"/>
          <p:nvPr/>
        </p:nvSpPr>
        <p:spPr>
          <a:xfrm>
            <a:off x="0" y="0"/>
            <a:ext cx="12192000" cy="646331"/>
          </a:xfrm>
          <a:prstGeom prst="rect">
            <a:avLst/>
          </a:prstGeom>
          <a:noFill/>
        </p:spPr>
        <p:txBody>
          <a:bodyPr wrap="square" rtlCol="0">
            <a:spAutoFit/>
          </a:bodyPr>
          <a:lstStyle/>
          <a:p>
            <a:pPr algn="ctr"/>
            <a:r>
              <a:rPr lang="en-US" sz="3600" u="sng">
                <a:latin typeface="Arial" panose="020B0604020202020204"/>
              </a:rPr>
              <a:t>Definition of Foundational Elements</a:t>
            </a:r>
          </a:p>
        </p:txBody>
      </p:sp>
      <p:sp>
        <p:nvSpPr>
          <p:cNvPr id="2" name="TextBox 1">
            <a:extLst>
              <a:ext uri="{FF2B5EF4-FFF2-40B4-BE49-F238E27FC236}">
                <a16:creationId xmlns:a16="http://schemas.microsoft.com/office/drawing/2014/main" id="{8C875B4C-766D-4082-927F-18F56914A906}"/>
              </a:ext>
            </a:extLst>
          </p:cNvPr>
          <p:cNvSpPr txBox="1"/>
          <p:nvPr/>
        </p:nvSpPr>
        <p:spPr>
          <a:xfrm>
            <a:off x="381000" y="789022"/>
            <a:ext cx="11430000" cy="5509200"/>
          </a:xfrm>
          <a:prstGeom prst="rect">
            <a:avLst/>
          </a:prstGeom>
          <a:noFill/>
        </p:spPr>
        <p:txBody>
          <a:bodyPr wrap="square" rtlCol="0">
            <a:spAutoFit/>
          </a:bodyPr>
          <a:lstStyle/>
          <a:p>
            <a:r>
              <a:rPr lang="en-US" sz="2200"/>
              <a:t>The IOUs agree with Staff’s proposed definition of Foundational activities. That definition is as follows:</a:t>
            </a:r>
          </a:p>
          <a:p>
            <a:endParaRPr lang="en-US" sz="2200"/>
          </a:p>
          <a:p>
            <a:r>
              <a:rPr lang="en-US" sz="2200" i="1"/>
              <a:t>Foundational programs and/or activities are initiatives that support multiple mitigation programs but do not directly reduce the consequences or reduce the likelihood of risk events.</a:t>
            </a:r>
          </a:p>
          <a:p>
            <a:endParaRPr lang="en-US" sz="2200" i="1"/>
          </a:p>
          <a:p>
            <a:pPr marL="285750" indent="-285750">
              <a:buFont typeface="Arial" panose="020B0604020202020204" pitchFamily="34" charset="0"/>
              <a:buChar char="•"/>
            </a:pPr>
            <a:r>
              <a:rPr lang="en-US" sz="2200"/>
              <a:t>The Joint IOUs do not believe that a formal list of Foundational needs to be approved or agreed upon by all parties, nor do we believe it would be productive to try to do so.  </a:t>
            </a:r>
          </a:p>
          <a:p>
            <a:pPr marL="285750" indent="-285750">
              <a:buFont typeface="Arial" panose="020B0604020202020204" pitchFamily="34" charset="0"/>
              <a:buChar char="•"/>
            </a:pPr>
            <a:r>
              <a:rPr lang="en-US" sz="2200"/>
              <a:t>The utilities may have varying types of foundational activities depending on their proposed risks and mitigation programs included in their respective RAMP filings. There must be some reasonable level of discretion in this process, with the utility possessing the ability to make updates to foundational activities as new operational needs or circumstances arise, without having to obtain any type of approval to do so.  </a:t>
            </a:r>
          </a:p>
          <a:p>
            <a:pPr marL="285750" indent="-285750">
              <a:buFont typeface="Arial" panose="020B0604020202020204" pitchFamily="34" charset="0"/>
              <a:buChar char="•"/>
            </a:pPr>
            <a:r>
              <a:rPr lang="en-US" sz="2200"/>
              <a:t>The IOUs can provide a list of foundational activities and costs in our RAMP reports, and parties can provide their feedback and ask data requests at that appropriate juncture regarding how those costs were treated in the RDF in terms of Risk Spending Efficiency (RSE) calculations.</a:t>
            </a:r>
          </a:p>
        </p:txBody>
      </p:sp>
    </p:spTree>
    <p:extLst>
      <p:ext uri="{BB962C8B-B14F-4D97-AF65-F5344CB8AC3E}">
        <p14:creationId xmlns:p14="http://schemas.microsoft.com/office/powerpoint/2010/main" val="354828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34A67050-2A31-4110-816D-8630FB5E93D1}"/>
              </a:ext>
            </a:extLst>
          </p:cNvPr>
          <p:cNvGraphicFramePr>
            <a:graphicFrameLocks noGrp="1"/>
          </p:cNvGraphicFramePr>
          <p:nvPr/>
        </p:nvGraphicFramePr>
        <p:xfrm>
          <a:off x="1694375" y="1341463"/>
          <a:ext cx="8127999" cy="37084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435805223"/>
                    </a:ext>
                  </a:extLst>
                </a:gridCol>
                <a:gridCol w="2709333">
                  <a:extLst>
                    <a:ext uri="{9D8B030D-6E8A-4147-A177-3AD203B41FA5}">
                      <a16:colId xmlns:a16="http://schemas.microsoft.com/office/drawing/2014/main" val="2480711835"/>
                    </a:ext>
                  </a:extLst>
                </a:gridCol>
                <a:gridCol w="2709333">
                  <a:extLst>
                    <a:ext uri="{9D8B030D-6E8A-4147-A177-3AD203B41FA5}">
                      <a16:colId xmlns:a16="http://schemas.microsoft.com/office/drawing/2014/main" val="2162703656"/>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29611394"/>
                  </a:ext>
                </a:extLst>
              </a:tr>
            </a:tbl>
          </a:graphicData>
        </a:graphic>
      </p:graphicFrame>
      <p:sp>
        <p:nvSpPr>
          <p:cNvPr id="13" name="TextBox 12">
            <a:extLst>
              <a:ext uri="{FF2B5EF4-FFF2-40B4-BE49-F238E27FC236}">
                <a16:creationId xmlns:a16="http://schemas.microsoft.com/office/drawing/2014/main" id="{FC619693-9DA0-4640-9F77-7A61817CFE11}"/>
              </a:ext>
            </a:extLst>
          </p:cNvPr>
          <p:cNvSpPr txBox="1"/>
          <p:nvPr/>
        </p:nvSpPr>
        <p:spPr>
          <a:xfrm>
            <a:off x="0" y="24400"/>
            <a:ext cx="12192000" cy="646331"/>
          </a:xfrm>
          <a:prstGeom prst="rect">
            <a:avLst/>
          </a:prstGeom>
          <a:noFill/>
        </p:spPr>
        <p:txBody>
          <a:bodyPr wrap="square" rtlCol="0">
            <a:spAutoFit/>
          </a:bodyPr>
          <a:lstStyle/>
          <a:p>
            <a:pPr algn="ctr"/>
            <a:r>
              <a:rPr lang="en-US" sz="3600" u="sng">
                <a:latin typeface="Arial" panose="020B0604020202020204"/>
              </a:rPr>
              <a:t>Threshold Test</a:t>
            </a:r>
          </a:p>
        </p:txBody>
      </p:sp>
      <p:sp>
        <p:nvSpPr>
          <p:cNvPr id="21" name="TextBox 20">
            <a:extLst>
              <a:ext uri="{FF2B5EF4-FFF2-40B4-BE49-F238E27FC236}">
                <a16:creationId xmlns:a16="http://schemas.microsoft.com/office/drawing/2014/main" id="{BC89822F-1CCB-4305-9EC3-97969281A7F0}"/>
              </a:ext>
            </a:extLst>
          </p:cNvPr>
          <p:cNvSpPr txBox="1"/>
          <p:nvPr/>
        </p:nvSpPr>
        <p:spPr>
          <a:xfrm>
            <a:off x="636587" y="769295"/>
            <a:ext cx="10918825" cy="3170099"/>
          </a:xfrm>
          <a:prstGeom prst="rect">
            <a:avLst/>
          </a:prstGeom>
          <a:noFill/>
        </p:spPr>
        <p:txBody>
          <a:bodyPr wrap="square" rtlCol="0">
            <a:spAutoFit/>
          </a:bodyPr>
          <a:lstStyle/>
          <a:p>
            <a:pPr marL="285750" indent="-285750">
              <a:buFont typeface="Arial" panose="020B0604020202020204" pitchFamily="34" charset="0"/>
              <a:buChar char="•"/>
            </a:pPr>
            <a:r>
              <a:rPr lang="en-US" sz="2000"/>
              <a:t>The IOUs are in general agreement that if the sum of all foundational activities supporting mitigations exceeds a pre-defined threshold, then the IOUs should attempt to allocate the costs or provide RSEs for foundational activities through a portfolio.</a:t>
            </a:r>
          </a:p>
          <a:p>
            <a:pPr marL="285750" indent="-285750">
              <a:buFont typeface="Arial" panose="020B0604020202020204" pitchFamily="34" charset="0"/>
              <a:buChar char="•"/>
            </a:pPr>
            <a:r>
              <a:rPr lang="en-US" sz="2000"/>
              <a:t>The IOUs are open to discussions regarding what an appropriate and useful threshold limit should be.  The threshold could take the form of either a set dollar amount or potentially be measured as a percentage of the mitigation costs the foundational activities support. </a:t>
            </a:r>
          </a:p>
          <a:p>
            <a:pPr marL="285750" indent="-285750">
              <a:buFont typeface="Arial" panose="020B0604020202020204" pitchFamily="34" charset="0"/>
              <a:buChar char="•"/>
            </a:pPr>
            <a:r>
              <a:rPr lang="en-US" sz="2000"/>
              <a:t>If parties believe that a stated threshold is needed now, the IOUs recommend the Row 28 backstop amounts from the SMAP Settlement Agreement (SA) as an objective measure that can be considered further or refined by Staff and the parties in future SMAP proceedings.  Those amounts are listed below and would apply to the </a:t>
            </a:r>
            <a:r>
              <a:rPr lang="en-US" sz="2000" i="1"/>
              <a:t>sum</a:t>
            </a:r>
            <a:r>
              <a:rPr lang="en-US" sz="2000"/>
              <a:t> of all foundational activities.</a:t>
            </a:r>
          </a:p>
        </p:txBody>
      </p:sp>
      <p:graphicFrame>
        <p:nvGraphicFramePr>
          <p:cNvPr id="2" name="Table 2">
            <a:extLst>
              <a:ext uri="{FF2B5EF4-FFF2-40B4-BE49-F238E27FC236}">
                <a16:creationId xmlns:a16="http://schemas.microsoft.com/office/drawing/2014/main" id="{8E513A12-69CB-41AD-8E9A-50B264C9D348}"/>
              </a:ext>
            </a:extLst>
          </p:cNvPr>
          <p:cNvGraphicFramePr>
            <a:graphicFrameLocks noGrp="1"/>
          </p:cNvGraphicFramePr>
          <p:nvPr>
            <p:extLst>
              <p:ext uri="{D42A27DB-BD31-4B8C-83A1-F6EECF244321}">
                <p14:modId xmlns:p14="http://schemas.microsoft.com/office/powerpoint/2010/main" val="2294723511"/>
              </p:ext>
            </p:extLst>
          </p:nvPr>
        </p:nvGraphicFramePr>
        <p:xfrm>
          <a:off x="1694375" y="4178992"/>
          <a:ext cx="8127999" cy="2123440"/>
        </p:xfrm>
        <a:graphic>
          <a:graphicData uri="http://schemas.openxmlformats.org/drawingml/2006/table">
            <a:tbl>
              <a:tblPr firstRow="1" bandRow="1">
                <a:tableStyleId>{073A0DAA-6AF3-43AB-8588-CEC1D06C72B9}</a:tableStyleId>
              </a:tblPr>
              <a:tblGrid>
                <a:gridCol w="2709333">
                  <a:extLst>
                    <a:ext uri="{9D8B030D-6E8A-4147-A177-3AD203B41FA5}">
                      <a16:colId xmlns:a16="http://schemas.microsoft.com/office/drawing/2014/main" val="3656737947"/>
                    </a:ext>
                  </a:extLst>
                </a:gridCol>
                <a:gridCol w="2709333">
                  <a:extLst>
                    <a:ext uri="{9D8B030D-6E8A-4147-A177-3AD203B41FA5}">
                      <a16:colId xmlns:a16="http://schemas.microsoft.com/office/drawing/2014/main" val="2460350150"/>
                    </a:ext>
                  </a:extLst>
                </a:gridCol>
                <a:gridCol w="2709333">
                  <a:extLst>
                    <a:ext uri="{9D8B030D-6E8A-4147-A177-3AD203B41FA5}">
                      <a16:colId xmlns:a16="http://schemas.microsoft.com/office/drawing/2014/main" val="222943642"/>
                    </a:ext>
                  </a:extLst>
                </a:gridCol>
              </a:tblGrid>
              <a:tr h="370840">
                <a:tc>
                  <a:txBody>
                    <a:bodyPr/>
                    <a:lstStyle/>
                    <a:p>
                      <a:r>
                        <a:rPr lang="en-US"/>
                        <a:t>Utility</a:t>
                      </a:r>
                    </a:p>
                  </a:txBody>
                  <a:tcPr anchor="ctr"/>
                </a:tc>
                <a:tc>
                  <a:txBody>
                    <a:bodyPr/>
                    <a:lstStyle/>
                    <a:p>
                      <a:pPr algn="ctr"/>
                      <a:r>
                        <a:rPr lang="en-US"/>
                        <a:t>Capital* </a:t>
                      </a:r>
                    </a:p>
                    <a:p>
                      <a:pPr algn="ctr"/>
                      <a:r>
                        <a:rPr lang="en-US" b="0" i="1"/>
                        <a:t>(Cumulative over 3 Years)</a:t>
                      </a:r>
                    </a:p>
                  </a:txBody>
                  <a:tcPr anchor="ctr"/>
                </a:tc>
                <a:tc>
                  <a:txBody>
                    <a:bodyPr/>
                    <a:lstStyle/>
                    <a:p>
                      <a:pPr algn="ctr"/>
                      <a:r>
                        <a:rPr lang="en-US"/>
                        <a:t>Expense</a:t>
                      </a:r>
                    </a:p>
                    <a:p>
                      <a:pPr algn="ctr"/>
                      <a:r>
                        <a:rPr lang="en-US" b="0" i="1"/>
                        <a:t> (Test Year)</a:t>
                      </a:r>
                    </a:p>
                  </a:txBody>
                  <a:tcPr anchor="ctr"/>
                </a:tc>
                <a:extLst>
                  <a:ext uri="{0D108BD9-81ED-4DB2-BD59-A6C34878D82A}">
                    <a16:rowId xmlns:a16="http://schemas.microsoft.com/office/drawing/2014/main" val="4270472934"/>
                  </a:ext>
                </a:extLst>
              </a:tr>
              <a:tr h="370840">
                <a:tc>
                  <a:txBody>
                    <a:bodyPr/>
                    <a:lstStyle/>
                    <a:p>
                      <a:pPr algn="l" fontAlgn="b"/>
                      <a:r>
                        <a:rPr lang="en-US" sz="1800" b="0" u="none" strike="noStrike">
                          <a:solidFill>
                            <a:srgbClr val="000000"/>
                          </a:solidFill>
                          <a:effectLst/>
                        </a:rPr>
                        <a:t>PG&amp;E</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a:solidFill>
                            <a:srgbClr val="000000"/>
                          </a:solidFill>
                          <a:effectLst/>
                        </a:rPr>
                        <a:t>$75.0 </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a:solidFill>
                            <a:srgbClr val="000000"/>
                          </a:solidFill>
                          <a:effectLst/>
                        </a:rPr>
                        <a:t>$15.0 </a:t>
                      </a:r>
                      <a:endParaRPr lang="en-US" sz="1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5725874"/>
                  </a:ext>
                </a:extLst>
              </a:tr>
              <a:tr h="370840">
                <a:tc>
                  <a:txBody>
                    <a:bodyPr/>
                    <a:lstStyle/>
                    <a:p>
                      <a:pPr algn="l" fontAlgn="b"/>
                      <a:r>
                        <a:rPr lang="en-US" sz="1800" b="0" u="none" strike="noStrike">
                          <a:solidFill>
                            <a:srgbClr val="000000"/>
                          </a:solidFill>
                          <a:effectLst/>
                        </a:rPr>
                        <a:t>SCE</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a:solidFill>
                            <a:srgbClr val="000000"/>
                          </a:solidFill>
                          <a:effectLst/>
                        </a:rPr>
                        <a:t>$75.0 </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a:solidFill>
                            <a:srgbClr val="000000"/>
                          </a:solidFill>
                          <a:effectLst/>
                        </a:rPr>
                        <a:t>$15.0 </a:t>
                      </a:r>
                      <a:endParaRPr lang="en-US" sz="1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36692982"/>
                  </a:ext>
                </a:extLst>
              </a:tr>
              <a:tr h="370840">
                <a:tc>
                  <a:txBody>
                    <a:bodyPr/>
                    <a:lstStyle/>
                    <a:p>
                      <a:pPr algn="l" fontAlgn="b"/>
                      <a:r>
                        <a:rPr lang="en-US" sz="1800" b="0" u="none" strike="noStrike">
                          <a:solidFill>
                            <a:srgbClr val="000000"/>
                          </a:solidFill>
                          <a:effectLst/>
                        </a:rPr>
                        <a:t>SoCalGas</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a:solidFill>
                            <a:srgbClr val="000000"/>
                          </a:solidFill>
                          <a:effectLst/>
                        </a:rPr>
                        <a:t>$75.0 </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a:solidFill>
                            <a:srgbClr val="000000"/>
                          </a:solidFill>
                          <a:effectLst/>
                        </a:rPr>
                        <a:t>$15.0 </a:t>
                      </a:r>
                      <a:endParaRPr lang="en-US" sz="1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91217285"/>
                  </a:ext>
                </a:extLst>
              </a:tr>
              <a:tr h="370840">
                <a:tc>
                  <a:txBody>
                    <a:bodyPr/>
                    <a:lstStyle/>
                    <a:p>
                      <a:pPr algn="l" fontAlgn="b"/>
                      <a:r>
                        <a:rPr lang="en-US" sz="1800" b="0" u="none" strike="noStrike">
                          <a:solidFill>
                            <a:srgbClr val="000000"/>
                          </a:solidFill>
                          <a:effectLst/>
                        </a:rPr>
                        <a:t>SDG&amp;E</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a:solidFill>
                            <a:srgbClr val="000000"/>
                          </a:solidFill>
                          <a:effectLst/>
                        </a:rPr>
                        <a:t>$37.5 </a:t>
                      </a:r>
                      <a:endParaRPr lang="en-US" sz="18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800" b="0" u="none" strike="noStrike">
                          <a:solidFill>
                            <a:srgbClr val="000000"/>
                          </a:solidFill>
                          <a:effectLst/>
                        </a:rPr>
                        <a:t>$7.5 </a:t>
                      </a:r>
                      <a:endParaRPr lang="en-US" sz="1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4288100"/>
                  </a:ext>
                </a:extLst>
              </a:tr>
            </a:tbl>
          </a:graphicData>
        </a:graphic>
      </p:graphicFrame>
      <p:sp>
        <p:nvSpPr>
          <p:cNvPr id="4" name="TextBox 3">
            <a:extLst>
              <a:ext uri="{FF2B5EF4-FFF2-40B4-BE49-F238E27FC236}">
                <a16:creationId xmlns:a16="http://schemas.microsoft.com/office/drawing/2014/main" id="{3F855B1D-2FC5-44B5-945D-99C055899AB0}"/>
              </a:ext>
            </a:extLst>
          </p:cNvPr>
          <p:cNvSpPr txBox="1"/>
          <p:nvPr/>
        </p:nvSpPr>
        <p:spPr>
          <a:xfrm>
            <a:off x="400050" y="6469743"/>
            <a:ext cx="11563350" cy="307777"/>
          </a:xfrm>
          <a:prstGeom prst="rect">
            <a:avLst/>
          </a:prstGeom>
          <a:noFill/>
        </p:spPr>
        <p:txBody>
          <a:bodyPr wrap="square" rtlCol="0">
            <a:spAutoFit/>
          </a:bodyPr>
          <a:lstStyle/>
          <a:p>
            <a:r>
              <a:rPr lang="en-US" sz="1400" i="1"/>
              <a:t>* - The capital dollar amounts may need to be updated to $100M over 4 years to reflect moving to a 4-year rate case cycle per D.20-01-002. </a:t>
            </a:r>
          </a:p>
        </p:txBody>
      </p:sp>
    </p:spTree>
    <p:extLst>
      <p:ext uri="{BB962C8B-B14F-4D97-AF65-F5344CB8AC3E}">
        <p14:creationId xmlns:p14="http://schemas.microsoft.com/office/powerpoint/2010/main" val="401287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34A67050-2A31-4110-816D-8630FB5E93D1}"/>
              </a:ext>
            </a:extLst>
          </p:cNvPr>
          <p:cNvGraphicFramePr>
            <a:graphicFrameLocks noGrp="1"/>
          </p:cNvGraphicFramePr>
          <p:nvPr/>
        </p:nvGraphicFramePr>
        <p:xfrm>
          <a:off x="1694375" y="1341463"/>
          <a:ext cx="8127999" cy="37084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435805223"/>
                    </a:ext>
                  </a:extLst>
                </a:gridCol>
                <a:gridCol w="2709333">
                  <a:extLst>
                    <a:ext uri="{9D8B030D-6E8A-4147-A177-3AD203B41FA5}">
                      <a16:colId xmlns:a16="http://schemas.microsoft.com/office/drawing/2014/main" val="2480711835"/>
                    </a:ext>
                  </a:extLst>
                </a:gridCol>
                <a:gridCol w="2709333">
                  <a:extLst>
                    <a:ext uri="{9D8B030D-6E8A-4147-A177-3AD203B41FA5}">
                      <a16:colId xmlns:a16="http://schemas.microsoft.com/office/drawing/2014/main" val="2162703656"/>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29611394"/>
                  </a:ext>
                </a:extLst>
              </a:tr>
            </a:tbl>
          </a:graphicData>
        </a:graphic>
      </p:graphicFrame>
      <p:sp>
        <p:nvSpPr>
          <p:cNvPr id="13" name="TextBox 12">
            <a:extLst>
              <a:ext uri="{FF2B5EF4-FFF2-40B4-BE49-F238E27FC236}">
                <a16:creationId xmlns:a16="http://schemas.microsoft.com/office/drawing/2014/main" id="{FC619693-9DA0-4640-9F77-7A61817CFE11}"/>
              </a:ext>
            </a:extLst>
          </p:cNvPr>
          <p:cNvSpPr txBox="1"/>
          <p:nvPr/>
        </p:nvSpPr>
        <p:spPr>
          <a:xfrm>
            <a:off x="0" y="0"/>
            <a:ext cx="12192000" cy="646331"/>
          </a:xfrm>
          <a:prstGeom prst="rect">
            <a:avLst/>
          </a:prstGeom>
          <a:noFill/>
        </p:spPr>
        <p:txBody>
          <a:bodyPr wrap="square" rtlCol="0">
            <a:spAutoFit/>
          </a:bodyPr>
          <a:lstStyle/>
          <a:p>
            <a:pPr algn="ctr"/>
            <a:r>
              <a:rPr lang="en-US" sz="3600" u="sng">
                <a:latin typeface="Arial" panose="020B0604020202020204"/>
              </a:rPr>
              <a:t>Treatment in the RDF</a:t>
            </a:r>
          </a:p>
        </p:txBody>
      </p:sp>
      <p:sp>
        <p:nvSpPr>
          <p:cNvPr id="2" name="TextBox 1">
            <a:extLst>
              <a:ext uri="{FF2B5EF4-FFF2-40B4-BE49-F238E27FC236}">
                <a16:creationId xmlns:a16="http://schemas.microsoft.com/office/drawing/2014/main" id="{F4A0889B-5C34-4B04-A5B4-FE00F9B0FC60}"/>
              </a:ext>
            </a:extLst>
          </p:cNvPr>
          <p:cNvSpPr txBox="1"/>
          <p:nvPr/>
        </p:nvSpPr>
        <p:spPr>
          <a:xfrm>
            <a:off x="545689" y="945323"/>
            <a:ext cx="11024423" cy="5693866"/>
          </a:xfrm>
          <a:prstGeom prst="rect">
            <a:avLst/>
          </a:prstGeom>
          <a:noFill/>
        </p:spPr>
        <p:txBody>
          <a:bodyPr wrap="square" rtlCol="0">
            <a:spAutoFit/>
          </a:bodyPr>
          <a:lstStyle/>
          <a:p>
            <a:pPr marL="285750" indent="-285750">
              <a:buFont typeface="Arial" panose="020B0604020202020204" pitchFamily="34" charset="0"/>
              <a:buChar char="•"/>
            </a:pPr>
            <a:r>
              <a:rPr lang="en-US" sz="2800"/>
              <a:t>The IOUs agree that no unilateral or arbitrary treatment should be imposed.  For purposes of this discussion, treatment could include any cost allocation methodology (similar to those proposed by Staff in the Ruling), a portfolio analysis as presented by PG&amp;E and/or any other still-to-be-identified methodology for incorporating foundational costs in RSE calculations. </a:t>
            </a:r>
          </a:p>
          <a:p>
            <a:pPr marL="285750" indent="-285750">
              <a:buFont typeface="Arial" panose="020B0604020202020204" pitchFamily="34" charset="0"/>
              <a:buChar char="•"/>
            </a:pPr>
            <a:r>
              <a:rPr lang="en-US" sz="2800"/>
              <a:t>Each IOU should have the ability to determine the specific treatment methodology that aligns to the particular risk analyses the IOU performs in its RAMP, and that clearly and concisely translates to the IOU’s subsequent GRC presentation. </a:t>
            </a:r>
          </a:p>
          <a:p>
            <a:pPr marL="285750" indent="-285750">
              <a:buFont typeface="Arial" panose="020B0604020202020204" pitchFamily="34" charset="0"/>
              <a:buChar char="•"/>
            </a:pPr>
            <a:r>
              <a:rPr lang="en-US" sz="2800"/>
              <a:t>Any methodology must also be consistent with guidance or requirements in the Wildfire Mitigation Plans (WMPs), in order to minimize differences in modeling and reporting as between the WMPs and RAMP.  </a:t>
            </a:r>
          </a:p>
        </p:txBody>
      </p:sp>
    </p:spTree>
    <p:extLst>
      <p:ext uri="{BB962C8B-B14F-4D97-AF65-F5344CB8AC3E}">
        <p14:creationId xmlns:p14="http://schemas.microsoft.com/office/powerpoint/2010/main" val="4143170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2">
            <a:extLst>
              <a:ext uri="{FF2B5EF4-FFF2-40B4-BE49-F238E27FC236}">
                <a16:creationId xmlns:a16="http://schemas.microsoft.com/office/drawing/2014/main" id="{34A67050-2A31-4110-816D-8630FB5E93D1}"/>
              </a:ext>
            </a:extLst>
          </p:cNvPr>
          <p:cNvGraphicFramePr>
            <a:graphicFrameLocks noGrp="1"/>
          </p:cNvGraphicFramePr>
          <p:nvPr/>
        </p:nvGraphicFramePr>
        <p:xfrm>
          <a:off x="1694375" y="1341463"/>
          <a:ext cx="8127999" cy="370840"/>
        </p:xfrm>
        <a:graphic>
          <a:graphicData uri="http://schemas.openxmlformats.org/drawingml/2006/table">
            <a:tbl>
              <a:tblPr firstRow="1" bandRow="1">
                <a:tableStyleId>{2D5ABB26-0587-4C30-8999-92F81FD0307C}</a:tableStyleId>
              </a:tblPr>
              <a:tblGrid>
                <a:gridCol w="2709333">
                  <a:extLst>
                    <a:ext uri="{9D8B030D-6E8A-4147-A177-3AD203B41FA5}">
                      <a16:colId xmlns:a16="http://schemas.microsoft.com/office/drawing/2014/main" val="435805223"/>
                    </a:ext>
                  </a:extLst>
                </a:gridCol>
                <a:gridCol w="2709333">
                  <a:extLst>
                    <a:ext uri="{9D8B030D-6E8A-4147-A177-3AD203B41FA5}">
                      <a16:colId xmlns:a16="http://schemas.microsoft.com/office/drawing/2014/main" val="2480711835"/>
                    </a:ext>
                  </a:extLst>
                </a:gridCol>
                <a:gridCol w="2709333">
                  <a:extLst>
                    <a:ext uri="{9D8B030D-6E8A-4147-A177-3AD203B41FA5}">
                      <a16:colId xmlns:a16="http://schemas.microsoft.com/office/drawing/2014/main" val="2162703656"/>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129611394"/>
                  </a:ext>
                </a:extLst>
              </a:tr>
            </a:tbl>
          </a:graphicData>
        </a:graphic>
      </p:graphicFrame>
      <p:sp>
        <p:nvSpPr>
          <p:cNvPr id="13" name="TextBox 12">
            <a:extLst>
              <a:ext uri="{FF2B5EF4-FFF2-40B4-BE49-F238E27FC236}">
                <a16:creationId xmlns:a16="http://schemas.microsoft.com/office/drawing/2014/main" id="{FC619693-9DA0-4640-9F77-7A61817CFE11}"/>
              </a:ext>
            </a:extLst>
          </p:cNvPr>
          <p:cNvSpPr txBox="1"/>
          <p:nvPr/>
        </p:nvSpPr>
        <p:spPr>
          <a:xfrm>
            <a:off x="0" y="0"/>
            <a:ext cx="12192000" cy="646331"/>
          </a:xfrm>
          <a:prstGeom prst="rect">
            <a:avLst/>
          </a:prstGeom>
          <a:noFill/>
        </p:spPr>
        <p:txBody>
          <a:bodyPr wrap="square" rtlCol="0">
            <a:spAutoFit/>
          </a:bodyPr>
          <a:lstStyle/>
          <a:p>
            <a:pPr algn="ctr"/>
            <a:r>
              <a:rPr lang="en-US" sz="3600" u="sng">
                <a:latin typeface="Arial" panose="020B0604020202020204"/>
              </a:rPr>
              <a:t>Treatment in the RDF</a:t>
            </a:r>
          </a:p>
        </p:txBody>
      </p:sp>
      <p:sp>
        <p:nvSpPr>
          <p:cNvPr id="2" name="TextBox 1">
            <a:extLst>
              <a:ext uri="{FF2B5EF4-FFF2-40B4-BE49-F238E27FC236}">
                <a16:creationId xmlns:a16="http://schemas.microsoft.com/office/drawing/2014/main" id="{F4A0889B-5C34-4B04-A5B4-FE00F9B0FC60}"/>
              </a:ext>
            </a:extLst>
          </p:cNvPr>
          <p:cNvSpPr txBox="1"/>
          <p:nvPr/>
        </p:nvSpPr>
        <p:spPr>
          <a:xfrm>
            <a:off x="545689" y="945323"/>
            <a:ext cx="11024423" cy="4832092"/>
          </a:xfrm>
          <a:prstGeom prst="rect">
            <a:avLst/>
          </a:prstGeom>
          <a:noFill/>
        </p:spPr>
        <p:txBody>
          <a:bodyPr wrap="square" rtlCol="0">
            <a:spAutoFit/>
          </a:bodyPr>
          <a:lstStyle/>
          <a:p>
            <a:pPr marL="285750" indent="-285750">
              <a:buFont typeface="Arial" panose="020B0604020202020204" pitchFamily="34" charset="0"/>
              <a:buChar char="•"/>
            </a:pPr>
            <a:r>
              <a:rPr lang="en-US" sz="2800"/>
              <a:t>The IOUs have concerns that any adopted treatment could significantly distort or skew RSEs to the point that they may no longer provide value to parties. </a:t>
            </a:r>
          </a:p>
          <a:p>
            <a:pPr marL="285750" indent="-285750">
              <a:buFont typeface="Arial" panose="020B0604020202020204" pitchFamily="34" charset="0"/>
              <a:buChar char="•"/>
            </a:pPr>
            <a:r>
              <a:rPr lang="en-US" sz="2800"/>
              <a:t>If any non-vetted methodology does get adopted, it could result in additional burdens to provide another set of RSE’s, in addition to the adopted methodology, that the IOUs feel are more appropriate.  This would only complicate the already extensive and technical process of developing and finalizing the RAMP showing and efficiently assisting the review process. </a:t>
            </a:r>
          </a:p>
          <a:p>
            <a:pPr marL="285750" indent="-285750">
              <a:buFont typeface="Arial" panose="020B0604020202020204" pitchFamily="34" charset="0"/>
              <a:buChar char="•"/>
            </a:pPr>
            <a:r>
              <a:rPr lang="en-US" sz="2800"/>
              <a:t>A further complication, one that has not been discussed to date, is how any methodology would be incorporated at the </a:t>
            </a:r>
            <a:r>
              <a:rPr lang="en-US" sz="2800" i="1"/>
              <a:t>tranche</a:t>
            </a:r>
            <a:r>
              <a:rPr lang="en-US" sz="2800"/>
              <a:t> level. </a:t>
            </a:r>
          </a:p>
        </p:txBody>
      </p:sp>
    </p:spTree>
    <p:extLst>
      <p:ext uri="{BB962C8B-B14F-4D97-AF65-F5344CB8AC3E}">
        <p14:creationId xmlns:p14="http://schemas.microsoft.com/office/powerpoint/2010/main" val="1568407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40908-5717-43ED-B35E-8E8D598E67D0}"/>
              </a:ext>
            </a:extLst>
          </p:cNvPr>
          <p:cNvSpPr>
            <a:spLocks noGrp="1"/>
          </p:cNvSpPr>
          <p:nvPr>
            <p:ph type="title"/>
          </p:nvPr>
        </p:nvSpPr>
        <p:spPr>
          <a:xfrm>
            <a:off x="838200" y="50883"/>
            <a:ext cx="10515600" cy="1325563"/>
          </a:xfrm>
        </p:spPr>
        <p:txBody>
          <a:bodyPr/>
          <a:lstStyle/>
          <a:p>
            <a:r>
              <a:rPr lang="en-US"/>
              <a:t>PG&amp;E’s Portfolio Approach for RSE Treatment for Foundational Programs</a:t>
            </a:r>
          </a:p>
        </p:txBody>
      </p:sp>
      <p:sp>
        <p:nvSpPr>
          <p:cNvPr id="4" name="Content Placeholder 3">
            <a:extLst>
              <a:ext uri="{FF2B5EF4-FFF2-40B4-BE49-F238E27FC236}">
                <a16:creationId xmlns:a16="http://schemas.microsoft.com/office/drawing/2014/main" id="{844D2C13-019B-4FCC-AC03-DAFFAD321D1A}"/>
              </a:ext>
            </a:extLst>
          </p:cNvPr>
          <p:cNvSpPr>
            <a:spLocks noGrp="1"/>
          </p:cNvSpPr>
          <p:nvPr>
            <p:ph idx="1"/>
          </p:nvPr>
        </p:nvSpPr>
        <p:spPr>
          <a:xfrm>
            <a:off x="440757" y="1351856"/>
            <a:ext cx="11567160" cy="5355312"/>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For programs that pass the Threshold Test, a “Portfolio” RSE </a:t>
            </a:r>
            <a:r>
              <a:rPr lang="en-US">
                <a:solidFill>
                  <a:srgbClr val="000000"/>
                </a:solidFill>
                <a:latin typeface="Arial" panose="020B0604020202020204"/>
              </a:rPr>
              <a:t>could be</a:t>
            </a: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 calculated</a:t>
            </a:r>
            <a:r>
              <a:rPr lang="en-US">
                <a:solidFill>
                  <a:srgbClr val="000000"/>
                </a:solidFill>
                <a:latin typeface="Arial" panose="020B0604020202020204"/>
              </a:rPr>
              <a:t> w</a:t>
            </a:r>
            <a:r>
              <a:rPr kumimoji="0" lang="en-US" sz="1800" b="0" i="0" u="none" strike="noStrike" kern="1200" cap="none" spc="0" normalizeH="0" baseline="0" noProof="0" err="1">
                <a:ln>
                  <a:noFill/>
                </a:ln>
                <a:solidFill>
                  <a:srgbClr val="000000"/>
                </a:solidFill>
                <a:effectLst/>
                <a:uLnTx/>
                <a:uFillTx/>
                <a:latin typeface="Arial" panose="020B0604020202020204"/>
                <a:ea typeface="+mn-ea"/>
                <a:cs typeface="+mn-cs"/>
              </a:rPr>
              <a:t>hich</a:t>
            </a: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 includes both the mitigation and the enabling foundational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err="1">
                <a:ln>
                  <a:noFill/>
                </a:ln>
                <a:solidFill>
                  <a:srgbClr val="000000"/>
                </a:solidFill>
                <a:effectLst/>
                <a:uLnTx/>
                <a:uFillTx/>
                <a:latin typeface="Arial" panose="020B0604020202020204"/>
                <a:ea typeface="+mn-ea"/>
                <a:cs typeface="+mn-cs"/>
              </a:rPr>
              <a:t>RSE</a:t>
            </a:r>
            <a:r>
              <a:rPr kumimoji="0" lang="en-US" sz="1800" b="0" i="0" u="none" strike="noStrike" kern="1200" cap="none" spc="0" normalizeH="0" baseline="-25000" noProof="0" err="1">
                <a:ln>
                  <a:noFill/>
                </a:ln>
                <a:solidFill>
                  <a:srgbClr val="000000"/>
                </a:solidFill>
                <a:effectLst/>
                <a:uLnTx/>
                <a:uFillTx/>
                <a:latin typeface="Arial" panose="020B0604020202020204"/>
                <a:ea typeface="+mn-ea"/>
                <a:cs typeface="+mn-cs"/>
              </a:rPr>
              <a:t>”portfolio</a:t>
            </a:r>
            <a:r>
              <a:rPr kumimoji="0" lang="en-US" sz="1800" b="0" i="0" u="none" strike="noStrike" kern="1200" cap="none" spc="0" normalizeH="0" baseline="-25000" noProof="0">
                <a:ln>
                  <a:noFill/>
                </a:ln>
                <a:solidFill>
                  <a:srgbClr val="000000"/>
                </a:solidFill>
                <a:effectLst/>
                <a:uLnTx/>
                <a:uFillTx/>
                <a:latin typeface="Arial" panose="020B0604020202020204"/>
                <a:ea typeface="+mn-ea"/>
                <a:cs typeface="+mn-cs"/>
              </a:rPr>
              <a:t>”</a:t>
            </a: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 = (Combined Risk Reduction of M1, M2, M3) / (Total Cost, incl Foundational Programs)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Mitigations continue to report RSEs per Settlement Agreement: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RSE</a:t>
            </a:r>
            <a:r>
              <a:rPr kumimoji="0" lang="en-US" sz="1800" b="0" i="0" u="none" strike="noStrike" kern="1200" cap="none" spc="0" normalizeH="0" baseline="-25000" noProof="0">
                <a:ln>
                  <a:noFill/>
                </a:ln>
                <a:solidFill>
                  <a:srgbClr val="000000"/>
                </a:solidFill>
                <a:effectLst/>
                <a:uLnTx/>
                <a:uFillTx/>
                <a:latin typeface="Arial" panose="020B0604020202020204"/>
                <a:ea typeface="+mn-ea"/>
                <a:cs typeface="+mn-cs"/>
              </a:rPr>
              <a:t>M1</a:t>
            </a: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 Risk Reduction of M1/Cost of M1 , RSE</a:t>
            </a:r>
            <a:r>
              <a:rPr kumimoji="0" lang="en-US" sz="1800" b="0" i="0" u="none" strike="noStrike" kern="1200" cap="none" spc="0" normalizeH="0" baseline="-25000" noProof="0">
                <a:ln>
                  <a:noFill/>
                </a:ln>
                <a:solidFill>
                  <a:srgbClr val="000000"/>
                </a:solidFill>
                <a:effectLst/>
                <a:uLnTx/>
                <a:uFillTx/>
                <a:latin typeface="Arial" panose="020B0604020202020204"/>
                <a:ea typeface="+mn-ea"/>
                <a:cs typeface="+mn-cs"/>
              </a:rPr>
              <a:t>M2</a:t>
            </a: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 Risk Reduction of M2/Cost of M2, etc.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solidFill>
                <a:srgbClr val="000000"/>
              </a:solidFill>
              <a:latin typeface="Arial" panose="020B060402020202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panose="020B0604020202020204"/>
                <a:ea typeface="+mn-ea"/>
                <a:cs typeface="+mn-cs"/>
              </a:rPr>
              <a:t>PG&amp;E is amenable to providing tools to allow for investigation of other “portfolios”, e.g. (M1, M2, F1, F2)</a:t>
            </a:r>
          </a:p>
        </p:txBody>
      </p:sp>
      <p:sp>
        <p:nvSpPr>
          <p:cNvPr id="16" name="Rectangle 15">
            <a:extLst>
              <a:ext uri="{FF2B5EF4-FFF2-40B4-BE49-F238E27FC236}">
                <a16:creationId xmlns:a16="http://schemas.microsoft.com/office/drawing/2014/main" id="{A2D73926-4437-4702-8A2F-3166D3624A35}"/>
              </a:ext>
            </a:extLst>
          </p:cNvPr>
          <p:cNvSpPr/>
          <p:nvPr/>
        </p:nvSpPr>
        <p:spPr>
          <a:xfrm>
            <a:off x="4825465" y="3792194"/>
            <a:ext cx="1270535" cy="548640"/>
          </a:xfrm>
          <a:prstGeom prst="rect">
            <a:avLst/>
          </a:prstGeom>
          <a:gradFill rotWithShape="1">
            <a:gsLst>
              <a:gs pos="0">
                <a:srgbClr val="0089C4">
                  <a:satMod val="103000"/>
                  <a:lumMod val="102000"/>
                  <a:tint val="94000"/>
                </a:srgbClr>
              </a:gs>
              <a:gs pos="50000">
                <a:srgbClr val="0089C4">
                  <a:satMod val="110000"/>
                  <a:lumMod val="100000"/>
                  <a:shade val="100000"/>
                </a:srgbClr>
              </a:gs>
              <a:gs pos="100000">
                <a:srgbClr val="0089C4">
                  <a:lumMod val="99000"/>
                  <a:satMod val="120000"/>
                  <a:shade val="78000"/>
                </a:srgbClr>
              </a:gs>
            </a:gsLst>
            <a:lin ang="5400000" scaled="0"/>
          </a:gradFill>
          <a:ln w="6350" cap="flat" cmpd="sng" algn="ctr">
            <a:solidFill>
              <a:srgbClr val="0089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FFFFFF"/>
                </a:solidFill>
                <a:effectLst/>
                <a:uLnTx/>
                <a:uFillTx/>
                <a:latin typeface="Arial" panose="020B0604020202020204"/>
                <a:ea typeface="+mn-ea"/>
                <a:cs typeface="+mn-cs"/>
              </a:rPr>
              <a:t>F1</a:t>
            </a:r>
          </a:p>
        </p:txBody>
      </p:sp>
      <p:sp>
        <p:nvSpPr>
          <p:cNvPr id="17" name="Rectangle 16">
            <a:extLst>
              <a:ext uri="{FF2B5EF4-FFF2-40B4-BE49-F238E27FC236}">
                <a16:creationId xmlns:a16="http://schemas.microsoft.com/office/drawing/2014/main" id="{E03F6FD4-09A4-49C8-B48F-5DC20BB0F2BE}"/>
              </a:ext>
            </a:extLst>
          </p:cNvPr>
          <p:cNvSpPr/>
          <p:nvPr/>
        </p:nvSpPr>
        <p:spPr>
          <a:xfrm>
            <a:off x="6922170" y="3792194"/>
            <a:ext cx="1270535" cy="548640"/>
          </a:xfrm>
          <a:prstGeom prst="rect">
            <a:avLst/>
          </a:prstGeom>
          <a:gradFill rotWithShape="1">
            <a:gsLst>
              <a:gs pos="0">
                <a:srgbClr val="0089C4">
                  <a:satMod val="103000"/>
                  <a:lumMod val="102000"/>
                  <a:tint val="94000"/>
                </a:srgbClr>
              </a:gs>
              <a:gs pos="50000">
                <a:srgbClr val="0089C4">
                  <a:satMod val="110000"/>
                  <a:lumMod val="100000"/>
                  <a:shade val="100000"/>
                </a:srgbClr>
              </a:gs>
              <a:gs pos="100000">
                <a:srgbClr val="0089C4">
                  <a:lumMod val="99000"/>
                  <a:satMod val="120000"/>
                  <a:shade val="78000"/>
                </a:srgbClr>
              </a:gs>
            </a:gsLst>
            <a:lin ang="5400000" scaled="0"/>
          </a:gradFill>
          <a:ln w="6350" cap="flat" cmpd="sng" algn="ctr">
            <a:solidFill>
              <a:srgbClr val="0089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FFFFFF"/>
                </a:solidFill>
                <a:effectLst/>
                <a:uLnTx/>
                <a:uFillTx/>
                <a:latin typeface="Arial" panose="020B0604020202020204"/>
                <a:ea typeface="+mn-ea"/>
                <a:cs typeface="+mn-cs"/>
              </a:rPr>
              <a:t>F2</a:t>
            </a:r>
          </a:p>
        </p:txBody>
      </p:sp>
      <p:sp>
        <p:nvSpPr>
          <p:cNvPr id="18" name="Rectangle 17">
            <a:extLst>
              <a:ext uri="{FF2B5EF4-FFF2-40B4-BE49-F238E27FC236}">
                <a16:creationId xmlns:a16="http://schemas.microsoft.com/office/drawing/2014/main" id="{787CD290-56C4-424B-BD4B-C9E6CC9D052A}"/>
              </a:ext>
            </a:extLst>
          </p:cNvPr>
          <p:cNvSpPr/>
          <p:nvPr/>
        </p:nvSpPr>
        <p:spPr>
          <a:xfrm>
            <a:off x="4109991" y="2303815"/>
            <a:ext cx="1270535" cy="548640"/>
          </a:xfrm>
          <a:prstGeom prst="rect">
            <a:avLst/>
          </a:prstGeom>
          <a:solidFill>
            <a:srgbClr val="00465C">
              <a:lumMod val="75000"/>
            </a:srgbClr>
          </a:solidFill>
          <a:ln w="6350" cap="flat" cmpd="sng" algn="ctr">
            <a:solidFill>
              <a:srgbClr val="0089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FFFFFF"/>
                </a:solidFill>
                <a:effectLst/>
                <a:uLnTx/>
                <a:uFillTx/>
                <a:latin typeface="Arial" panose="020B0604020202020204"/>
                <a:ea typeface="+mn-ea"/>
                <a:cs typeface="+mn-cs"/>
              </a:rPr>
              <a:t>M1</a:t>
            </a:r>
          </a:p>
        </p:txBody>
      </p:sp>
      <p:sp>
        <p:nvSpPr>
          <p:cNvPr id="19" name="Rectangle 18">
            <a:extLst>
              <a:ext uri="{FF2B5EF4-FFF2-40B4-BE49-F238E27FC236}">
                <a16:creationId xmlns:a16="http://schemas.microsoft.com/office/drawing/2014/main" id="{A70507A6-16D6-4CB4-931C-42BBAB2C1593}"/>
              </a:ext>
            </a:extLst>
          </p:cNvPr>
          <p:cNvSpPr/>
          <p:nvPr/>
        </p:nvSpPr>
        <p:spPr>
          <a:xfrm>
            <a:off x="5864992" y="2303815"/>
            <a:ext cx="1270535" cy="548640"/>
          </a:xfrm>
          <a:prstGeom prst="rect">
            <a:avLst/>
          </a:prstGeom>
          <a:solidFill>
            <a:srgbClr val="00465C">
              <a:lumMod val="75000"/>
            </a:srgbClr>
          </a:solidFill>
          <a:ln w="6350" cap="flat" cmpd="sng" algn="ctr">
            <a:solidFill>
              <a:srgbClr val="0089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FFFFFF"/>
                </a:solidFill>
                <a:effectLst/>
                <a:uLnTx/>
                <a:uFillTx/>
                <a:latin typeface="Arial" panose="020B0604020202020204"/>
                <a:ea typeface="+mn-ea"/>
                <a:cs typeface="+mn-cs"/>
              </a:rPr>
              <a:t>M2</a:t>
            </a:r>
          </a:p>
        </p:txBody>
      </p:sp>
      <p:sp>
        <p:nvSpPr>
          <p:cNvPr id="20" name="Rectangle 19">
            <a:extLst>
              <a:ext uri="{FF2B5EF4-FFF2-40B4-BE49-F238E27FC236}">
                <a16:creationId xmlns:a16="http://schemas.microsoft.com/office/drawing/2014/main" id="{F807B22E-52B3-4D77-BF83-50A9C27ACBFA}"/>
              </a:ext>
            </a:extLst>
          </p:cNvPr>
          <p:cNvSpPr/>
          <p:nvPr/>
        </p:nvSpPr>
        <p:spPr>
          <a:xfrm>
            <a:off x="7637645" y="2303815"/>
            <a:ext cx="1270535" cy="548640"/>
          </a:xfrm>
          <a:prstGeom prst="rect">
            <a:avLst/>
          </a:prstGeom>
          <a:solidFill>
            <a:srgbClr val="00465C">
              <a:lumMod val="75000"/>
            </a:srgbClr>
          </a:solidFill>
          <a:ln w="6350" cap="flat" cmpd="sng" algn="ctr">
            <a:solidFill>
              <a:srgbClr val="0089C4"/>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a:ln>
                  <a:noFill/>
                </a:ln>
                <a:solidFill>
                  <a:srgbClr val="FFFFFF"/>
                </a:solidFill>
                <a:effectLst/>
                <a:uLnTx/>
                <a:uFillTx/>
                <a:latin typeface="Arial" panose="020B0604020202020204"/>
                <a:ea typeface="+mn-ea"/>
                <a:cs typeface="+mn-cs"/>
              </a:rPr>
              <a:t>M3</a:t>
            </a:r>
          </a:p>
        </p:txBody>
      </p:sp>
      <p:cxnSp>
        <p:nvCxnSpPr>
          <p:cNvPr id="21" name="Straight Arrow Connector 20">
            <a:extLst>
              <a:ext uri="{FF2B5EF4-FFF2-40B4-BE49-F238E27FC236}">
                <a16:creationId xmlns:a16="http://schemas.microsoft.com/office/drawing/2014/main" id="{7EC1F578-AE9E-4878-A6A0-E5F5592A7A4F}"/>
              </a:ext>
            </a:extLst>
          </p:cNvPr>
          <p:cNvCxnSpPr>
            <a:stCxn id="16" idx="0"/>
            <a:endCxn id="18" idx="2"/>
          </p:cNvCxnSpPr>
          <p:nvPr/>
        </p:nvCxnSpPr>
        <p:spPr>
          <a:xfrm flipH="1" flipV="1">
            <a:off x="4745259" y="2852455"/>
            <a:ext cx="715474" cy="939739"/>
          </a:xfrm>
          <a:prstGeom prst="straightConnector1">
            <a:avLst/>
          </a:prstGeom>
          <a:noFill/>
          <a:ln w="12700" cap="flat" cmpd="sng" algn="ctr">
            <a:solidFill>
              <a:srgbClr val="0089C4"/>
            </a:solidFill>
            <a:prstDash val="solid"/>
            <a:miter lim="800000"/>
            <a:tailEnd type="triangle"/>
          </a:ln>
          <a:effectLst/>
        </p:spPr>
      </p:cxnSp>
      <p:cxnSp>
        <p:nvCxnSpPr>
          <p:cNvPr id="22" name="Straight Arrow Connector 21">
            <a:extLst>
              <a:ext uri="{FF2B5EF4-FFF2-40B4-BE49-F238E27FC236}">
                <a16:creationId xmlns:a16="http://schemas.microsoft.com/office/drawing/2014/main" id="{829C6245-31CE-4FF3-8BC4-9AFAD7ADF022}"/>
              </a:ext>
            </a:extLst>
          </p:cNvPr>
          <p:cNvCxnSpPr>
            <a:cxnSpLocks/>
            <a:stCxn id="16" idx="0"/>
            <a:endCxn id="19" idx="2"/>
          </p:cNvCxnSpPr>
          <p:nvPr/>
        </p:nvCxnSpPr>
        <p:spPr>
          <a:xfrm flipV="1">
            <a:off x="5460733" y="2852455"/>
            <a:ext cx="1039527" cy="939739"/>
          </a:xfrm>
          <a:prstGeom prst="straightConnector1">
            <a:avLst/>
          </a:prstGeom>
          <a:noFill/>
          <a:ln w="12700" cap="flat" cmpd="sng" algn="ctr">
            <a:solidFill>
              <a:srgbClr val="0089C4"/>
            </a:solidFill>
            <a:prstDash val="solid"/>
            <a:miter lim="800000"/>
            <a:tailEnd type="triangle"/>
          </a:ln>
          <a:effectLst/>
        </p:spPr>
      </p:cxnSp>
      <p:cxnSp>
        <p:nvCxnSpPr>
          <p:cNvPr id="23" name="Straight Arrow Connector 22">
            <a:extLst>
              <a:ext uri="{FF2B5EF4-FFF2-40B4-BE49-F238E27FC236}">
                <a16:creationId xmlns:a16="http://schemas.microsoft.com/office/drawing/2014/main" id="{14CF0ABB-785F-466E-A300-32FC9D5A4153}"/>
              </a:ext>
            </a:extLst>
          </p:cNvPr>
          <p:cNvCxnSpPr>
            <a:cxnSpLocks/>
            <a:stCxn id="17" idx="0"/>
            <a:endCxn id="19" idx="2"/>
          </p:cNvCxnSpPr>
          <p:nvPr/>
        </p:nvCxnSpPr>
        <p:spPr>
          <a:xfrm flipH="1" flipV="1">
            <a:off x="6500260" y="2852455"/>
            <a:ext cx="1057178" cy="939739"/>
          </a:xfrm>
          <a:prstGeom prst="straightConnector1">
            <a:avLst/>
          </a:prstGeom>
          <a:noFill/>
          <a:ln w="12700" cap="flat" cmpd="sng" algn="ctr">
            <a:solidFill>
              <a:srgbClr val="0089C4"/>
            </a:solidFill>
            <a:prstDash val="solid"/>
            <a:miter lim="800000"/>
            <a:tailEnd type="triangle"/>
          </a:ln>
          <a:effectLst/>
        </p:spPr>
      </p:cxnSp>
      <p:cxnSp>
        <p:nvCxnSpPr>
          <p:cNvPr id="24" name="Straight Arrow Connector 23">
            <a:extLst>
              <a:ext uri="{FF2B5EF4-FFF2-40B4-BE49-F238E27FC236}">
                <a16:creationId xmlns:a16="http://schemas.microsoft.com/office/drawing/2014/main" id="{F3201701-1C83-4037-9D66-C56758A814C6}"/>
              </a:ext>
            </a:extLst>
          </p:cNvPr>
          <p:cNvCxnSpPr>
            <a:cxnSpLocks/>
            <a:stCxn id="17" idx="0"/>
            <a:endCxn id="20" idx="2"/>
          </p:cNvCxnSpPr>
          <p:nvPr/>
        </p:nvCxnSpPr>
        <p:spPr>
          <a:xfrm flipV="1">
            <a:off x="7557438" y="2852455"/>
            <a:ext cx="715475" cy="939739"/>
          </a:xfrm>
          <a:prstGeom prst="straightConnector1">
            <a:avLst/>
          </a:prstGeom>
          <a:noFill/>
          <a:ln w="12700" cap="flat" cmpd="sng" algn="ctr">
            <a:solidFill>
              <a:srgbClr val="0089C4"/>
            </a:solidFill>
            <a:prstDash val="solid"/>
            <a:miter lim="800000"/>
            <a:tailEnd type="triangle"/>
          </a:ln>
          <a:effectLst/>
        </p:spPr>
      </p:cxnSp>
      <p:sp>
        <p:nvSpPr>
          <p:cNvPr id="25" name="TextBox 24">
            <a:extLst>
              <a:ext uri="{FF2B5EF4-FFF2-40B4-BE49-F238E27FC236}">
                <a16:creationId xmlns:a16="http://schemas.microsoft.com/office/drawing/2014/main" id="{DCCDA682-E8BD-493F-855E-2DE91B2D1073}"/>
              </a:ext>
            </a:extLst>
          </p:cNvPr>
          <p:cNvSpPr txBox="1"/>
          <p:nvPr/>
        </p:nvSpPr>
        <p:spPr>
          <a:xfrm>
            <a:off x="2007276" y="2393469"/>
            <a:ext cx="1900585" cy="369332"/>
          </a:xfrm>
          <a:prstGeom prst="rect">
            <a:avLst/>
          </a:prstGeom>
          <a:noFill/>
        </p:spPr>
        <p:txBody>
          <a:bodyPr wrap="none" rtlCol="0">
            <a:spAutoFit/>
          </a:bodyPr>
          <a:lstStyle/>
          <a:p>
            <a:r>
              <a:rPr lang="en-US" sz="1600">
                <a:solidFill>
                  <a:srgbClr val="000000"/>
                </a:solidFill>
                <a:latin typeface="Arial" panose="020B0604020202020204"/>
              </a:rPr>
              <a:t>Enabled Mitigations</a:t>
            </a:r>
            <a:r>
              <a:rPr lang="en-US">
                <a:solidFill>
                  <a:srgbClr val="000000"/>
                </a:solidFill>
                <a:latin typeface="Arial" panose="020B0604020202020204"/>
              </a:rPr>
              <a:t>:</a:t>
            </a:r>
          </a:p>
        </p:txBody>
      </p:sp>
      <p:sp>
        <p:nvSpPr>
          <p:cNvPr id="26" name="TextBox 25">
            <a:extLst>
              <a:ext uri="{FF2B5EF4-FFF2-40B4-BE49-F238E27FC236}">
                <a16:creationId xmlns:a16="http://schemas.microsoft.com/office/drawing/2014/main" id="{B97C20F9-BDFA-43F0-9629-A12391A4EC84}"/>
              </a:ext>
            </a:extLst>
          </p:cNvPr>
          <p:cNvSpPr txBox="1"/>
          <p:nvPr/>
        </p:nvSpPr>
        <p:spPr>
          <a:xfrm>
            <a:off x="2007276" y="3881848"/>
            <a:ext cx="2379177" cy="369332"/>
          </a:xfrm>
          <a:prstGeom prst="rect">
            <a:avLst/>
          </a:prstGeom>
          <a:noFill/>
        </p:spPr>
        <p:txBody>
          <a:bodyPr wrap="none" rtlCol="0">
            <a:spAutoFit/>
          </a:bodyPr>
          <a:lstStyle/>
          <a:p>
            <a:r>
              <a:rPr lang="en-US" sz="1600">
                <a:solidFill>
                  <a:srgbClr val="000000"/>
                </a:solidFill>
                <a:latin typeface="Arial" panose="020B0604020202020204"/>
              </a:rPr>
              <a:t>Foundational Programs</a:t>
            </a:r>
            <a:r>
              <a:rPr lang="en-US">
                <a:solidFill>
                  <a:srgbClr val="000000"/>
                </a:solidFill>
                <a:latin typeface="Arial" panose="020B0604020202020204"/>
              </a:rPr>
              <a:t>:</a:t>
            </a:r>
          </a:p>
        </p:txBody>
      </p:sp>
    </p:spTree>
    <p:extLst>
      <p:ext uri="{BB962C8B-B14F-4D97-AF65-F5344CB8AC3E}">
        <p14:creationId xmlns:p14="http://schemas.microsoft.com/office/powerpoint/2010/main" val="2343013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A1EFF-9773-414C-8767-64950F8EE71E}"/>
              </a:ext>
            </a:extLst>
          </p:cNvPr>
          <p:cNvSpPr>
            <a:spLocks noGrp="1"/>
          </p:cNvSpPr>
          <p:nvPr>
            <p:ph type="title"/>
          </p:nvPr>
        </p:nvSpPr>
        <p:spPr>
          <a:xfrm>
            <a:off x="838200" y="137068"/>
            <a:ext cx="10515600" cy="905377"/>
          </a:xfrm>
        </p:spPr>
        <p:txBody>
          <a:bodyPr/>
          <a:lstStyle/>
          <a:p>
            <a:r>
              <a:rPr lang="en-US"/>
              <a:t>Joint IOU Proposal Summary / Recap</a:t>
            </a:r>
          </a:p>
        </p:txBody>
      </p:sp>
      <p:sp>
        <p:nvSpPr>
          <p:cNvPr id="3" name="Content Placeholder 2">
            <a:extLst>
              <a:ext uri="{FF2B5EF4-FFF2-40B4-BE49-F238E27FC236}">
                <a16:creationId xmlns:a16="http://schemas.microsoft.com/office/drawing/2014/main" id="{19F1118C-786E-405C-8C80-26C816510C35}"/>
              </a:ext>
            </a:extLst>
          </p:cNvPr>
          <p:cNvSpPr>
            <a:spLocks noGrp="1"/>
          </p:cNvSpPr>
          <p:nvPr>
            <p:ph idx="1"/>
          </p:nvPr>
        </p:nvSpPr>
        <p:spPr>
          <a:xfrm>
            <a:off x="838200" y="1156745"/>
            <a:ext cx="10515600" cy="5134518"/>
          </a:xfrm>
        </p:spPr>
        <p:txBody>
          <a:bodyPr>
            <a:normAutofit/>
          </a:bodyPr>
          <a:lstStyle/>
          <a:p>
            <a:r>
              <a:rPr lang="en-US"/>
              <a:t>The IOUs support the development of a threshold test and the principle that if a foundational activity(s) is above a certain threshold, then the utilities should attempt to include the foundational costs in the RDF.  </a:t>
            </a:r>
          </a:p>
          <a:p>
            <a:r>
              <a:rPr lang="en-US"/>
              <a:t>The IOUs do not support the adoption of any specific treatment of foundational activities in the RDF at this time </a:t>
            </a:r>
          </a:p>
          <a:p>
            <a:r>
              <a:rPr lang="en-US"/>
              <a:t>If the costs do exceed the established threshold, the IOUs should provide an explanation for how the foundational cost is included or excluded from RSE calculations. </a:t>
            </a:r>
          </a:p>
          <a:p>
            <a:r>
              <a:rPr lang="en-US"/>
              <a:t>The IOUs will provide information (foundational program costs and they mitigation(s) that they support) in RAMP filings to facilitate any calculations parties may wish to derive independently.</a:t>
            </a:r>
          </a:p>
          <a:p>
            <a:endParaRPr lang="en-US"/>
          </a:p>
        </p:txBody>
      </p:sp>
    </p:spTree>
    <p:extLst>
      <p:ext uri="{BB962C8B-B14F-4D97-AF65-F5344CB8AC3E}">
        <p14:creationId xmlns:p14="http://schemas.microsoft.com/office/powerpoint/2010/main" val="1959778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A4D640-ADD1-4E0D-8C3C-34543FE58353}"/>
              </a:ext>
            </a:extLst>
          </p:cNvPr>
          <p:cNvSpPr txBox="1"/>
          <p:nvPr/>
        </p:nvSpPr>
        <p:spPr>
          <a:xfrm>
            <a:off x="2496189" y="3090223"/>
            <a:ext cx="7199623" cy="677555"/>
          </a:xfrm>
          <a:prstGeom prst="rect">
            <a:avLst/>
          </a:prstGeom>
          <a:noFill/>
        </p:spPr>
        <p:txBody>
          <a:bodyPr wrap="square" rtlCol="0">
            <a:spAutoFit/>
          </a:bodyPr>
          <a:lstStyle/>
          <a:p>
            <a:pPr algn="ctr"/>
            <a:r>
              <a:rPr lang="en-US" sz="3600" b="1"/>
              <a:t>Additional Slides for Discussion</a:t>
            </a:r>
          </a:p>
        </p:txBody>
      </p:sp>
    </p:spTree>
    <p:extLst>
      <p:ext uri="{BB962C8B-B14F-4D97-AF65-F5344CB8AC3E}">
        <p14:creationId xmlns:p14="http://schemas.microsoft.com/office/powerpoint/2010/main" val="3907504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2EBBF93BDCF44488A8003CC70687449" ma:contentTypeVersion="6" ma:contentTypeDescription="Create a new document." ma:contentTypeScope="" ma:versionID="613cb887eea9a8a08ac9bd50ca63a9dd">
  <xsd:schema xmlns:xsd="http://www.w3.org/2001/XMLSchema" xmlns:xs="http://www.w3.org/2001/XMLSchema" xmlns:p="http://schemas.microsoft.com/office/2006/metadata/properties" xmlns:ns2="8365960e-de64-4297-8c2f-b38e81fc0f58" xmlns:ns3="912f540d-d409-4b25-9a6c-10b1df9809fd" targetNamespace="http://schemas.microsoft.com/office/2006/metadata/properties" ma:root="true" ma:fieldsID="6716ae4202f0703d93eb387828a7140b" ns2:_="" ns3:_="">
    <xsd:import namespace="8365960e-de64-4297-8c2f-b38e81fc0f58"/>
    <xsd:import namespace="912f540d-d409-4b25-9a6c-10b1df9809f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65960e-de64-4297-8c2f-b38e81fc0f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12f540d-d409-4b25-9a6c-10b1df9809f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9A2EBD-E4B8-4347-958F-A96FC9A2BC13}">
  <ds:schemaRefs>
    <ds:schemaRef ds:uri="http://schemas.microsoft.com/sharepoint/v3/contenttype/forms"/>
  </ds:schemaRefs>
</ds:datastoreItem>
</file>

<file path=customXml/itemProps2.xml><?xml version="1.0" encoding="utf-8"?>
<ds:datastoreItem xmlns:ds="http://schemas.openxmlformats.org/officeDocument/2006/customXml" ds:itemID="{D51F4723-3EAD-4391-AECC-7BF611CCA0D7}">
  <ds:schemaRefs>
    <ds:schemaRef ds:uri="8365960e-de64-4297-8c2f-b38e81fc0f58"/>
    <ds:schemaRef ds:uri="912f540d-d409-4b25-9a6c-10b1df9809f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F709377-7345-4B5A-B077-1B7A14BD3E1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1372</Words>
  <Application>Microsoft Office PowerPoint</Application>
  <PresentationFormat>Widescreen</PresentationFormat>
  <Paragraphs>124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Treatment of Foundational Elements in the Risk Based Decision Making Framework (RDF)</vt:lpstr>
      <vt:lpstr>PowerPoint Presentation</vt:lpstr>
      <vt:lpstr>PowerPoint Presentation</vt:lpstr>
      <vt:lpstr>PowerPoint Presentation</vt:lpstr>
      <vt:lpstr>PowerPoint Presentation</vt:lpstr>
      <vt:lpstr>PowerPoint Presentation</vt:lpstr>
      <vt:lpstr>PG&amp;E’s Portfolio Approach for RSE Treatment for Foundational Programs</vt:lpstr>
      <vt:lpstr>Joint IOU Proposal Summary / Recap</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the Risk Analysis Associated With PSPS into the RDF</dc:title>
  <dc:creator>Arnold, Ken</dc:creator>
  <cp:lastModifiedBy>Russell, Alicia</cp:lastModifiedBy>
  <cp:revision>2</cp:revision>
  <dcterms:created xsi:type="dcterms:W3CDTF">2021-07-14T22:18:48Z</dcterms:created>
  <dcterms:modified xsi:type="dcterms:W3CDTF">2021-08-24T21:38:20Z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0x010100A2EBBF93BDCF44488A8003CC70687449</vt:lpwstr>
  </property>
</Properties>
</file>