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1"/>
  </p:notesMasterIdLst>
  <p:handoutMasterIdLst>
    <p:handoutMasterId r:id="rId22"/>
  </p:handoutMasterIdLst>
  <p:sldIdLst>
    <p:sldId id="339" r:id="rId7"/>
    <p:sldId id="403" r:id="rId8"/>
    <p:sldId id="434" r:id="rId9"/>
    <p:sldId id="444" r:id="rId10"/>
    <p:sldId id="450" r:id="rId11"/>
    <p:sldId id="436" r:id="rId12"/>
    <p:sldId id="432" r:id="rId13"/>
    <p:sldId id="435" r:id="rId14"/>
    <p:sldId id="446" r:id="rId15"/>
    <p:sldId id="440" r:id="rId16"/>
    <p:sldId id="441" r:id="rId17"/>
    <p:sldId id="429" r:id="rId18"/>
    <p:sldId id="447" r:id="rId19"/>
    <p:sldId id="45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5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F15"/>
    <a:srgbClr val="000000"/>
    <a:srgbClr val="0082AA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3165" autoAdjust="0"/>
  </p:normalViewPr>
  <p:slideViewPr>
    <p:cSldViewPr>
      <p:cViewPr>
        <p:scale>
          <a:sx n="75" d="100"/>
          <a:sy n="75" d="100"/>
        </p:scale>
        <p:origin x="-3036" y="-810"/>
      </p:cViewPr>
      <p:guideLst>
        <p:guide orient="horz" pos="3456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B27A4-5DC6-45C0-A0C2-37C8682C8777}" type="datetimeFigureOut">
              <a:rPr lang="en-US" smtClean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563F-48CE-4C15-90AB-1884FC9C66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1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B84196-74BC-43EF-A2AD-3DD4722F0EAB}" type="datetimeFigureOut">
              <a:rPr lang="en-US" smtClean="0"/>
              <a:t>4/15/2016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1B2C3A-11AD-4118-8A78-E6F8D6F9C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9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2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1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issues</a:t>
            </a:r>
            <a:r>
              <a:rPr lang="en-US" baseline="0" dirty="0" smtClean="0"/>
              <a:t> in deemed as we saw in custom – but the difference is with custom we are dealing with people and with deemed we’re dealing with a computer.  We can train a person to look up the hydrologic region for each project.  With deemed, we can’t perform call for each incentive applicant – we must automate in the computer.  This means dealing with the same issue differently for custom and deemed.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3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expedite it and see value from it - Need Rory at table with ex-ante team – reinforce</a:t>
            </a:r>
            <a:r>
              <a:rPr lang="en-US" baseline="0" dirty="0" smtClean="0"/>
              <a:t> what this means to him and value to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5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0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simplified process 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are the stages we run</a:t>
            </a:r>
            <a:r>
              <a:rPr lang="en-US" baseline="0" smtClean="0"/>
              <a:t> into hurdles – </a:t>
            </a:r>
          </a:p>
          <a:p>
            <a:r>
              <a:rPr lang="en-US" baseline="0" smtClean="0"/>
              <a:t>Reduce time required for training and review and reduced opportunities for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7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We’d like to create</a:t>
            </a:r>
            <a:r>
              <a:rPr lang="en-US" baseline="0" dirty="0" smtClean="0"/>
              <a:t> a tool to determine which hydrologic region a project is in based on zip code.  Alternatively, tool could be updated to have look-up tool embedded in a new sheet…how to deal with zip codes like 94515 that have 3 hydrologic zones.</a:t>
            </a:r>
          </a:p>
          <a:p>
            <a:r>
              <a:rPr lang="en-US" baseline="0" dirty="0" smtClean="0"/>
              <a:t>Make point of lower right pic </a:t>
            </a:r>
            <a:r>
              <a:rPr lang="en-US" baseline="0" dirty="0" err="1" smtClean="0"/>
              <a:t>gis</a:t>
            </a:r>
            <a:r>
              <a:rPr lang="en-US" baseline="0" dirty="0" smtClean="0"/>
              <a:t> team made – not something available! Direction and agreement – statewide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PG&amp;E</a:t>
            </a:r>
            <a:r>
              <a:rPr lang="en-US" baseline="0" dirty="0" smtClean="0"/>
              <a:t> submitted the calculator to one of our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technical reviewers for comments.  </a:t>
            </a:r>
            <a:r>
              <a:rPr lang="en-US" dirty="0" smtClean="0"/>
              <a:t>Some items align with what PG&amp;E have identified as hurdles, others are new and were</a:t>
            </a:r>
            <a:r>
              <a:rPr lang="en-US" baseline="0" dirty="0" smtClean="0"/>
              <a:t> not submitted in our comments to the CPUC before the workshop and we believe there is merit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6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simplified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5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C3A-11AD-4118-8A78-E6F8D6F9C5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indent="1371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indent="18288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defRPr/>
            </a:pPr>
            <a:fld id="{2EE9EA9C-97ED-4279-AC4B-4805B19CAD4E}" type="slidenum">
              <a:rPr lang="en-US" sz="900" b="1" smtClean="0">
                <a:solidFill>
                  <a:schemeClr val="bg1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1828800"/>
            <a:ext cx="7239000" cy="1193800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945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36675"/>
            <a:ext cx="1809750" cy="219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6675"/>
            <a:ext cx="5276850" cy="219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16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18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530475"/>
            <a:ext cx="7239000" cy="492125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3718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8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32" y="316851"/>
            <a:ext cx="7239000" cy="366254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5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36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3889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162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163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3889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103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64098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85076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304925"/>
            <a:ext cx="8258175" cy="1523494"/>
          </a:xfrm>
        </p:spPr>
        <p:txBody>
          <a:bodyPr/>
          <a:lstStyle>
            <a:lvl5pPr marL="1433513" indent="-176213">
              <a:buFont typeface="Arial" pitchFamily="34" charset="0"/>
              <a:buChar char="–"/>
              <a:defRPr sz="18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91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23497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3889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5103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04800"/>
            <a:ext cx="1809750" cy="32226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276850" cy="322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916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57200" y="2362200"/>
            <a:ext cx="817563" cy="838200"/>
            <a:chOff x="18142" y="955"/>
            <a:chExt cx="2084" cy="2140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18142" y="955"/>
              <a:ext cx="1870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19101" y="2390"/>
              <a:ext cx="397" cy="620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19222" y="2738"/>
              <a:ext cx="166" cy="170"/>
            </a:xfrm>
            <a:custGeom>
              <a:avLst/>
              <a:gdLst>
                <a:gd name="T0" fmla="*/ 0 w 336"/>
                <a:gd name="T1" fmla="*/ 0 h 343"/>
                <a:gd name="T2" fmla="*/ 0 w 336"/>
                <a:gd name="T3" fmla="*/ 0 h 343"/>
                <a:gd name="T4" fmla="*/ 0 w 336"/>
                <a:gd name="T5" fmla="*/ 0 h 343"/>
                <a:gd name="T6" fmla="*/ 0 w 336"/>
                <a:gd name="T7" fmla="*/ 0 h 343"/>
                <a:gd name="T8" fmla="*/ 0 w 336"/>
                <a:gd name="T9" fmla="*/ 0 h 343"/>
                <a:gd name="T10" fmla="*/ 0 w 336"/>
                <a:gd name="T11" fmla="*/ 0 h 343"/>
                <a:gd name="T12" fmla="*/ 0 w 336"/>
                <a:gd name="T13" fmla="*/ 0 h 343"/>
                <a:gd name="T14" fmla="*/ 0 w 336"/>
                <a:gd name="T15" fmla="*/ 0 h 343"/>
                <a:gd name="T16" fmla="*/ 0 w 336"/>
                <a:gd name="T17" fmla="*/ 0 h 343"/>
                <a:gd name="T18" fmla="*/ 0 w 336"/>
                <a:gd name="T19" fmla="*/ 0 h 343"/>
                <a:gd name="T20" fmla="*/ 0 w 336"/>
                <a:gd name="T21" fmla="*/ 0 h 343"/>
                <a:gd name="T22" fmla="*/ 0 w 336"/>
                <a:gd name="T23" fmla="*/ 0 h 343"/>
                <a:gd name="T24" fmla="*/ 0 w 336"/>
                <a:gd name="T25" fmla="*/ 0 h 343"/>
                <a:gd name="T26" fmla="*/ 0 w 336"/>
                <a:gd name="T27" fmla="*/ 0 h 343"/>
                <a:gd name="T28" fmla="*/ 0 w 336"/>
                <a:gd name="T29" fmla="*/ 0 h 343"/>
                <a:gd name="T30" fmla="*/ 0 w 336"/>
                <a:gd name="T31" fmla="*/ 0 h 343"/>
                <a:gd name="T32" fmla="*/ 0 w 336"/>
                <a:gd name="T33" fmla="*/ 0 h 343"/>
                <a:gd name="T34" fmla="*/ 0 w 336"/>
                <a:gd name="T35" fmla="*/ 0 h 343"/>
                <a:gd name="T36" fmla="*/ 0 w 336"/>
                <a:gd name="T37" fmla="*/ 0 h 343"/>
                <a:gd name="T38" fmla="*/ 0 w 336"/>
                <a:gd name="T39" fmla="*/ 0 h 343"/>
                <a:gd name="T40" fmla="*/ 0 w 336"/>
                <a:gd name="T41" fmla="*/ 0 h 343"/>
                <a:gd name="T42" fmla="*/ 0 w 336"/>
                <a:gd name="T43" fmla="*/ 0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19538" y="1036"/>
              <a:ext cx="393" cy="1982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1 h 3959"/>
                <a:gd name="T4" fmla="*/ 1 w 785"/>
                <a:gd name="T5" fmla="*/ 1 h 3959"/>
                <a:gd name="T6" fmla="*/ 1 w 785"/>
                <a:gd name="T7" fmla="*/ 1 h 3959"/>
                <a:gd name="T8" fmla="*/ 1 w 785"/>
                <a:gd name="T9" fmla="*/ 1 h 3959"/>
                <a:gd name="T10" fmla="*/ 1 w 785"/>
                <a:gd name="T11" fmla="*/ 1 h 3959"/>
                <a:gd name="T12" fmla="*/ 1 w 785"/>
                <a:gd name="T13" fmla="*/ 1 h 3959"/>
                <a:gd name="T14" fmla="*/ 1 w 785"/>
                <a:gd name="T15" fmla="*/ 1 h 3959"/>
                <a:gd name="T16" fmla="*/ 1 w 785"/>
                <a:gd name="T17" fmla="*/ 1 h 3959"/>
                <a:gd name="T18" fmla="*/ 1 w 785"/>
                <a:gd name="T19" fmla="*/ 1 h 3959"/>
                <a:gd name="T20" fmla="*/ 1 w 785"/>
                <a:gd name="T21" fmla="*/ 1 h 3959"/>
                <a:gd name="T22" fmla="*/ 1 w 785"/>
                <a:gd name="T23" fmla="*/ 1 h 3959"/>
                <a:gd name="T24" fmla="*/ 1 w 785"/>
                <a:gd name="T25" fmla="*/ 1 h 3959"/>
                <a:gd name="T26" fmla="*/ 1 w 785"/>
                <a:gd name="T27" fmla="*/ 1 h 3959"/>
                <a:gd name="T28" fmla="*/ 1 w 785"/>
                <a:gd name="T29" fmla="*/ 1 h 3959"/>
                <a:gd name="T30" fmla="*/ 1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18421" y="2398"/>
              <a:ext cx="77" cy="219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1 w 152"/>
                <a:gd name="T17" fmla="*/ 1 h 435"/>
                <a:gd name="T18" fmla="*/ 1 w 152"/>
                <a:gd name="T19" fmla="*/ 1 h 435"/>
                <a:gd name="T20" fmla="*/ 1 w 152"/>
                <a:gd name="T21" fmla="*/ 1 h 435"/>
                <a:gd name="T22" fmla="*/ 1 w 152"/>
                <a:gd name="T23" fmla="*/ 1 h 435"/>
                <a:gd name="T24" fmla="*/ 1 w 152"/>
                <a:gd name="T25" fmla="*/ 1 h 435"/>
                <a:gd name="T26" fmla="*/ 1 w 152"/>
                <a:gd name="T27" fmla="*/ 1 h 435"/>
                <a:gd name="T28" fmla="*/ 1 w 152"/>
                <a:gd name="T29" fmla="*/ 1 h 435"/>
                <a:gd name="T30" fmla="*/ 1 w 152"/>
                <a:gd name="T31" fmla="*/ 1 h 435"/>
                <a:gd name="T32" fmla="*/ 1 w 152"/>
                <a:gd name="T33" fmla="*/ 1 h 435"/>
                <a:gd name="T34" fmla="*/ 1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18223" y="1036"/>
              <a:ext cx="1307" cy="1982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1 h 3962"/>
                <a:gd name="T4" fmla="*/ 0 w 2616"/>
                <a:gd name="T5" fmla="*/ 1 h 3962"/>
                <a:gd name="T6" fmla="*/ 0 w 2616"/>
                <a:gd name="T7" fmla="*/ 1 h 3962"/>
                <a:gd name="T8" fmla="*/ 0 w 2616"/>
                <a:gd name="T9" fmla="*/ 1 h 3962"/>
                <a:gd name="T10" fmla="*/ 0 w 2616"/>
                <a:gd name="T11" fmla="*/ 1 h 3962"/>
                <a:gd name="T12" fmla="*/ 0 w 2616"/>
                <a:gd name="T13" fmla="*/ 1 h 3962"/>
                <a:gd name="T14" fmla="*/ 0 w 2616"/>
                <a:gd name="T15" fmla="*/ 1 h 3962"/>
                <a:gd name="T16" fmla="*/ 0 w 2616"/>
                <a:gd name="T17" fmla="*/ 1 h 3962"/>
                <a:gd name="T18" fmla="*/ 0 w 2616"/>
                <a:gd name="T19" fmla="*/ 1 h 3962"/>
                <a:gd name="T20" fmla="*/ 0 w 2616"/>
                <a:gd name="T21" fmla="*/ 1 h 3962"/>
                <a:gd name="T22" fmla="*/ 0 w 2616"/>
                <a:gd name="T23" fmla="*/ 1 h 3962"/>
                <a:gd name="T24" fmla="*/ 0 w 2616"/>
                <a:gd name="T25" fmla="*/ 1 h 3962"/>
                <a:gd name="T26" fmla="*/ 0 w 2616"/>
                <a:gd name="T27" fmla="*/ 1 h 3962"/>
                <a:gd name="T28" fmla="*/ 0 w 2616"/>
                <a:gd name="T29" fmla="*/ 1 h 3962"/>
                <a:gd name="T30" fmla="*/ 0 w 2616"/>
                <a:gd name="T31" fmla="*/ 1 h 3962"/>
                <a:gd name="T32" fmla="*/ 0 w 2616"/>
                <a:gd name="T33" fmla="*/ 1 h 3962"/>
                <a:gd name="T34" fmla="*/ 0 w 2616"/>
                <a:gd name="T35" fmla="*/ 1 h 3962"/>
                <a:gd name="T36" fmla="*/ 0 w 2616"/>
                <a:gd name="T37" fmla="*/ 1 h 3962"/>
                <a:gd name="T38" fmla="*/ 0 w 2616"/>
                <a:gd name="T39" fmla="*/ 1 h 3962"/>
                <a:gd name="T40" fmla="*/ 0 w 2616"/>
                <a:gd name="T41" fmla="*/ 1 h 3962"/>
                <a:gd name="T42" fmla="*/ 0 w 2616"/>
                <a:gd name="T43" fmla="*/ 1 h 3962"/>
                <a:gd name="T44" fmla="*/ 0 w 2616"/>
                <a:gd name="T45" fmla="*/ 1 h 3962"/>
                <a:gd name="T46" fmla="*/ 0 w 2616"/>
                <a:gd name="T47" fmla="*/ 1 h 3962"/>
                <a:gd name="T48" fmla="*/ 0 w 2616"/>
                <a:gd name="T49" fmla="*/ 1 h 3962"/>
                <a:gd name="T50" fmla="*/ 0 w 2616"/>
                <a:gd name="T51" fmla="*/ 1 h 3962"/>
                <a:gd name="T52" fmla="*/ 0 w 2616"/>
                <a:gd name="T53" fmla="*/ 1 h 3962"/>
                <a:gd name="T54" fmla="*/ 0 w 2616"/>
                <a:gd name="T55" fmla="*/ 1 h 3962"/>
                <a:gd name="T56" fmla="*/ 0 w 2616"/>
                <a:gd name="T57" fmla="*/ 1 h 3962"/>
                <a:gd name="T58" fmla="*/ 0 w 2616"/>
                <a:gd name="T59" fmla="*/ 1 h 3962"/>
                <a:gd name="T60" fmla="*/ 0 w 2616"/>
                <a:gd name="T61" fmla="*/ 1 h 3962"/>
                <a:gd name="T62" fmla="*/ 0 w 2616"/>
                <a:gd name="T63" fmla="*/ 1 h 3962"/>
                <a:gd name="T64" fmla="*/ 0 w 2616"/>
                <a:gd name="T65" fmla="*/ 1 h 3962"/>
                <a:gd name="T66" fmla="*/ 0 w 2616"/>
                <a:gd name="T67" fmla="*/ 1 h 3962"/>
                <a:gd name="T68" fmla="*/ 0 w 2616"/>
                <a:gd name="T69" fmla="*/ 1 h 3962"/>
                <a:gd name="T70" fmla="*/ 0 w 2616"/>
                <a:gd name="T71" fmla="*/ 1 h 3962"/>
                <a:gd name="T72" fmla="*/ 0 w 2616"/>
                <a:gd name="T73" fmla="*/ 1 h 3962"/>
                <a:gd name="T74" fmla="*/ 0 w 2616"/>
                <a:gd name="T75" fmla="*/ 1 h 3962"/>
                <a:gd name="T76" fmla="*/ 0 w 2616"/>
                <a:gd name="T77" fmla="*/ 1 h 3962"/>
                <a:gd name="T78" fmla="*/ 0 w 2616"/>
                <a:gd name="T79" fmla="*/ 1 h 3962"/>
                <a:gd name="T80" fmla="*/ 0 w 2616"/>
                <a:gd name="T81" fmla="*/ 1 h 3962"/>
                <a:gd name="T82" fmla="*/ 0 w 2616"/>
                <a:gd name="T83" fmla="*/ 1 h 3962"/>
                <a:gd name="T84" fmla="*/ 0 w 2616"/>
                <a:gd name="T85" fmla="*/ 1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19995" y="1044"/>
              <a:ext cx="231" cy="231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01625" y="6503988"/>
            <a:ext cx="8537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/>
              <a:t>PG&amp;E Confidential</a:t>
            </a: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724400"/>
            <a:ext cx="5867400" cy="762000"/>
          </a:xfrm>
        </p:spPr>
        <p:txBody>
          <a:bodyPr lIns="228600"/>
          <a:lstStyle>
            <a:lvl1pPr algn="r">
              <a:defRPr b="0" cap="all" baseline="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3505200"/>
            <a:ext cx="5895975" cy="1046440"/>
          </a:xfrm>
        </p:spPr>
        <p:txBody>
          <a:bodyPr lIns="228557" bIns="0" anchor="t">
            <a:spAutoFit/>
          </a:bodyPr>
          <a:lstStyle>
            <a:lvl1pPr algn="r">
              <a:defRPr sz="340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2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1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565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8229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67125"/>
            <a:ext cx="8229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01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9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51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79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16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81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201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09650" y="565150"/>
            <a:ext cx="723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19100" y="1304925"/>
            <a:ext cx="8258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6953250" y="6596063"/>
            <a:ext cx="19812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defRPr/>
            </a:pPr>
            <a:fld id="{36D6EF66-488E-4664-B447-6834CA94BA13}" type="slidenum">
              <a:rPr lang="en-US" sz="900" b="1" smtClean="0"/>
              <a:pPr algn="r" eaLnBrk="1" hangingPunct="1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1" fontAlgn="base" hangingPunct="1">
        <a:lnSpc>
          <a:spcPct val="90000"/>
        </a:lnSpc>
        <a:spcBef>
          <a:spcPct val="2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2pPr>
      <a:lvl3pPr marL="514350" indent="-222250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>
          <a:solidFill>
            <a:srgbClr val="0082AA"/>
          </a:solidFill>
          <a:latin typeface="+mn-lt"/>
          <a:ea typeface="+mn-ea"/>
          <a:cs typeface="+mn-cs"/>
        </a:defRPr>
      </a:lvl3pPr>
      <a:lvl4pPr marL="804863" indent="-176213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4pPr>
      <a:lvl5pPr marL="14335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5pPr>
      <a:lvl6pPr marL="18907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6pPr>
      <a:lvl7pPr marL="23479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7pPr>
      <a:lvl8pPr marL="28051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8pPr>
      <a:lvl9pPr marL="32623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icture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47625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21336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36165" name="Text Box 12"/>
          <p:cNvSpPr txBox="1">
            <a:spLocks noChangeArrowheads="1"/>
          </p:cNvSpPr>
          <p:nvPr/>
        </p:nvSpPr>
        <p:spPr bwMode="black">
          <a:xfrm>
            <a:off x="6781800" y="381000"/>
            <a:ext cx="19812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82AA"/>
              </a:solidFill>
            </a:endParaRPr>
          </a:p>
        </p:txBody>
      </p:sp>
      <p:sp>
        <p:nvSpPr>
          <p:cNvPr id="3036168" name="Line 8"/>
          <p:cNvSpPr>
            <a:spLocks noChangeShapeType="1"/>
          </p:cNvSpPr>
          <p:nvPr/>
        </p:nvSpPr>
        <p:spPr bwMode="gray">
          <a:xfrm>
            <a:off x="990600" y="762000"/>
            <a:ext cx="7924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82AA"/>
              </a:solidFill>
            </a:endParaRPr>
          </a:p>
        </p:txBody>
      </p:sp>
      <p:sp>
        <p:nvSpPr>
          <p:cNvPr id="3036170" name="Text Box 10"/>
          <p:cNvSpPr txBox="1">
            <a:spLocks noChangeArrowheads="1"/>
          </p:cNvSpPr>
          <p:nvPr/>
        </p:nvSpPr>
        <p:spPr bwMode="gray">
          <a:xfrm>
            <a:off x="8229600" y="6580188"/>
            <a:ext cx="1295400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fld id="{17B879E0-B66F-4DF1-8EBC-434D2E75C0E2}" type="slidenum">
              <a:rPr lang="en-US" b="0">
                <a:solidFill>
                  <a:srgbClr val="000000"/>
                </a:solidFill>
              </a:rPr>
              <a:pPr algn="ctr" fontAlgn="base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3508" y="320040"/>
            <a:ext cx="7242048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  <a:cs typeface="+mn-cs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  <a:cs typeface="+mn-cs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5pPr>
      <a:lvl6pPr marL="18907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6pPr>
      <a:lvl7pPr marL="23479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7pPr>
      <a:lvl8pPr marL="28051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8pPr>
      <a:lvl9pPr marL="3262313" indent="-1762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101600" y="104775"/>
            <a:ext cx="668338" cy="685800"/>
            <a:chOff x="18142" y="955"/>
            <a:chExt cx="2084" cy="2140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18142" y="955"/>
              <a:ext cx="1871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9102" y="2392"/>
              <a:ext cx="396" cy="619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4" name="Freeform 11"/>
            <p:cNvSpPr>
              <a:spLocks/>
            </p:cNvSpPr>
            <p:nvPr/>
          </p:nvSpPr>
          <p:spPr bwMode="auto">
            <a:xfrm>
              <a:off x="19221" y="2738"/>
              <a:ext cx="168" cy="173"/>
            </a:xfrm>
            <a:custGeom>
              <a:avLst/>
              <a:gdLst>
                <a:gd name="T0" fmla="*/ 1 w 336"/>
                <a:gd name="T1" fmla="*/ 1 h 343"/>
                <a:gd name="T2" fmla="*/ 1 w 336"/>
                <a:gd name="T3" fmla="*/ 1 h 343"/>
                <a:gd name="T4" fmla="*/ 1 w 336"/>
                <a:gd name="T5" fmla="*/ 1 h 343"/>
                <a:gd name="T6" fmla="*/ 1 w 336"/>
                <a:gd name="T7" fmla="*/ 1 h 343"/>
                <a:gd name="T8" fmla="*/ 1 w 336"/>
                <a:gd name="T9" fmla="*/ 1 h 343"/>
                <a:gd name="T10" fmla="*/ 1 w 336"/>
                <a:gd name="T11" fmla="*/ 1 h 343"/>
                <a:gd name="T12" fmla="*/ 1 w 336"/>
                <a:gd name="T13" fmla="*/ 1 h 343"/>
                <a:gd name="T14" fmla="*/ 1 w 336"/>
                <a:gd name="T15" fmla="*/ 0 h 343"/>
                <a:gd name="T16" fmla="*/ 1 w 336"/>
                <a:gd name="T17" fmla="*/ 0 h 343"/>
                <a:gd name="T18" fmla="*/ 1 w 336"/>
                <a:gd name="T19" fmla="*/ 1 h 343"/>
                <a:gd name="T20" fmla="*/ 1 w 336"/>
                <a:gd name="T21" fmla="*/ 1 h 343"/>
                <a:gd name="T22" fmla="*/ 0 w 336"/>
                <a:gd name="T23" fmla="*/ 1 h 343"/>
                <a:gd name="T24" fmla="*/ 1 w 336"/>
                <a:gd name="T25" fmla="*/ 1 h 343"/>
                <a:gd name="T26" fmla="*/ 1 w 336"/>
                <a:gd name="T27" fmla="*/ 1 h 343"/>
                <a:gd name="T28" fmla="*/ 1 w 336"/>
                <a:gd name="T29" fmla="*/ 1 h 343"/>
                <a:gd name="T30" fmla="*/ 1 w 336"/>
                <a:gd name="T31" fmla="*/ 1 h 343"/>
                <a:gd name="T32" fmla="*/ 1 w 336"/>
                <a:gd name="T33" fmla="*/ 1 h 343"/>
                <a:gd name="T34" fmla="*/ 1 w 336"/>
                <a:gd name="T35" fmla="*/ 1 h 343"/>
                <a:gd name="T36" fmla="*/ 1 w 336"/>
                <a:gd name="T37" fmla="*/ 1 h 343"/>
                <a:gd name="T38" fmla="*/ 1 w 336"/>
                <a:gd name="T39" fmla="*/ 1 h 343"/>
                <a:gd name="T40" fmla="*/ 1 w 336"/>
                <a:gd name="T41" fmla="*/ 1 h 343"/>
                <a:gd name="T42" fmla="*/ 1 w 336"/>
                <a:gd name="T43" fmla="*/ 1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9538" y="1039"/>
              <a:ext cx="391" cy="1977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0 h 3959"/>
                <a:gd name="T4" fmla="*/ 0 w 785"/>
                <a:gd name="T5" fmla="*/ 0 h 3959"/>
                <a:gd name="T6" fmla="*/ 0 w 785"/>
                <a:gd name="T7" fmla="*/ 0 h 3959"/>
                <a:gd name="T8" fmla="*/ 0 w 785"/>
                <a:gd name="T9" fmla="*/ 0 h 3959"/>
                <a:gd name="T10" fmla="*/ 0 w 785"/>
                <a:gd name="T11" fmla="*/ 0 h 3959"/>
                <a:gd name="T12" fmla="*/ 0 w 785"/>
                <a:gd name="T13" fmla="*/ 0 h 3959"/>
                <a:gd name="T14" fmla="*/ 0 w 785"/>
                <a:gd name="T15" fmla="*/ 0 h 3959"/>
                <a:gd name="T16" fmla="*/ 0 w 785"/>
                <a:gd name="T17" fmla="*/ 0 h 3959"/>
                <a:gd name="T18" fmla="*/ 0 w 785"/>
                <a:gd name="T19" fmla="*/ 0 h 3959"/>
                <a:gd name="T20" fmla="*/ 0 w 785"/>
                <a:gd name="T21" fmla="*/ 0 h 3959"/>
                <a:gd name="T22" fmla="*/ 0 w 785"/>
                <a:gd name="T23" fmla="*/ 0 h 3959"/>
                <a:gd name="T24" fmla="*/ 0 w 785"/>
                <a:gd name="T25" fmla="*/ 0 h 3959"/>
                <a:gd name="T26" fmla="*/ 0 w 785"/>
                <a:gd name="T27" fmla="*/ 0 h 3959"/>
                <a:gd name="T28" fmla="*/ 0 w 785"/>
                <a:gd name="T29" fmla="*/ 0 h 3959"/>
                <a:gd name="T30" fmla="*/ 0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6" name="Freeform 13"/>
            <p:cNvSpPr>
              <a:spLocks/>
            </p:cNvSpPr>
            <p:nvPr/>
          </p:nvSpPr>
          <p:spPr bwMode="auto">
            <a:xfrm>
              <a:off x="18424" y="2397"/>
              <a:ext cx="74" cy="218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0 w 152"/>
                <a:gd name="T17" fmla="*/ 1 h 435"/>
                <a:gd name="T18" fmla="*/ 0 w 152"/>
                <a:gd name="T19" fmla="*/ 1 h 435"/>
                <a:gd name="T20" fmla="*/ 0 w 152"/>
                <a:gd name="T21" fmla="*/ 1 h 435"/>
                <a:gd name="T22" fmla="*/ 0 w 152"/>
                <a:gd name="T23" fmla="*/ 1 h 435"/>
                <a:gd name="T24" fmla="*/ 0 w 152"/>
                <a:gd name="T25" fmla="*/ 1 h 435"/>
                <a:gd name="T26" fmla="*/ 0 w 152"/>
                <a:gd name="T27" fmla="*/ 1 h 435"/>
                <a:gd name="T28" fmla="*/ 0 w 152"/>
                <a:gd name="T29" fmla="*/ 1 h 435"/>
                <a:gd name="T30" fmla="*/ 0 w 152"/>
                <a:gd name="T31" fmla="*/ 1 h 435"/>
                <a:gd name="T32" fmla="*/ 0 w 152"/>
                <a:gd name="T33" fmla="*/ 1 h 435"/>
                <a:gd name="T34" fmla="*/ 0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7" name="Freeform 14"/>
            <p:cNvSpPr>
              <a:spLocks/>
            </p:cNvSpPr>
            <p:nvPr/>
          </p:nvSpPr>
          <p:spPr bwMode="auto">
            <a:xfrm>
              <a:off x="18221" y="1039"/>
              <a:ext cx="1307" cy="1977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0 h 3962"/>
                <a:gd name="T4" fmla="*/ 0 w 2616"/>
                <a:gd name="T5" fmla="*/ 0 h 3962"/>
                <a:gd name="T6" fmla="*/ 0 w 2616"/>
                <a:gd name="T7" fmla="*/ 0 h 3962"/>
                <a:gd name="T8" fmla="*/ 0 w 2616"/>
                <a:gd name="T9" fmla="*/ 0 h 3962"/>
                <a:gd name="T10" fmla="*/ 0 w 2616"/>
                <a:gd name="T11" fmla="*/ 0 h 3962"/>
                <a:gd name="T12" fmla="*/ 0 w 2616"/>
                <a:gd name="T13" fmla="*/ 0 h 3962"/>
                <a:gd name="T14" fmla="*/ 0 w 2616"/>
                <a:gd name="T15" fmla="*/ 0 h 3962"/>
                <a:gd name="T16" fmla="*/ 0 w 2616"/>
                <a:gd name="T17" fmla="*/ 0 h 3962"/>
                <a:gd name="T18" fmla="*/ 0 w 2616"/>
                <a:gd name="T19" fmla="*/ 0 h 3962"/>
                <a:gd name="T20" fmla="*/ 0 w 2616"/>
                <a:gd name="T21" fmla="*/ 0 h 3962"/>
                <a:gd name="T22" fmla="*/ 0 w 2616"/>
                <a:gd name="T23" fmla="*/ 0 h 3962"/>
                <a:gd name="T24" fmla="*/ 0 w 2616"/>
                <a:gd name="T25" fmla="*/ 0 h 3962"/>
                <a:gd name="T26" fmla="*/ 0 w 2616"/>
                <a:gd name="T27" fmla="*/ 0 h 3962"/>
                <a:gd name="T28" fmla="*/ 0 w 2616"/>
                <a:gd name="T29" fmla="*/ 0 h 3962"/>
                <a:gd name="T30" fmla="*/ 0 w 2616"/>
                <a:gd name="T31" fmla="*/ 0 h 3962"/>
                <a:gd name="T32" fmla="*/ 0 w 2616"/>
                <a:gd name="T33" fmla="*/ 0 h 3962"/>
                <a:gd name="T34" fmla="*/ 0 w 2616"/>
                <a:gd name="T35" fmla="*/ 0 h 3962"/>
                <a:gd name="T36" fmla="*/ 0 w 2616"/>
                <a:gd name="T37" fmla="*/ 0 h 3962"/>
                <a:gd name="T38" fmla="*/ 0 w 2616"/>
                <a:gd name="T39" fmla="*/ 0 h 3962"/>
                <a:gd name="T40" fmla="*/ 0 w 2616"/>
                <a:gd name="T41" fmla="*/ 0 h 3962"/>
                <a:gd name="T42" fmla="*/ 0 w 2616"/>
                <a:gd name="T43" fmla="*/ 0 h 3962"/>
                <a:gd name="T44" fmla="*/ 0 w 2616"/>
                <a:gd name="T45" fmla="*/ 0 h 3962"/>
                <a:gd name="T46" fmla="*/ 0 w 2616"/>
                <a:gd name="T47" fmla="*/ 0 h 3962"/>
                <a:gd name="T48" fmla="*/ 0 w 2616"/>
                <a:gd name="T49" fmla="*/ 0 h 3962"/>
                <a:gd name="T50" fmla="*/ 0 w 2616"/>
                <a:gd name="T51" fmla="*/ 0 h 3962"/>
                <a:gd name="T52" fmla="*/ 0 w 2616"/>
                <a:gd name="T53" fmla="*/ 0 h 3962"/>
                <a:gd name="T54" fmla="*/ 0 w 2616"/>
                <a:gd name="T55" fmla="*/ 0 h 3962"/>
                <a:gd name="T56" fmla="*/ 0 w 2616"/>
                <a:gd name="T57" fmla="*/ 0 h 3962"/>
                <a:gd name="T58" fmla="*/ 0 w 2616"/>
                <a:gd name="T59" fmla="*/ 0 h 3962"/>
                <a:gd name="T60" fmla="*/ 0 w 2616"/>
                <a:gd name="T61" fmla="*/ 0 h 3962"/>
                <a:gd name="T62" fmla="*/ 0 w 2616"/>
                <a:gd name="T63" fmla="*/ 0 h 3962"/>
                <a:gd name="T64" fmla="*/ 0 w 2616"/>
                <a:gd name="T65" fmla="*/ 0 h 3962"/>
                <a:gd name="T66" fmla="*/ 0 w 2616"/>
                <a:gd name="T67" fmla="*/ 0 h 3962"/>
                <a:gd name="T68" fmla="*/ 0 w 2616"/>
                <a:gd name="T69" fmla="*/ 0 h 3962"/>
                <a:gd name="T70" fmla="*/ 0 w 2616"/>
                <a:gd name="T71" fmla="*/ 0 h 3962"/>
                <a:gd name="T72" fmla="*/ 0 w 2616"/>
                <a:gd name="T73" fmla="*/ 0 h 3962"/>
                <a:gd name="T74" fmla="*/ 0 w 2616"/>
                <a:gd name="T75" fmla="*/ 0 h 3962"/>
                <a:gd name="T76" fmla="*/ 0 w 2616"/>
                <a:gd name="T77" fmla="*/ 0 h 3962"/>
                <a:gd name="T78" fmla="*/ 0 w 2616"/>
                <a:gd name="T79" fmla="*/ 0 h 3962"/>
                <a:gd name="T80" fmla="*/ 0 w 2616"/>
                <a:gd name="T81" fmla="*/ 0 h 3962"/>
                <a:gd name="T82" fmla="*/ 0 w 2616"/>
                <a:gd name="T83" fmla="*/ 0 h 3962"/>
                <a:gd name="T84" fmla="*/ 0 w 2616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8" name="Freeform 15"/>
            <p:cNvSpPr>
              <a:spLocks noEditPoints="1"/>
            </p:cNvSpPr>
            <p:nvPr/>
          </p:nvSpPr>
          <p:spPr bwMode="auto">
            <a:xfrm>
              <a:off x="19993" y="1044"/>
              <a:ext cx="233" cy="233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0" y="881063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TextBox 30"/>
          <p:cNvSpPr txBox="1">
            <a:spLocks noChangeArrowheads="1"/>
          </p:cNvSpPr>
          <p:nvPr/>
        </p:nvSpPr>
        <p:spPr bwMode="auto">
          <a:xfrm>
            <a:off x="301625" y="6503988"/>
            <a:ext cx="8537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/>
              <a:t>PG&amp;E Confidential</a:t>
            </a:r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auto">
          <a:xfrm>
            <a:off x="8108950" y="6494463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085E6D5-60A3-46FB-86F3-B322B4F54C70}" type="slidenum">
              <a:rPr lang="en-US" sz="10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9326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6kh@pg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41841"/>
            <a:ext cx="7543800" cy="4739759"/>
          </a:xfrm>
        </p:spPr>
        <p:txBody>
          <a:bodyPr/>
          <a:lstStyle/>
          <a:p>
            <a:pPr marL="1587" lvl="1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W-E Calculator 2.0 Workshop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400" dirty="0" smtClean="0"/>
              <a:t>Experience Implementing the W-E Calculator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Jill Kjellsson</a:t>
            </a:r>
            <a:br>
              <a:rPr lang="en-US" sz="1800" dirty="0" smtClean="0"/>
            </a:br>
            <a:r>
              <a:rPr lang="en-US" sz="1800" dirty="0" smtClean="0"/>
              <a:t>j6kh@pge.com</a:t>
            </a:r>
            <a:br>
              <a:rPr lang="en-US" sz="1800" dirty="0" smtClean="0"/>
            </a:br>
            <a:r>
              <a:rPr lang="en-US" sz="1800" dirty="0" smtClean="0"/>
              <a:t>Program Manager – Industrial, Ag and Water</a:t>
            </a:r>
            <a:br>
              <a:rPr lang="en-US" sz="1800" dirty="0" smtClean="0"/>
            </a:br>
            <a:r>
              <a:rPr lang="en-US" sz="1800" dirty="0" smtClean="0"/>
              <a:t>April 6, 2016</a:t>
            </a:r>
            <a:r>
              <a:rPr lang="en-US" sz="1000" dirty="0"/>
              <a:t/>
            </a:r>
            <a:br>
              <a:rPr lang="en-US" sz="1000" dirty="0"/>
            </a:br>
            <a:endParaRPr lang="en-US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697686" y="304800"/>
            <a:ext cx="152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endParaRPr lang="en-US" sz="1400" dirty="0">
              <a:solidFill>
                <a:srgbClr val="008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3121459"/>
            <a:ext cx="2236294" cy="178456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" y="2408899"/>
            <a:ext cx="2402306" cy="194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Data Linkages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0" y="3121459"/>
            <a:ext cx="1459332" cy="231341"/>
          </a:xfrm>
          <a:prstGeom prst="ellipse">
            <a:avLst/>
          </a:prstGeom>
          <a:noFill/>
          <a:ln w="28575" cap="flat" cmpd="sng" algn="ctr">
            <a:solidFill>
              <a:srgbClr val="F90F1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59332" y="1752600"/>
            <a:ext cx="2122068" cy="1368859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810"/>
              </p:ext>
            </p:extLst>
          </p:nvPr>
        </p:nvGraphicFramePr>
        <p:xfrm>
          <a:off x="3581400" y="1174852"/>
          <a:ext cx="2286000" cy="263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5950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Zip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Climate Zone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94515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5867400" y="1676400"/>
            <a:ext cx="1295400" cy="5334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58126"/>
              </p:ext>
            </p:extLst>
          </p:nvPr>
        </p:nvGraphicFramePr>
        <p:xfrm>
          <a:off x="6426200" y="2270760"/>
          <a:ext cx="2413000" cy="263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5950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Climate Zone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Savings*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125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1405941" y="3327401"/>
            <a:ext cx="2023059" cy="2844799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0684"/>
              </p:ext>
            </p:extLst>
          </p:nvPr>
        </p:nvGraphicFramePr>
        <p:xfrm>
          <a:off x="3505200" y="4086366"/>
          <a:ext cx="2438400" cy="261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26"/>
                <a:gridCol w="147587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Zip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Hydrologic Region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95409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94515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6019800" y="6172200"/>
            <a:ext cx="838200" cy="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ction Button: Help 26">
            <a:hlinkClick r:id="" action="ppaction://noaction" highlightClick="1"/>
          </p:cNvPr>
          <p:cNvSpPr/>
          <p:nvPr/>
        </p:nvSpPr>
        <p:spPr bwMode="auto">
          <a:xfrm>
            <a:off x="7010400" y="5867400"/>
            <a:ext cx="1219200" cy="838200"/>
          </a:xfrm>
          <a:prstGeom prst="actionButtonHelp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4876800"/>
            <a:ext cx="2667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* Values do not represent actual market numbers, and are for illustrative purposes only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2021434" y="4867927"/>
            <a:ext cx="1828800" cy="1076980"/>
          </a:xfrm>
          <a:prstGeom prst="mathMultiply">
            <a:avLst/>
          </a:prstGeom>
          <a:solidFill>
            <a:srgbClr val="F90F15"/>
          </a:solidFill>
          <a:ln w="9525" cap="flat" cmpd="sng" algn="ctr">
            <a:solidFill>
              <a:srgbClr val="F90F1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110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49" y="63157"/>
            <a:ext cx="7829549" cy="994118"/>
          </a:xfrm>
        </p:spPr>
        <p:txBody>
          <a:bodyPr/>
          <a:lstStyle/>
          <a:p>
            <a:r>
              <a:rPr lang="en-US" dirty="0" smtClean="0"/>
              <a:t>Unaligned Boundaries Complicate use of W-E Calculator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267200"/>
            <a:ext cx="3985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ydrologic region and service territory boundary misalignment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Deemed measures, time prohibitive to individually calculate embedded energy for each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incorporate into work paper without increasing admin time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853333" cy="5397632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1" y="1144015"/>
            <a:ext cx="3497347" cy="3046985"/>
          </a:xfrm>
        </p:spPr>
      </p:pic>
    </p:spTree>
    <p:extLst>
      <p:ext uri="{BB962C8B-B14F-4D97-AF65-F5344CB8AC3E}">
        <p14:creationId xmlns:p14="http://schemas.microsoft.com/office/powerpoint/2010/main" val="1995535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524750" cy="497059"/>
          </a:xfrm>
        </p:spPr>
        <p:txBody>
          <a:bodyPr/>
          <a:lstStyle/>
          <a:p>
            <a:r>
              <a:rPr lang="en-US" dirty="0" smtClean="0"/>
              <a:t>Deemed: Outstanding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304925"/>
            <a:ext cx="8258175" cy="3545586"/>
          </a:xfrm>
        </p:spPr>
        <p:txBody>
          <a:bodyPr/>
          <a:lstStyle/>
          <a:p>
            <a:pPr lvl="0"/>
            <a:r>
              <a:rPr lang="en-US" sz="1600" dirty="0" smtClean="0"/>
              <a:t>Embedded energy savings not in work papers</a:t>
            </a:r>
            <a:endParaRPr lang="en-US" sz="1600" dirty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Adding embedded energy savings in work </a:t>
            </a:r>
            <a:r>
              <a:rPr lang="en-US" sz="1600" dirty="0" smtClean="0">
                <a:solidFill>
                  <a:srgbClr val="FF0000"/>
                </a:solidFill>
              </a:rPr>
              <a:t>papers or in “water savings” work paper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Submit work paper to Ex-Ante Review team for feedback</a:t>
            </a:r>
            <a:endParaRPr lang="en-US" sz="1600" dirty="0">
              <a:solidFill>
                <a:srgbClr val="FF0000"/>
              </a:solidFill>
            </a:endParaRPr>
          </a:p>
          <a:p>
            <a:pPr lvl="0"/>
            <a:r>
              <a:rPr lang="en-US" sz="1600" dirty="0"/>
              <a:t>System currently looks up </a:t>
            </a:r>
            <a:r>
              <a:rPr lang="en-US" sz="1600" dirty="0" smtClean="0"/>
              <a:t>Deemed </a:t>
            </a:r>
            <a:r>
              <a:rPr lang="en-US" sz="1600" dirty="0"/>
              <a:t>savings based on zip code and climate zone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 work paper, link embedded energy by climate zone or service territory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90F15"/>
                </a:solidFill>
              </a:rPr>
              <a:t>Further </a:t>
            </a:r>
            <a:r>
              <a:rPr lang="en-US" sz="1600" dirty="0">
                <a:solidFill>
                  <a:srgbClr val="F90F15"/>
                </a:solidFill>
              </a:rPr>
              <a:t>clarity and guidance on unaligned boundaries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Need </a:t>
            </a:r>
            <a:r>
              <a:rPr lang="en-US" sz="1600" dirty="0">
                <a:solidFill>
                  <a:srgbClr val="FF0000"/>
                </a:solidFill>
              </a:rPr>
              <a:t>guidance from Energy Division and Ex-Ante Review team</a:t>
            </a:r>
          </a:p>
          <a:p>
            <a:pPr lvl="0"/>
            <a:r>
              <a:rPr lang="en-US" sz="1600" dirty="0" smtClean="0"/>
              <a:t>Internal databases not configured to accept embedded energy and water savings</a:t>
            </a:r>
            <a:endParaRPr lang="en-US" sz="1600" dirty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Configuring internal databases to accept embedded energy and water inputs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7546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304925"/>
            <a:ext cx="8258175" cy="4875181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Continue collaboration with IOUs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Need to get Ex-Ante Review team involved in the discussions, with Energy Division support</a:t>
            </a:r>
          </a:p>
          <a:p>
            <a:endParaRPr lang="en-US" dirty="0"/>
          </a:p>
          <a:p>
            <a:r>
              <a:rPr lang="en-US" dirty="0" smtClean="0"/>
              <a:t>Custom</a:t>
            </a:r>
            <a:r>
              <a:rPr lang="en-US" dirty="0"/>
              <a:t>: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Submit a completed, already paid project to Ex-Ante Review team</a:t>
            </a:r>
          </a:p>
          <a:p>
            <a:pPr>
              <a:buSzPct val="100000"/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Deemed: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Work with IOUs and Ex-Ante Review team to establish appropriate water savings baseline values and sources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Create a work paper with water and embedded energy savings and submit for Ex-Ante Review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3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58175" cy="1412694"/>
          </a:xfrm>
        </p:spPr>
        <p:txBody>
          <a:bodyPr/>
          <a:lstStyle/>
          <a:p>
            <a:r>
              <a:rPr lang="en-US" dirty="0" smtClean="0"/>
              <a:t>Contact info:</a:t>
            </a:r>
          </a:p>
          <a:p>
            <a:r>
              <a:rPr lang="en-US" dirty="0" smtClean="0"/>
              <a:t>Jill Kjellsson</a:t>
            </a:r>
          </a:p>
          <a:p>
            <a:r>
              <a:rPr lang="en-US" dirty="0" smtClean="0">
                <a:hlinkClick r:id="rId2"/>
              </a:rPr>
              <a:t>j6kh@pge.com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/>
              <a:t>Manager – Industrial, Ag and Water</a:t>
            </a:r>
          </a:p>
        </p:txBody>
      </p:sp>
    </p:spTree>
    <p:extLst>
      <p:ext uri="{BB962C8B-B14F-4D97-AF65-F5344CB8AC3E}">
        <p14:creationId xmlns:p14="http://schemas.microsoft.com/office/powerpoint/2010/main" val="2815315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17341"/>
            <a:ext cx="7239000" cy="49705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304925"/>
            <a:ext cx="8420101" cy="301467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400" dirty="0"/>
              <a:t>Custom </a:t>
            </a:r>
            <a:r>
              <a:rPr lang="en-US" sz="2400" dirty="0" smtClean="0"/>
              <a:t>Approach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Deemed Approach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Next Steps</a:t>
            </a:r>
            <a:endParaRPr lang="en-US" sz="2400" dirty="0"/>
          </a:p>
          <a:p>
            <a:pPr>
              <a:lnSpc>
                <a:spcPct val="125000"/>
              </a:lnSpc>
            </a:pPr>
            <a:endParaRPr lang="en-US" dirty="0" smtClean="0"/>
          </a:p>
          <a:p>
            <a:pPr marL="119062" indent="0">
              <a:buSzPct val="100000"/>
              <a:buNone/>
            </a:pPr>
            <a:endParaRPr lang="en-US" u="sng" dirty="0" smtClean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Custom Project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54102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62800" y="2147329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Paid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524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 for a project that saves water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9050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657600" y="2155350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Installation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102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524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050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57600" y="2147327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Installation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3376863" y="23502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624263" y="23502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129462" y="2342267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6882063" y="2353448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541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Custom Project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54102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62800" y="2147329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Paid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524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 for a project that saves water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905000" y="21553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657600" y="2155350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Installation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102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524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05000" y="21473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57600" y="2147327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Installation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3376863" y="23502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624263" y="23502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129462" y="2342267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6882063" y="2353448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84421" y="1804732"/>
            <a:ext cx="1981200" cy="182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81600" y="1828800"/>
            <a:ext cx="1981200" cy="182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52400" y="3962400"/>
            <a:ext cx="4419600" cy="244648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0"/>
            <a:r>
              <a:rPr lang="en-US" sz="2000" dirty="0"/>
              <a:t>Project eligibility </a:t>
            </a:r>
            <a:r>
              <a:rPr lang="en-US" sz="2000" dirty="0" smtClean="0"/>
              <a:t>confirmed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Working on water saving eligibility</a:t>
            </a:r>
          </a:p>
          <a:p>
            <a:pPr lvl="0"/>
            <a:r>
              <a:rPr lang="en-US" sz="2000" dirty="0" smtClean="0">
                <a:solidFill>
                  <a:srgbClr val="0082AA"/>
                </a:solidFill>
              </a:rPr>
              <a:t>Energy baseline is determined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Working on a methodology to determine water baseline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dirty="0" smtClean="0">
                <a:solidFill>
                  <a:srgbClr val="0082AA"/>
                </a:solidFill>
              </a:rPr>
              <a:t>Data is </a:t>
            </a:r>
            <a:r>
              <a:rPr lang="en-US" sz="2000" dirty="0">
                <a:solidFill>
                  <a:srgbClr val="0082AA"/>
                </a:solidFill>
              </a:rPr>
              <a:t>entered into </a:t>
            </a:r>
            <a:r>
              <a:rPr lang="en-US" sz="2000" dirty="0" smtClean="0">
                <a:solidFill>
                  <a:srgbClr val="0082AA"/>
                </a:solidFill>
              </a:rPr>
              <a:t>internal databases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Configuring internal databases to accept embedded energy and water inputs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 smtClean="0"/>
              <a:t>Projects selected for review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90F15"/>
                </a:solidFill>
              </a:rPr>
              <a:t>Potentially longer project review timelines</a:t>
            </a:r>
            <a:endParaRPr lang="en-US" sz="2000" dirty="0">
              <a:solidFill>
                <a:srgbClr val="F90F15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748463" y="3962399"/>
            <a:ext cx="4267199" cy="244648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0"/>
            <a:r>
              <a:rPr lang="en-US" sz="2000" dirty="0"/>
              <a:t>Technical review </a:t>
            </a:r>
            <a:r>
              <a:rPr lang="en-US" sz="2000" dirty="0" smtClean="0"/>
              <a:t>of </a:t>
            </a:r>
            <a:r>
              <a:rPr lang="en-US" sz="2000" dirty="0"/>
              <a:t>installed energy </a:t>
            </a:r>
            <a:r>
              <a:rPr lang="en-US" sz="2000" dirty="0" smtClean="0"/>
              <a:t>use and energy savings calculations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90F15"/>
                </a:solidFill>
              </a:rPr>
              <a:t>Working on methodology to calculate post-installation water use</a:t>
            </a:r>
            <a:endParaRPr lang="en-US" sz="2000" dirty="0">
              <a:solidFill>
                <a:srgbClr val="F90F15"/>
              </a:solidFill>
            </a:endParaRPr>
          </a:p>
          <a:p>
            <a:pPr lvl="0"/>
            <a:r>
              <a:rPr lang="en-US" sz="2000" dirty="0" smtClean="0"/>
              <a:t>Project completion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Configuring internal databases to accept embedded energy and water inputs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rgbClr val="0082AA"/>
                </a:solidFill>
              </a:rPr>
              <a:t>Simplified calculator?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90F15"/>
                </a:solidFill>
              </a:rPr>
              <a:t>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90F15"/>
                </a:solidFill>
              </a:rPr>
              <a:t>File review</a:t>
            </a:r>
          </a:p>
        </p:txBody>
      </p:sp>
    </p:spTree>
    <p:extLst>
      <p:ext uri="{BB962C8B-B14F-4D97-AF65-F5344CB8AC3E}">
        <p14:creationId xmlns:p14="http://schemas.microsoft.com/office/powerpoint/2010/main" val="19867416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49" y="63157"/>
            <a:ext cx="7829549" cy="994118"/>
          </a:xfrm>
        </p:spPr>
        <p:txBody>
          <a:bodyPr/>
          <a:lstStyle/>
          <a:p>
            <a:r>
              <a:rPr lang="en-US" dirty="0" smtClean="0"/>
              <a:t>Hydrologic Region Look-up Tool based on Zip Code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3736675" cy="3255494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733800" cy="4589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81772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PG&amp;E climate zone look-up tool based on zip code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4" y="1295400"/>
            <a:ext cx="6203576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86377"/>
            <a:ext cx="8134350" cy="470898"/>
          </a:xfrm>
        </p:spPr>
        <p:txBody>
          <a:bodyPr/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Party Technical Review Feedback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219200"/>
            <a:ext cx="8258175" cy="3074688"/>
          </a:xfrm>
        </p:spPr>
        <p:txBody>
          <a:bodyPr/>
          <a:lstStyle/>
          <a:p>
            <a:r>
              <a:rPr lang="en-US" dirty="0" smtClean="0"/>
              <a:t>Key findings: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Define zip codes for each region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Periodic parameter updates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Incremental measure costs, EUL, and other factors – DEER vs. water </a:t>
            </a:r>
            <a:r>
              <a:rPr lang="en-US" dirty="0"/>
              <a:t>a</a:t>
            </a:r>
            <a:r>
              <a:rPr lang="en-US" dirty="0" smtClean="0"/>
              <a:t>gency values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Fixed daily profile assumes water profile across all days – does not account for time-of-use or weekday vs. weekend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Less customizable tool or locked advanced tabs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Cost benefits are not of direct value to an incentive applicant</a:t>
            </a:r>
          </a:p>
        </p:txBody>
      </p:sp>
    </p:spTree>
    <p:extLst>
      <p:ext uri="{BB962C8B-B14F-4D97-AF65-F5344CB8AC3E}">
        <p14:creationId xmlns:p14="http://schemas.microsoft.com/office/powerpoint/2010/main" val="1156436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Custom: Outstanding Issues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419099" y="1304925"/>
            <a:ext cx="8258175" cy="52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25000"/>
              <a:buFont typeface="Arial" charset="0"/>
              <a:defRPr b="1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1pPr>
            <a:lvl2pPr marL="177800" indent="-1762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har char="•"/>
              <a:defRPr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2pPr>
            <a:lvl3pPr marL="514350" indent="-2222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  <a:defRPr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3pPr>
            <a:lvl4pPr marL="804863" indent="-176213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har char="•"/>
              <a:defRPr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4pPr>
            <a:lvl5pPr marL="1433513" indent="-17621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5pPr>
            <a:lvl6pPr marL="1890713" indent="-17621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6pPr>
            <a:lvl7pPr marL="2347913" indent="-17621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7pPr>
            <a:lvl8pPr marL="2805113" indent="-17621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8pPr>
            <a:lvl9pPr marL="3262313" indent="-17621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Project eligibility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Determining eligibility requirements</a:t>
            </a:r>
            <a:endParaRPr lang="en-US" sz="1200" dirty="0"/>
          </a:p>
          <a:p>
            <a:pPr lvl="0"/>
            <a:r>
              <a:rPr lang="en-US" sz="1200" dirty="0" smtClean="0"/>
              <a:t>Water use calculations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Creating pre- and post-installation water use calculation methodology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Submitting previously paid project to Ex-Ante Review team for feedback</a:t>
            </a:r>
          </a:p>
          <a:p>
            <a:pPr lvl="0"/>
            <a:r>
              <a:rPr lang="en-US" sz="1200" dirty="0" smtClean="0"/>
              <a:t>Handling of new data types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Configuring our internal databases to handle water related data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Create custom measure for water savings</a:t>
            </a:r>
          </a:p>
          <a:p>
            <a:pPr marL="0" lvl="0" indent="0"/>
            <a:r>
              <a:rPr lang="en-US" sz="1200" dirty="0" smtClean="0">
                <a:solidFill>
                  <a:schemeClr val="tx1"/>
                </a:solidFill>
              </a:rPr>
              <a:t>Hydrologic region look-up tool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statewide consensus on how to deal with unaligned boundaries and guidance from Energy Division and Ex-Ante Review team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determine if functionality should be embedded in tool or separate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SzPct val="100000"/>
            </a:pPr>
            <a:r>
              <a:rPr lang="en-US" sz="1200" dirty="0" smtClean="0"/>
              <a:t>Water agency and DEER have different parameters for same measure (</a:t>
            </a:r>
            <a:r>
              <a:rPr lang="en-US" sz="1200" dirty="0" err="1" smtClean="0"/>
              <a:t>e.x</a:t>
            </a:r>
            <a:r>
              <a:rPr lang="en-US" sz="1200" dirty="0" smtClean="0"/>
              <a:t>. EUL)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Need </a:t>
            </a:r>
            <a:r>
              <a:rPr lang="en-US" sz="1200" dirty="0" smtClean="0">
                <a:solidFill>
                  <a:srgbClr val="FF0000"/>
                </a:solidFill>
              </a:rPr>
              <a:t>guidance </a:t>
            </a:r>
            <a:r>
              <a:rPr lang="en-US" sz="1200" dirty="0">
                <a:solidFill>
                  <a:srgbClr val="FF0000"/>
                </a:solidFill>
              </a:rPr>
              <a:t>from Energy Division and Ex-Ante Review </a:t>
            </a:r>
            <a:r>
              <a:rPr lang="en-US" sz="1200" dirty="0" smtClean="0">
                <a:solidFill>
                  <a:srgbClr val="FF0000"/>
                </a:solidFill>
              </a:rPr>
              <a:t>team on what numbers to use for embedded energy calculations</a:t>
            </a:r>
            <a:endParaRPr lang="en-US" sz="1200" dirty="0">
              <a:solidFill>
                <a:srgbClr val="FF0000"/>
              </a:solidFill>
            </a:endParaRPr>
          </a:p>
          <a:p>
            <a:pPr lvl="0"/>
            <a:r>
              <a:rPr lang="en-US" sz="1200" dirty="0"/>
              <a:t>Potentially longer project review timelines</a:t>
            </a:r>
            <a:endParaRPr lang="en-US" sz="1200" dirty="0">
              <a:solidFill>
                <a:srgbClr val="F90F15"/>
              </a:solidFill>
            </a:endParaRPr>
          </a:p>
          <a:p>
            <a:pPr lvl="0"/>
            <a:r>
              <a:rPr lang="en-US" sz="1200" dirty="0"/>
              <a:t>Simplified calculator? </a:t>
            </a:r>
          </a:p>
          <a:p>
            <a:pPr lvl="0"/>
            <a:r>
              <a:rPr lang="en-US" sz="1200" dirty="0"/>
              <a:t>Cost benefits are not of direct value to an incentive applicant</a:t>
            </a:r>
          </a:p>
          <a:p>
            <a:pPr marL="0" indent="0">
              <a:buSzPct val="100000"/>
            </a:pPr>
            <a:r>
              <a:rPr lang="en-US" sz="1200" dirty="0" smtClean="0"/>
              <a:t>Fixed </a:t>
            </a:r>
            <a:r>
              <a:rPr lang="en-US" sz="1200" dirty="0"/>
              <a:t>daily profile assumes water profile across all days – doesn’t account for time-of-use or weekday vs. weekend</a:t>
            </a:r>
          </a:p>
          <a:p>
            <a:pPr marL="0" indent="0">
              <a:buSzPct val="100000"/>
            </a:pPr>
            <a:r>
              <a:rPr lang="en-US" sz="1200" dirty="0"/>
              <a:t>Periodic parameter </a:t>
            </a:r>
            <a:r>
              <a:rPr lang="en-US" sz="1200" dirty="0" smtClean="0"/>
              <a:t>updates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7690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Deemed Project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4358185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110785" y="2604529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Paid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838200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 for a project that saves water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590800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358185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Savings Tracked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in Internal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atabases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838200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Rebate Application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2590800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Processed/Input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4358185" y="1213310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Work Paper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Tool and DEER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4062663" y="28074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10063" y="28074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6200000" flipH="1">
            <a:off x="4990645" y="2098416"/>
            <a:ext cx="259081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830048" y="2810648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154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60216"/>
            <a:ext cx="7239000" cy="497059"/>
          </a:xfrm>
        </p:spPr>
        <p:txBody>
          <a:bodyPr/>
          <a:lstStyle/>
          <a:p>
            <a:r>
              <a:rPr lang="en-US" dirty="0" smtClean="0"/>
              <a:t>Deemed Project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358185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Post-Installation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10785" y="2604529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Paid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838200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Customer submits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application for a project that saves water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2612551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Pre-Installation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58185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Savings Tracked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in Internal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atabases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38200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Rebate Application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590800" y="2604528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Processed/Input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358185" y="1213310"/>
            <a:ext cx="1524000" cy="1121249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Work Paper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Tool and DEER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4062663" y="28074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2310063" y="2807491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6200000" flipH="1">
            <a:off x="4990645" y="2098416"/>
            <a:ext cx="259081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830048" y="2810648"/>
            <a:ext cx="280737" cy="7313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" y="3886200"/>
            <a:ext cx="4419600" cy="2895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0"/>
            <a:r>
              <a:rPr lang="en-US" sz="2000" dirty="0" smtClean="0"/>
              <a:t>Energy savings determined in work papers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Adding embedded energy savings in work papers</a:t>
            </a:r>
          </a:p>
          <a:p>
            <a:pPr lvl="0"/>
            <a:r>
              <a:rPr lang="en-US" sz="2000" dirty="0" smtClean="0"/>
              <a:t>Deemed energy savings are determined by climate zone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Hydrologic regions span climate zones</a:t>
            </a:r>
          </a:p>
          <a:p>
            <a:pPr lvl="0"/>
            <a:r>
              <a:rPr lang="en-US" sz="2000" dirty="0" smtClean="0">
                <a:solidFill>
                  <a:srgbClr val="0082AA"/>
                </a:solidFill>
              </a:rPr>
              <a:t>Deemed measures establish averaged energy savings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Establish </a:t>
            </a:r>
            <a:r>
              <a:rPr lang="en-US" sz="2000" dirty="0" smtClean="0">
                <a:solidFill>
                  <a:srgbClr val="FF0000"/>
                </a:solidFill>
              </a:rPr>
              <a:t>averaged </a:t>
            </a:r>
            <a:r>
              <a:rPr lang="en-US" sz="2000" dirty="0">
                <a:solidFill>
                  <a:srgbClr val="FF0000"/>
                </a:solidFill>
              </a:rPr>
              <a:t>water savings values for </a:t>
            </a:r>
            <a:r>
              <a:rPr lang="en-US" sz="2000" dirty="0" smtClean="0">
                <a:solidFill>
                  <a:srgbClr val="FF0000"/>
                </a:solidFill>
              </a:rPr>
              <a:t>Deemed </a:t>
            </a:r>
            <a:r>
              <a:rPr lang="en-US" sz="2000" dirty="0">
                <a:solidFill>
                  <a:srgbClr val="FF0000"/>
                </a:solidFill>
              </a:rPr>
              <a:t>measures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68514" y="3886200"/>
            <a:ext cx="4070686" cy="2895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3679" tIns="31839" rIns="63679" bIns="31839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/>
            <a:r>
              <a:rPr lang="en-US" sz="2000" dirty="0">
                <a:solidFill>
                  <a:srgbClr val="0082AA"/>
                </a:solidFill>
              </a:rPr>
              <a:t>Data entered into </a:t>
            </a:r>
            <a:r>
              <a:rPr lang="en-US" sz="2000" dirty="0" smtClean="0">
                <a:solidFill>
                  <a:srgbClr val="0082AA"/>
                </a:solidFill>
              </a:rPr>
              <a:t>internal databases</a:t>
            </a:r>
            <a:endParaRPr lang="en-US" sz="2000" dirty="0">
              <a:solidFill>
                <a:srgbClr val="0082AA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Configuring internal databases to accept embedded energy and water inputs</a:t>
            </a:r>
            <a:endParaRPr lang="en-US" sz="2000" dirty="0" smtClean="0">
              <a:solidFill>
                <a:srgbClr val="0082AA"/>
              </a:solidFill>
            </a:endParaRPr>
          </a:p>
          <a:p>
            <a:pPr lvl="0"/>
            <a:r>
              <a:rPr lang="en-US" sz="2000" dirty="0" smtClean="0">
                <a:solidFill>
                  <a:srgbClr val="0082AA"/>
                </a:solidFill>
              </a:rPr>
              <a:t>System currently looks up Deemed savings based on zip code and climate zone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90F15"/>
                </a:solidFill>
              </a:rPr>
              <a:t>Further clarity and guidance on unaligned boundaries 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267200" y="1049642"/>
            <a:ext cx="1828800" cy="16635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281985" y="2363907"/>
            <a:ext cx="1860886" cy="167469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4631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G&amp;E Template">
  <a:themeElements>
    <a:clrScheme name="PRTM for P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FF9900"/>
      </a:accent2>
      <a:accent3>
        <a:srgbClr val="339966"/>
      </a:accent3>
      <a:accent4>
        <a:srgbClr val="CC0000"/>
      </a:accent4>
      <a:accent5>
        <a:srgbClr val="4BACC6"/>
      </a:accent5>
      <a:accent6>
        <a:srgbClr val="E75C00"/>
      </a:accent6>
      <a:hlink>
        <a:srgbClr val="003366"/>
      </a:hlink>
      <a:folHlink>
        <a:srgbClr val="99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2BA9BAB865744AC7A56F8E6FAF802" ma:contentTypeVersion="2" ma:contentTypeDescription="Create a new document." ma:contentTypeScope="" ma:versionID="e1aeb965882b7c834c77e5a95a4814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45b1eb723395c1f2f5ab635b757cc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31A127-9B0C-4CEB-BF0E-0DFFA3C68C5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3361F3-EA2A-45AB-8CFF-5E07F1CFC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F0A97-44DE-4421-9C4E-0FA31FCD4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50171</TotalTime>
  <Words>1057</Words>
  <Application>Microsoft Office PowerPoint</Application>
  <PresentationFormat>On-screen Show (4:3)</PresentationFormat>
  <Paragraphs>192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Theme1</vt:lpstr>
      <vt:lpstr>4_PG&amp;E Presentation Template</vt:lpstr>
      <vt:lpstr>2_PG&amp;E Template</vt:lpstr>
      <vt:lpstr>W-E Calculator 2.0 Workshop Experience Implementing the W-E Calculator   Jill Kjellsson j6kh@pge.com Program Manager – Industrial, Ag and Water April 6, 2016 </vt:lpstr>
      <vt:lpstr>Agenda</vt:lpstr>
      <vt:lpstr>Custom Project</vt:lpstr>
      <vt:lpstr>Custom Project</vt:lpstr>
      <vt:lpstr>Hydrologic Region Look-up Tool based on Zip Code</vt:lpstr>
      <vt:lpstr>3rd Party Technical Review Feedback </vt:lpstr>
      <vt:lpstr>Custom: Outstanding Issues</vt:lpstr>
      <vt:lpstr>Deemed Project</vt:lpstr>
      <vt:lpstr>Deemed Project</vt:lpstr>
      <vt:lpstr>Data Linkages</vt:lpstr>
      <vt:lpstr>Unaligned Boundaries Complicate use of W-E Calculator</vt:lpstr>
      <vt:lpstr>Deemed: Outstanding Issues</vt:lpstr>
      <vt:lpstr>Next Steps</vt:lpstr>
      <vt:lpstr>Q&amp;A</vt:lpstr>
    </vt:vector>
  </TitlesOfParts>
  <Company>Pacific Gas and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Brown Bag Series: Path to 1.25</dc:title>
  <dc:creator>Shannon Cheng</dc:creator>
  <cp:lastModifiedBy>Cox, Rory</cp:lastModifiedBy>
  <cp:revision>519</cp:revision>
  <cp:lastPrinted>2015-11-06T01:52:48Z</cp:lastPrinted>
  <dcterms:created xsi:type="dcterms:W3CDTF">2014-08-26T22:24:58Z</dcterms:created>
  <dcterms:modified xsi:type="dcterms:W3CDTF">2016-04-15T16:53:42Z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0x0101005482BA9BAB865744AC7A56F8E6FAF802</vt:lpwstr>
  </property>
</Properties>
</file>