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9" r:id="rId2"/>
    <p:sldId id="290" r:id="rId3"/>
    <p:sldId id="313" r:id="rId4"/>
    <p:sldId id="320" r:id="rId5"/>
    <p:sldId id="306" r:id="rId6"/>
    <p:sldId id="300" r:id="rId7"/>
    <p:sldId id="308" r:id="rId8"/>
    <p:sldId id="318" r:id="rId9"/>
    <p:sldId id="319" r:id="rId10"/>
    <p:sldId id="301" r:id="rId11"/>
    <p:sldId id="302" r:id="rId12"/>
    <p:sldId id="317" r:id="rId13"/>
    <p:sldId id="314" r:id="rId14"/>
    <p:sldId id="267" r:id="rId15"/>
    <p:sldId id="274" r:id="rId16"/>
    <p:sldId id="283" r:id="rId17"/>
    <p:sldId id="284" r:id="rId18"/>
    <p:sldId id="285" r:id="rId19"/>
    <p:sldId id="261" r:id="rId20"/>
    <p:sldId id="321" r:id="rId21"/>
    <p:sldId id="312" r:id="rId22"/>
    <p:sldId id="293" r:id="rId23"/>
    <p:sldId id="315" r:id="rId24"/>
    <p:sldId id="299" r:id="rId25"/>
    <p:sldId id="305"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Arial"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Arial" pitchFamily="84" charset="0"/>
        <a:ea typeface="ＭＳ Ｐゴシック" pitchFamily="84" charset="-128"/>
        <a:cs typeface="ＭＳ Ｐゴシック" pitchFamily="8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707" autoAdjust="0"/>
  </p:normalViewPr>
  <p:slideViewPr>
    <p:cSldViewPr>
      <p:cViewPr>
        <p:scale>
          <a:sx n="75" d="100"/>
          <a:sy n="75" d="100"/>
        </p:scale>
        <p:origin x="-780" y="-5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dm1\My%20Documents\Copy%20of%20demand%20forecast%20impacts%20of%20e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m1\My%20Documents\Copy%20of%20demand%20forecast%20impacts%20of%20ee.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HDC251FS63\HDC-VDI-AppData\AL8\AppData\Roaming\OpenText\OTEdit\EC_CPUC\c77362483\Goals%20%2326%20Savings%20history%202004-14.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California Energy Demand in IOU Territories </a:t>
            </a:r>
            <a:endParaRPr lang="en-US" dirty="0"/>
          </a:p>
        </c:rich>
      </c:tx>
      <c:layout/>
      <c:overlay val="0"/>
    </c:title>
    <c:autoTitleDeleted val="0"/>
    <c:plotArea>
      <c:layout/>
      <c:lineChart>
        <c:grouping val="standard"/>
        <c:varyColors val="0"/>
        <c:ser>
          <c:idx val="1"/>
          <c:order val="0"/>
          <c:tx>
            <c:strRef>
              <c:f>Sheet7!$B$9</c:f>
              <c:strCache>
                <c:ptCount val="1"/>
                <c:pt idx="0">
                  <c:v>Demand Forecast</c:v>
                </c:pt>
              </c:strCache>
            </c:strRef>
          </c:tx>
          <c:spPr>
            <a:ln w="57150">
              <a:solidFill>
                <a:schemeClr val="accent1"/>
              </a:solidFill>
            </a:ln>
          </c:spPr>
          <c:marker>
            <c:symbol val="none"/>
          </c:marker>
          <c:cat>
            <c:numRef>
              <c:f>Sheet7!$A$24:$A$44</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Sheet7!$B$24:$B$44</c:f>
              <c:numCache>
                <c:formatCode>_(* #,##0_);_(* \(#,##0\);_(* "-"??_);_(@_)</c:formatCode>
                <c:ptCount val="21"/>
                <c:pt idx="0">
                  <c:v>45466.231</c:v>
                </c:pt>
                <c:pt idx="1">
                  <c:v>47350.353999999999</c:v>
                </c:pt>
                <c:pt idx="2">
                  <c:v>51915.898999999998</c:v>
                </c:pt>
                <c:pt idx="3">
                  <c:v>50862.422000000013</c:v>
                </c:pt>
                <c:pt idx="4">
                  <c:v>50097.545000000013</c:v>
                </c:pt>
                <c:pt idx="5">
                  <c:v>47771.055999999997</c:v>
                </c:pt>
                <c:pt idx="6">
                  <c:v>50525.16</c:v>
                </c:pt>
                <c:pt idx="7">
                  <c:v>47142</c:v>
                </c:pt>
                <c:pt idx="8">
                  <c:v>48518.994200000001</c:v>
                </c:pt>
                <c:pt idx="9">
                  <c:v>50317.572200000002</c:v>
                </c:pt>
                <c:pt idx="10">
                  <c:v>51379.1299</c:v>
                </c:pt>
                <c:pt idx="11">
                  <c:v>52385.9931</c:v>
                </c:pt>
                <c:pt idx="12">
                  <c:v>53030.041899999997</c:v>
                </c:pt>
                <c:pt idx="13">
                  <c:v>53698.037300000004</c:v>
                </c:pt>
                <c:pt idx="14">
                  <c:v>54425.275999999998</c:v>
                </c:pt>
                <c:pt idx="15">
                  <c:v>55179.857900000003</c:v>
                </c:pt>
                <c:pt idx="16">
                  <c:v>55929.3102</c:v>
                </c:pt>
                <c:pt idx="17">
                  <c:v>56622.3321</c:v>
                </c:pt>
                <c:pt idx="18">
                  <c:v>57279.229799999986</c:v>
                </c:pt>
                <c:pt idx="19">
                  <c:v>57861.959199999998</c:v>
                </c:pt>
                <c:pt idx="20">
                  <c:v>58395.4974</c:v>
                </c:pt>
              </c:numCache>
            </c:numRef>
          </c:val>
          <c:smooth val="0"/>
        </c:ser>
        <c:ser>
          <c:idx val="2"/>
          <c:order val="1"/>
          <c:tx>
            <c:strRef>
              <c:f>Sheet7!$C$9</c:f>
              <c:strCache>
                <c:ptCount val="1"/>
                <c:pt idx="0">
                  <c:v>Demand forecast with EE</c:v>
                </c:pt>
              </c:strCache>
            </c:strRef>
          </c:tx>
          <c:spPr>
            <a:ln w="57150">
              <a:solidFill>
                <a:schemeClr val="accent2"/>
              </a:solidFill>
            </a:ln>
          </c:spPr>
          <c:marker>
            <c:symbol val="none"/>
          </c:marker>
          <c:cat>
            <c:numRef>
              <c:f>Sheet7!$A$24:$A$44</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Sheet7!$C$24:$C$44</c:f>
              <c:numCache>
                <c:formatCode>General</c:formatCode>
                <c:ptCount val="21"/>
                <c:pt idx="9" formatCode="_(* #,##0_);_(* \(#,##0\);_(* &quot;-&quot;??_);_(@_)">
                  <c:v>50317.572200000002</c:v>
                </c:pt>
                <c:pt idx="10" formatCode="_(* #,##0_);_(* \(#,##0\);_(* &quot;-&quot;??_);_(@_)">
                  <c:v>51292.119489948418</c:v>
                </c:pt>
                <c:pt idx="11" formatCode="_(* #,##0_);_(* \(#,##0\);_(* &quot;-&quot;??_);_(@_)">
                  <c:v>51830.563712166877</c:v>
                </c:pt>
                <c:pt idx="12" formatCode="_(* #,##0_);_(* \(#,##0\);_(* &quot;-&quot;??_);_(@_)">
                  <c:v>51920.90131563053</c:v>
                </c:pt>
                <c:pt idx="13" formatCode="_(* #,##0_);_(* \(#,##0\);_(* &quot;-&quot;??_);_(@_)">
                  <c:v>52071.976956877013</c:v>
                </c:pt>
                <c:pt idx="14" formatCode="_(* #,##0_);_(* \(#,##0\);_(* &quot;-&quot;??_);_(@_)">
                  <c:v>52303.043553461008</c:v>
                </c:pt>
                <c:pt idx="15" formatCode="_(* #,##0_);_(* \(#,##0\);_(* &quot;-&quot;??_);_(@_)">
                  <c:v>52573.694624661082</c:v>
                </c:pt>
                <c:pt idx="16" formatCode="_(* #,##0_);_(* \(#,##0\);_(* &quot;-&quot;??_);_(@_)">
                  <c:v>52876.13346646916</c:v>
                </c:pt>
                <c:pt idx="17" formatCode="_(* #,##0_);_(* \(#,##0\);_(* &quot;-&quot;??_);_(@_)">
                  <c:v>53084.883466174382</c:v>
                </c:pt>
                <c:pt idx="18" formatCode="_(* #,##0_);_(* \(#,##0\);_(* &quot;-&quot;??_);_(@_)">
                  <c:v>53236.805119516786</c:v>
                </c:pt>
                <c:pt idx="19" formatCode="_(* #,##0_);_(* \(#,##0\);_(* &quot;-&quot;??_);_(@_)">
                  <c:v>53262.292638935593</c:v>
                </c:pt>
                <c:pt idx="20" formatCode="_(* #,##0_);_(* \(#,##0\);_(* &quot;-&quot;??_);_(@_)">
                  <c:v>53230.018115478611</c:v>
                </c:pt>
              </c:numCache>
            </c:numRef>
          </c:val>
          <c:smooth val="0"/>
        </c:ser>
        <c:dLbls>
          <c:showLegendKey val="0"/>
          <c:showVal val="0"/>
          <c:showCatName val="0"/>
          <c:showSerName val="0"/>
          <c:showPercent val="0"/>
          <c:showBubbleSize val="0"/>
        </c:dLbls>
        <c:marker val="1"/>
        <c:smooth val="0"/>
        <c:axId val="171488768"/>
        <c:axId val="171490304"/>
      </c:lineChart>
      <c:catAx>
        <c:axId val="171488768"/>
        <c:scaling>
          <c:orientation val="minMax"/>
        </c:scaling>
        <c:delete val="0"/>
        <c:axPos val="b"/>
        <c:numFmt formatCode="General" sourceLinked="1"/>
        <c:majorTickMark val="out"/>
        <c:minorTickMark val="none"/>
        <c:tickLblPos val="nextTo"/>
        <c:crossAx val="171490304"/>
        <c:crosses val="autoZero"/>
        <c:auto val="1"/>
        <c:lblAlgn val="ctr"/>
        <c:lblOffset val="100"/>
        <c:tickLblSkip val="2"/>
        <c:noMultiLvlLbl val="0"/>
      </c:catAx>
      <c:valAx>
        <c:axId val="171490304"/>
        <c:scaling>
          <c:orientation val="minMax"/>
        </c:scaling>
        <c:delete val="0"/>
        <c:axPos val="l"/>
        <c:majorGridlines/>
        <c:title>
          <c:tx>
            <c:rich>
              <a:bodyPr rot="-5400000" vert="horz"/>
              <a:lstStyle/>
              <a:p>
                <a:pPr>
                  <a:defRPr/>
                </a:pPr>
                <a:r>
                  <a:rPr lang="en-US"/>
                  <a:t>MW </a:t>
                </a:r>
              </a:p>
            </c:rich>
          </c:tx>
          <c:layout/>
          <c:overlay val="0"/>
        </c:title>
        <c:numFmt formatCode="_(* #,##0_);_(* \(#,##0\);_(* &quot;-&quot;??_);_(@_)" sourceLinked="1"/>
        <c:majorTickMark val="out"/>
        <c:minorTickMark val="none"/>
        <c:tickLblPos val="nextTo"/>
        <c:crossAx val="171488768"/>
        <c:crosses val="autoZero"/>
        <c:crossBetween val="between"/>
      </c:valAx>
    </c:plotArea>
    <c:legend>
      <c:legendPos val="b"/>
      <c:layout/>
      <c:overlay val="0"/>
    </c:legend>
    <c:plotVisOnly val="1"/>
    <c:dispBlanksAs val="gap"/>
    <c:showDLblsOverMax val="0"/>
  </c:chart>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Sheet7!$A$2</c:f>
              <c:strCache>
                <c:ptCount val="1"/>
                <c:pt idx="0">
                  <c:v>Forecasted load growth</c:v>
                </c:pt>
              </c:strCache>
            </c:strRef>
          </c:tx>
          <c:marker>
            <c:symbol val="none"/>
          </c:marker>
          <c:cat>
            <c:numRef>
              <c:f>Sheet7!$B$1:$M$1</c:f>
              <c:numCache>
                <c:formatCode>General</c:formatCode>
                <c:ptCount val="12"/>
                <c:pt idx="0">
                  <c:v>2013</c:v>
                </c:pt>
                <c:pt idx="1">
                  <c:v>2014</c:v>
                </c:pt>
                <c:pt idx="2">
                  <c:v>2015</c:v>
                </c:pt>
                <c:pt idx="3">
                  <c:v>2016</c:v>
                </c:pt>
                <c:pt idx="4">
                  <c:v>2017</c:v>
                </c:pt>
                <c:pt idx="5">
                  <c:v>2018</c:v>
                </c:pt>
                <c:pt idx="6">
                  <c:v>2019</c:v>
                </c:pt>
                <c:pt idx="7">
                  <c:v>2020</c:v>
                </c:pt>
                <c:pt idx="8">
                  <c:v>2021</c:v>
                </c:pt>
                <c:pt idx="9">
                  <c:v>2022</c:v>
                </c:pt>
                <c:pt idx="10">
                  <c:v>2023</c:v>
                </c:pt>
                <c:pt idx="11">
                  <c:v>2024</c:v>
                </c:pt>
              </c:numCache>
            </c:numRef>
          </c:cat>
          <c:val>
            <c:numRef>
              <c:f>Sheet7!$B$2:$M$2</c:f>
              <c:numCache>
                <c:formatCode>_(* #,##0_);_(* \(#,##0\);_(* "-"??_);_(@_)</c:formatCode>
                <c:ptCount val="12"/>
                <c:pt idx="0">
                  <c:v>1798.5780000000091</c:v>
                </c:pt>
                <c:pt idx="1">
                  <c:v>2860.1357000000062</c:v>
                </c:pt>
                <c:pt idx="2">
                  <c:v>3866.998900000006</c:v>
                </c:pt>
                <c:pt idx="3">
                  <c:v>4511.0477000000019</c:v>
                </c:pt>
                <c:pt idx="4">
                  <c:v>5179.0431000000026</c:v>
                </c:pt>
                <c:pt idx="5">
                  <c:v>5906.2818000000034</c:v>
                </c:pt>
                <c:pt idx="6">
                  <c:v>6660.863700000009</c:v>
                </c:pt>
                <c:pt idx="7">
                  <c:v>7410.3159999999998</c:v>
                </c:pt>
                <c:pt idx="8">
                  <c:v>8103.337900000005</c:v>
                </c:pt>
                <c:pt idx="9">
                  <c:v>8760.2356000000073</c:v>
                </c:pt>
                <c:pt idx="10">
                  <c:v>9342.965000000002</c:v>
                </c:pt>
                <c:pt idx="11">
                  <c:v>9876.5032000000065</c:v>
                </c:pt>
              </c:numCache>
            </c:numRef>
          </c:val>
          <c:smooth val="0"/>
        </c:ser>
        <c:ser>
          <c:idx val="1"/>
          <c:order val="1"/>
          <c:tx>
            <c:strRef>
              <c:f>Sheet7!$A$3</c:f>
              <c:strCache>
                <c:ptCount val="1"/>
                <c:pt idx="0">
                  <c:v>Load growth adjusted for energy efficiency</c:v>
                </c:pt>
              </c:strCache>
            </c:strRef>
          </c:tx>
          <c:marker>
            <c:symbol val="none"/>
          </c:marker>
          <c:cat>
            <c:numRef>
              <c:f>Sheet7!$B$1:$M$1</c:f>
              <c:numCache>
                <c:formatCode>General</c:formatCode>
                <c:ptCount val="12"/>
                <c:pt idx="0">
                  <c:v>2013</c:v>
                </c:pt>
                <c:pt idx="1">
                  <c:v>2014</c:v>
                </c:pt>
                <c:pt idx="2">
                  <c:v>2015</c:v>
                </c:pt>
                <c:pt idx="3">
                  <c:v>2016</c:v>
                </c:pt>
                <c:pt idx="4">
                  <c:v>2017</c:v>
                </c:pt>
                <c:pt idx="5">
                  <c:v>2018</c:v>
                </c:pt>
                <c:pt idx="6">
                  <c:v>2019</c:v>
                </c:pt>
                <c:pt idx="7">
                  <c:v>2020</c:v>
                </c:pt>
                <c:pt idx="8">
                  <c:v>2021</c:v>
                </c:pt>
                <c:pt idx="9">
                  <c:v>2022</c:v>
                </c:pt>
                <c:pt idx="10">
                  <c:v>2023</c:v>
                </c:pt>
                <c:pt idx="11">
                  <c:v>2024</c:v>
                </c:pt>
              </c:numCache>
            </c:numRef>
          </c:cat>
          <c:val>
            <c:numRef>
              <c:f>Sheet7!$B$3:$M$3</c:f>
              <c:numCache>
                <c:formatCode>_(* #,##0_);_(* \(#,##0\);_(* "-"??_);_(@_)</c:formatCode>
                <c:ptCount val="12"/>
                <c:pt idx="0">
                  <c:v>1798.5780000000091</c:v>
                </c:pt>
                <c:pt idx="1">
                  <c:v>2773.1252899484211</c:v>
                </c:pt>
                <c:pt idx="2">
                  <c:v>3311.5695121669</c:v>
                </c:pt>
                <c:pt idx="3">
                  <c:v>3401.9071156305399</c:v>
                </c:pt>
                <c:pt idx="4">
                  <c:v>3552.982756877017</c:v>
                </c:pt>
                <c:pt idx="5">
                  <c:v>3784.0493534610118</c:v>
                </c:pt>
                <c:pt idx="6">
                  <c:v>4054.7004246611032</c:v>
                </c:pt>
                <c:pt idx="7">
                  <c:v>4357.1392664691766</c:v>
                </c:pt>
                <c:pt idx="8">
                  <c:v>4565.8892661743903</c:v>
                </c:pt>
                <c:pt idx="9">
                  <c:v>4717.8109195167954</c:v>
                </c:pt>
                <c:pt idx="10">
                  <c:v>4743.2984389356079</c:v>
                </c:pt>
                <c:pt idx="11">
                  <c:v>4711.0239154786113</c:v>
                </c:pt>
              </c:numCache>
            </c:numRef>
          </c:val>
          <c:smooth val="0"/>
        </c:ser>
        <c:dLbls>
          <c:showLegendKey val="0"/>
          <c:showVal val="0"/>
          <c:showCatName val="0"/>
          <c:showSerName val="0"/>
          <c:showPercent val="0"/>
          <c:showBubbleSize val="0"/>
        </c:dLbls>
        <c:marker val="1"/>
        <c:smooth val="0"/>
        <c:axId val="171546112"/>
        <c:axId val="171547648"/>
      </c:lineChart>
      <c:catAx>
        <c:axId val="171546112"/>
        <c:scaling>
          <c:orientation val="minMax"/>
        </c:scaling>
        <c:delete val="0"/>
        <c:axPos val="b"/>
        <c:numFmt formatCode="General" sourceLinked="1"/>
        <c:majorTickMark val="out"/>
        <c:minorTickMark val="none"/>
        <c:tickLblPos val="nextTo"/>
        <c:crossAx val="171547648"/>
        <c:crosses val="autoZero"/>
        <c:auto val="1"/>
        <c:lblAlgn val="ctr"/>
        <c:lblOffset val="100"/>
        <c:noMultiLvlLbl val="0"/>
      </c:catAx>
      <c:valAx>
        <c:axId val="171547648"/>
        <c:scaling>
          <c:orientation val="minMax"/>
        </c:scaling>
        <c:delete val="0"/>
        <c:axPos val="l"/>
        <c:majorGridlines/>
        <c:title>
          <c:tx>
            <c:rich>
              <a:bodyPr rot="-5400000" vert="horz"/>
              <a:lstStyle/>
              <a:p>
                <a:pPr>
                  <a:defRPr/>
                </a:pPr>
                <a:r>
                  <a:rPr lang="en-US" dirty="0" smtClean="0"/>
                  <a:t>MW</a:t>
                </a:r>
                <a:endParaRPr lang="en-US" dirty="0"/>
              </a:p>
            </c:rich>
          </c:tx>
          <c:layout/>
          <c:overlay val="0"/>
        </c:title>
        <c:numFmt formatCode="_(* #,##0_);_(* \(#,##0\);_(* &quot;-&quot;??_);_(@_)" sourceLinked="1"/>
        <c:majorTickMark val="out"/>
        <c:minorTickMark val="none"/>
        <c:tickLblPos val="nextTo"/>
        <c:crossAx val="171546112"/>
        <c:crosses val="autoZero"/>
        <c:crossBetween val="between"/>
      </c:valAx>
    </c:plotArea>
    <c:legend>
      <c:legendPos val="b"/>
      <c:layout/>
      <c:overlay val="0"/>
    </c:legend>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tx>
        <c:rich>
          <a:bodyPr/>
          <a:lstStyle/>
          <a:p>
            <a:pPr>
              <a:defRPr/>
            </a:pPr>
            <a:r>
              <a:rPr lang="en-US" sz="1800" b="1" i="0" baseline="0" dirty="0">
                <a:effectLst/>
              </a:rPr>
              <a:t>2004-14 Reported and Evaluated </a:t>
            </a:r>
            <a:r>
              <a:rPr lang="en-US" sz="1800" b="1" i="0" baseline="0" dirty="0" smtClean="0">
                <a:effectLst/>
              </a:rPr>
              <a:t>Savings (</a:t>
            </a:r>
            <a:r>
              <a:rPr lang="en-US" sz="1800" b="1" i="0" baseline="0" dirty="0" err="1" smtClean="0">
                <a:effectLst/>
              </a:rPr>
              <a:t>GWh</a:t>
            </a:r>
            <a:r>
              <a:rPr lang="en-US" sz="1800" b="1" i="0" baseline="0" dirty="0" smtClean="0">
                <a:effectLst/>
              </a:rPr>
              <a:t>)</a:t>
            </a:r>
            <a:endParaRPr lang="en-US" dirty="0">
              <a:effectLst/>
            </a:endParaRPr>
          </a:p>
        </c:rich>
      </c:tx>
      <c:layout/>
      <c:overlay val="0"/>
    </c:title>
    <c:autoTitleDeleted val="0"/>
    <c:plotArea>
      <c:layout>
        <c:manualLayout>
          <c:layoutTarget val="inner"/>
          <c:xMode val="edge"/>
          <c:yMode val="edge"/>
          <c:x val="0.12227176952332997"/>
          <c:y val="0.10117837107716904"/>
          <c:w val="0.84010470151940952"/>
          <c:h val="0.57658337350688305"/>
        </c:manualLayout>
      </c:layout>
      <c:barChart>
        <c:barDir val="col"/>
        <c:grouping val="clustered"/>
        <c:varyColors val="0"/>
        <c:ser>
          <c:idx val="0"/>
          <c:order val="0"/>
          <c:tx>
            <c:strRef>
              <c:f>Sheet1!$A$2</c:f>
              <c:strCache>
                <c:ptCount val="1"/>
                <c:pt idx="0">
                  <c:v>Reported Savings (GWh)</c:v>
                </c:pt>
              </c:strCache>
            </c:strRef>
          </c:tx>
          <c:spPr>
            <a:solidFill>
              <a:schemeClr val="accent3"/>
            </a:solidFill>
          </c:spPr>
          <c:invertIfNegative val="0"/>
          <c:cat>
            <c:numRef>
              <c:f>Sheet1!$B$1:$L$1</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Sheet1!$B$2:$L$2</c:f>
              <c:numCache>
                <c:formatCode>_(* #,##0_);_(* \(#,##0\);_(* "-"??_);_(@_)</c:formatCode>
                <c:ptCount val="11"/>
                <c:pt idx="0">
                  <c:v>2135.5</c:v>
                </c:pt>
                <c:pt idx="1">
                  <c:v>2135.5</c:v>
                </c:pt>
                <c:pt idx="2">
                  <c:v>3333</c:v>
                </c:pt>
                <c:pt idx="3">
                  <c:v>3333</c:v>
                </c:pt>
                <c:pt idx="4">
                  <c:v>3333</c:v>
                </c:pt>
                <c:pt idx="5">
                  <c:v>4411</c:v>
                </c:pt>
                <c:pt idx="6">
                  <c:v>3122.3333333333335</c:v>
                </c:pt>
                <c:pt idx="7">
                  <c:v>3122.3333333333335</c:v>
                </c:pt>
                <c:pt idx="8">
                  <c:v>3122.3333333333335</c:v>
                </c:pt>
                <c:pt idx="9">
                  <c:v>2511.3710184397451</c:v>
                </c:pt>
                <c:pt idx="10">
                  <c:v>2511.3710184397451</c:v>
                </c:pt>
              </c:numCache>
            </c:numRef>
          </c:val>
        </c:ser>
        <c:ser>
          <c:idx val="1"/>
          <c:order val="1"/>
          <c:tx>
            <c:strRef>
              <c:f>Sheet1!$A$3</c:f>
              <c:strCache>
                <c:ptCount val="1"/>
                <c:pt idx="0">
                  <c:v>Gross Evaluated Savings (GWh)</c:v>
                </c:pt>
              </c:strCache>
            </c:strRef>
          </c:tx>
          <c:spPr>
            <a:solidFill>
              <a:schemeClr val="tx2"/>
            </a:solidFill>
          </c:spPr>
          <c:invertIfNegative val="0"/>
          <c:cat>
            <c:numRef>
              <c:f>Sheet1!$B$1:$L$1</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Sheet1!$B$3:$L$3</c:f>
              <c:numCache>
                <c:formatCode>General</c:formatCode>
                <c:ptCount val="11"/>
                <c:pt idx="2" formatCode="_(* #,##0_);_(* \(#,##0\);_(* &quot;-&quot;??_);_(@_)">
                  <c:v>2165.6666666666665</c:v>
                </c:pt>
                <c:pt idx="3" formatCode="_(* #,##0_);_(* \(#,##0\);_(* &quot;-&quot;??_);_(@_)">
                  <c:v>2165.6666666666665</c:v>
                </c:pt>
                <c:pt idx="4" formatCode="_(* #,##0_);_(* \(#,##0\);_(* &quot;-&quot;??_);_(@_)">
                  <c:v>2165.6666666666665</c:v>
                </c:pt>
                <c:pt idx="5" formatCode="_(* #,##0_);_(* \(#,##0\);_(* &quot;-&quot;??_);_(@_)">
                  <c:v>3315</c:v>
                </c:pt>
                <c:pt idx="6" formatCode="_(* #,##0_);_(* \(#,##0\);_(* &quot;-&quot;??_);_(@_)">
                  <c:v>2581.6666666666665</c:v>
                </c:pt>
                <c:pt idx="7" formatCode="_(* #,##0_);_(* \(#,##0\);_(* &quot;-&quot;??_);_(@_)">
                  <c:v>2581.6666666666665</c:v>
                </c:pt>
                <c:pt idx="8" formatCode="_(* #,##0_);_(* \(#,##0\);_(* &quot;-&quot;??_);_(@_)">
                  <c:v>2581.6666666666665</c:v>
                </c:pt>
              </c:numCache>
            </c:numRef>
          </c:val>
        </c:ser>
        <c:ser>
          <c:idx val="2"/>
          <c:order val="2"/>
          <c:tx>
            <c:strRef>
              <c:f>Sheet1!$A$4</c:f>
              <c:strCache>
                <c:ptCount val="1"/>
                <c:pt idx="0">
                  <c:v>Net Evaluated Savings (GWh)</c:v>
                </c:pt>
              </c:strCache>
            </c:strRef>
          </c:tx>
          <c:spPr>
            <a:solidFill>
              <a:schemeClr val="accent5">
                <a:lumMod val="20000"/>
                <a:lumOff val="80000"/>
              </a:schemeClr>
            </a:solidFill>
          </c:spPr>
          <c:invertIfNegative val="0"/>
          <c:cat>
            <c:numRef>
              <c:f>Sheet1!$B$1:$L$1</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Sheet1!$B$4:$L$4</c:f>
              <c:numCache>
                <c:formatCode>_(* #,##0_);_(* \(#,##0\);_(* "-"??_);_(@_)</c:formatCode>
                <c:ptCount val="11"/>
                <c:pt idx="0">
                  <c:v>1176</c:v>
                </c:pt>
                <c:pt idx="1">
                  <c:v>1176</c:v>
                </c:pt>
                <c:pt idx="2">
                  <c:v>1365.6666666666667</c:v>
                </c:pt>
                <c:pt idx="3">
                  <c:v>1365.6666666666667</c:v>
                </c:pt>
                <c:pt idx="4">
                  <c:v>1365.6666666666667</c:v>
                </c:pt>
                <c:pt idx="5">
                  <c:v>2028</c:v>
                </c:pt>
                <c:pt idx="6">
                  <c:v>1641</c:v>
                </c:pt>
                <c:pt idx="7">
                  <c:v>1641</c:v>
                </c:pt>
                <c:pt idx="8">
                  <c:v>1641</c:v>
                </c:pt>
              </c:numCache>
            </c:numRef>
          </c:val>
        </c:ser>
        <c:dLbls>
          <c:showLegendKey val="0"/>
          <c:showVal val="0"/>
          <c:showCatName val="0"/>
          <c:showSerName val="0"/>
          <c:showPercent val="0"/>
          <c:showBubbleSize val="0"/>
        </c:dLbls>
        <c:gapWidth val="143"/>
        <c:overlap val="63"/>
        <c:axId val="171607936"/>
        <c:axId val="171622400"/>
      </c:barChart>
      <c:lineChart>
        <c:grouping val="standard"/>
        <c:varyColors val="0"/>
        <c:ser>
          <c:idx val="3"/>
          <c:order val="3"/>
          <c:tx>
            <c:strRef>
              <c:f>Sheet1!$A$5</c:f>
              <c:strCache>
                <c:ptCount val="1"/>
                <c:pt idx="0">
                  <c:v>Electricity Savings Goal (GWh)</c:v>
                </c:pt>
              </c:strCache>
            </c:strRef>
          </c:tx>
          <c:spPr>
            <a:ln>
              <a:noFill/>
            </a:ln>
          </c:spPr>
          <c:marker>
            <c:symbol val="circle"/>
            <c:size val="8"/>
            <c:spPr>
              <a:solidFill>
                <a:srgbClr val="FF0000"/>
              </a:solidFill>
            </c:spPr>
          </c:marker>
          <c:cat>
            <c:numRef>
              <c:f>Sheet1!$B$1:$L$1</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Sheet1!$B$5:$L$5</c:f>
              <c:numCache>
                <c:formatCode>_(* #,##0_);_(* \(#,##0\);_(* "-"??_);_(@_)</c:formatCode>
                <c:ptCount val="11"/>
                <c:pt idx="0">
                  <c:v>1838.4</c:v>
                </c:pt>
                <c:pt idx="1">
                  <c:v>1838.4</c:v>
                </c:pt>
                <c:pt idx="2">
                  <c:v>2032.5</c:v>
                </c:pt>
                <c:pt idx="3">
                  <c:v>2274.1</c:v>
                </c:pt>
                <c:pt idx="4">
                  <c:v>2504.4</c:v>
                </c:pt>
                <c:pt idx="5">
                  <c:v>2539.3000000000002</c:v>
                </c:pt>
                <c:pt idx="6">
                  <c:v>2276</c:v>
                </c:pt>
                <c:pt idx="7">
                  <c:v>2325</c:v>
                </c:pt>
                <c:pt idx="8">
                  <c:v>2365</c:v>
                </c:pt>
                <c:pt idx="9">
                  <c:v>2385.6660587487963</c:v>
                </c:pt>
                <c:pt idx="10">
                  <c:v>2047.7607599850319</c:v>
                </c:pt>
              </c:numCache>
            </c:numRef>
          </c:val>
          <c:smooth val="0"/>
        </c:ser>
        <c:dLbls>
          <c:showLegendKey val="0"/>
          <c:showVal val="0"/>
          <c:showCatName val="0"/>
          <c:showSerName val="0"/>
          <c:showPercent val="0"/>
          <c:showBubbleSize val="0"/>
        </c:dLbls>
        <c:marker val="1"/>
        <c:smooth val="0"/>
        <c:axId val="171607936"/>
        <c:axId val="171622400"/>
      </c:lineChart>
      <c:catAx>
        <c:axId val="171607936"/>
        <c:scaling>
          <c:orientation val="minMax"/>
        </c:scaling>
        <c:delete val="0"/>
        <c:axPos val="b"/>
        <c:numFmt formatCode="General" sourceLinked="1"/>
        <c:majorTickMark val="out"/>
        <c:minorTickMark val="none"/>
        <c:tickLblPos val="nextTo"/>
        <c:crossAx val="171622400"/>
        <c:crosses val="autoZero"/>
        <c:auto val="1"/>
        <c:lblAlgn val="ctr"/>
        <c:lblOffset val="100"/>
        <c:noMultiLvlLbl val="0"/>
      </c:catAx>
      <c:valAx>
        <c:axId val="171622400"/>
        <c:scaling>
          <c:orientation val="minMax"/>
        </c:scaling>
        <c:delete val="0"/>
        <c:axPos val="l"/>
        <c:title>
          <c:tx>
            <c:rich>
              <a:bodyPr rot="-5400000" vert="horz"/>
              <a:lstStyle/>
              <a:p>
                <a:pPr>
                  <a:defRPr/>
                </a:pPr>
                <a:r>
                  <a:rPr lang="en-US"/>
                  <a:t>GWh</a:t>
                </a:r>
              </a:p>
            </c:rich>
          </c:tx>
          <c:layout/>
          <c:overlay val="0"/>
        </c:title>
        <c:numFmt formatCode="_(* #,##0_);_(* \(#,##0\);_(* &quot;-&quot;??_);_(@_)" sourceLinked="1"/>
        <c:majorTickMark val="out"/>
        <c:minorTickMark val="none"/>
        <c:tickLblPos val="nextTo"/>
        <c:crossAx val="171607936"/>
        <c:crosses val="autoZero"/>
        <c:crossBetween val="between"/>
      </c:valAx>
    </c:plotArea>
    <c:legend>
      <c:legendPos val="b"/>
      <c:layout>
        <c:manualLayout>
          <c:xMode val="edge"/>
          <c:yMode val="edge"/>
          <c:x val="0.20190043275676886"/>
          <c:y val="0.77482939632545933"/>
          <c:w val="0.61090474229894487"/>
          <c:h val="0.12764149891330545"/>
        </c:manualLayout>
      </c:layout>
      <c:overlay val="0"/>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cdr:x>
      <cdr:y>0.92347</cdr:y>
    </cdr:from>
    <cdr:to>
      <cdr:x>1</cdr:x>
      <cdr:y>1</cdr:y>
    </cdr:to>
    <cdr:sp macro="" textlink="">
      <cdr:nvSpPr>
        <cdr:cNvPr id="2" name="TextBox 1"/>
        <cdr:cNvSpPr txBox="1"/>
      </cdr:nvSpPr>
      <cdr:spPr>
        <a:xfrm xmlns:a="http://schemas.openxmlformats.org/drawingml/2006/main">
          <a:off x="0" y="3448050"/>
          <a:ext cx="6448426" cy="2857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t>* 2004-05</a:t>
          </a:r>
          <a:r>
            <a:rPr lang="en-US" sz="1000" baseline="0" dirty="0"/>
            <a:t> reported savings are net; </a:t>
          </a:r>
          <a:r>
            <a:rPr lang="en-US" sz="1000" baseline="0" dirty="0" smtClean="0"/>
            <a:t>2006-12 </a:t>
          </a:r>
          <a:r>
            <a:rPr lang="en-US" sz="1000" baseline="0" dirty="0"/>
            <a:t>are gross; </a:t>
          </a:r>
          <a:r>
            <a:rPr lang="en-US" sz="1000" dirty="0"/>
            <a:t>2013-14 </a:t>
          </a:r>
          <a:r>
            <a:rPr lang="en-US" sz="1000" baseline="0" dirty="0" smtClean="0"/>
            <a:t>are </a:t>
          </a:r>
          <a:r>
            <a:rPr lang="en-US" sz="1000" baseline="0" dirty="0"/>
            <a:t>projected</a:t>
          </a:r>
        </a:p>
        <a:p xmlns:a="http://schemas.openxmlformats.org/drawingml/2006/main">
          <a:endParaRPr lang="en-US" sz="1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7" tIns="46584" rIns="93167" bIns="46584"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9" y="1"/>
            <a:ext cx="3037840" cy="464820"/>
          </a:xfrm>
          <a:prstGeom prst="rect">
            <a:avLst/>
          </a:prstGeom>
        </p:spPr>
        <p:txBody>
          <a:bodyPr vert="horz" lIns="93167" tIns="46584" rIns="93167" bIns="46584" rtlCol="0"/>
          <a:lstStyle>
            <a:lvl1pPr algn="r" fontAlgn="auto">
              <a:spcBef>
                <a:spcPts val="0"/>
              </a:spcBef>
              <a:spcAft>
                <a:spcPts val="0"/>
              </a:spcAft>
              <a:defRPr sz="1200" smtClean="0">
                <a:latin typeface="+mn-lt"/>
                <a:ea typeface="+mn-ea"/>
                <a:cs typeface="+mn-cs"/>
              </a:defRPr>
            </a:lvl1pPr>
          </a:lstStyle>
          <a:p>
            <a:pPr>
              <a:defRPr/>
            </a:pPr>
            <a:fld id="{17EB15B2-4282-44E9-BDFD-E9ABD5FC40A1}" type="datetimeFigureOut">
              <a:rPr lang="en-US"/>
              <a:pPr>
                <a:defRPr/>
              </a:pPr>
              <a:t>4/27/2015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7" tIns="46584" rIns="93167" bIns="465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7" tIns="46584" rIns="93167" bIns="46584" rtlCol="0" anchor="b"/>
          <a:lstStyle>
            <a:lvl1pPr algn="r" fontAlgn="auto">
              <a:spcBef>
                <a:spcPts val="0"/>
              </a:spcBef>
              <a:spcAft>
                <a:spcPts val="0"/>
              </a:spcAft>
              <a:defRPr sz="1200" smtClean="0">
                <a:latin typeface="+mn-lt"/>
                <a:ea typeface="+mn-ea"/>
                <a:cs typeface="+mn-cs"/>
              </a:defRPr>
            </a:lvl1pPr>
          </a:lstStyle>
          <a:p>
            <a:pPr>
              <a:defRPr/>
            </a:pPr>
            <a:fld id="{789818A9-72C7-4C00-B1EF-72AD5BC4DFC4}" type="slidenum">
              <a:rPr lang="en-US"/>
              <a:pPr>
                <a:defRPr/>
              </a:pPr>
              <a:t>‹#›</a:t>
            </a:fld>
            <a:endParaRPr lang="en-US"/>
          </a:p>
        </p:txBody>
      </p:sp>
    </p:spTree>
    <p:extLst>
      <p:ext uri="{BB962C8B-B14F-4D97-AF65-F5344CB8AC3E}">
        <p14:creationId xmlns:p14="http://schemas.microsoft.com/office/powerpoint/2010/main" val="226066019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fontAlgn="base">
      <a:spcBef>
        <a:spcPct val="30000"/>
      </a:spcBef>
      <a:spcAft>
        <a:spcPct val="0"/>
      </a:spcAft>
      <a:defRPr sz="1200" kern="1200">
        <a:solidFill>
          <a:schemeClr val="tx1"/>
        </a:solidFill>
        <a:latin typeface="+mn-lt"/>
        <a:ea typeface="ＭＳ Ｐゴシック" pitchFamily="84"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84"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84"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a:t>
            </a:fld>
            <a:endParaRPr lang="en-US"/>
          </a:p>
        </p:txBody>
      </p:sp>
    </p:spTree>
    <p:extLst>
      <p:ext uri="{BB962C8B-B14F-4D97-AF65-F5344CB8AC3E}">
        <p14:creationId xmlns:p14="http://schemas.microsoft.com/office/powerpoint/2010/main" val="337536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10</a:t>
            </a:fld>
            <a:endParaRPr lang="en-US"/>
          </a:p>
        </p:txBody>
      </p:sp>
    </p:spTree>
    <p:extLst>
      <p:ext uri="{BB962C8B-B14F-4D97-AF65-F5344CB8AC3E}">
        <p14:creationId xmlns:p14="http://schemas.microsoft.com/office/powerpoint/2010/main" val="2414064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11</a:t>
            </a:fld>
            <a:endParaRPr lang="en-US"/>
          </a:p>
        </p:txBody>
      </p:sp>
    </p:spTree>
    <p:extLst>
      <p:ext uri="{BB962C8B-B14F-4D97-AF65-F5344CB8AC3E}">
        <p14:creationId xmlns:p14="http://schemas.microsoft.com/office/powerpoint/2010/main" val="1567721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12</a:t>
            </a:fld>
            <a:endParaRPr lang="en-US"/>
          </a:p>
        </p:txBody>
      </p:sp>
    </p:spTree>
    <p:extLst>
      <p:ext uri="{BB962C8B-B14F-4D97-AF65-F5344CB8AC3E}">
        <p14:creationId xmlns:p14="http://schemas.microsoft.com/office/powerpoint/2010/main" val="366084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13</a:t>
            </a:fld>
            <a:endParaRPr lang="en-US"/>
          </a:p>
        </p:txBody>
      </p:sp>
    </p:spTree>
    <p:extLst>
      <p:ext uri="{BB962C8B-B14F-4D97-AF65-F5344CB8AC3E}">
        <p14:creationId xmlns:p14="http://schemas.microsoft.com/office/powerpoint/2010/main" val="3785832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14</a:t>
            </a:fld>
            <a:endParaRPr lang="en-US"/>
          </a:p>
        </p:txBody>
      </p:sp>
    </p:spTree>
    <p:extLst>
      <p:ext uri="{BB962C8B-B14F-4D97-AF65-F5344CB8AC3E}">
        <p14:creationId xmlns:p14="http://schemas.microsoft.com/office/powerpoint/2010/main" val="2229023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15</a:t>
            </a:fld>
            <a:endParaRPr lang="en-US"/>
          </a:p>
        </p:txBody>
      </p:sp>
    </p:spTree>
    <p:extLst>
      <p:ext uri="{BB962C8B-B14F-4D97-AF65-F5344CB8AC3E}">
        <p14:creationId xmlns:p14="http://schemas.microsoft.com/office/powerpoint/2010/main" val="873450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16</a:t>
            </a:fld>
            <a:endParaRPr lang="en-US"/>
          </a:p>
        </p:txBody>
      </p:sp>
    </p:spTree>
    <p:extLst>
      <p:ext uri="{BB962C8B-B14F-4D97-AF65-F5344CB8AC3E}">
        <p14:creationId xmlns:p14="http://schemas.microsoft.com/office/powerpoint/2010/main" val="4001633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17</a:t>
            </a:fld>
            <a:endParaRPr lang="en-US"/>
          </a:p>
        </p:txBody>
      </p:sp>
    </p:spTree>
    <p:extLst>
      <p:ext uri="{BB962C8B-B14F-4D97-AF65-F5344CB8AC3E}">
        <p14:creationId xmlns:p14="http://schemas.microsoft.com/office/powerpoint/2010/main" val="922610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18</a:t>
            </a:fld>
            <a:endParaRPr lang="en-US"/>
          </a:p>
        </p:txBody>
      </p:sp>
    </p:spTree>
    <p:extLst>
      <p:ext uri="{BB962C8B-B14F-4D97-AF65-F5344CB8AC3E}">
        <p14:creationId xmlns:p14="http://schemas.microsoft.com/office/powerpoint/2010/main" val="3486725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19</a:t>
            </a:fld>
            <a:endParaRPr lang="en-US"/>
          </a:p>
        </p:txBody>
      </p:sp>
    </p:spTree>
    <p:extLst>
      <p:ext uri="{BB962C8B-B14F-4D97-AF65-F5344CB8AC3E}">
        <p14:creationId xmlns:p14="http://schemas.microsoft.com/office/powerpoint/2010/main" val="3173816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a:t>
            </a:fld>
            <a:endParaRPr lang="en-US"/>
          </a:p>
        </p:txBody>
      </p:sp>
    </p:spTree>
    <p:extLst>
      <p:ext uri="{BB962C8B-B14F-4D97-AF65-F5344CB8AC3E}">
        <p14:creationId xmlns:p14="http://schemas.microsoft.com/office/powerpoint/2010/main" val="1250554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20</a:t>
            </a:fld>
            <a:endParaRPr lang="en-US"/>
          </a:p>
        </p:txBody>
      </p:sp>
    </p:spTree>
    <p:extLst>
      <p:ext uri="{BB962C8B-B14F-4D97-AF65-F5344CB8AC3E}">
        <p14:creationId xmlns:p14="http://schemas.microsoft.com/office/powerpoint/2010/main" val="21277238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21</a:t>
            </a:fld>
            <a:endParaRPr lang="en-US"/>
          </a:p>
        </p:txBody>
      </p:sp>
    </p:spTree>
    <p:extLst>
      <p:ext uri="{BB962C8B-B14F-4D97-AF65-F5344CB8AC3E}">
        <p14:creationId xmlns:p14="http://schemas.microsoft.com/office/powerpoint/2010/main" val="2200191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22</a:t>
            </a:fld>
            <a:endParaRPr lang="en-US"/>
          </a:p>
        </p:txBody>
      </p:sp>
    </p:spTree>
    <p:extLst>
      <p:ext uri="{BB962C8B-B14F-4D97-AF65-F5344CB8AC3E}">
        <p14:creationId xmlns:p14="http://schemas.microsoft.com/office/powerpoint/2010/main" val="1975097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23</a:t>
            </a:fld>
            <a:endParaRPr lang="en-US"/>
          </a:p>
        </p:txBody>
      </p:sp>
    </p:spTree>
    <p:extLst>
      <p:ext uri="{BB962C8B-B14F-4D97-AF65-F5344CB8AC3E}">
        <p14:creationId xmlns:p14="http://schemas.microsoft.com/office/powerpoint/2010/main" val="211626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24</a:t>
            </a:fld>
            <a:endParaRPr lang="en-US"/>
          </a:p>
        </p:txBody>
      </p:sp>
    </p:spTree>
    <p:extLst>
      <p:ext uri="{BB962C8B-B14F-4D97-AF65-F5344CB8AC3E}">
        <p14:creationId xmlns:p14="http://schemas.microsoft.com/office/powerpoint/2010/main" val="17402244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25</a:t>
            </a:fld>
            <a:endParaRPr lang="en-US"/>
          </a:p>
        </p:txBody>
      </p:sp>
    </p:spTree>
    <p:extLst>
      <p:ext uri="{BB962C8B-B14F-4D97-AF65-F5344CB8AC3E}">
        <p14:creationId xmlns:p14="http://schemas.microsoft.com/office/powerpoint/2010/main" val="2049503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3</a:t>
            </a:fld>
            <a:endParaRPr lang="en-US"/>
          </a:p>
        </p:txBody>
      </p:sp>
    </p:spTree>
    <p:extLst>
      <p:ext uri="{BB962C8B-B14F-4D97-AF65-F5344CB8AC3E}">
        <p14:creationId xmlns:p14="http://schemas.microsoft.com/office/powerpoint/2010/main" val="14371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4</a:t>
            </a:fld>
            <a:endParaRPr lang="en-US"/>
          </a:p>
        </p:txBody>
      </p:sp>
    </p:spTree>
    <p:extLst>
      <p:ext uri="{BB962C8B-B14F-4D97-AF65-F5344CB8AC3E}">
        <p14:creationId xmlns:p14="http://schemas.microsoft.com/office/powerpoint/2010/main" val="4265900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5</a:t>
            </a:fld>
            <a:endParaRPr lang="en-US"/>
          </a:p>
        </p:txBody>
      </p:sp>
    </p:spTree>
    <p:extLst>
      <p:ext uri="{BB962C8B-B14F-4D97-AF65-F5344CB8AC3E}">
        <p14:creationId xmlns:p14="http://schemas.microsoft.com/office/powerpoint/2010/main" val="4252339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6</a:t>
            </a:fld>
            <a:endParaRPr lang="en-US"/>
          </a:p>
        </p:txBody>
      </p:sp>
    </p:spTree>
    <p:extLst>
      <p:ext uri="{BB962C8B-B14F-4D97-AF65-F5344CB8AC3E}">
        <p14:creationId xmlns:p14="http://schemas.microsoft.com/office/powerpoint/2010/main" val="3993592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7</a:t>
            </a:fld>
            <a:endParaRPr lang="en-US"/>
          </a:p>
        </p:txBody>
      </p:sp>
    </p:spTree>
    <p:extLst>
      <p:ext uri="{BB962C8B-B14F-4D97-AF65-F5344CB8AC3E}">
        <p14:creationId xmlns:p14="http://schemas.microsoft.com/office/powerpoint/2010/main" val="351474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8</a:t>
            </a:fld>
            <a:endParaRPr lang="en-US"/>
          </a:p>
        </p:txBody>
      </p:sp>
    </p:spTree>
    <p:extLst>
      <p:ext uri="{BB962C8B-B14F-4D97-AF65-F5344CB8AC3E}">
        <p14:creationId xmlns:p14="http://schemas.microsoft.com/office/powerpoint/2010/main" val="220631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9818A9-72C7-4C00-B1EF-72AD5BC4DFC4}" type="slidenum">
              <a:rPr lang="en-US" smtClean="0"/>
              <a:pPr>
                <a:defRPr/>
              </a:pPr>
              <a:t>9</a:t>
            </a:fld>
            <a:endParaRPr lang="en-US"/>
          </a:p>
        </p:txBody>
      </p:sp>
    </p:spTree>
    <p:extLst>
      <p:ext uri="{BB962C8B-B14F-4D97-AF65-F5344CB8AC3E}">
        <p14:creationId xmlns:p14="http://schemas.microsoft.com/office/powerpoint/2010/main" val="133764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4749F95-6E2E-4A05-8801-8CE5F79FF462}" type="datetime1">
              <a:rPr lang="en-US" smtClean="0"/>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DDA709F7-5CA7-447C-807E-E7C7FC1F82D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C6BBE80-E8CE-451C-A34A-B11F3DA0F9BA}" type="datetime1">
              <a:rPr lang="en-US" smtClean="0"/>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FB06E380-2057-4F0F-A254-F73568AC202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8EF276-5EC6-497F-8EC1-425CC0618CEF}" type="datetime1">
              <a:rPr lang="en-US" smtClean="0"/>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24CEF3AE-1E96-448E-B13E-03C4394C7A4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6856" y="0"/>
            <a:ext cx="8229600" cy="1052736"/>
          </a:xfrm>
        </p:spPr>
        <p:txBody>
          <a:bodyPr/>
          <a:lstStyle>
            <a:lvl1pPr>
              <a:defRPr sz="36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292908A-07FE-4C32-821F-A64A84EEF4E2}" type="datetime1">
              <a:rPr lang="en-US" smtClean="0"/>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9E5D442B-243E-48AA-9AD6-BCB403E0854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7A7D74F-C835-4946-8B33-5CB027A2F445}" type="datetime1">
              <a:rPr lang="en-US" smtClean="0"/>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7ABFF39F-0943-434C-B10D-E235068EBB1F}" type="slidenum">
              <a:rPr lang="en-US"/>
              <a:pPr>
                <a:defRPr/>
              </a:pPr>
              <a:t>‹#›</a:t>
            </a:fld>
            <a:endParaRPr lang="en-US"/>
          </a:p>
        </p:txBody>
      </p:sp>
      <p:pic>
        <p:nvPicPr>
          <p:cNvPr id="7" name="Picture 10" descr="PUC_ColorSeal_PowerPoint"/>
          <p:cNvPicPr>
            <a:picLocks noChangeAspect="1" noChangeArrowheads="1"/>
          </p:cNvPicPr>
          <p:nvPr userDrawn="1"/>
        </p:nvPicPr>
        <p:blipFill>
          <a:blip r:embed="rId2"/>
          <a:srcRect/>
          <a:stretch>
            <a:fillRect/>
          </a:stretch>
        </p:blipFill>
        <p:spPr bwMode="auto">
          <a:xfrm>
            <a:off x="827584" y="1556792"/>
            <a:ext cx="1728756" cy="1725379"/>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38B5021-6ABE-428C-8C2E-B8C9C3B339D4}" type="datetime1">
              <a:rPr lang="en-US" smtClean="0"/>
              <a:t>4/27/2015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7" name="Slide Number Placeholder 5"/>
          <p:cNvSpPr>
            <a:spLocks noGrp="1"/>
          </p:cNvSpPr>
          <p:nvPr>
            <p:ph type="sldNum" sz="quarter" idx="12"/>
          </p:nvPr>
        </p:nvSpPr>
        <p:spPr/>
        <p:txBody>
          <a:bodyPr/>
          <a:lstStyle>
            <a:lvl1pPr>
              <a:defRPr/>
            </a:lvl1pPr>
          </a:lstStyle>
          <a:p>
            <a:pPr>
              <a:defRPr/>
            </a:pPr>
            <a:fld id="{A29402DA-B3E9-434C-A9BC-68A5A776C4B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3AA4D5D-8D29-4845-88DB-0A52B9B5BE32}" type="datetime1">
              <a:rPr lang="en-US" smtClean="0"/>
              <a:t>4/27/2015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9" name="Slide Number Placeholder 5"/>
          <p:cNvSpPr>
            <a:spLocks noGrp="1"/>
          </p:cNvSpPr>
          <p:nvPr>
            <p:ph type="sldNum" sz="quarter" idx="12"/>
          </p:nvPr>
        </p:nvSpPr>
        <p:spPr/>
        <p:txBody>
          <a:bodyPr/>
          <a:lstStyle>
            <a:lvl1pPr>
              <a:defRPr/>
            </a:lvl1pPr>
          </a:lstStyle>
          <a:p>
            <a:pPr>
              <a:defRPr/>
            </a:pPr>
            <a:fld id="{C9A0D3F4-84FA-4174-ABF1-BAE96F4D628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D587660-A9DE-435A-9104-2FFC04FB5E83}" type="datetime1">
              <a:rPr lang="en-US" smtClean="0"/>
              <a:t>4/27/2015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5" name="Slide Number Placeholder 5"/>
          <p:cNvSpPr>
            <a:spLocks noGrp="1"/>
          </p:cNvSpPr>
          <p:nvPr>
            <p:ph type="sldNum" sz="quarter" idx="12"/>
          </p:nvPr>
        </p:nvSpPr>
        <p:spPr/>
        <p:txBody>
          <a:bodyPr/>
          <a:lstStyle>
            <a:lvl1pPr>
              <a:defRPr/>
            </a:lvl1pPr>
          </a:lstStyle>
          <a:p>
            <a:pPr>
              <a:defRPr/>
            </a:pPr>
            <a:fld id="{D5C6AD90-2CB6-4027-BC34-E7AFA12173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1708F4-7688-40F6-91EA-B02AFDD489E9}" type="datetime1">
              <a:rPr lang="en-US" smtClean="0"/>
              <a:t>4/27/2015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4" name="Slide Number Placeholder 5"/>
          <p:cNvSpPr>
            <a:spLocks noGrp="1"/>
          </p:cNvSpPr>
          <p:nvPr>
            <p:ph type="sldNum" sz="quarter" idx="12"/>
          </p:nvPr>
        </p:nvSpPr>
        <p:spPr/>
        <p:txBody>
          <a:bodyPr/>
          <a:lstStyle>
            <a:lvl1pPr>
              <a:defRPr/>
            </a:lvl1pPr>
          </a:lstStyle>
          <a:p>
            <a:pPr>
              <a:defRPr/>
            </a:pPr>
            <a:fld id="{942ED3CC-93F5-4CDA-90C8-E10F305696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D13D764-A6F8-4572-8D75-F7DCD1DE64F4}" type="datetime1">
              <a:rPr lang="en-US" smtClean="0"/>
              <a:t>4/27/2015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7" name="Slide Number Placeholder 5"/>
          <p:cNvSpPr>
            <a:spLocks noGrp="1"/>
          </p:cNvSpPr>
          <p:nvPr>
            <p:ph type="sldNum" sz="quarter" idx="12"/>
          </p:nvPr>
        </p:nvSpPr>
        <p:spPr/>
        <p:txBody>
          <a:bodyPr/>
          <a:lstStyle>
            <a:lvl1pPr>
              <a:defRPr/>
            </a:lvl1pPr>
          </a:lstStyle>
          <a:p>
            <a:pPr>
              <a:defRPr/>
            </a:pPr>
            <a:fld id="{9DC627C6-0D2A-4F41-BCC3-1EDF890AE1B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8517C-BA26-40DC-A19E-BF09D107C199}" type="datetime1">
              <a:rPr lang="en-US" smtClean="0"/>
              <a:t>4/27/2015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California Public Utilities Commission</a:t>
            </a:r>
            <a:endParaRPr lang="en-US"/>
          </a:p>
        </p:txBody>
      </p:sp>
      <p:sp>
        <p:nvSpPr>
          <p:cNvPr id="7" name="Slide Number Placeholder 5"/>
          <p:cNvSpPr>
            <a:spLocks noGrp="1"/>
          </p:cNvSpPr>
          <p:nvPr>
            <p:ph type="sldNum" sz="quarter" idx="12"/>
          </p:nvPr>
        </p:nvSpPr>
        <p:spPr/>
        <p:txBody>
          <a:bodyPr/>
          <a:lstStyle>
            <a:lvl1pPr>
              <a:defRPr/>
            </a:lvl1pPr>
          </a:lstStyle>
          <a:p>
            <a:pPr>
              <a:defRPr/>
            </a:pPr>
            <a:fld id="{5205572A-B07A-46B2-871D-BB583604723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7544" y="21497"/>
            <a:ext cx="8229600" cy="95923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C419F19A-0DEC-47E7-BF04-036C296D9DAD}" type="datetime1">
              <a:rPr lang="en-US" smtClean="0"/>
              <a:t>4/27/2015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California Public Utilities Commission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936BA15E-48A2-4505-86E5-7EDE8ECCA517}" type="slidenum">
              <a:rPr lang="en-US"/>
              <a:pPr>
                <a:defRPr/>
              </a:pPr>
              <a:t>‹#›</a:t>
            </a:fld>
            <a:endParaRPr lang="en-US"/>
          </a:p>
        </p:txBody>
      </p:sp>
      <p:cxnSp>
        <p:nvCxnSpPr>
          <p:cNvPr id="7" name="Straight Connector 6"/>
          <p:cNvCxnSpPr/>
          <p:nvPr userDrawn="1"/>
        </p:nvCxnSpPr>
        <p:spPr>
          <a:xfrm>
            <a:off x="0" y="1052736"/>
            <a:ext cx="9144000" cy="0"/>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fontAlgn="base">
        <a:spcBef>
          <a:spcPct val="0"/>
        </a:spcBef>
        <a:spcAft>
          <a:spcPct val="0"/>
        </a:spcAft>
        <a:defRPr sz="3600" b="1" kern="1200">
          <a:solidFill>
            <a:schemeClr val="tx2"/>
          </a:solidFill>
          <a:latin typeface="+mj-lt"/>
          <a:ea typeface="ＭＳ Ｐゴシック" pitchFamily="84" charset="-128"/>
          <a:cs typeface="ＭＳ Ｐゴシック" pitchFamily="84" charset="-128"/>
        </a:defRPr>
      </a:lvl1pPr>
      <a:lvl2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2pPr>
      <a:lvl3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3pPr>
      <a:lvl4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4pPr>
      <a:lvl5pPr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6pPr>
      <a:lvl7pPr marL="9144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7pPr>
      <a:lvl8pPr marL="13716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8pPr>
      <a:lvl9pPr marL="1828800" algn="ctr"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9pPr>
    </p:titleStyle>
    <p:bodyStyle>
      <a:lvl1pPr marL="342900" indent="-342900" algn="l" rtl="0" fontAlgn="base">
        <a:spcBef>
          <a:spcPct val="20000"/>
        </a:spcBef>
        <a:spcAft>
          <a:spcPct val="0"/>
        </a:spcAft>
        <a:buFont typeface="Arial" pitchFamily="84" charset="0"/>
        <a:buChar char="•"/>
        <a:defRPr sz="3200" kern="1200">
          <a:solidFill>
            <a:schemeClr val="tx1"/>
          </a:solidFill>
          <a:latin typeface="+mn-lt"/>
          <a:ea typeface="ＭＳ Ｐゴシック" pitchFamily="84" charset="-128"/>
          <a:cs typeface="ＭＳ Ｐゴシック" pitchFamily="84" charset="-128"/>
        </a:defRPr>
      </a:lvl1pPr>
      <a:lvl2pPr marL="742950" indent="-285750" algn="l" rtl="0" fontAlgn="base">
        <a:spcBef>
          <a:spcPct val="20000"/>
        </a:spcBef>
        <a:spcAft>
          <a:spcPct val="0"/>
        </a:spcAft>
        <a:buFont typeface="Arial" pitchFamily="84" charset="0"/>
        <a:buChar char="–"/>
        <a:defRPr sz="2800" kern="1200">
          <a:solidFill>
            <a:schemeClr val="tx1"/>
          </a:solidFill>
          <a:latin typeface="+mn-lt"/>
          <a:ea typeface="ＭＳ Ｐゴシック" pitchFamily="84" charset="-128"/>
          <a:cs typeface="+mn-cs"/>
        </a:defRPr>
      </a:lvl2pPr>
      <a:lvl3pPr marL="1143000" indent="-228600" algn="l" rtl="0" fontAlgn="base">
        <a:spcBef>
          <a:spcPct val="20000"/>
        </a:spcBef>
        <a:spcAft>
          <a:spcPct val="0"/>
        </a:spcAft>
        <a:buFont typeface="Arial" pitchFamily="84" charset="0"/>
        <a:buChar char="•"/>
        <a:defRPr sz="2400" kern="1200">
          <a:solidFill>
            <a:schemeClr val="tx1"/>
          </a:solidFill>
          <a:latin typeface="+mn-lt"/>
          <a:ea typeface="ＭＳ Ｐゴシック" pitchFamily="84" charset="-128"/>
          <a:cs typeface="+mn-cs"/>
        </a:defRPr>
      </a:lvl3pPr>
      <a:lvl4pPr marL="1600200" indent="-228600" algn="l" rtl="0" fontAlgn="base">
        <a:spcBef>
          <a:spcPct val="20000"/>
        </a:spcBef>
        <a:spcAft>
          <a:spcPct val="0"/>
        </a:spcAft>
        <a:buFont typeface="Arial" pitchFamily="84" charset="0"/>
        <a:buChar char="–"/>
        <a:defRPr sz="2000" kern="1200">
          <a:solidFill>
            <a:schemeClr val="tx1"/>
          </a:solidFill>
          <a:latin typeface="+mn-lt"/>
          <a:ea typeface="ＭＳ Ｐゴシック" pitchFamily="84" charset="-128"/>
          <a:cs typeface="+mn-cs"/>
        </a:defRPr>
      </a:lvl4pPr>
      <a:lvl5pPr marL="2057400" indent="-228600" algn="l" rtl="0" fontAlgn="base">
        <a:spcBef>
          <a:spcPct val="20000"/>
        </a:spcBef>
        <a:spcAft>
          <a:spcPct val="0"/>
        </a:spcAft>
        <a:buFont typeface="Arial" pitchFamily="84" charset="0"/>
        <a:buChar char="»"/>
        <a:defRPr sz="2000" kern="1200">
          <a:solidFill>
            <a:schemeClr val="tx1"/>
          </a:solidFill>
          <a:latin typeface="+mn-lt"/>
          <a:ea typeface="ＭＳ Ｐゴシック" pitchFamily="8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5800" y="2734099"/>
            <a:ext cx="7772400" cy="1470025"/>
          </a:xfrm>
        </p:spPr>
        <p:txBody>
          <a:bodyPr/>
          <a:lstStyle/>
          <a:p>
            <a:r>
              <a:rPr lang="en-US" sz="3600" b="1" dirty="0" smtClean="0"/>
              <a:t>BASELINE POLICY FRAMEWORK</a:t>
            </a:r>
          </a:p>
        </p:txBody>
      </p:sp>
      <p:sp>
        <p:nvSpPr>
          <p:cNvPr id="3" name="Subtitle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en-US" sz="2800" dirty="0" smtClean="0">
                <a:ea typeface="+mn-ea"/>
                <a:cs typeface="+mn-cs"/>
              </a:rPr>
              <a:t>Dina Mackin, CPUC</a:t>
            </a:r>
          </a:p>
          <a:p>
            <a:pPr fontAlgn="auto">
              <a:spcAft>
                <a:spcPts val="0"/>
              </a:spcAft>
              <a:buFont typeface="Arial" panose="020B0604020202020204" pitchFamily="34" charset="0"/>
              <a:buNone/>
              <a:defRPr/>
            </a:pPr>
            <a:r>
              <a:rPr lang="en-US" sz="2800" dirty="0" smtClean="0">
                <a:ea typeface="+mn-ea"/>
                <a:cs typeface="+mn-cs"/>
              </a:rPr>
              <a:t>Workshop on Energy Efficiency Baselines</a:t>
            </a:r>
          </a:p>
          <a:p>
            <a:pPr fontAlgn="auto">
              <a:spcAft>
                <a:spcPts val="0"/>
              </a:spcAft>
              <a:buFont typeface="Arial" panose="020B0604020202020204" pitchFamily="34" charset="0"/>
              <a:buNone/>
              <a:defRPr/>
            </a:pPr>
            <a:r>
              <a:rPr lang="en-US" sz="2800" dirty="0" smtClean="0">
                <a:ea typeface="+mn-ea"/>
                <a:cs typeface="+mn-cs"/>
              </a:rPr>
              <a:t>April 28, 2015 </a:t>
            </a:r>
          </a:p>
          <a:p>
            <a:pPr fontAlgn="auto">
              <a:spcAft>
                <a:spcPts val="0"/>
              </a:spcAft>
              <a:buFont typeface="Arial" panose="020B0604020202020204" pitchFamily="34" charset="0"/>
              <a:buNone/>
              <a:defRPr/>
            </a:pPr>
            <a:endParaRPr lang="en-US" sz="2800" dirty="0">
              <a:ea typeface="+mn-ea"/>
              <a:cs typeface="+mn-cs"/>
            </a:endParaRPr>
          </a:p>
        </p:txBody>
      </p:sp>
      <p:pic>
        <p:nvPicPr>
          <p:cNvPr id="4" name="Picture 10" descr="PUC_ColorSeal_PowerPoint"/>
          <p:cNvPicPr>
            <a:picLocks noChangeAspect="1" noChangeArrowheads="1"/>
          </p:cNvPicPr>
          <p:nvPr/>
        </p:nvPicPr>
        <p:blipFill>
          <a:blip r:embed="rId3"/>
          <a:srcRect/>
          <a:stretch>
            <a:fillRect/>
          </a:stretch>
        </p:blipFill>
        <p:spPr bwMode="auto">
          <a:xfrm>
            <a:off x="3779912" y="1268760"/>
            <a:ext cx="1728192" cy="1724816"/>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
        <p:nvSpPr>
          <p:cNvPr id="5" name="Slide Number Placeholder 4"/>
          <p:cNvSpPr>
            <a:spLocks noGrp="1"/>
          </p:cNvSpPr>
          <p:nvPr>
            <p:ph type="sldNum" sz="quarter" idx="12"/>
          </p:nvPr>
        </p:nvSpPr>
        <p:spPr/>
        <p:txBody>
          <a:bodyPr/>
          <a:lstStyle/>
          <a:p>
            <a:pPr>
              <a:defRPr/>
            </a:pPr>
            <a:fld id="{DDA709F7-5CA7-447C-807E-E7C7FC1F82D4}" type="slidenum">
              <a:rPr lang="en-US" smtClean="0"/>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Energy efficiency forecast impacts need for future energy procurement</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757658872"/>
              </p:ext>
            </p:extLst>
          </p:nvPr>
        </p:nvGraphicFramePr>
        <p:xfrm>
          <a:off x="685800" y="1447800"/>
          <a:ext cx="76962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fld id="{D23842A7-2BD1-4C54-A1D2-851884F6D3E6}" type="slidenum">
              <a:rPr lang="en-US" smtClean="0"/>
              <a:t>10</a:t>
            </a:fld>
            <a:endParaRPr lang="en-US"/>
          </a:p>
        </p:txBody>
      </p:sp>
      <p:sp>
        <p:nvSpPr>
          <p:cNvPr id="7" name="Footer Placeholder 6"/>
          <p:cNvSpPr>
            <a:spLocks noGrp="1"/>
          </p:cNvSpPr>
          <p:nvPr>
            <p:ph type="ftr" sz="quarter" idx="11"/>
          </p:nvPr>
        </p:nvSpPr>
        <p:spPr/>
        <p:txBody>
          <a:bodyPr/>
          <a:lstStyle/>
          <a:p>
            <a:r>
              <a:rPr lang="en-US" smtClean="0"/>
              <a:t>California Public Utilities Commission</a:t>
            </a:r>
            <a:endParaRPr lang="en-US"/>
          </a:p>
        </p:txBody>
      </p:sp>
    </p:spTree>
    <p:extLst>
      <p:ext uri="{BB962C8B-B14F-4D97-AF65-F5344CB8AC3E}">
        <p14:creationId xmlns:p14="http://schemas.microsoft.com/office/powerpoint/2010/main" val="349705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Energy efficiency is the largest resource contribution to meeting load growth</a:t>
            </a:r>
            <a:endParaRPr lang="en-US" dirty="0"/>
          </a:p>
        </p:txBody>
      </p:sp>
      <p:sp>
        <p:nvSpPr>
          <p:cNvPr id="4" name="Slide Number Placeholder 3"/>
          <p:cNvSpPr>
            <a:spLocks noGrp="1"/>
          </p:cNvSpPr>
          <p:nvPr>
            <p:ph type="sldNum" sz="quarter" idx="12"/>
          </p:nvPr>
        </p:nvSpPr>
        <p:spPr/>
        <p:txBody>
          <a:bodyPr/>
          <a:lstStyle/>
          <a:p>
            <a:fld id="{D23842A7-2BD1-4C54-A1D2-851884F6D3E6}" type="slidenum">
              <a:rPr lang="en-US" smtClean="0"/>
              <a:t>11</a:t>
            </a:fld>
            <a:endParaRPr lang="en-US"/>
          </a:p>
        </p:txBody>
      </p:sp>
      <p:sp>
        <p:nvSpPr>
          <p:cNvPr id="5" name="Footer Placeholder 4"/>
          <p:cNvSpPr>
            <a:spLocks noGrp="1"/>
          </p:cNvSpPr>
          <p:nvPr>
            <p:ph type="ftr" sz="quarter" idx="11"/>
          </p:nvPr>
        </p:nvSpPr>
        <p:spPr/>
        <p:txBody>
          <a:bodyPr/>
          <a:lstStyle/>
          <a:p>
            <a:r>
              <a:rPr lang="en-US" smtClean="0"/>
              <a:t>California Public Utilities Commission</a:t>
            </a:r>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9749245"/>
              </p:ext>
            </p:extLst>
          </p:nvPr>
        </p:nvGraphicFramePr>
        <p:xfrm>
          <a:off x="457200" y="1600200"/>
          <a:ext cx="6477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Right Brace 6"/>
          <p:cNvSpPr/>
          <p:nvPr/>
        </p:nvSpPr>
        <p:spPr>
          <a:xfrm>
            <a:off x="6629400" y="2362200"/>
            <a:ext cx="381000" cy="16002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1600200" y="4876800"/>
            <a:ext cx="50292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62800" y="2500580"/>
            <a:ext cx="1676400" cy="1323439"/>
          </a:xfrm>
          <a:prstGeom prst="rect">
            <a:avLst/>
          </a:prstGeom>
          <a:noFill/>
        </p:spPr>
        <p:txBody>
          <a:bodyPr wrap="square" rtlCol="0">
            <a:spAutoFit/>
          </a:bodyPr>
          <a:lstStyle/>
          <a:p>
            <a:r>
              <a:rPr lang="en-US" sz="2000" dirty="0" smtClean="0"/>
              <a:t>Forecasted EE =  10 CCGT power plants or 50 </a:t>
            </a:r>
            <a:r>
              <a:rPr lang="en-US" sz="2000" dirty="0" err="1" smtClean="0"/>
              <a:t>peakers</a:t>
            </a:r>
            <a:endParaRPr lang="en-US" sz="2000" dirty="0"/>
          </a:p>
        </p:txBody>
      </p:sp>
    </p:spTree>
    <p:extLst>
      <p:ext uri="{BB962C8B-B14F-4D97-AF65-F5344CB8AC3E}">
        <p14:creationId xmlns:p14="http://schemas.microsoft.com/office/powerpoint/2010/main" val="853134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defRPr>
            </a:lvl1pPr>
            <a:lvl2pPr marL="742950" indent="-285750" eaLnBrk="0" hangingPunct="0">
              <a:defRPr sz="3200">
                <a:solidFill>
                  <a:schemeClr val="tx1"/>
                </a:solidFill>
                <a:latin typeface="Arial" pitchFamily="34" charset="0"/>
              </a:defRPr>
            </a:lvl2pPr>
            <a:lvl3pPr marL="1143000" indent="-228600" eaLnBrk="0" hangingPunct="0">
              <a:defRPr sz="3200">
                <a:solidFill>
                  <a:schemeClr val="tx1"/>
                </a:solidFill>
                <a:latin typeface="Arial" pitchFamily="34" charset="0"/>
              </a:defRPr>
            </a:lvl3pPr>
            <a:lvl4pPr marL="1600200" indent="-228600" eaLnBrk="0" hangingPunct="0">
              <a:defRPr sz="3200">
                <a:solidFill>
                  <a:schemeClr val="tx1"/>
                </a:solidFill>
                <a:latin typeface="Arial" pitchFamily="34" charset="0"/>
              </a:defRPr>
            </a:lvl4pPr>
            <a:lvl5pPr marL="2057400" indent="-228600" eaLnBrk="0" hangingPunct="0">
              <a:defRPr sz="3200">
                <a:solidFill>
                  <a:schemeClr val="tx1"/>
                </a:solidFill>
                <a:latin typeface="Arial" pitchFamily="34" charset="0"/>
              </a:defRPr>
            </a:lvl5pPr>
            <a:lvl6pPr marL="2514600" indent="-228600" eaLnBrk="0" fontAlgn="base" hangingPunct="0">
              <a:spcBef>
                <a:spcPct val="0"/>
              </a:spcBef>
              <a:spcAft>
                <a:spcPct val="0"/>
              </a:spcAft>
              <a:defRPr sz="3200">
                <a:solidFill>
                  <a:schemeClr val="tx1"/>
                </a:solidFill>
                <a:latin typeface="Arial" pitchFamily="34" charset="0"/>
              </a:defRPr>
            </a:lvl6pPr>
            <a:lvl7pPr marL="2971800" indent="-228600" eaLnBrk="0" fontAlgn="base" hangingPunct="0">
              <a:spcBef>
                <a:spcPct val="0"/>
              </a:spcBef>
              <a:spcAft>
                <a:spcPct val="0"/>
              </a:spcAft>
              <a:defRPr sz="3200">
                <a:solidFill>
                  <a:schemeClr val="tx1"/>
                </a:solidFill>
                <a:latin typeface="Arial" pitchFamily="34" charset="0"/>
              </a:defRPr>
            </a:lvl7pPr>
            <a:lvl8pPr marL="3429000" indent="-228600" eaLnBrk="0" fontAlgn="base" hangingPunct="0">
              <a:spcBef>
                <a:spcPct val="0"/>
              </a:spcBef>
              <a:spcAft>
                <a:spcPct val="0"/>
              </a:spcAft>
              <a:defRPr sz="3200">
                <a:solidFill>
                  <a:schemeClr val="tx1"/>
                </a:solidFill>
                <a:latin typeface="Arial" pitchFamily="34" charset="0"/>
              </a:defRPr>
            </a:lvl8pPr>
            <a:lvl9pPr marL="3886200" indent="-228600" eaLnBrk="0" fontAlgn="base" hangingPunct="0">
              <a:spcBef>
                <a:spcPct val="0"/>
              </a:spcBef>
              <a:spcAft>
                <a:spcPct val="0"/>
              </a:spcAft>
              <a:defRPr sz="3200">
                <a:solidFill>
                  <a:schemeClr val="tx1"/>
                </a:solidFill>
                <a:latin typeface="Arial" pitchFamily="34" charset="0"/>
              </a:defRPr>
            </a:lvl9pPr>
          </a:lstStyle>
          <a:p>
            <a:pPr eaLnBrk="1" hangingPunct="1"/>
            <a:r>
              <a:rPr lang="en-US" altLang="en-US" sz="1400" smtClean="0">
                <a:solidFill>
                  <a:srgbClr val="000000"/>
                </a:solidFill>
                <a:ea typeface="MS PGothic" pitchFamily="34" charset="-128"/>
              </a:rPr>
              <a:t> </a:t>
            </a:r>
            <a:fld id="{A985E855-C384-4480-B693-93981BE47D22}" type="slidenum">
              <a:rPr lang="en-US" altLang="en-US" sz="1400" smtClean="0">
                <a:solidFill>
                  <a:srgbClr val="000000"/>
                </a:solidFill>
                <a:ea typeface="MS PGothic" pitchFamily="34" charset="-128"/>
              </a:rPr>
              <a:pPr eaLnBrk="1" hangingPunct="1"/>
              <a:t>12</a:t>
            </a:fld>
            <a:endParaRPr lang="en-US" altLang="en-US" sz="1400" smtClean="0">
              <a:solidFill>
                <a:srgbClr val="000000"/>
              </a:solidFill>
              <a:ea typeface="MS PGothic" pitchFamily="34" charset="-12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21216566"/>
              </p:ext>
            </p:extLst>
          </p:nvPr>
        </p:nvGraphicFramePr>
        <p:xfrm>
          <a:off x="323528" y="1412776"/>
          <a:ext cx="8280920"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55300" name="Rectangle 2"/>
          <p:cNvSpPr>
            <a:spLocks noGrp="1" noChangeArrowheads="1"/>
          </p:cNvSpPr>
          <p:nvPr>
            <p:ph type="title"/>
          </p:nvPr>
        </p:nvSpPr>
        <p:spPr/>
        <p:txBody>
          <a:bodyPr/>
          <a:lstStyle/>
          <a:p>
            <a:r>
              <a:rPr lang="en-US" altLang="en-US" sz="3200" dirty="0" smtClean="0"/>
              <a:t>Savings estimates must be accurate to hit our forecasted goals</a:t>
            </a:r>
          </a:p>
        </p:txBody>
      </p:sp>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Tree>
    <p:extLst>
      <p:ext uri="{BB962C8B-B14F-4D97-AF65-F5344CB8AC3E}">
        <p14:creationId xmlns:p14="http://schemas.microsoft.com/office/powerpoint/2010/main" val="721113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Energy Efficiency baseline conundrum</a:t>
            </a:r>
            <a:endParaRPr lang="en-US" dirty="0"/>
          </a:p>
        </p:txBody>
      </p:sp>
      <p:sp>
        <p:nvSpPr>
          <p:cNvPr id="5" name="Text Placeholder 4"/>
          <p:cNvSpPr>
            <a:spLocks noGrp="1"/>
          </p:cNvSpPr>
          <p:nvPr>
            <p:ph type="body" idx="1"/>
          </p:nvPr>
        </p:nvSpPr>
        <p:spPr/>
        <p:txBody>
          <a:bodyPr/>
          <a:lstStyle/>
          <a:p>
            <a:r>
              <a:rPr lang="en-US" dirty="0" smtClean="0"/>
              <a:t>Part III	</a:t>
            </a:r>
            <a:endParaRPr lang="en-US" dirty="0"/>
          </a:p>
        </p:txBody>
      </p:sp>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
        <p:nvSpPr>
          <p:cNvPr id="3" name="Slide Number Placeholder 2"/>
          <p:cNvSpPr>
            <a:spLocks noGrp="1"/>
          </p:cNvSpPr>
          <p:nvPr>
            <p:ph type="sldNum" sz="quarter" idx="12"/>
          </p:nvPr>
        </p:nvSpPr>
        <p:spPr/>
        <p:txBody>
          <a:bodyPr/>
          <a:lstStyle/>
          <a:p>
            <a:pPr>
              <a:defRPr/>
            </a:pPr>
            <a:fld id="{7ABFF39F-0943-434C-B10D-E235068EBB1F}" type="slidenum">
              <a:rPr lang="en-US" smtClean="0"/>
              <a:pPr>
                <a:defRPr/>
              </a:pPr>
              <a:t>13</a:t>
            </a:fld>
            <a:endParaRPr lang="en-US"/>
          </a:p>
        </p:txBody>
      </p:sp>
    </p:spTree>
    <p:extLst>
      <p:ext uri="{BB962C8B-B14F-4D97-AF65-F5344CB8AC3E}">
        <p14:creationId xmlns:p14="http://schemas.microsoft.com/office/powerpoint/2010/main" val="2183496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2"/>
          <p:cNvSpPr>
            <a:spLocks noGrp="1"/>
          </p:cNvSpPr>
          <p:nvPr>
            <p:ph type="title"/>
          </p:nvPr>
        </p:nvSpPr>
        <p:spPr>
          <a:xfrm>
            <a:off x="0" y="152400"/>
            <a:ext cx="8991600" cy="611188"/>
          </a:xfrm>
        </p:spPr>
        <p:txBody>
          <a:bodyPr/>
          <a:lstStyle/>
          <a:p>
            <a:r>
              <a:rPr lang="en-US" sz="2800" smtClean="0"/>
              <a:t>The Types of Energy Savings Potential</a:t>
            </a:r>
          </a:p>
        </p:txBody>
      </p:sp>
      <p:grpSp>
        <p:nvGrpSpPr>
          <p:cNvPr id="16386" name="Group 16"/>
          <p:cNvGrpSpPr>
            <a:grpSpLocks/>
          </p:cNvGrpSpPr>
          <p:nvPr/>
        </p:nvGrpSpPr>
        <p:grpSpPr bwMode="auto">
          <a:xfrm>
            <a:off x="455612" y="1400175"/>
            <a:ext cx="8118476" cy="4737100"/>
            <a:chOff x="618465" y="812319"/>
            <a:chExt cx="8118424" cy="4735892"/>
          </a:xfrm>
        </p:grpSpPr>
        <p:sp>
          <p:nvSpPr>
            <p:cNvPr id="4" name="Rectangle 3"/>
            <p:cNvSpPr/>
            <p:nvPr/>
          </p:nvSpPr>
          <p:spPr>
            <a:xfrm>
              <a:off x="618465" y="2186994"/>
              <a:ext cx="2211373" cy="1247205"/>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t>Naturally occurring savings due to market transformation</a:t>
              </a:r>
            </a:p>
          </p:txBody>
        </p:sp>
        <p:sp>
          <p:nvSpPr>
            <p:cNvPr id="6" name="Rectangle 5"/>
            <p:cNvSpPr/>
            <p:nvPr/>
          </p:nvSpPr>
          <p:spPr>
            <a:xfrm>
              <a:off x="618466" y="3434200"/>
              <a:ext cx="2211373" cy="211401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t>Adoption due to codes and standards compliance</a:t>
              </a:r>
            </a:p>
          </p:txBody>
        </p:sp>
        <p:sp>
          <p:nvSpPr>
            <p:cNvPr id="7" name="Rectangle 6"/>
            <p:cNvSpPr/>
            <p:nvPr/>
          </p:nvSpPr>
          <p:spPr>
            <a:xfrm>
              <a:off x="2829839" y="1318603"/>
              <a:ext cx="2116124" cy="211242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t>Incentives for equipment replaced on burnout</a:t>
              </a:r>
            </a:p>
          </p:txBody>
        </p:sp>
        <p:sp>
          <p:nvSpPr>
            <p:cNvPr id="16401" name="TextBox 11"/>
            <p:cNvSpPr txBox="1">
              <a:spLocks noChangeArrowheads="1"/>
            </p:cNvSpPr>
            <p:nvPr/>
          </p:nvSpPr>
          <p:spPr bwMode="auto">
            <a:xfrm>
              <a:off x="5528487" y="1925385"/>
              <a:ext cx="3208402" cy="52322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Range of Potential Cost-Effective Savings</a:t>
              </a:r>
            </a:p>
            <a:p>
              <a:r>
                <a:rPr lang="en-US" sz="1400" b="1">
                  <a:latin typeface="Calibri" pitchFamily="84" charset="0"/>
                </a:rPr>
                <a:t>That are Above Code/Standard Practice</a:t>
              </a:r>
            </a:p>
          </p:txBody>
        </p:sp>
        <p:sp>
          <p:nvSpPr>
            <p:cNvPr id="16402" name="TextBox 12"/>
            <p:cNvSpPr txBox="1">
              <a:spLocks noChangeArrowheads="1"/>
            </p:cNvSpPr>
            <p:nvPr/>
          </p:nvSpPr>
          <p:spPr bwMode="auto">
            <a:xfrm>
              <a:off x="5528488" y="3294768"/>
              <a:ext cx="3092038" cy="3077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Code/Standard Practice Baseline</a:t>
              </a:r>
            </a:p>
          </p:txBody>
        </p:sp>
        <p:sp>
          <p:nvSpPr>
            <p:cNvPr id="16403" name="TextBox 13"/>
            <p:cNvSpPr txBox="1">
              <a:spLocks noChangeArrowheads="1"/>
            </p:cNvSpPr>
            <p:nvPr/>
          </p:nvSpPr>
          <p:spPr bwMode="auto">
            <a:xfrm>
              <a:off x="3155517" y="812319"/>
              <a:ext cx="1790238" cy="5270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Potential Program-Induced Savings</a:t>
              </a:r>
            </a:p>
          </p:txBody>
        </p:sp>
        <p:sp>
          <p:nvSpPr>
            <p:cNvPr id="16404" name="TextBox 14"/>
            <p:cNvSpPr txBox="1">
              <a:spLocks noChangeArrowheads="1"/>
            </p:cNvSpPr>
            <p:nvPr/>
          </p:nvSpPr>
          <p:spPr bwMode="auto">
            <a:xfrm>
              <a:off x="1008995" y="977441"/>
              <a:ext cx="1926809" cy="3077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 Adoption</a:t>
              </a:r>
            </a:p>
          </p:txBody>
        </p:sp>
      </p:grpSp>
      <p:sp>
        <p:nvSpPr>
          <p:cNvPr id="16387" name="TextBox 15"/>
          <p:cNvSpPr txBox="1">
            <a:spLocks noChangeArrowheads="1"/>
          </p:cNvSpPr>
          <p:nvPr/>
        </p:nvSpPr>
        <p:spPr bwMode="auto">
          <a:xfrm>
            <a:off x="5338763" y="5022850"/>
            <a:ext cx="2854325" cy="307975"/>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Range of Existing Baselines</a:t>
            </a:r>
          </a:p>
        </p:txBody>
      </p:sp>
      <p:grpSp>
        <p:nvGrpSpPr>
          <p:cNvPr id="16388" name="Group 18"/>
          <p:cNvGrpSpPr>
            <a:grpSpLocks/>
          </p:cNvGrpSpPr>
          <p:nvPr/>
        </p:nvGrpSpPr>
        <p:grpSpPr bwMode="auto">
          <a:xfrm>
            <a:off x="5678488" y="5613400"/>
            <a:ext cx="3236912" cy="939800"/>
            <a:chOff x="6400800" y="3992034"/>
            <a:chExt cx="2886191" cy="939575"/>
          </a:xfrm>
        </p:grpSpPr>
        <p:sp>
          <p:nvSpPr>
            <p:cNvPr id="20" name="Rectangle 19"/>
            <p:cNvSpPr/>
            <p:nvPr/>
          </p:nvSpPr>
          <p:spPr>
            <a:xfrm>
              <a:off x="6400800" y="4038061"/>
              <a:ext cx="703500" cy="4412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1" name="Rectangle 20"/>
            <p:cNvSpPr/>
            <p:nvPr/>
          </p:nvSpPr>
          <p:spPr>
            <a:xfrm>
              <a:off x="6400800" y="4479280"/>
              <a:ext cx="703500" cy="452329"/>
            </a:xfrm>
            <a:prstGeom prst="rect">
              <a:avLst/>
            </a:prstGeom>
            <a:solidFill>
              <a:srgbClr val="00B0F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6396" name="TextBox 21"/>
            <p:cNvSpPr txBox="1">
              <a:spLocks noChangeArrowheads="1"/>
            </p:cNvSpPr>
            <p:nvPr/>
          </p:nvSpPr>
          <p:spPr bwMode="auto">
            <a:xfrm>
              <a:off x="7080337" y="3992034"/>
              <a:ext cx="2206654" cy="461665"/>
            </a:xfrm>
            <a:prstGeom prst="rect">
              <a:avLst/>
            </a:prstGeom>
            <a:noFill/>
            <a:ln w="9525">
              <a:noFill/>
              <a:miter lim="800000"/>
              <a:headEnd/>
              <a:tailEnd/>
            </a:ln>
          </p:spPr>
          <p:txBody>
            <a:bodyPr>
              <a:prstTxWarp prst="textNoShape">
                <a:avLst/>
              </a:prstTxWarp>
              <a:spAutoFit/>
            </a:bodyPr>
            <a:lstStyle/>
            <a:p>
              <a:r>
                <a:rPr lang="en-US" sz="1200" b="1" dirty="0">
                  <a:latin typeface="Calibri" pitchFamily="84" charset="0"/>
                </a:rPr>
                <a:t>Additional Achievable savings added to demand forecast</a:t>
              </a:r>
            </a:p>
          </p:txBody>
        </p:sp>
        <p:sp>
          <p:nvSpPr>
            <p:cNvPr id="16397" name="TextBox 22"/>
            <p:cNvSpPr txBox="1">
              <a:spLocks noChangeArrowheads="1"/>
            </p:cNvSpPr>
            <p:nvPr/>
          </p:nvSpPr>
          <p:spPr bwMode="auto">
            <a:xfrm>
              <a:off x="7103838" y="4439054"/>
              <a:ext cx="2151016" cy="461665"/>
            </a:xfrm>
            <a:prstGeom prst="rect">
              <a:avLst/>
            </a:prstGeom>
            <a:noFill/>
            <a:ln w="9525">
              <a:noFill/>
              <a:miter lim="800000"/>
              <a:headEnd/>
              <a:tailEnd/>
            </a:ln>
          </p:spPr>
          <p:txBody>
            <a:bodyPr>
              <a:prstTxWarp prst="textNoShape">
                <a:avLst/>
              </a:prstTxWarp>
              <a:spAutoFit/>
            </a:bodyPr>
            <a:lstStyle/>
            <a:p>
              <a:r>
                <a:rPr lang="en-US" sz="1200" b="1">
                  <a:latin typeface="Calibri" pitchFamily="84" charset="0"/>
                </a:rPr>
                <a:t>Naturally occurring savings already in demand forecast</a:t>
              </a:r>
            </a:p>
          </p:txBody>
        </p:sp>
      </p:grpSp>
      <p:sp>
        <p:nvSpPr>
          <p:cNvPr id="18" name="Rectangle 17"/>
          <p:cNvSpPr/>
          <p:nvPr/>
        </p:nvSpPr>
        <p:spPr>
          <a:xfrm>
            <a:off x="2667000" y="4022725"/>
            <a:ext cx="2116138" cy="4730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t>Program induced early retirement</a:t>
            </a:r>
          </a:p>
        </p:txBody>
      </p:sp>
      <p:cxnSp>
        <p:nvCxnSpPr>
          <p:cNvPr id="25" name="Straight Arrow Connector 24"/>
          <p:cNvCxnSpPr/>
          <p:nvPr/>
        </p:nvCxnSpPr>
        <p:spPr>
          <a:xfrm flipH="1">
            <a:off x="4857750" y="4021138"/>
            <a:ext cx="4810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ight Brace 25"/>
          <p:cNvSpPr/>
          <p:nvPr/>
        </p:nvSpPr>
        <p:spPr>
          <a:xfrm>
            <a:off x="4921250" y="4178300"/>
            <a:ext cx="374650" cy="1958975"/>
          </a:xfrm>
          <a:prstGeom prst="rightBrace">
            <a:avLst>
              <a:gd name="adj1" fmla="val 8333"/>
              <a:gd name="adj2" fmla="val 50640"/>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7" name="Right Brace 26"/>
          <p:cNvSpPr/>
          <p:nvPr/>
        </p:nvSpPr>
        <p:spPr>
          <a:xfrm>
            <a:off x="4857750" y="1903413"/>
            <a:ext cx="417513" cy="1970087"/>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6393" name="Title 2"/>
          <p:cNvSpPr txBox="1">
            <a:spLocks/>
          </p:cNvSpPr>
          <p:nvPr/>
        </p:nvSpPr>
        <p:spPr bwMode="auto">
          <a:xfrm>
            <a:off x="5340451" y="980728"/>
            <a:ext cx="3552029" cy="1548602"/>
          </a:xfrm>
          <a:prstGeom prst="rect">
            <a:avLst/>
          </a:prstGeom>
          <a:noFill/>
          <a:ln w="9525">
            <a:noFill/>
            <a:miter lim="800000"/>
            <a:headEnd/>
            <a:tailEnd/>
          </a:ln>
        </p:spPr>
        <p:txBody>
          <a:bodyPr anchor="ctr">
            <a:prstTxWarp prst="textNoShape">
              <a:avLst/>
            </a:prstTxWarp>
          </a:bodyPr>
          <a:lstStyle/>
          <a:p>
            <a:r>
              <a:rPr lang="en-US" dirty="0" smtClean="0">
                <a:latin typeface="Calibri" pitchFamily="84" charset="0"/>
              </a:rPr>
              <a:t>Another view of EE potential: There </a:t>
            </a:r>
            <a:r>
              <a:rPr lang="en-US" dirty="0">
                <a:latin typeface="Calibri" pitchFamily="84" charset="0"/>
              </a:rPr>
              <a:t>is a quantifiable amount of energy savings potential available in the existing building stock</a:t>
            </a:r>
          </a:p>
        </p:txBody>
      </p:sp>
      <p:sp>
        <p:nvSpPr>
          <p:cNvPr id="24" name="Rectangle 23"/>
          <p:cNvSpPr/>
          <p:nvPr/>
        </p:nvSpPr>
        <p:spPr>
          <a:xfrm>
            <a:off x="2667001" y="4467439"/>
            <a:ext cx="2116138" cy="16698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Uncaptured below-code potential</a:t>
            </a: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
        <p:nvSpPr>
          <p:cNvPr id="3" name="Slide Number Placeholder 2"/>
          <p:cNvSpPr>
            <a:spLocks noGrp="1"/>
          </p:cNvSpPr>
          <p:nvPr>
            <p:ph type="sldNum" sz="quarter" idx="12"/>
          </p:nvPr>
        </p:nvSpPr>
        <p:spPr/>
        <p:txBody>
          <a:bodyPr/>
          <a:lstStyle/>
          <a:p>
            <a:pPr>
              <a:defRPr/>
            </a:pPr>
            <a:fld id="{D5C6AD90-2CB6-4027-BC34-E7AFA12173B6}"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a:xfrm>
            <a:off x="0" y="225524"/>
            <a:ext cx="9144000" cy="611188"/>
          </a:xfrm>
        </p:spPr>
        <p:txBody>
          <a:bodyPr/>
          <a:lstStyle/>
          <a:p>
            <a:r>
              <a:rPr lang="en-US" sz="3200" dirty="0" smtClean="0"/>
              <a:t>IOU programs designed to minimize free ridership</a:t>
            </a:r>
          </a:p>
        </p:txBody>
      </p:sp>
      <p:grpSp>
        <p:nvGrpSpPr>
          <p:cNvPr id="17412" name="Group 1"/>
          <p:cNvGrpSpPr>
            <a:grpSpLocks/>
          </p:cNvGrpSpPr>
          <p:nvPr/>
        </p:nvGrpSpPr>
        <p:grpSpPr bwMode="auto">
          <a:xfrm>
            <a:off x="5237163" y="4467225"/>
            <a:ext cx="3402012" cy="2314575"/>
            <a:chOff x="5236598" y="4183164"/>
            <a:chExt cx="3403182" cy="2314280"/>
          </a:xfrm>
        </p:grpSpPr>
        <p:grpSp>
          <p:nvGrpSpPr>
            <p:cNvPr id="17419" name="Group 34"/>
            <p:cNvGrpSpPr>
              <a:grpSpLocks/>
            </p:cNvGrpSpPr>
            <p:nvPr/>
          </p:nvGrpSpPr>
          <p:grpSpPr bwMode="auto">
            <a:xfrm>
              <a:off x="5236598" y="4183164"/>
              <a:ext cx="3403182" cy="2314280"/>
              <a:chOff x="5639938" y="4654687"/>
              <a:chExt cx="3533370" cy="2557033"/>
            </a:xfrm>
          </p:grpSpPr>
          <p:sp>
            <p:nvSpPr>
              <p:cNvPr id="36" name="Rectangle 35"/>
              <p:cNvSpPr/>
              <p:nvPr/>
            </p:nvSpPr>
            <p:spPr>
              <a:xfrm>
                <a:off x="5639938" y="4654687"/>
                <a:ext cx="938165" cy="54543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43" name="Rectangle 42"/>
              <p:cNvSpPr/>
              <p:nvPr/>
            </p:nvSpPr>
            <p:spPr>
              <a:xfrm>
                <a:off x="5639938" y="6236610"/>
                <a:ext cx="938165" cy="559461"/>
              </a:xfrm>
              <a:prstGeom prst="rect">
                <a:avLst/>
              </a:prstGeom>
              <a:solidFill>
                <a:srgbClr val="FFFF0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44" name="Rectangle 43"/>
              <p:cNvSpPr/>
              <p:nvPr/>
            </p:nvSpPr>
            <p:spPr>
              <a:xfrm>
                <a:off x="5639938" y="5719241"/>
                <a:ext cx="938165" cy="524384"/>
              </a:xfrm>
              <a:prstGeom prst="rect">
                <a:avLst/>
              </a:prstGeom>
              <a:solidFill>
                <a:schemeClr val="accent2">
                  <a:lumMod val="60000"/>
                  <a:lumOff val="40000"/>
                  <a:alpha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7425" name="TextBox 45"/>
              <p:cNvSpPr txBox="1">
                <a:spLocks noChangeArrowheads="1"/>
              </p:cNvSpPr>
              <p:nvPr/>
            </p:nvSpPr>
            <p:spPr bwMode="auto">
              <a:xfrm>
                <a:off x="6574067" y="5766464"/>
                <a:ext cx="2599241" cy="1445256"/>
              </a:xfrm>
              <a:prstGeom prst="rect">
                <a:avLst/>
              </a:prstGeom>
              <a:noFill/>
              <a:ln w="9525">
                <a:noFill/>
                <a:miter lim="800000"/>
                <a:headEnd/>
                <a:tailEnd/>
              </a:ln>
            </p:spPr>
            <p:txBody>
              <a:bodyPr>
                <a:prstTxWarp prst="textNoShape">
                  <a:avLst/>
                </a:prstTxWarp>
                <a:spAutoFit/>
              </a:bodyPr>
              <a:lstStyle/>
              <a:p>
                <a:r>
                  <a:rPr lang="en-US" sz="1400" b="1" dirty="0">
                    <a:latin typeface="Calibri" pitchFamily="84" charset="0"/>
                  </a:rPr>
                  <a:t>Program Impact Uncertainty (Net-to-Gross Ratios, etc.)</a:t>
                </a:r>
              </a:p>
              <a:p>
                <a:endParaRPr lang="en-US" sz="900" b="1" dirty="0">
                  <a:latin typeface="Calibri" pitchFamily="84" charset="0"/>
                </a:endParaRPr>
              </a:p>
              <a:p>
                <a:r>
                  <a:rPr lang="en-US" sz="1400" b="1" dirty="0">
                    <a:latin typeface="Calibri" pitchFamily="84" charset="0"/>
                  </a:rPr>
                  <a:t>Program savings</a:t>
                </a:r>
              </a:p>
              <a:p>
                <a:r>
                  <a:rPr lang="en-US" sz="1400" b="1" dirty="0">
                    <a:latin typeface="Calibri" pitchFamily="84" charset="0"/>
                  </a:rPr>
                  <a:t/>
                </a:r>
                <a:br>
                  <a:rPr lang="en-US" sz="1400" b="1" dirty="0">
                    <a:latin typeface="Calibri" pitchFamily="84" charset="0"/>
                  </a:rPr>
                </a:br>
                <a:endParaRPr lang="en-US" sz="1400" b="1" dirty="0">
                  <a:latin typeface="Calibri" pitchFamily="84" charset="0"/>
                </a:endParaRPr>
              </a:p>
            </p:txBody>
          </p:sp>
          <p:sp>
            <p:nvSpPr>
              <p:cNvPr id="17426" name="TextBox 46"/>
              <p:cNvSpPr txBox="1">
                <a:spLocks noChangeArrowheads="1"/>
              </p:cNvSpPr>
              <p:nvPr/>
            </p:nvSpPr>
            <p:spPr bwMode="auto">
              <a:xfrm>
                <a:off x="5922682" y="5681558"/>
                <a:ext cx="535062" cy="510091"/>
              </a:xfrm>
              <a:prstGeom prst="rect">
                <a:avLst/>
              </a:prstGeom>
              <a:noFill/>
              <a:ln w="9525">
                <a:noFill/>
                <a:miter lim="800000"/>
                <a:headEnd/>
                <a:tailEnd/>
              </a:ln>
            </p:spPr>
            <p:txBody>
              <a:bodyPr>
                <a:prstTxWarp prst="textNoShape">
                  <a:avLst/>
                </a:prstTxWarp>
                <a:spAutoFit/>
              </a:bodyPr>
              <a:lstStyle/>
              <a:p>
                <a:r>
                  <a:rPr lang="en-US" sz="2400">
                    <a:latin typeface="Calibri" pitchFamily="84" charset="0"/>
                  </a:rPr>
                  <a:t>?     </a:t>
                </a:r>
              </a:p>
            </p:txBody>
          </p:sp>
        </p:grpSp>
        <p:sp>
          <p:nvSpPr>
            <p:cNvPr id="48" name="Rectangle 47"/>
            <p:cNvSpPr/>
            <p:nvPr/>
          </p:nvSpPr>
          <p:spPr>
            <a:xfrm>
              <a:off x="5236598" y="4676814"/>
              <a:ext cx="903598" cy="477776"/>
            </a:xfrm>
            <a:prstGeom prst="rect">
              <a:avLst/>
            </a:prstGeom>
            <a:solidFill>
              <a:srgbClr val="00B0F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7421" name="TextBox 48"/>
            <p:cNvSpPr txBox="1">
              <a:spLocks noChangeArrowheads="1"/>
            </p:cNvSpPr>
            <p:nvPr/>
          </p:nvSpPr>
          <p:spPr bwMode="auto">
            <a:xfrm>
              <a:off x="6167521" y="4653917"/>
              <a:ext cx="2199560" cy="52322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Naturally occurring savings already in demand forecast</a:t>
              </a:r>
            </a:p>
          </p:txBody>
        </p:sp>
      </p:grpSp>
      <p:sp>
        <p:nvSpPr>
          <p:cNvPr id="17417" name="TextBox 31"/>
          <p:cNvSpPr txBox="1">
            <a:spLocks noChangeArrowheads="1"/>
          </p:cNvSpPr>
          <p:nvPr/>
        </p:nvSpPr>
        <p:spPr bwMode="auto">
          <a:xfrm>
            <a:off x="5257800" y="1268760"/>
            <a:ext cx="3232150" cy="2862322"/>
          </a:xfrm>
          <a:prstGeom prst="rect">
            <a:avLst/>
          </a:prstGeom>
          <a:noFill/>
          <a:ln w="9525">
            <a:noFill/>
            <a:miter lim="800000"/>
            <a:headEnd/>
            <a:tailEnd/>
          </a:ln>
        </p:spPr>
        <p:txBody>
          <a:bodyPr>
            <a:prstTxWarp prst="textNoShape">
              <a:avLst/>
            </a:prstTxWarp>
            <a:spAutoFit/>
          </a:bodyPr>
          <a:lstStyle/>
          <a:p>
            <a:r>
              <a:rPr lang="en-US" dirty="0">
                <a:latin typeface="Calibri" pitchFamily="84" charset="0"/>
              </a:rPr>
              <a:t>IOU program rules are designed to capture a maximum amount of the additional achievable savings and to minimize the naturally occurring savings captured, which waste ratepayer funds. However, there is a lot of uncertainty about whether savings are program induced or naturally occurring. </a:t>
            </a:r>
          </a:p>
        </p:txBody>
      </p:sp>
      <p:grpSp>
        <p:nvGrpSpPr>
          <p:cNvPr id="2" name="Group 1"/>
          <p:cNvGrpSpPr/>
          <p:nvPr/>
        </p:nvGrpSpPr>
        <p:grpSpPr>
          <a:xfrm>
            <a:off x="157163" y="1273323"/>
            <a:ext cx="4948237" cy="5180013"/>
            <a:chOff x="157163" y="990600"/>
            <a:chExt cx="4948237" cy="5180013"/>
          </a:xfrm>
        </p:grpSpPr>
        <p:sp>
          <p:nvSpPr>
            <p:cNvPr id="25" name="Rectangle 24"/>
            <p:cNvSpPr/>
            <p:nvPr/>
          </p:nvSpPr>
          <p:spPr>
            <a:xfrm>
              <a:off x="2954338" y="3651250"/>
              <a:ext cx="1908175" cy="62388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grpSp>
          <p:nvGrpSpPr>
            <p:cNvPr id="17411" name="Group 16"/>
            <p:cNvGrpSpPr>
              <a:grpSpLocks/>
            </p:cNvGrpSpPr>
            <p:nvPr/>
          </p:nvGrpSpPr>
          <p:grpSpPr bwMode="auto">
            <a:xfrm>
              <a:off x="157163" y="1198563"/>
              <a:ext cx="4699000" cy="4972050"/>
              <a:chOff x="163401" y="977441"/>
              <a:chExt cx="4699126" cy="4970640"/>
            </a:xfrm>
          </p:grpSpPr>
          <p:sp>
            <p:nvSpPr>
              <p:cNvPr id="4" name="Rectangle 3"/>
              <p:cNvSpPr/>
              <p:nvPr/>
            </p:nvSpPr>
            <p:spPr>
              <a:xfrm>
                <a:off x="615850" y="1313896"/>
                <a:ext cx="2338451" cy="212029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Rectangle 4"/>
              <p:cNvSpPr/>
              <p:nvPr/>
            </p:nvSpPr>
            <p:spPr>
              <a:xfrm>
                <a:off x="2525664" y="1313896"/>
                <a:ext cx="2336863" cy="212029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6" name="Rectangle 5"/>
              <p:cNvSpPr/>
              <p:nvPr/>
            </p:nvSpPr>
            <p:spPr>
              <a:xfrm>
                <a:off x="617438" y="3434194"/>
                <a:ext cx="2336863" cy="211395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p:cNvSpPr/>
              <p:nvPr/>
            </p:nvSpPr>
            <p:spPr>
              <a:xfrm>
                <a:off x="2438349" y="1313896"/>
                <a:ext cx="914425" cy="2121885"/>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7431" name="TextBox 27"/>
              <p:cNvSpPr txBox="1">
                <a:spLocks noChangeArrowheads="1"/>
              </p:cNvSpPr>
              <p:nvPr/>
            </p:nvSpPr>
            <p:spPr bwMode="auto">
              <a:xfrm>
                <a:off x="2525584" y="1682935"/>
                <a:ext cx="751016" cy="1384995"/>
              </a:xfrm>
              <a:prstGeom prst="rect">
                <a:avLst/>
              </a:prstGeom>
              <a:noFill/>
              <a:ln w="9525">
                <a:noFill/>
                <a:miter lim="800000"/>
                <a:headEnd/>
                <a:tailEnd/>
              </a:ln>
            </p:spPr>
            <p:txBody>
              <a:bodyPr>
                <a:prstTxWarp prst="textNoShape">
                  <a:avLst/>
                </a:prstTxWarp>
                <a:spAutoFit/>
              </a:bodyPr>
              <a:lstStyle/>
              <a:p>
                <a:pPr algn="ctr"/>
                <a:r>
                  <a:rPr lang="en-US" sz="2800">
                    <a:latin typeface="Calibri" pitchFamily="84" charset="0"/>
                  </a:rPr>
                  <a:t>      ?      ?     </a:t>
                </a:r>
              </a:p>
            </p:txBody>
          </p:sp>
          <p:sp>
            <p:nvSpPr>
              <p:cNvPr id="17432" name="TextBox 14"/>
              <p:cNvSpPr txBox="1">
                <a:spLocks noChangeArrowheads="1"/>
              </p:cNvSpPr>
              <p:nvPr/>
            </p:nvSpPr>
            <p:spPr bwMode="auto">
              <a:xfrm>
                <a:off x="615291" y="977441"/>
                <a:ext cx="1926809" cy="3077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 Adoption</a:t>
                </a:r>
              </a:p>
            </p:txBody>
          </p:sp>
          <p:sp>
            <p:nvSpPr>
              <p:cNvPr id="29" name="Rectangle 28"/>
              <p:cNvSpPr/>
              <p:nvPr/>
            </p:nvSpPr>
            <p:spPr>
              <a:xfrm>
                <a:off x="163401" y="2142437"/>
                <a:ext cx="430887" cy="2720938"/>
              </a:xfrm>
              <a:prstGeom prst="rect">
                <a:avLst/>
              </a:prstGeom>
            </p:spPr>
            <p:txBody>
              <a:bodyPr vert="vert270" wrap="none">
                <a:spAutoFit/>
              </a:bodyPr>
              <a:lstStyle/>
              <a:p>
                <a:pPr fontAlgn="auto">
                  <a:spcBef>
                    <a:spcPts val="0"/>
                  </a:spcBef>
                  <a:spcAft>
                    <a:spcPts val="0"/>
                  </a:spcAft>
                  <a:defRPr/>
                </a:pPr>
                <a:r>
                  <a:rPr lang="en-US" sz="1400" b="1" dirty="0">
                    <a:latin typeface="+mn-lt"/>
                    <a:ea typeface="+mn-ea"/>
                    <a:cs typeface="+mn-cs"/>
                  </a:rPr>
                  <a:t> </a:t>
                </a:r>
                <a:r>
                  <a:rPr lang="en-US" sz="1400" b="1" dirty="0">
                    <a:latin typeface="Wingdings 3" panose="05040102010807070707" pitchFamily="18" charset="2"/>
                    <a:ea typeface="+mn-ea"/>
                    <a:cs typeface="+mn-cs"/>
                  </a:rPr>
                  <a:t>a </a:t>
                </a:r>
                <a:r>
                  <a:rPr lang="en-US" sz="1400" b="1" dirty="0">
                    <a:latin typeface="+mn-lt"/>
                    <a:ea typeface="+mn-ea"/>
                    <a:cs typeface="+mn-cs"/>
                  </a:rPr>
                  <a:t> Increasing Gross Savings     </a:t>
                </a:r>
                <a:r>
                  <a:rPr lang="en-US" sz="1600" b="1" dirty="0">
                    <a:latin typeface="Wingdings 3" panose="05040102010807070707" pitchFamily="18" charset="2"/>
                    <a:ea typeface="+mn-ea"/>
                    <a:cs typeface="+mn-cs"/>
                  </a:rPr>
                  <a:t>a</a:t>
                </a:r>
                <a:endParaRPr lang="en-US" sz="1600" dirty="0">
                  <a:latin typeface="+mn-lt"/>
                  <a:ea typeface="+mn-ea"/>
                  <a:cs typeface="+mn-cs"/>
                </a:endParaRPr>
              </a:p>
            </p:txBody>
          </p:sp>
          <p:sp>
            <p:nvSpPr>
              <p:cNvPr id="17434" name="TextBox 29"/>
              <p:cNvSpPr txBox="1">
                <a:spLocks noChangeArrowheads="1"/>
              </p:cNvSpPr>
              <p:nvPr/>
            </p:nvSpPr>
            <p:spPr bwMode="auto">
              <a:xfrm>
                <a:off x="1012106" y="5609527"/>
                <a:ext cx="3286565" cy="338554"/>
              </a:xfrm>
              <a:prstGeom prst="rect">
                <a:avLst/>
              </a:prstGeom>
              <a:noFill/>
              <a:ln w="9525">
                <a:noFill/>
                <a:miter lim="800000"/>
                <a:headEnd/>
                <a:tailEnd/>
              </a:ln>
            </p:spPr>
            <p:txBody>
              <a:bodyPr>
                <a:prstTxWarp prst="textNoShape">
                  <a:avLst/>
                </a:prstTxWarp>
                <a:spAutoFit/>
              </a:bodyPr>
              <a:lstStyle/>
              <a:p>
                <a:pPr algn="ctr"/>
                <a:r>
                  <a:rPr lang="en-US" sz="1400" b="1">
                    <a:latin typeface="Wingdings 3" pitchFamily="84" charset="2"/>
                  </a:rPr>
                  <a:t>a </a:t>
                </a:r>
                <a:r>
                  <a:rPr lang="en-US" sz="1400" b="1">
                    <a:latin typeface="Calibri" pitchFamily="84" charset="0"/>
                  </a:rPr>
                  <a:t>Increasing Program Impacts </a:t>
                </a:r>
                <a:r>
                  <a:rPr lang="en-US" sz="1600" b="1">
                    <a:latin typeface="Wingdings 3" pitchFamily="84" charset="2"/>
                  </a:rPr>
                  <a:t>a</a:t>
                </a:r>
                <a:r>
                  <a:rPr lang="en-US" sz="1400" b="1">
                    <a:latin typeface="Calibri" pitchFamily="84" charset="0"/>
                  </a:rPr>
                  <a:t> </a:t>
                </a:r>
              </a:p>
            </p:txBody>
          </p:sp>
        </p:grpSp>
        <p:sp>
          <p:nvSpPr>
            <p:cNvPr id="26" name="Rectangle 25"/>
            <p:cNvSpPr/>
            <p:nvPr/>
          </p:nvSpPr>
          <p:spPr>
            <a:xfrm>
              <a:off x="1295399" y="3656013"/>
              <a:ext cx="3560763" cy="742801"/>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3200" dirty="0">
                  <a:solidFill>
                    <a:prstClr val="black"/>
                  </a:solidFill>
                </a:rPr>
                <a:t>     ? 	     ?       ? </a:t>
              </a:r>
            </a:p>
          </p:txBody>
        </p:sp>
        <p:sp>
          <p:nvSpPr>
            <p:cNvPr id="31" name="TextBox 30"/>
            <p:cNvSpPr txBox="1"/>
            <p:nvPr/>
          </p:nvSpPr>
          <p:spPr>
            <a:xfrm>
              <a:off x="609599" y="1547813"/>
              <a:ext cx="4252913" cy="446336"/>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a:defRPr sz="1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fontAlgn="auto">
                <a:spcBef>
                  <a:spcPts val="0"/>
                </a:spcBef>
                <a:spcAft>
                  <a:spcPts val="0"/>
                </a:spcAft>
                <a:defRPr/>
              </a:pPr>
              <a:r>
                <a:rPr lang="en-US" sz="3200" dirty="0">
                  <a:solidFill>
                    <a:prstClr val="black"/>
                  </a:solidFill>
                </a:rPr>
                <a:t>? 	? 	? </a:t>
              </a:r>
            </a:p>
          </p:txBody>
        </p:sp>
        <p:sp>
          <p:nvSpPr>
            <p:cNvPr id="34" name="Oval 33"/>
            <p:cNvSpPr/>
            <p:nvPr/>
          </p:nvSpPr>
          <p:spPr>
            <a:xfrm>
              <a:off x="2432050" y="1555751"/>
              <a:ext cx="2455863" cy="2521744"/>
            </a:xfrm>
            <a:prstGeom prst="ellipse">
              <a:avLst/>
            </a:prstGeom>
            <a:solidFill>
              <a:srgbClr val="FFFF00">
                <a:alpha val="5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7418" name="TextBox 32"/>
            <p:cNvSpPr txBox="1">
              <a:spLocks noChangeArrowheads="1"/>
            </p:cNvSpPr>
            <p:nvPr/>
          </p:nvSpPr>
          <p:spPr bwMode="auto">
            <a:xfrm>
              <a:off x="3314700" y="990600"/>
              <a:ext cx="1790700" cy="52705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Program-Induced Savings Potential</a:t>
              </a:r>
            </a:p>
          </p:txBody>
        </p:sp>
      </p:grpSp>
      <p:sp>
        <p:nvSpPr>
          <p:cNvPr id="3" name="Footer Placeholder 2"/>
          <p:cNvSpPr>
            <a:spLocks noGrp="1"/>
          </p:cNvSpPr>
          <p:nvPr>
            <p:ph type="ftr" sz="quarter" idx="11"/>
          </p:nvPr>
        </p:nvSpPr>
        <p:spPr/>
        <p:txBody>
          <a:bodyPr/>
          <a:lstStyle/>
          <a:p>
            <a:pPr>
              <a:defRPr/>
            </a:pPr>
            <a:r>
              <a:rPr lang="en-US" smtClean="0"/>
              <a:t>California Public Utilities Commission</a:t>
            </a:r>
            <a:endParaRPr lang="en-US"/>
          </a:p>
        </p:txBody>
      </p:sp>
      <p:sp>
        <p:nvSpPr>
          <p:cNvPr id="7" name="Slide Number Placeholder 6"/>
          <p:cNvSpPr>
            <a:spLocks noGrp="1"/>
          </p:cNvSpPr>
          <p:nvPr>
            <p:ph type="sldNum" sz="quarter" idx="12"/>
          </p:nvPr>
        </p:nvSpPr>
        <p:spPr/>
        <p:txBody>
          <a:bodyPr/>
          <a:lstStyle/>
          <a:p>
            <a:pPr>
              <a:defRPr/>
            </a:pPr>
            <a:fld id="{D5C6AD90-2CB6-4027-BC34-E7AFA12173B6}" type="slidenum">
              <a:rPr lang="en-US" smtClean="0"/>
              <a:pPr>
                <a:defRPr/>
              </a:pPr>
              <a:t>15</a:t>
            </a:fld>
            <a:endParaRPr lang="en-US"/>
          </a:p>
        </p:txBody>
      </p:sp>
      <p:sp>
        <p:nvSpPr>
          <p:cNvPr id="32" name="TextBox 26"/>
          <p:cNvSpPr txBox="1">
            <a:spLocks noChangeArrowheads="1"/>
          </p:cNvSpPr>
          <p:nvPr/>
        </p:nvSpPr>
        <p:spPr bwMode="auto">
          <a:xfrm>
            <a:off x="6156995" y="4447752"/>
            <a:ext cx="2474912" cy="307777"/>
          </a:xfrm>
          <a:prstGeom prst="rect">
            <a:avLst/>
          </a:prstGeom>
          <a:noFill/>
          <a:ln w="9525">
            <a:noFill/>
            <a:miter lim="800000"/>
            <a:headEnd/>
            <a:tailEnd/>
          </a:ln>
        </p:spPr>
        <p:txBody>
          <a:bodyPr>
            <a:prstTxWarp prst="textNoShape">
              <a:avLst/>
            </a:prstTxWarp>
            <a:spAutoFit/>
          </a:bodyPr>
          <a:lstStyle/>
          <a:p>
            <a:r>
              <a:rPr lang="en-US" sz="1400" b="1" dirty="0" smtClean="0">
                <a:latin typeface="Calibri" pitchFamily="84" charset="0"/>
              </a:rPr>
              <a:t>EE potential for IOU programs</a:t>
            </a:r>
            <a:endParaRPr lang="en-US" sz="1400" b="1" dirty="0">
              <a:latin typeface="Calibri"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p:cNvSpPr>
            <a:spLocks noGrp="1"/>
          </p:cNvSpPr>
          <p:nvPr>
            <p:ph type="title"/>
          </p:nvPr>
        </p:nvSpPr>
        <p:spPr>
          <a:xfrm>
            <a:off x="0" y="139700"/>
            <a:ext cx="9144000" cy="609600"/>
          </a:xfrm>
        </p:spPr>
        <p:txBody>
          <a:bodyPr/>
          <a:lstStyle/>
          <a:p>
            <a:r>
              <a:rPr lang="en-US" sz="3200" smtClean="0"/>
              <a:t>Challenge #1: Overestimated Portfolio Savings</a:t>
            </a:r>
          </a:p>
        </p:txBody>
      </p:sp>
      <p:grpSp>
        <p:nvGrpSpPr>
          <p:cNvPr id="3" name="Group 2"/>
          <p:cNvGrpSpPr/>
          <p:nvPr/>
        </p:nvGrpSpPr>
        <p:grpSpPr>
          <a:xfrm>
            <a:off x="5237163" y="4354785"/>
            <a:ext cx="3402012" cy="2314575"/>
            <a:chOff x="5237163" y="4183063"/>
            <a:chExt cx="3402012" cy="2314575"/>
          </a:xfrm>
        </p:grpSpPr>
        <p:grpSp>
          <p:nvGrpSpPr>
            <p:cNvPr id="18439" name="Group 49"/>
            <p:cNvGrpSpPr>
              <a:grpSpLocks/>
            </p:cNvGrpSpPr>
            <p:nvPr/>
          </p:nvGrpSpPr>
          <p:grpSpPr bwMode="auto">
            <a:xfrm>
              <a:off x="5237163" y="4183063"/>
              <a:ext cx="3402012" cy="2314575"/>
              <a:chOff x="5236598" y="4183164"/>
              <a:chExt cx="3403182" cy="2314280"/>
            </a:xfrm>
          </p:grpSpPr>
          <p:grpSp>
            <p:nvGrpSpPr>
              <p:cNvPr id="18443" name="Group 50"/>
              <p:cNvGrpSpPr>
                <a:grpSpLocks/>
              </p:cNvGrpSpPr>
              <p:nvPr/>
            </p:nvGrpSpPr>
            <p:grpSpPr bwMode="auto">
              <a:xfrm>
                <a:off x="5236598" y="4183164"/>
                <a:ext cx="3403182" cy="2314280"/>
                <a:chOff x="5639938" y="4654687"/>
                <a:chExt cx="3533370" cy="2557033"/>
              </a:xfrm>
            </p:grpSpPr>
            <p:sp>
              <p:nvSpPr>
                <p:cNvPr id="54" name="Rectangle 53"/>
                <p:cNvSpPr/>
                <p:nvPr/>
              </p:nvSpPr>
              <p:spPr>
                <a:xfrm>
                  <a:off x="5639938" y="4654687"/>
                  <a:ext cx="938165" cy="54543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55" name="Rectangle 54"/>
                <p:cNvSpPr/>
                <p:nvPr/>
              </p:nvSpPr>
              <p:spPr>
                <a:xfrm>
                  <a:off x="5639938" y="6236610"/>
                  <a:ext cx="938165" cy="559460"/>
                </a:xfrm>
                <a:prstGeom prst="rect">
                  <a:avLst/>
                </a:prstGeom>
                <a:solidFill>
                  <a:srgbClr val="FFFF0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56" name="Rectangle 55"/>
                <p:cNvSpPr/>
                <p:nvPr/>
              </p:nvSpPr>
              <p:spPr>
                <a:xfrm>
                  <a:off x="5639938" y="5719240"/>
                  <a:ext cx="938165" cy="524385"/>
                </a:xfrm>
                <a:prstGeom prst="rect">
                  <a:avLst/>
                </a:prstGeom>
                <a:solidFill>
                  <a:schemeClr val="accent2">
                    <a:lumMod val="60000"/>
                    <a:lumOff val="40000"/>
                    <a:alpha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8449" name="TextBox 57"/>
                <p:cNvSpPr txBox="1">
                  <a:spLocks noChangeArrowheads="1"/>
                </p:cNvSpPr>
                <p:nvPr/>
              </p:nvSpPr>
              <p:spPr bwMode="auto">
                <a:xfrm>
                  <a:off x="6574067" y="5766464"/>
                  <a:ext cx="2599241" cy="1445256"/>
                </a:xfrm>
                <a:prstGeom prst="rect">
                  <a:avLst/>
                </a:prstGeom>
                <a:noFill/>
                <a:ln w="9525">
                  <a:noFill/>
                  <a:miter lim="800000"/>
                  <a:headEnd/>
                  <a:tailEnd/>
                </a:ln>
              </p:spPr>
              <p:txBody>
                <a:bodyPr>
                  <a:prstTxWarp prst="textNoShape">
                    <a:avLst/>
                  </a:prstTxWarp>
                  <a:spAutoFit/>
                </a:bodyPr>
                <a:lstStyle/>
                <a:p>
                  <a:r>
                    <a:rPr lang="en-US" sz="1400" b="1" dirty="0">
                      <a:latin typeface="Calibri" pitchFamily="84" charset="0"/>
                    </a:rPr>
                    <a:t>Program Impact Uncertainty (Net-to-Gross Ratios, etc.)</a:t>
                  </a:r>
                </a:p>
                <a:p>
                  <a:endParaRPr lang="en-US" sz="900" b="1" dirty="0">
                    <a:latin typeface="Calibri" pitchFamily="84" charset="0"/>
                  </a:endParaRPr>
                </a:p>
                <a:p>
                  <a:r>
                    <a:rPr lang="en-US" sz="1400" b="1" dirty="0">
                      <a:latin typeface="Calibri" pitchFamily="84" charset="0"/>
                    </a:rPr>
                    <a:t>Program savings</a:t>
                  </a:r>
                </a:p>
                <a:p>
                  <a:r>
                    <a:rPr lang="en-US" sz="1400" b="1" dirty="0">
                      <a:latin typeface="Calibri" pitchFamily="84" charset="0"/>
                    </a:rPr>
                    <a:t/>
                  </a:r>
                  <a:br>
                    <a:rPr lang="en-US" sz="1400" b="1" dirty="0">
                      <a:latin typeface="Calibri" pitchFamily="84" charset="0"/>
                    </a:rPr>
                  </a:br>
                  <a:endParaRPr lang="en-US" sz="1400" b="1" dirty="0">
                    <a:latin typeface="Calibri" pitchFamily="84" charset="0"/>
                  </a:endParaRPr>
                </a:p>
              </p:txBody>
            </p:sp>
            <p:sp>
              <p:nvSpPr>
                <p:cNvPr id="18450" name="TextBox 58"/>
                <p:cNvSpPr txBox="1">
                  <a:spLocks noChangeArrowheads="1"/>
                </p:cNvSpPr>
                <p:nvPr/>
              </p:nvSpPr>
              <p:spPr bwMode="auto">
                <a:xfrm>
                  <a:off x="5922682" y="5681558"/>
                  <a:ext cx="535062" cy="510091"/>
                </a:xfrm>
                <a:prstGeom prst="rect">
                  <a:avLst/>
                </a:prstGeom>
                <a:noFill/>
                <a:ln w="9525">
                  <a:noFill/>
                  <a:miter lim="800000"/>
                  <a:headEnd/>
                  <a:tailEnd/>
                </a:ln>
              </p:spPr>
              <p:txBody>
                <a:bodyPr>
                  <a:prstTxWarp prst="textNoShape">
                    <a:avLst/>
                  </a:prstTxWarp>
                  <a:spAutoFit/>
                </a:bodyPr>
                <a:lstStyle/>
                <a:p>
                  <a:r>
                    <a:rPr lang="en-US" sz="2400">
                      <a:latin typeface="Calibri" pitchFamily="84" charset="0"/>
                    </a:rPr>
                    <a:t>?     </a:t>
                  </a:r>
                </a:p>
              </p:txBody>
            </p:sp>
          </p:grpSp>
          <p:sp>
            <p:nvSpPr>
              <p:cNvPr id="52" name="Rectangle 51"/>
              <p:cNvSpPr/>
              <p:nvPr/>
            </p:nvSpPr>
            <p:spPr>
              <a:xfrm>
                <a:off x="5236598" y="4676813"/>
                <a:ext cx="903598" cy="477777"/>
              </a:xfrm>
              <a:prstGeom prst="rect">
                <a:avLst/>
              </a:prstGeom>
              <a:solidFill>
                <a:srgbClr val="00B0F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8445" name="TextBox 52"/>
              <p:cNvSpPr txBox="1">
                <a:spLocks noChangeArrowheads="1"/>
              </p:cNvSpPr>
              <p:nvPr/>
            </p:nvSpPr>
            <p:spPr bwMode="auto">
              <a:xfrm>
                <a:off x="6167521" y="4653917"/>
                <a:ext cx="2199560" cy="523220"/>
              </a:xfrm>
              <a:prstGeom prst="rect">
                <a:avLst/>
              </a:prstGeom>
              <a:noFill/>
              <a:ln w="9525">
                <a:noFill/>
                <a:miter lim="800000"/>
                <a:headEnd/>
                <a:tailEnd/>
              </a:ln>
            </p:spPr>
            <p:txBody>
              <a:bodyPr>
                <a:prstTxWarp prst="textNoShape">
                  <a:avLst/>
                </a:prstTxWarp>
                <a:spAutoFit/>
              </a:bodyPr>
              <a:lstStyle/>
              <a:p>
                <a:r>
                  <a:rPr lang="en-US" sz="1400" b="1" dirty="0">
                    <a:latin typeface="Calibri" pitchFamily="84" charset="0"/>
                  </a:rPr>
                  <a:t>Naturally occurring savings already in demand forecast</a:t>
                </a:r>
              </a:p>
            </p:txBody>
          </p:sp>
        </p:grpSp>
        <p:sp>
          <p:nvSpPr>
            <p:cNvPr id="18440" name="TextBox 26"/>
            <p:cNvSpPr txBox="1">
              <a:spLocks noChangeArrowheads="1"/>
            </p:cNvSpPr>
            <p:nvPr/>
          </p:nvSpPr>
          <p:spPr bwMode="auto">
            <a:xfrm>
              <a:off x="6156995" y="4276030"/>
              <a:ext cx="2474912" cy="307777"/>
            </a:xfrm>
            <a:prstGeom prst="rect">
              <a:avLst/>
            </a:prstGeom>
            <a:noFill/>
            <a:ln w="9525">
              <a:noFill/>
              <a:miter lim="800000"/>
              <a:headEnd/>
              <a:tailEnd/>
            </a:ln>
          </p:spPr>
          <p:txBody>
            <a:bodyPr>
              <a:prstTxWarp prst="textNoShape">
                <a:avLst/>
              </a:prstTxWarp>
              <a:spAutoFit/>
            </a:bodyPr>
            <a:lstStyle/>
            <a:p>
              <a:r>
                <a:rPr lang="en-US" sz="1400" b="1" dirty="0" smtClean="0">
                  <a:latin typeface="Calibri" pitchFamily="84" charset="0"/>
                </a:rPr>
                <a:t>EE potential for IOU programs</a:t>
              </a:r>
              <a:endParaRPr lang="en-US" sz="1400" b="1" dirty="0">
                <a:latin typeface="Calibri" pitchFamily="84" charset="0"/>
              </a:endParaRPr>
            </a:p>
          </p:txBody>
        </p:sp>
      </p:grpSp>
      <p:sp>
        <p:nvSpPr>
          <p:cNvPr id="18441" name="TextBox 1"/>
          <p:cNvSpPr txBox="1">
            <a:spLocks noChangeArrowheads="1"/>
          </p:cNvSpPr>
          <p:nvPr/>
        </p:nvSpPr>
        <p:spPr bwMode="auto">
          <a:xfrm>
            <a:off x="5410200" y="1518990"/>
            <a:ext cx="3232150" cy="2031325"/>
          </a:xfrm>
          <a:prstGeom prst="rect">
            <a:avLst/>
          </a:prstGeom>
          <a:noFill/>
          <a:ln w="9525">
            <a:noFill/>
            <a:miter lim="800000"/>
            <a:headEnd/>
            <a:tailEnd/>
          </a:ln>
        </p:spPr>
        <p:txBody>
          <a:bodyPr>
            <a:prstTxWarp prst="textNoShape">
              <a:avLst/>
            </a:prstTxWarp>
            <a:spAutoFit/>
          </a:bodyPr>
          <a:lstStyle/>
          <a:p>
            <a:r>
              <a:rPr lang="en-US" dirty="0" smtClean="0">
                <a:latin typeface="Calibri" pitchFamily="84" charset="0"/>
              </a:rPr>
              <a:t>Commission finds </a:t>
            </a:r>
            <a:r>
              <a:rPr lang="en-US" dirty="0">
                <a:latin typeface="Calibri" pitchFamily="84" charset="0"/>
              </a:rPr>
              <a:t>through impact evaluations </a:t>
            </a:r>
            <a:r>
              <a:rPr lang="en-US" dirty="0" smtClean="0">
                <a:latin typeface="Calibri" pitchFamily="84" charset="0"/>
              </a:rPr>
              <a:t>savings were not as substantial as claimed, due to overestimations of savings parameters, such as expected useful life, hours of use, unit energy savings… </a:t>
            </a:r>
            <a:endParaRPr lang="en-US" dirty="0">
              <a:latin typeface="Calibri" pitchFamily="84" charset="0"/>
            </a:endParaRPr>
          </a:p>
        </p:txBody>
      </p:sp>
      <p:grpSp>
        <p:nvGrpSpPr>
          <p:cNvPr id="2" name="Group 1"/>
          <p:cNvGrpSpPr/>
          <p:nvPr/>
        </p:nvGrpSpPr>
        <p:grpSpPr>
          <a:xfrm>
            <a:off x="157163" y="1109340"/>
            <a:ext cx="4948237" cy="5127972"/>
            <a:chOff x="157163" y="749300"/>
            <a:chExt cx="4948237" cy="5127972"/>
          </a:xfrm>
        </p:grpSpPr>
        <p:sp>
          <p:nvSpPr>
            <p:cNvPr id="25" name="Rectangle 24"/>
            <p:cNvSpPr/>
            <p:nvPr/>
          </p:nvSpPr>
          <p:spPr>
            <a:xfrm>
              <a:off x="2954338" y="3367088"/>
              <a:ext cx="1908175" cy="6223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grpSp>
          <p:nvGrpSpPr>
            <p:cNvPr id="18435" name="Group 16"/>
            <p:cNvGrpSpPr>
              <a:grpSpLocks/>
            </p:cNvGrpSpPr>
            <p:nvPr/>
          </p:nvGrpSpPr>
          <p:grpSpPr bwMode="auto">
            <a:xfrm>
              <a:off x="157163" y="906809"/>
              <a:ext cx="4705350" cy="4970463"/>
              <a:chOff x="163401" y="977441"/>
              <a:chExt cx="4705476" cy="4970640"/>
            </a:xfrm>
          </p:grpSpPr>
          <p:sp>
            <p:nvSpPr>
              <p:cNvPr id="4" name="Rectangle 3"/>
              <p:cNvSpPr/>
              <p:nvPr/>
            </p:nvSpPr>
            <p:spPr>
              <a:xfrm>
                <a:off x="615850" y="1314003"/>
                <a:ext cx="2338451" cy="212097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Rectangle 4"/>
              <p:cNvSpPr/>
              <p:nvPr/>
            </p:nvSpPr>
            <p:spPr>
              <a:xfrm>
                <a:off x="2525664" y="1924865"/>
                <a:ext cx="2343213" cy="15101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6" name="Rectangle 5"/>
              <p:cNvSpPr/>
              <p:nvPr/>
            </p:nvSpPr>
            <p:spPr>
              <a:xfrm>
                <a:off x="617438" y="3434979"/>
                <a:ext cx="2336863" cy="2113038"/>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p:cNvSpPr/>
              <p:nvPr/>
            </p:nvSpPr>
            <p:spPr>
              <a:xfrm>
                <a:off x="2438349" y="1314003"/>
                <a:ext cx="914425" cy="2122564"/>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8455" name="TextBox 27"/>
              <p:cNvSpPr txBox="1">
                <a:spLocks noChangeArrowheads="1"/>
              </p:cNvSpPr>
              <p:nvPr/>
            </p:nvSpPr>
            <p:spPr bwMode="auto">
              <a:xfrm>
                <a:off x="2525584" y="1682935"/>
                <a:ext cx="751016" cy="1384995"/>
              </a:xfrm>
              <a:prstGeom prst="rect">
                <a:avLst/>
              </a:prstGeom>
              <a:noFill/>
              <a:ln w="9525">
                <a:noFill/>
                <a:miter lim="800000"/>
                <a:headEnd/>
                <a:tailEnd/>
              </a:ln>
            </p:spPr>
            <p:txBody>
              <a:bodyPr>
                <a:prstTxWarp prst="textNoShape">
                  <a:avLst/>
                </a:prstTxWarp>
                <a:spAutoFit/>
              </a:bodyPr>
              <a:lstStyle/>
              <a:p>
                <a:pPr algn="ctr"/>
                <a:r>
                  <a:rPr lang="en-US" sz="2800">
                    <a:latin typeface="Calibri" pitchFamily="84" charset="0"/>
                  </a:rPr>
                  <a:t>      ?      ?     </a:t>
                </a:r>
              </a:p>
            </p:txBody>
          </p:sp>
          <p:sp>
            <p:nvSpPr>
              <p:cNvPr id="18456" name="TextBox 14"/>
              <p:cNvSpPr txBox="1">
                <a:spLocks noChangeArrowheads="1"/>
              </p:cNvSpPr>
              <p:nvPr/>
            </p:nvSpPr>
            <p:spPr bwMode="auto">
              <a:xfrm>
                <a:off x="615291" y="977441"/>
                <a:ext cx="1926809" cy="3077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 Adoption</a:t>
                </a:r>
              </a:p>
            </p:txBody>
          </p:sp>
          <p:sp>
            <p:nvSpPr>
              <p:cNvPr id="29" name="Rectangle 28"/>
              <p:cNvSpPr/>
              <p:nvPr/>
            </p:nvSpPr>
            <p:spPr>
              <a:xfrm>
                <a:off x="163401" y="2142437"/>
                <a:ext cx="430887" cy="2720938"/>
              </a:xfrm>
              <a:prstGeom prst="rect">
                <a:avLst/>
              </a:prstGeom>
            </p:spPr>
            <p:txBody>
              <a:bodyPr vert="vert270" wrap="none">
                <a:spAutoFit/>
              </a:bodyPr>
              <a:lstStyle/>
              <a:p>
                <a:pPr fontAlgn="auto">
                  <a:spcBef>
                    <a:spcPts val="0"/>
                  </a:spcBef>
                  <a:spcAft>
                    <a:spcPts val="0"/>
                  </a:spcAft>
                  <a:defRPr/>
                </a:pPr>
                <a:r>
                  <a:rPr lang="en-US" sz="1400" b="1" dirty="0">
                    <a:latin typeface="+mn-lt"/>
                    <a:ea typeface="+mn-ea"/>
                    <a:cs typeface="+mn-cs"/>
                  </a:rPr>
                  <a:t> </a:t>
                </a:r>
                <a:r>
                  <a:rPr lang="en-US" sz="1400" b="1" dirty="0">
                    <a:latin typeface="Wingdings 3" panose="05040102010807070707" pitchFamily="18" charset="2"/>
                    <a:ea typeface="+mn-ea"/>
                    <a:cs typeface="+mn-cs"/>
                  </a:rPr>
                  <a:t>a </a:t>
                </a:r>
                <a:r>
                  <a:rPr lang="en-US" sz="1400" b="1" dirty="0">
                    <a:latin typeface="+mn-lt"/>
                    <a:ea typeface="+mn-ea"/>
                    <a:cs typeface="+mn-cs"/>
                  </a:rPr>
                  <a:t> Increasing Gross Savings     </a:t>
                </a:r>
                <a:r>
                  <a:rPr lang="en-US" sz="1600" b="1" dirty="0">
                    <a:latin typeface="Wingdings 3" panose="05040102010807070707" pitchFamily="18" charset="2"/>
                    <a:ea typeface="+mn-ea"/>
                    <a:cs typeface="+mn-cs"/>
                  </a:rPr>
                  <a:t>a</a:t>
                </a:r>
                <a:endParaRPr lang="en-US" sz="1600" dirty="0">
                  <a:latin typeface="+mn-lt"/>
                  <a:ea typeface="+mn-ea"/>
                  <a:cs typeface="+mn-cs"/>
                </a:endParaRPr>
              </a:p>
            </p:txBody>
          </p:sp>
          <p:sp>
            <p:nvSpPr>
              <p:cNvPr id="18458" name="TextBox 29"/>
              <p:cNvSpPr txBox="1">
                <a:spLocks noChangeArrowheads="1"/>
              </p:cNvSpPr>
              <p:nvPr/>
            </p:nvSpPr>
            <p:spPr bwMode="auto">
              <a:xfrm>
                <a:off x="1012106" y="5609527"/>
                <a:ext cx="3286565" cy="338554"/>
              </a:xfrm>
              <a:prstGeom prst="rect">
                <a:avLst/>
              </a:prstGeom>
              <a:noFill/>
              <a:ln w="9525">
                <a:noFill/>
                <a:miter lim="800000"/>
                <a:headEnd/>
                <a:tailEnd/>
              </a:ln>
            </p:spPr>
            <p:txBody>
              <a:bodyPr>
                <a:prstTxWarp prst="textNoShape">
                  <a:avLst/>
                </a:prstTxWarp>
                <a:spAutoFit/>
              </a:bodyPr>
              <a:lstStyle/>
              <a:p>
                <a:pPr algn="ctr"/>
                <a:r>
                  <a:rPr lang="en-US" sz="1400" b="1">
                    <a:latin typeface="Wingdings 3" pitchFamily="84" charset="2"/>
                  </a:rPr>
                  <a:t>a </a:t>
                </a:r>
                <a:r>
                  <a:rPr lang="en-US" sz="1400" b="1">
                    <a:latin typeface="Calibri" pitchFamily="84" charset="0"/>
                  </a:rPr>
                  <a:t>Increasing Program Impacts </a:t>
                </a:r>
                <a:r>
                  <a:rPr lang="en-US" sz="1600" b="1">
                    <a:latin typeface="Wingdings 3" pitchFamily="84" charset="2"/>
                  </a:rPr>
                  <a:t>a</a:t>
                </a:r>
                <a:r>
                  <a:rPr lang="en-US" sz="1400" b="1">
                    <a:latin typeface="Calibri" pitchFamily="84" charset="0"/>
                  </a:rPr>
                  <a:t> </a:t>
                </a:r>
              </a:p>
            </p:txBody>
          </p:sp>
        </p:grpSp>
        <p:sp>
          <p:nvSpPr>
            <p:cNvPr id="26" name="Rectangle 25"/>
            <p:cNvSpPr/>
            <p:nvPr/>
          </p:nvSpPr>
          <p:spPr>
            <a:xfrm>
              <a:off x="1295400" y="3371850"/>
              <a:ext cx="3003550" cy="617538"/>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3200" dirty="0">
                  <a:solidFill>
                    <a:prstClr val="black"/>
                  </a:solidFill>
                </a:rPr>
                <a:t>     ? 	     ?       ? </a:t>
              </a:r>
            </a:p>
          </p:txBody>
        </p:sp>
        <p:sp>
          <p:nvSpPr>
            <p:cNvPr id="34" name="Oval 33"/>
            <p:cNvSpPr/>
            <p:nvPr/>
          </p:nvSpPr>
          <p:spPr>
            <a:xfrm>
              <a:off x="2432050" y="1268760"/>
              <a:ext cx="2430463" cy="2267843"/>
            </a:xfrm>
            <a:prstGeom prst="ellipse">
              <a:avLst/>
            </a:prstGeom>
            <a:solidFill>
              <a:srgbClr val="FFFF00">
                <a:alpha val="5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8442" name="TextBox 31"/>
            <p:cNvSpPr txBox="1">
              <a:spLocks noChangeArrowheads="1"/>
            </p:cNvSpPr>
            <p:nvPr/>
          </p:nvSpPr>
          <p:spPr bwMode="auto">
            <a:xfrm>
              <a:off x="3314700" y="749300"/>
              <a:ext cx="1790700" cy="52705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Program-Induced Savings Potential</a:t>
              </a:r>
            </a:p>
          </p:txBody>
        </p:sp>
      </p:grpSp>
      <p:sp>
        <p:nvSpPr>
          <p:cNvPr id="7" name="Footer Placeholder 6"/>
          <p:cNvSpPr>
            <a:spLocks noGrp="1"/>
          </p:cNvSpPr>
          <p:nvPr>
            <p:ph type="ftr" sz="quarter" idx="11"/>
          </p:nvPr>
        </p:nvSpPr>
        <p:spPr/>
        <p:txBody>
          <a:bodyPr/>
          <a:lstStyle/>
          <a:p>
            <a:pPr>
              <a:defRPr/>
            </a:pPr>
            <a:r>
              <a:rPr lang="en-US" smtClean="0"/>
              <a:t>California Public Utilities Commission</a:t>
            </a:r>
            <a:endParaRPr lang="en-US"/>
          </a:p>
        </p:txBody>
      </p:sp>
      <p:sp>
        <p:nvSpPr>
          <p:cNvPr id="9" name="Slide Number Placeholder 8"/>
          <p:cNvSpPr>
            <a:spLocks noGrp="1"/>
          </p:cNvSpPr>
          <p:nvPr>
            <p:ph type="sldNum" sz="quarter" idx="12"/>
          </p:nvPr>
        </p:nvSpPr>
        <p:spPr/>
        <p:txBody>
          <a:bodyPr/>
          <a:lstStyle/>
          <a:p>
            <a:pPr>
              <a:defRPr/>
            </a:pPr>
            <a:fld id="{D5C6AD90-2CB6-4027-BC34-E7AFA12173B6}"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954337" y="3935561"/>
            <a:ext cx="1903413" cy="71831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458" name="Title 2"/>
          <p:cNvSpPr>
            <a:spLocks noGrp="1"/>
          </p:cNvSpPr>
          <p:nvPr>
            <p:ph type="title"/>
          </p:nvPr>
        </p:nvSpPr>
        <p:spPr>
          <a:xfrm>
            <a:off x="152400" y="188640"/>
            <a:ext cx="8763000" cy="611188"/>
          </a:xfrm>
        </p:spPr>
        <p:txBody>
          <a:bodyPr/>
          <a:lstStyle/>
          <a:p>
            <a:r>
              <a:rPr lang="en-US" sz="3200" dirty="0" smtClean="0"/>
              <a:t>Challenge #2: Underestimation of Free Ridership</a:t>
            </a:r>
          </a:p>
        </p:txBody>
      </p:sp>
      <p:grpSp>
        <p:nvGrpSpPr>
          <p:cNvPr id="19459" name="Group 16"/>
          <p:cNvGrpSpPr>
            <a:grpSpLocks/>
          </p:cNvGrpSpPr>
          <p:nvPr/>
        </p:nvGrpSpPr>
        <p:grpSpPr bwMode="auto">
          <a:xfrm>
            <a:off x="157163" y="1317773"/>
            <a:ext cx="4783137" cy="5135563"/>
            <a:chOff x="163401" y="812319"/>
            <a:chExt cx="4782354" cy="5135762"/>
          </a:xfrm>
        </p:grpSpPr>
        <p:sp>
          <p:nvSpPr>
            <p:cNvPr id="4" name="Rectangle 3"/>
            <p:cNvSpPr/>
            <p:nvPr/>
          </p:nvSpPr>
          <p:spPr>
            <a:xfrm>
              <a:off x="615764" y="1313988"/>
              <a:ext cx="2339592" cy="212098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Rectangle 4"/>
            <p:cNvSpPr/>
            <p:nvPr/>
          </p:nvSpPr>
          <p:spPr>
            <a:xfrm>
              <a:off x="2525214" y="1313988"/>
              <a:ext cx="2338004" cy="212098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6" name="Rectangle 5"/>
            <p:cNvSpPr/>
            <p:nvPr/>
          </p:nvSpPr>
          <p:spPr>
            <a:xfrm>
              <a:off x="617352" y="3434971"/>
              <a:ext cx="2338004" cy="2113045"/>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p:cNvSpPr/>
            <p:nvPr/>
          </p:nvSpPr>
          <p:spPr>
            <a:xfrm>
              <a:off x="2273636" y="1313988"/>
              <a:ext cx="1078529" cy="2122570"/>
            </a:xfrm>
            <a:prstGeom prst="rect">
              <a:avLst/>
            </a:prstGeom>
            <a:solidFill>
              <a:srgbClr val="00B0F0"/>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477" name="TextBox 27"/>
            <p:cNvSpPr txBox="1">
              <a:spLocks noChangeArrowheads="1"/>
            </p:cNvSpPr>
            <p:nvPr/>
          </p:nvSpPr>
          <p:spPr bwMode="auto">
            <a:xfrm>
              <a:off x="2525584" y="1682935"/>
              <a:ext cx="751016" cy="1384995"/>
            </a:xfrm>
            <a:prstGeom prst="rect">
              <a:avLst/>
            </a:prstGeom>
            <a:noFill/>
            <a:ln w="9525">
              <a:noFill/>
              <a:miter lim="800000"/>
              <a:headEnd/>
              <a:tailEnd/>
            </a:ln>
          </p:spPr>
          <p:txBody>
            <a:bodyPr>
              <a:prstTxWarp prst="textNoShape">
                <a:avLst/>
              </a:prstTxWarp>
              <a:spAutoFit/>
            </a:bodyPr>
            <a:lstStyle/>
            <a:p>
              <a:pPr algn="ctr"/>
              <a:r>
                <a:rPr lang="en-US" sz="2800">
                  <a:latin typeface="Calibri" pitchFamily="84" charset="0"/>
                </a:rPr>
                <a:t>      ?      ?     </a:t>
              </a:r>
            </a:p>
          </p:txBody>
        </p:sp>
        <p:sp>
          <p:nvSpPr>
            <p:cNvPr id="19478" name="TextBox 13"/>
            <p:cNvSpPr txBox="1">
              <a:spLocks noChangeArrowheads="1"/>
            </p:cNvSpPr>
            <p:nvPr/>
          </p:nvSpPr>
          <p:spPr bwMode="auto">
            <a:xfrm>
              <a:off x="3155517" y="812319"/>
              <a:ext cx="1790238" cy="5270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Potential Program-Induced Savings</a:t>
              </a:r>
            </a:p>
          </p:txBody>
        </p:sp>
        <p:sp>
          <p:nvSpPr>
            <p:cNvPr id="19479" name="TextBox 14"/>
            <p:cNvSpPr txBox="1">
              <a:spLocks noChangeArrowheads="1"/>
            </p:cNvSpPr>
            <p:nvPr/>
          </p:nvSpPr>
          <p:spPr bwMode="auto">
            <a:xfrm>
              <a:off x="615291" y="977441"/>
              <a:ext cx="1926809" cy="3077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 Adoption</a:t>
              </a:r>
            </a:p>
          </p:txBody>
        </p:sp>
        <p:sp>
          <p:nvSpPr>
            <p:cNvPr id="29" name="Rectangle 28"/>
            <p:cNvSpPr/>
            <p:nvPr/>
          </p:nvSpPr>
          <p:spPr>
            <a:xfrm>
              <a:off x="163401" y="2142437"/>
              <a:ext cx="430887" cy="2720938"/>
            </a:xfrm>
            <a:prstGeom prst="rect">
              <a:avLst/>
            </a:prstGeom>
          </p:spPr>
          <p:txBody>
            <a:bodyPr vert="vert270" wrap="none">
              <a:spAutoFit/>
            </a:bodyPr>
            <a:lstStyle/>
            <a:p>
              <a:pPr fontAlgn="auto">
                <a:spcBef>
                  <a:spcPts val="0"/>
                </a:spcBef>
                <a:spcAft>
                  <a:spcPts val="0"/>
                </a:spcAft>
                <a:defRPr/>
              </a:pPr>
              <a:r>
                <a:rPr lang="en-US" sz="1400" b="1" dirty="0">
                  <a:latin typeface="+mn-lt"/>
                  <a:ea typeface="+mn-ea"/>
                  <a:cs typeface="+mn-cs"/>
                </a:rPr>
                <a:t> </a:t>
              </a:r>
              <a:r>
                <a:rPr lang="en-US" sz="1400" b="1" dirty="0">
                  <a:latin typeface="Wingdings 3" panose="05040102010807070707" pitchFamily="18" charset="2"/>
                  <a:ea typeface="+mn-ea"/>
                  <a:cs typeface="+mn-cs"/>
                </a:rPr>
                <a:t>a </a:t>
              </a:r>
              <a:r>
                <a:rPr lang="en-US" sz="1400" b="1" dirty="0">
                  <a:latin typeface="+mn-lt"/>
                  <a:ea typeface="+mn-ea"/>
                  <a:cs typeface="+mn-cs"/>
                </a:rPr>
                <a:t> Increasing Gross Savings     </a:t>
              </a:r>
              <a:r>
                <a:rPr lang="en-US" sz="1600" b="1" dirty="0">
                  <a:latin typeface="Wingdings 3" panose="05040102010807070707" pitchFamily="18" charset="2"/>
                  <a:ea typeface="+mn-ea"/>
                  <a:cs typeface="+mn-cs"/>
                </a:rPr>
                <a:t>a</a:t>
              </a:r>
              <a:endParaRPr lang="en-US" sz="1600" dirty="0">
                <a:latin typeface="+mn-lt"/>
                <a:ea typeface="+mn-ea"/>
                <a:cs typeface="+mn-cs"/>
              </a:endParaRPr>
            </a:p>
          </p:txBody>
        </p:sp>
        <p:sp>
          <p:nvSpPr>
            <p:cNvPr id="19481" name="TextBox 29"/>
            <p:cNvSpPr txBox="1">
              <a:spLocks noChangeArrowheads="1"/>
            </p:cNvSpPr>
            <p:nvPr/>
          </p:nvSpPr>
          <p:spPr bwMode="auto">
            <a:xfrm>
              <a:off x="1012106" y="5609527"/>
              <a:ext cx="3286565" cy="338554"/>
            </a:xfrm>
            <a:prstGeom prst="rect">
              <a:avLst/>
            </a:prstGeom>
            <a:noFill/>
            <a:ln w="9525">
              <a:noFill/>
              <a:miter lim="800000"/>
              <a:headEnd/>
              <a:tailEnd/>
            </a:ln>
          </p:spPr>
          <p:txBody>
            <a:bodyPr>
              <a:prstTxWarp prst="textNoShape">
                <a:avLst/>
              </a:prstTxWarp>
              <a:spAutoFit/>
            </a:bodyPr>
            <a:lstStyle/>
            <a:p>
              <a:pPr algn="ctr"/>
              <a:r>
                <a:rPr lang="en-US" sz="1400" b="1">
                  <a:latin typeface="Wingdings 3" pitchFamily="84" charset="2"/>
                </a:rPr>
                <a:t>a </a:t>
              </a:r>
              <a:r>
                <a:rPr lang="en-US" sz="1400" b="1">
                  <a:latin typeface="Calibri" pitchFamily="84" charset="0"/>
                </a:rPr>
                <a:t>Increasing Program Impacts </a:t>
              </a:r>
              <a:r>
                <a:rPr lang="en-US" sz="1600" b="1">
                  <a:latin typeface="Wingdings 3" pitchFamily="84" charset="2"/>
                </a:rPr>
                <a:t>a</a:t>
              </a:r>
              <a:r>
                <a:rPr lang="en-US" sz="1400" b="1">
                  <a:latin typeface="Calibri" pitchFamily="84" charset="0"/>
                </a:rPr>
                <a:t> </a:t>
              </a:r>
            </a:p>
          </p:txBody>
        </p:sp>
      </p:grpSp>
      <p:sp>
        <p:nvSpPr>
          <p:cNvPr id="26" name="Rectangle 25"/>
          <p:cNvSpPr/>
          <p:nvPr/>
        </p:nvSpPr>
        <p:spPr>
          <a:xfrm>
            <a:off x="1978024" y="3940323"/>
            <a:ext cx="2320925" cy="698352"/>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3200" dirty="0">
                <a:solidFill>
                  <a:prstClr val="black"/>
                </a:solidFill>
              </a:rPr>
              <a:t>     ? 	     ?       </a:t>
            </a:r>
          </a:p>
        </p:txBody>
      </p:sp>
      <p:sp>
        <p:nvSpPr>
          <p:cNvPr id="31" name="TextBox 30"/>
          <p:cNvSpPr txBox="1"/>
          <p:nvPr/>
        </p:nvSpPr>
        <p:spPr>
          <a:xfrm>
            <a:off x="609600" y="1832123"/>
            <a:ext cx="2736850" cy="590550"/>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a:defRPr sz="1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fontAlgn="auto">
              <a:spcBef>
                <a:spcPts val="0"/>
              </a:spcBef>
              <a:spcAft>
                <a:spcPts val="0"/>
              </a:spcAft>
              <a:defRPr/>
            </a:pPr>
            <a:r>
              <a:rPr lang="en-US" sz="3200" dirty="0">
                <a:solidFill>
                  <a:prstClr val="black"/>
                </a:solidFill>
              </a:rPr>
              <a:t>? 	? 	? </a:t>
            </a:r>
          </a:p>
        </p:txBody>
      </p:sp>
      <p:sp>
        <p:nvSpPr>
          <p:cNvPr id="34" name="Oval 33"/>
          <p:cNvSpPr/>
          <p:nvPr/>
        </p:nvSpPr>
        <p:spPr>
          <a:xfrm>
            <a:off x="2267743" y="1854400"/>
            <a:ext cx="2594769" cy="2575519"/>
          </a:xfrm>
          <a:prstGeom prst="ellipse">
            <a:avLst/>
          </a:prstGeom>
          <a:solidFill>
            <a:srgbClr val="FFFF00">
              <a:alpha val="5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grpSp>
        <p:nvGrpSpPr>
          <p:cNvPr id="19463" name="Group 26"/>
          <p:cNvGrpSpPr>
            <a:grpSpLocks/>
          </p:cNvGrpSpPr>
          <p:nvPr/>
        </p:nvGrpSpPr>
        <p:grpSpPr bwMode="auto">
          <a:xfrm>
            <a:off x="5237163" y="4183063"/>
            <a:ext cx="3402012" cy="2314575"/>
            <a:chOff x="5236598" y="4183164"/>
            <a:chExt cx="3403182" cy="2314280"/>
          </a:xfrm>
        </p:grpSpPr>
        <p:grpSp>
          <p:nvGrpSpPr>
            <p:cNvPr id="19465" name="Group 31"/>
            <p:cNvGrpSpPr>
              <a:grpSpLocks/>
            </p:cNvGrpSpPr>
            <p:nvPr/>
          </p:nvGrpSpPr>
          <p:grpSpPr bwMode="auto">
            <a:xfrm>
              <a:off x="5236598" y="4183164"/>
              <a:ext cx="3403182" cy="2314280"/>
              <a:chOff x="5639938" y="4654687"/>
              <a:chExt cx="3533370" cy="2557033"/>
            </a:xfrm>
          </p:grpSpPr>
          <p:sp>
            <p:nvSpPr>
              <p:cNvPr id="38" name="Rectangle 37"/>
              <p:cNvSpPr/>
              <p:nvPr/>
            </p:nvSpPr>
            <p:spPr>
              <a:xfrm>
                <a:off x="5639938" y="4654687"/>
                <a:ext cx="938165" cy="54543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39" name="Rectangle 38"/>
              <p:cNvSpPr/>
              <p:nvPr/>
            </p:nvSpPr>
            <p:spPr>
              <a:xfrm>
                <a:off x="5639938" y="6236610"/>
                <a:ext cx="938165" cy="559460"/>
              </a:xfrm>
              <a:prstGeom prst="rect">
                <a:avLst/>
              </a:prstGeom>
              <a:solidFill>
                <a:srgbClr val="FFFF0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40" name="Rectangle 39"/>
              <p:cNvSpPr/>
              <p:nvPr/>
            </p:nvSpPr>
            <p:spPr>
              <a:xfrm>
                <a:off x="5639938" y="5719240"/>
                <a:ext cx="938165" cy="524385"/>
              </a:xfrm>
              <a:prstGeom prst="rect">
                <a:avLst/>
              </a:prstGeom>
              <a:solidFill>
                <a:schemeClr val="accent2">
                  <a:lumMod val="60000"/>
                  <a:lumOff val="40000"/>
                  <a:alpha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9471" name="TextBox 41"/>
              <p:cNvSpPr txBox="1">
                <a:spLocks noChangeArrowheads="1"/>
              </p:cNvSpPr>
              <p:nvPr/>
            </p:nvSpPr>
            <p:spPr bwMode="auto">
              <a:xfrm>
                <a:off x="6574067" y="5766464"/>
                <a:ext cx="2599241" cy="1445256"/>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Program Impact Uncertainty (Net-to-Gross Ratios, etc.)</a:t>
                </a:r>
              </a:p>
              <a:p>
                <a:endParaRPr lang="en-US" sz="900" b="1">
                  <a:latin typeface="Calibri" pitchFamily="84" charset="0"/>
                </a:endParaRPr>
              </a:p>
              <a:p>
                <a:r>
                  <a:rPr lang="en-US" sz="1400" b="1">
                    <a:latin typeface="Calibri" pitchFamily="84" charset="0"/>
                  </a:rPr>
                  <a:t>Program savings</a:t>
                </a:r>
              </a:p>
              <a:p>
                <a:r>
                  <a:rPr lang="en-US" sz="1400" b="1">
                    <a:latin typeface="Calibri" pitchFamily="84" charset="0"/>
                  </a:rPr>
                  <a:t/>
                </a:r>
                <a:br>
                  <a:rPr lang="en-US" sz="1400" b="1">
                    <a:latin typeface="Calibri" pitchFamily="84" charset="0"/>
                  </a:rPr>
                </a:br>
                <a:endParaRPr lang="en-US" sz="1400" b="1">
                  <a:latin typeface="Calibri" pitchFamily="84" charset="0"/>
                </a:endParaRPr>
              </a:p>
            </p:txBody>
          </p:sp>
          <p:sp>
            <p:nvSpPr>
              <p:cNvPr id="19472" name="TextBox 49"/>
              <p:cNvSpPr txBox="1">
                <a:spLocks noChangeArrowheads="1"/>
              </p:cNvSpPr>
              <p:nvPr/>
            </p:nvSpPr>
            <p:spPr bwMode="auto">
              <a:xfrm>
                <a:off x="5922682" y="5681558"/>
                <a:ext cx="535062" cy="510091"/>
              </a:xfrm>
              <a:prstGeom prst="rect">
                <a:avLst/>
              </a:prstGeom>
              <a:noFill/>
              <a:ln w="9525">
                <a:noFill/>
                <a:miter lim="800000"/>
                <a:headEnd/>
                <a:tailEnd/>
              </a:ln>
            </p:spPr>
            <p:txBody>
              <a:bodyPr>
                <a:prstTxWarp prst="textNoShape">
                  <a:avLst/>
                </a:prstTxWarp>
                <a:spAutoFit/>
              </a:bodyPr>
              <a:lstStyle/>
              <a:p>
                <a:r>
                  <a:rPr lang="en-US" sz="2400">
                    <a:latin typeface="Calibri" pitchFamily="84" charset="0"/>
                  </a:rPr>
                  <a:t>?     </a:t>
                </a:r>
              </a:p>
            </p:txBody>
          </p:sp>
        </p:grpSp>
        <p:sp>
          <p:nvSpPr>
            <p:cNvPr id="33" name="Rectangle 32"/>
            <p:cNvSpPr/>
            <p:nvPr/>
          </p:nvSpPr>
          <p:spPr>
            <a:xfrm>
              <a:off x="5236598" y="4676813"/>
              <a:ext cx="903598" cy="477777"/>
            </a:xfrm>
            <a:prstGeom prst="rect">
              <a:avLst/>
            </a:prstGeom>
            <a:solidFill>
              <a:srgbClr val="00B0F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9467" name="TextBox 36"/>
            <p:cNvSpPr txBox="1">
              <a:spLocks noChangeArrowheads="1"/>
            </p:cNvSpPr>
            <p:nvPr/>
          </p:nvSpPr>
          <p:spPr bwMode="auto">
            <a:xfrm>
              <a:off x="6167521" y="4653917"/>
              <a:ext cx="2199560" cy="52322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Naturally occurring savings already in demand forecast</a:t>
              </a:r>
            </a:p>
          </p:txBody>
        </p:sp>
      </p:grpSp>
      <p:sp>
        <p:nvSpPr>
          <p:cNvPr id="19464" name="TextBox 34"/>
          <p:cNvSpPr txBox="1">
            <a:spLocks noChangeArrowheads="1"/>
          </p:cNvSpPr>
          <p:nvPr/>
        </p:nvSpPr>
        <p:spPr bwMode="auto">
          <a:xfrm>
            <a:off x="6181458" y="4268688"/>
            <a:ext cx="2474912" cy="307777"/>
          </a:xfrm>
          <a:prstGeom prst="rect">
            <a:avLst/>
          </a:prstGeom>
          <a:noFill/>
          <a:ln w="9525">
            <a:noFill/>
            <a:miter lim="800000"/>
            <a:headEnd/>
            <a:tailEnd/>
          </a:ln>
        </p:spPr>
        <p:txBody>
          <a:bodyPr>
            <a:prstTxWarp prst="textNoShape">
              <a:avLst/>
            </a:prstTxWarp>
            <a:spAutoFit/>
          </a:bodyPr>
          <a:lstStyle/>
          <a:p>
            <a:r>
              <a:rPr lang="en-US" sz="1400" b="1" dirty="0" smtClean="0">
                <a:latin typeface="Calibri" pitchFamily="84" charset="0"/>
              </a:rPr>
              <a:t>EE Potential for IOU programs</a:t>
            </a:r>
            <a:endParaRPr lang="en-US" sz="1400" b="1" dirty="0">
              <a:latin typeface="Calibri" pitchFamily="84" charset="0"/>
            </a:endParaRPr>
          </a:p>
        </p:txBody>
      </p:sp>
      <p:sp>
        <p:nvSpPr>
          <p:cNvPr id="2" name="TextBox 1"/>
          <p:cNvSpPr txBox="1"/>
          <p:nvPr/>
        </p:nvSpPr>
        <p:spPr>
          <a:xfrm>
            <a:off x="5419904" y="1488501"/>
            <a:ext cx="2946666" cy="2031325"/>
          </a:xfrm>
          <a:prstGeom prst="rect">
            <a:avLst/>
          </a:prstGeom>
          <a:noFill/>
        </p:spPr>
        <p:txBody>
          <a:bodyPr wrap="square" rtlCol="0">
            <a:spAutoFit/>
          </a:bodyPr>
          <a:lstStyle/>
          <a:p>
            <a:r>
              <a:rPr lang="en-US" dirty="0" smtClean="0">
                <a:latin typeface="+mn-lt"/>
              </a:rPr>
              <a:t>The Commission finds through Net to Gross studies that much of the estimated savings would have happened anyway, as naturally occurring savings, without program funds.</a:t>
            </a:r>
            <a:endParaRPr lang="en-US" dirty="0">
              <a:latin typeface="+mn-lt"/>
            </a:endParaRPr>
          </a:p>
        </p:txBody>
      </p:sp>
      <p:sp>
        <p:nvSpPr>
          <p:cNvPr id="3" name="Footer Placeholder 2"/>
          <p:cNvSpPr>
            <a:spLocks noGrp="1"/>
          </p:cNvSpPr>
          <p:nvPr>
            <p:ph type="ftr" sz="quarter" idx="11"/>
          </p:nvPr>
        </p:nvSpPr>
        <p:spPr/>
        <p:txBody>
          <a:bodyPr/>
          <a:lstStyle/>
          <a:p>
            <a:pPr>
              <a:defRPr/>
            </a:pPr>
            <a:r>
              <a:rPr lang="en-US" smtClean="0"/>
              <a:t>California Public Utilities Commission</a:t>
            </a:r>
            <a:endParaRPr lang="en-US"/>
          </a:p>
        </p:txBody>
      </p:sp>
      <p:sp>
        <p:nvSpPr>
          <p:cNvPr id="7" name="Slide Number Placeholder 6"/>
          <p:cNvSpPr>
            <a:spLocks noGrp="1"/>
          </p:cNvSpPr>
          <p:nvPr>
            <p:ph type="sldNum" sz="quarter" idx="12"/>
          </p:nvPr>
        </p:nvSpPr>
        <p:spPr/>
        <p:txBody>
          <a:bodyPr/>
          <a:lstStyle/>
          <a:p>
            <a:pPr>
              <a:defRPr/>
            </a:pPr>
            <a:fld id="{D5C6AD90-2CB6-4027-BC34-E7AFA12173B6}" type="slidenum">
              <a:rPr lang="en-US" smtClean="0"/>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2"/>
          <p:cNvSpPr>
            <a:spLocks noGrp="1"/>
          </p:cNvSpPr>
          <p:nvPr>
            <p:ph type="title"/>
          </p:nvPr>
        </p:nvSpPr>
        <p:spPr>
          <a:xfrm>
            <a:off x="154682" y="188640"/>
            <a:ext cx="8856984" cy="611188"/>
          </a:xfrm>
        </p:spPr>
        <p:txBody>
          <a:bodyPr/>
          <a:lstStyle/>
          <a:p>
            <a:r>
              <a:rPr lang="en-US" sz="3200" dirty="0" smtClean="0"/>
              <a:t>Challenge 1 + 2</a:t>
            </a:r>
            <a:r>
              <a:rPr lang="en-US" sz="2800" dirty="0"/>
              <a:t>:</a:t>
            </a:r>
            <a:r>
              <a:rPr lang="en-US" sz="2800" dirty="0" smtClean="0"/>
              <a:t> </a:t>
            </a:r>
            <a:br>
              <a:rPr lang="en-US" sz="2800" dirty="0" smtClean="0"/>
            </a:br>
            <a:r>
              <a:rPr lang="en-US" sz="2800" dirty="0" smtClean="0"/>
              <a:t>Significant Overestimation of Net Savings</a:t>
            </a:r>
          </a:p>
        </p:txBody>
      </p:sp>
      <p:grpSp>
        <p:nvGrpSpPr>
          <p:cNvPr id="2" name="Group 1"/>
          <p:cNvGrpSpPr/>
          <p:nvPr/>
        </p:nvGrpSpPr>
        <p:grpSpPr>
          <a:xfrm>
            <a:off x="286676" y="1458589"/>
            <a:ext cx="4705350" cy="4970463"/>
            <a:chOff x="157163" y="914400"/>
            <a:chExt cx="4705350" cy="4970463"/>
          </a:xfrm>
        </p:grpSpPr>
        <p:sp>
          <p:nvSpPr>
            <p:cNvPr id="25" name="Rectangle 24"/>
            <p:cNvSpPr/>
            <p:nvPr/>
          </p:nvSpPr>
          <p:spPr>
            <a:xfrm>
              <a:off x="2954338" y="3367088"/>
              <a:ext cx="1908175" cy="73930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grpSp>
          <p:nvGrpSpPr>
            <p:cNvPr id="20483" name="Group 16"/>
            <p:cNvGrpSpPr>
              <a:grpSpLocks/>
            </p:cNvGrpSpPr>
            <p:nvPr/>
          </p:nvGrpSpPr>
          <p:grpSpPr bwMode="auto">
            <a:xfrm>
              <a:off x="157163" y="914400"/>
              <a:ext cx="4705350" cy="4970463"/>
              <a:chOff x="163401" y="977441"/>
              <a:chExt cx="4705476" cy="4970640"/>
            </a:xfrm>
          </p:grpSpPr>
          <p:sp>
            <p:nvSpPr>
              <p:cNvPr id="4" name="Rectangle 3"/>
              <p:cNvSpPr/>
              <p:nvPr/>
            </p:nvSpPr>
            <p:spPr>
              <a:xfrm>
                <a:off x="615850" y="1530489"/>
                <a:ext cx="2338451" cy="190449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Rectangle 4"/>
              <p:cNvSpPr/>
              <p:nvPr/>
            </p:nvSpPr>
            <p:spPr>
              <a:xfrm>
                <a:off x="2525664" y="1917274"/>
                <a:ext cx="2343213" cy="151770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6" name="Rectangle 5"/>
              <p:cNvSpPr/>
              <p:nvPr/>
            </p:nvSpPr>
            <p:spPr>
              <a:xfrm>
                <a:off x="617438" y="3434979"/>
                <a:ext cx="2336863" cy="2113038"/>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p:cNvSpPr/>
              <p:nvPr/>
            </p:nvSpPr>
            <p:spPr>
              <a:xfrm>
                <a:off x="2438349" y="1530489"/>
                <a:ext cx="914425" cy="1906077"/>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endParaRPr lang="en-US" sz="1400"/>
              </a:p>
            </p:txBody>
          </p:sp>
          <p:sp>
            <p:nvSpPr>
              <p:cNvPr id="20503" name="TextBox 14"/>
              <p:cNvSpPr txBox="1">
                <a:spLocks noChangeArrowheads="1"/>
              </p:cNvSpPr>
              <p:nvPr/>
            </p:nvSpPr>
            <p:spPr bwMode="auto">
              <a:xfrm>
                <a:off x="615291" y="977441"/>
                <a:ext cx="1926809" cy="30777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 Adoption</a:t>
                </a:r>
              </a:p>
            </p:txBody>
          </p:sp>
          <p:sp>
            <p:nvSpPr>
              <p:cNvPr id="29" name="Rectangle 28"/>
              <p:cNvSpPr/>
              <p:nvPr/>
            </p:nvSpPr>
            <p:spPr>
              <a:xfrm>
                <a:off x="163401" y="2142437"/>
                <a:ext cx="430887" cy="2720938"/>
              </a:xfrm>
              <a:prstGeom prst="rect">
                <a:avLst/>
              </a:prstGeom>
            </p:spPr>
            <p:txBody>
              <a:bodyPr vert="vert270" wrap="none">
                <a:spAutoFit/>
              </a:bodyPr>
              <a:lstStyle/>
              <a:p>
                <a:pPr fontAlgn="auto">
                  <a:spcBef>
                    <a:spcPts val="0"/>
                  </a:spcBef>
                  <a:spcAft>
                    <a:spcPts val="0"/>
                  </a:spcAft>
                  <a:defRPr/>
                </a:pPr>
                <a:r>
                  <a:rPr lang="en-US" sz="1400" b="1" dirty="0">
                    <a:latin typeface="+mn-lt"/>
                    <a:ea typeface="+mn-ea"/>
                    <a:cs typeface="+mn-cs"/>
                  </a:rPr>
                  <a:t> </a:t>
                </a:r>
                <a:r>
                  <a:rPr lang="en-US" sz="1400" b="1" dirty="0">
                    <a:latin typeface="Wingdings 3" panose="05040102010807070707" pitchFamily="18" charset="2"/>
                    <a:ea typeface="+mn-ea"/>
                    <a:cs typeface="+mn-cs"/>
                  </a:rPr>
                  <a:t>a </a:t>
                </a:r>
                <a:r>
                  <a:rPr lang="en-US" sz="1400" b="1" dirty="0">
                    <a:latin typeface="+mn-lt"/>
                    <a:ea typeface="+mn-ea"/>
                    <a:cs typeface="+mn-cs"/>
                  </a:rPr>
                  <a:t> Increasing Gross Savings     </a:t>
                </a:r>
                <a:r>
                  <a:rPr lang="en-US" sz="1600" b="1" dirty="0">
                    <a:latin typeface="Wingdings 3" panose="05040102010807070707" pitchFamily="18" charset="2"/>
                    <a:ea typeface="+mn-ea"/>
                    <a:cs typeface="+mn-cs"/>
                  </a:rPr>
                  <a:t>a</a:t>
                </a:r>
                <a:endParaRPr lang="en-US" sz="1600" dirty="0">
                  <a:latin typeface="+mn-lt"/>
                  <a:ea typeface="+mn-ea"/>
                  <a:cs typeface="+mn-cs"/>
                </a:endParaRPr>
              </a:p>
            </p:txBody>
          </p:sp>
          <p:sp>
            <p:nvSpPr>
              <p:cNvPr id="20505" name="TextBox 29"/>
              <p:cNvSpPr txBox="1">
                <a:spLocks noChangeArrowheads="1"/>
              </p:cNvSpPr>
              <p:nvPr/>
            </p:nvSpPr>
            <p:spPr bwMode="auto">
              <a:xfrm>
                <a:off x="1012106" y="5609527"/>
                <a:ext cx="3286565" cy="338554"/>
              </a:xfrm>
              <a:prstGeom prst="rect">
                <a:avLst/>
              </a:prstGeom>
              <a:noFill/>
              <a:ln w="9525">
                <a:noFill/>
                <a:miter lim="800000"/>
                <a:headEnd/>
                <a:tailEnd/>
              </a:ln>
            </p:spPr>
            <p:txBody>
              <a:bodyPr>
                <a:prstTxWarp prst="textNoShape">
                  <a:avLst/>
                </a:prstTxWarp>
                <a:spAutoFit/>
              </a:bodyPr>
              <a:lstStyle/>
              <a:p>
                <a:pPr algn="ctr"/>
                <a:r>
                  <a:rPr lang="en-US" sz="1400" b="1">
                    <a:latin typeface="Wingdings 3" pitchFamily="84" charset="2"/>
                  </a:rPr>
                  <a:t>a </a:t>
                </a:r>
                <a:r>
                  <a:rPr lang="en-US" sz="1400" b="1">
                    <a:latin typeface="Calibri" pitchFamily="84" charset="0"/>
                  </a:rPr>
                  <a:t>Increasing Program Impacts </a:t>
                </a:r>
                <a:r>
                  <a:rPr lang="en-US" sz="1600" b="1">
                    <a:latin typeface="Wingdings 3" pitchFamily="84" charset="2"/>
                  </a:rPr>
                  <a:t>a</a:t>
                </a:r>
                <a:r>
                  <a:rPr lang="en-US" sz="1400" b="1">
                    <a:latin typeface="Calibri" pitchFamily="84" charset="0"/>
                  </a:rPr>
                  <a:t> </a:t>
                </a:r>
              </a:p>
            </p:txBody>
          </p:sp>
        </p:grpSp>
        <p:sp>
          <p:nvSpPr>
            <p:cNvPr id="26" name="Rectangle 25"/>
            <p:cNvSpPr/>
            <p:nvPr/>
          </p:nvSpPr>
          <p:spPr>
            <a:xfrm>
              <a:off x="1295400" y="3371849"/>
              <a:ext cx="3003550" cy="711643"/>
            </a:xfrm>
            <a:prstGeom prst="rect">
              <a:avLst/>
            </a:prstGeom>
            <a:solidFill>
              <a:srgbClr val="00B0F0"/>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3200" dirty="0">
                  <a:solidFill>
                    <a:prstClr val="black"/>
                  </a:solidFill>
                </a:rPr>
                <a:t>	</a:t>
              </a:r>
            </a:p>
          </p:txBody>
        </p:sp>
        <p:sp>
          <p:nvSpPr>
            <p:cNvPr id="34" name="Oval 33"/>
            <p:cNvSpPr/>
            <p:nvPr/>
          </p:nvSpPr>
          <p:spPr>
            <a:xfrm>
              <a:off x="1841922" y="1254705"/>
              <a:ext cx="3009057" cy="2877881"/>
            </a:xfrm>
            <a:prstGeom prst="ellipse">
              <a:avLst/>
            </a:prstGeom>
            <a:solidFill>
              <a:srgbClr val="FFFF00">
                <a:alpha val="5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grpSp>
      <p:grpSp>
        <p:nvGrpSpPr>
          <p:cNvPr id="20487" name="Group 26"/>
          <p:cNvGrpSpPr>
            <a:grpSpLocks/>
          </p:cNvGrpSpPr>
          <p:nvPr/>
        </p:nvGrpSpPr>
        <p:grpSpPr bwMode="auto">
          <a:xfrm>
            <a:off x="5237163" y="4183063"/>
            <a:ext cx="3402012" cy="2314575"/>
            <a:chOff x="5236598" y="4183164"/>
            <a:chExt cx="3403182" cy="2314280"/>
          </a:xfrm>
        </p:grpSpPr>
        <p:grpSp>
          <p:nvGrpSpPr>
            <p:cNvPr id="20489" name="Group 31"/>
            <p:cNvGrpSpPr>
              <a:grpSpLocks/>
            </p:cNvGrpSpPr>
            <p:nvPr/>
          </p:nvGrpSpPr>
          <p:grpSpPr bwMode="auto">
            <a:xfrm>
              <a:off x="5236598" y="4183164"/>
              <a:ext cx="3403182" cy="2314280"/>
              <a:chOff x="5639938" y="4654687"/>
              <a:chExt cx="3533370" cy="2557033"/>
            </a:xfrm>
          </p:grpSpPr>
          <p:sp>
            <p:nvSpPr>
              <p:cNvPr id="38" name="Rectangle 37"/>
              <p:cNvSpPr/>
              <p:nvPr/>
            </p:nvSpPr>
            <p:spPr>
              <a:xfrm>
                <a:off x="5639938" y="4654687"/>
                <a:ext cx="938165" cy="54543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39" name="Rectangle 38"/>
              <p:cNvSpPr/>
              <p:nvPr/>
            </p:nvSpPr>
            <p:spPr>
              <a:xfrm>
                <a:off x="5639938" y="6236610"/>
                <a:ext cx="938165" cy="559460"/>
              </a:xfrm>
              <a:prstGeom prst="rect">
                <a:avLst/>
              </a:prstGeom>
              <a:solidFill>
                <a:srgbClr val="FFFF0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40" name="Rectangle 39"/>
              <p:cNvSpPr/>
              <p:nvPr/>
            </p:nvSpPr>
            <p:spPr>
              <a:xfrm>
                <a:off x="5639938" y="5719240"/>
                <a:ext cx="938165" cy="524385"/>
              </a:xfrm>
              <a:prstGeom prst="rect">
                <a:avLst/>
              </a:prstGeom>
              <a:solidFill>
                <a:schemeClr val="accent2">
                  <a:lumMod val="60000"/>
                  <a:lumOff val="40000"/>
                  <a:alpha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20495" name="TextBox 40"/>
              <p:cNvSpPr txBox="1">
                <a:spLocks noChangeArrowheads="1"/>
              </p:cNvSpPr>
              <p:nvPr/>
            </p:nvSpPr>
            <p:spPr bwMode="auto">
              <a:xfrm>
                <a:off x="6552231" y="4689551"/>
                <a:ext cx="2599241" cy="63889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Savings not in demand forecast</a:t>
                </a:r>
              </a:p>
            </p:txBody>
          </p:sp>
          <p:sp>
            <p:nvSpPr>
              <p:cNvPr id="20496" name="TextBox 41"/>
              <p:cNvSpPr txBox="1">
                <a:spLocks noChangeArrowheads="1"/>
              </p:cNvSpPr>
              <p:nvPr/>
            </p:nvSpPr>
            <p:spPr bwMode="auto">
              <a:xfrm>
                <a:off x="6574067" y="5766464"/>
                <a:ext cx="2599241" cy="1445256"/>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Program Impact Uncertainty (Net-to-Gross Ratios, etc.)</a:t>
                </a:r>
              </a:p>
              <a:p>
                <a:endParaRPr lang="en-US" sz="900" b="1">
                  <a:latin typeface="Calibri" pitchFamily="84" charset="0"/>
                </a:endParaRPr>
              </a:p>
              <a:p>
                <a:r>
                  <a:rPr lang="en-US" sz="1400" b="1">
                    <a:latin typeface="Calibri" pitchFamily="84" charset="0"/>
                  </a:rPr>
                  <a:t>Program savings</a:t>
                </a:r>
              </a:p>
              <a:p>
                <a:r>
                  <a:rPr lang="en-US" sz="1400" b="1">
                    <a:latin typeface="Calibri" pitchFamily="84" charset="0"/>
                  </a:rPr>
                  <a:t/>
                </a:r>
                <a:br>
                  <a:rPr lang="en-US" sz="1400" b="1">
                    <a:latin typeface="Calibri" pitchFamily="84" charset="0"/>
                  </a:rPr>
                </a:br>
                <a:endParaRPr lang="en-US" sz="1400" b="1">
                  <a:latin typeface="Calibri" pitchFamily="84" charset="0"/>
                </a:endParaRPr>
              </a:p>
            </p:txBody>
          </p:sp>
          <p:sp>
            <p:nvSpPr>
              <p:cNvPr id="20497" name="TextBox 49"/>
              <p:cNvSpPr txBox="1">
                <a:spLocks noChangeArrowheads="1"/>
              </p:cNvSpPr>
              <p:nvPr/>
            </p:nvSpPr>
            <p:spPr bwMode="auto">
              <a:xfrm>
                <a:off x="5922682" y="5681558"/>
                <a:ext cx="535062" cy="510091"/>
              </a:xfrm>
              <a:prstGeom prst="rect">
                <a:avLst/>
              </a:prstGeom>
              <a:noFill/>
              <a:ln w="9525">
                <a:noFill/>
                <a:miter lim="800000"/>
                <a:headEnd/>
                <a:tailEnd/>
              </a:ln>
            </p:spPr>
            <p:txBody>
              <a:bodyPr>
                <a:prstTxWarp prst="textNoShape">
                  <a:avLst/>
                </a:prstTxWarp>
                <a:spAutoFit/>
              </a:bodyPr>
              <a:lstStyle/>
              <a:p>
                <a:r>
                  <a:rPr lang="en-US" sz="2400">
                    <a:latin typeface="Calibri" pitchFamily="84" charset="0"/>
                  </a:rPr>
                  <a:t>?     </a:t>
                </a:r>
              </a:p>
            </p:txBody>
          </p:sp>
        </p:grpSp>
        <p:sp>
          <p:nvSpPr>
            <p:cNvPr id="33" name="Rectangle 32"/>
            <p:cNvSpPr/>
            <p:nvPr/>
          </p:nvSpPr>
          <p:spPr>
            <a:xfrm>
              <a:off x="5236598" y="4676813"/>
              <a:ext cx="903598" cy="477777"/>
            </a:xfrm>
            <a:prstGeom prst="rect">
              <a:avLst/>
            </a:prstGeom>
            <a:solidFill>
              <a:srgbClr val="00B0F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20491" name="TextBox 36"/>
            <p:cNvSpPr txBox="1">
              <a:spLocks noChangeArrowheads="1"/>
            </p:cNvSpPr>
            <p:nvPr/>
          </p:nvSpPr>
          <p:spPr bwMode="auto">
            <a:xfrm>
              <a:off x="6167521" y="4653917"/>
              <a:ext cx="2199560" cy="523220"/>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Naturally occurring savings already in demand forecast</a:t>
              </a:r>
            </a:p>
          </p:txBody>
        </p:sp>
      </p:grpSp>
      <p:sp>
        <p:nvSpPr>
          <p:cNvPr id="20488" name="TextBox 34"/>
          <p:cNvSpPr txBox="1">
            <a:spLocks noChangeArrowheads="1"/>
          </p:cNvSpPr>
          <p:nvPr/>
        </p:nvSpPr>
        <p:spPr bwMode="auto">
          <a:xfrm>
            <a:off x="3352800" y="1245766"/>
            <a:ext cx="1790700" cy="527050"/>
          </a:xfrm>
          <a:prstGeom prst="rect">
            <a:avLst/>
          </a:prstGeom>
          <a:noFill/>
          <a:ln w="9525">
            <a:noFill/>
            <a:miter lim="800000"/>
            <a:headEnd/>
            <a:tailEnd/>
          </a:ln>
        </p:spPr>
        <p:txBody>
          <a:bodyPr>
            <a:prstTxWarp prst="textNoShape">
              <a:avLst/>
            </a:prstTxWarp>
            <a:spAutoFit/>
          </a:bodyPr>
          <a:lstStyle/>
          <a:p>
            <a:r>
              <a:rPr lang="en-US" sz="1400" b="1" dirty="0">
                <a:latin typeface="Calibri" pitchFamily="84" charset="0"/>
              </a:rPr>
              <a:t>Program-Induced Savings Potential </a:t>
            </a:r>
          </a:p>
        </p:txBody>
      </p:sp>
      <p:sp>
        <p:nvSpPr>
          <p:cNvPr id="3" name="Footer Placeholder 2"/>
          <p:cNvSpPr>
            <a:spLocks noGrp="1"/>
          </p:cNvSpPr>
          <p:nvPr>
            <p:ph type="ftr" sz="quarter" idx="11"/>
          </p:nvPr>
        </p:nvSpPr>
        <p:spPr/>
        <p:txBody>
          <a:bodyPr/>
          <a:lstStyle/>
          <a:p>
            <a:pPr>
              <a:defRPr/>
            </a:pPr>
            <a:r>
              <a:rPr lang="en-US" smtClean="0"/>
              <a:t>California Public Utilities Commission</a:t>
            </a:r>
            <a:endParaRPr lang="en-US"/>
          </a:p>
        </p:txBody>
      </p:sp>
      <p:sp>
        <p:nvSpPr>
          <p:cNvPr id="7" name="Slide Number Placeholder 6"/>
          <p:cNvSpPr>
            <a:spLocks noGrp="1"/>
          </p:cNvSpPr>
          <p:nvPr>
            <p:ph type="sldNum" sz="quarter" idx="12"/>
          </p:nvPr>
        </p:nvSpPr>
        <p:spPr/>
        <p:txBody>
          <a:bodyPr/>
          <a:lstStyle/>
          <a:p>
            <a:pPr>
              <a:defRPr/>
            </a:pPr>
            <a:fld id="{D5C6AD90-2CB6-4027-BC34-E7AFA12173B6}" type="slidenum">
              <a:rPr lang="en-US" smtClean="0"/>
              <a:pPr>
                <a:defRPr/>
              </a:pPr>
              <a:t>18</a:t>
            </a:fld>
            <a:endParaRPr lang="en-US"/>
          </a:p>
        </p:txBody>
      </p:sp>
      <p:sp>
        <p:nvSpPr>
          <p:cNvPr id="9" name="TextBox 8"/>
          <p:cNvSpPr txBox="1"/>
          <p:nvPr/>
        </p:nvSpPr>
        <p:spPr>
          <a:xfrm>
            <a:off x="5509396" y="1792550"/>
            <a:ext cx="3129779" cy="1200329"/>
          </a:xfrm>
          <a:prstGeom prst="rect">
            <a:avLst/>
          </a:prstGeom>
          <a:noFill/>
        </p:spPr>
        <p:txBody>
          <a:bodyPr wrap="square" rtlCol="0">
            <a:spAutoFit/>
          </a:bodyPr>
          <a:lstStyle/>
          <a:p>
            <a:r>
              <a:rPr lang="en-US" dirty="0" smtClean="0"/>
              <a:t>Impact evaluations show that savings claims were overestimated and free ridership was high</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a:xfrm>
            <a:off x="465138" y="76200"/>
            <a:ext cx="8450262" cy="838200"/>
          </a:xfrm>
        </p:spPr>
        <p:txBody>
          <a:bodyPr/>
          <a:lstStyle/>
          <a:p>
            <a:r>
              <a:rPr lang="en-US" sz="3200" smtClean="0"/>
              <a:t>Adding Existing Baseline = Increased Uncertainty</a:t>
            </a:r>
          </a:p>
        </p:txBody>
      </p:sp>
      <p:grpSp>
        <p:nvGrpSpPr>
          <p:cNvPr id="2" name="Group 1"/>
          <p:cNvGrpSpPr/>
          <p:nvPr/>
        </p:nvGrpSpPr>
        <p:grpSpPr>
          <a:xfrm>
            <a:off x="157153" y="1089025"/>
            <a:ext cx="8885247" cy="5392738"/>
            <a:chOff x="157153" y="1089025"/>
            <a:chExt cx="8885247" cy="5392738"/>
          </a:xfrm>
        </p:grpSpPr>
        <p:grpSp>
          <p:nvGrpSpPr>
            <p:cNvPr id="21505" name="Group 25"/>
            <p:cNvGrpSpPr>
              <a:grpSpLocks/>
            </p:cNvGrpSpPr>
            <p:nvPr/>
          </p:nvGrpSpPr>
          <p:grpSpPr bwMode="auto">
            <a:xfrm>
              <a:off x="777875" y="1089025"/>
              <a:ext cx="4749800" cy="5253038"/>
              <a:chOff x="631639" y="802443"/>
              <a:chExt cx="4930962" cy="5803106"/>
            </a:xfrm>
          </p:grpSpPr>
          <p:sp>
            <p:nvSpPr>
              <p:cNvPr id="4" name="Rectangle 3"/>
              <p:cNvSpPr/>
              <p:nvPr/>
            </p:nvSpPr>
            <p:spPr>
              <a:xfrm>
                <a:off x="649768" y="802443"/>
                <a:ext cx="2590733" cy="259026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5" name="Rectangle 4"/>
              <p:cNvSpPr/>
              <p:nvPr/>
            </p:nvSpPr>
            <p:spPr>
              <a:xfrm>
                <a:off x="2765863" y="802443"/>
                <a:ext cx="2587437" cy="257272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6" name="Rectangle 5"/>
              <p:cNvSpPr/>
              <p:nvPr/>
            </p:nvSpPr>
            <p:spPr>
              <a:xfrm>
                <a:off x="649768" y="3375171"/>
                <a:ext cx="2587437" cy="259201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7" name="Rectangle 6"/>
              <p:cNvSpPr/>
              <p:nvPr/>
            </p:nvSpPr>
            <p:spPr>
              <a:xfrm>
                <a:off x="2765863" y="3371664"/>
                <a:ext cx="2587437" cy="259552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8" name="Rectangle 7"/>
              <p:cNvSpPr/>
              <p:nvPr/>
            </p:nvSpPr>
            <p:spPr>
              <a:xfrm>
                <a:off x="2517007" y="802443"/>
                <a:ext cx="837209" cy="2572728"/>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21525" name="TextBox 27"/>
              <p:cNvSpPr txBox="1">
                <a:spLocks noChangeArrowheads="1"/>
              </p:cNvSpPr>
              <p:nvPr/>
            </p:nvSpPr>
            <p:spPr bwMode="auto">
              <a:xfrm>
                <a:off x="2517007" y="1200541"/>
                <a:ext cx="837209" cy="1716905"/>
              </a:xfrm>
              <a:prstGeom prst="rect">
                <a:avLst/>
              </a:prstGeom>
              <a:noFill/>
              <a:ln w="9525">
                <a:noFill/>
                <a:miter lim="800000"/>
                <a:headEnd/>
                <a:tailEnd/>
              </a:ln>
            </p:spPr>
            <p:txBody>
              <a:bodyPr>
                <a:prstTxWarp prst="textNoShape">
                  <a:avLst/>
                </a:prstTxWarp>
                <a:spAutoFit/>
              </a:bodyPr>
              <a:lstStyle/>
              <a:p>
                <a:pPr algn="ctr"/>
                <a:r>
                  <a:rPr lang="en-US" sz="3200">
                    <a:latin typeface="Calibri" pitchFamily="84" charset="0"/>
                  </a:rPr>
                  <a:t>      ?      ?     </a:t>
                </a:r>
              </a:p>
            </p:txBody>
          </p:sp>
          <p:sp>
            <p:nvSpPr>
              <p:cNvPr id="9" name="Rectangle 8"/>
              <p:cNvSpPr/>
              <p:nvPr/>
            </p:nvSpPr>
            <p:spPr>
              <a:xfrm>
                <a:off x="1564435" y="3375171"/>
                <a:ext cx="2768722" cy="2588511"/>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21527" name="TextBox 10"/>
              <p:cNvSpPr txBox="1">
                <a:spLocks noChangeArrowheads="1"/>
              </p:cNvSpPr>
              <p:nvPr/>
            </p:nvSpPr>
            <p:spPr bwMode="auto">
              <a:xfrm>
                <a:off x="2039073" y="3536514"/>
                <a:ext cx="1773300" cy="2325451"/>
              </a:xfrm>
              <a:prstGeom prst="rect">
                <a:avLst/>
              </a:prstGeom>
              <a:noFill/>
              <a:ln w="9525">
                <a:noFill/>
                <a:miter lim="800000"/>
                <a:headEnd/>
                <a:tailEnd/>
              </a:ln>
            </p:spPr>
            <p:txBody>
              <a:bodyPr>
                <a:prstTxWarp prst="textNoShape">
                  <a:avLst/>
                </a:prstTxWarp>
                <a:spAutoFit/>
              </a:bodyPr>
              <a:lstStyle/>
              <a:p>
                <a:r>
                  <a:rPr lang="en-US" sz="3600">
                    <a:latin typeface="Calibri" pitchFamily="84" charset="0"/>
                  </a:rPr>
                  <a:t>?   ?   ?     </a:t>
                </a:r>
              </a:p>
              <a:p>
                <a:endParaRPr lang="en-US" sz="3600">
                  <a:latin typeface="Calibri" pitchFamily="84" charset="0"/>
                </a:endParaRPr>
              </a:p>
              <a:p>
                <a:r>
                  <a:rPr lang="en-US" sz="3600">
                    <a:latin typeface="Calibri" pitchFamily="84" charset="0"/>
                  </a:rPr>
                  <a:t>?   ?   ? </a:t>
                </a:r>
              </a:p>
              <a:p>
                <a:endParaRPr lang="en-US" sz="2400">
                  <a:latin typeface="Calibri" pitchFamily="84" charset="0"/>
                </a:endParaRPr>
              </a:p>
            </p:txBody>
          </p:sp>
          <p:sp>
            <p:nvSpPr>
              <p:cNvPr id="21528" name="TextBox 13"/>
              <p:cNvSpPr txBox="1">
                <a:spLocks noChangeArrowheads="1"/>
              </p:cNvSpPr>
              <p:nvPr/>
            </p:nvSpPr>
            <p:spPr bwMode="auto">
              <a:xfrm>
                <a:off x="3579998" y="5963682"/>
                <a:ext cx="1982603" cy="641867"/>
              </a:xfrm>
              <a:prstGeom prst="rect">
                <a:avLst/>
              </a:prstGeom>
              <a:noFill/>
              <a:ln w="9525">
                <a:noFill/>
                <a:miter lim="800000"/>
                <a:headEnd/>
                <a:tailEnd/>
              </a:ln>
            </p:spPr>
            <p:txBody>
              <a:bodyPr>
                <a:prstTxWarp prst="textNoShape">
                  <a:avLst/>
                </a:prstTxWarp>
                <a:spAutoFit/>
              </a:bodyPr>
              <a:lstStyle/>
              <a:p>
                <a:r>
                  <a:rPr lang="en-US" sz="1600" b="1">
                    <a:latin typeface="Calibri" pitchFamily="84" charset="0"/>
                  </a:rPr>
                  <a:t>Potential Program-Induced Savings</a:t>
                </a:r>
              </a:p>
            </p:txBody>
          </p:sp>
          <p:sp>
            <p:nvSpPr>
              <p:cNvPr id="21529" name="TextBox 14"/>
              <p:cNvSpPr txBox="1">
                <a:spLocks noChangeArrowheads="1"/>
              </p:cNvSpPr>
              <p:nvPr/>
            </p:nvSpPr>
            <p:spPr bwMode="auto">
              <a:xfrm>
                <a:off x="631639" y="5967190"/>
                <a:ext cx="2134223" cy="371791"/>
              </a:xfrm>
              <a:prstGeom prst="rect">
                <a:avLst/>
              </a:prstGeom>
              <a:noFill/>
              <a:ln w="9525">
                <a:noFill/>
                <a:miter lim="800000"/>
                <a:headEnd/>
                <a:tailEnd/>
              </a:ln>
            </p:spPr>
            <p:txBody>
              <a:bodyPr>
                <a:prstTxWarp prst="textNoShape">
                  <a:avLst/>
                </a:prstTxWarp>
                <a:spAutoFit/>
              </a:bodyPr>
              <a:lstStyle/>
              <a:p>
                <a:r>
                  <a:rPr lang="en-US" sz="1600" b="1">
                    <a:latin typeface="Calibri" pitchFamily="84" charset="0"/>
                  </a:rPr>
                  <a:t>Natural Adoption</a:t>
                </a:r>
              </a:p>
            </p:txBody>
          </p:sp>
        </p:grpSp>
        <p:sp>
          <p:nvSpPr>
            <p:cNvPr id="31" name="TextBox 30"/>
            <p:cNvSpPr txBox="1"/>
            <p:nvPr/>
          </p:nvSpPr>
          <p:spPr>
            <a:xfrm>
              <a:off x="809625" y="1089025"/>
              <a:ext cx="4516438" cy="539775"/>
            </a:xfrm>
            <a:prstGeom prst="rect">
              <a:avLst/>
            </a:prstGeom>
            <a:solidFill>
              <a:schemeClr val="accent2">
                <a:lumMod val="60000"/>
                <a:lumOff val="40000"/>
              </a:schemeClr>
            </a:solidFill>
            <a:ln w="381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ctr">
                <a:defRPr sz="1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fontAlgn="auto">
                <a:spcBef>
                  <a:spcPts val="0"/>
                </a:spcBef>
                <a:spcAft>
                  <a:spcPts val="0"/>
                </a:spcAft>
                <a:defRPr/>
              </a:pPr>
              <a:r>
                <a:rPr lang="en-US" sz="3200" dirty="0">
                  <a:solidFill>
                    <a:prstClr val="black"/>
                  </a:solidFill>
                </a:rPr>
                <a:t>? 	? 	? </a:t>
              </a:r>
            </a:p>
          </p:txBody>
        </p:sp>
        <p:sp>
          <p:nvSpPr>
            <p:cNvPr id="20" name="Oval 19"/>
            <p:cNvSpPr/>
            <p:nvPr/>
          </p:nvSpPr>
          <p:spPr>
            <a:xfrm>
              <a:off x="1676401" y="1124744"/>
              <a:ext cx="3644900" cy="4490244"/>
            </a:xfrm>
            <a:prstGeom prst="ellipse">
              <a:avLst/>
            </a:prstGeom>
            <a:solidFill>
              <a:srgbClr val="FFFF00">
                <a:alpha val="5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32" name="Rectangle 31"/>
            <p:cNvSpPr/>
            <p:nvPr/>
          </p:nvSpPr>
          <p:spPr>
            <a:xfrm>
              <a:off x="157153" y="1524000"/>
              <a:ext cx="461665" cy="3767603"/>
            </a:xfrm>
            <a:prstGeom prst="rect">
              <a:avLst/>
            </a:prstGeom>
          </p:spPr>
          <p:txBody>
            <a:bodyPr vert="vert270">
              <a:spAutoFit/>
            </a:bodyPr>
            <a:lstStyle/>
            <a:p>
              <a:pPr fontAlgn="auto">
                <a:spcBef>
                  <a:spcPts val="0"/>
                </a:spcBef>
                <a:spcAft>
                  <a:spcPts val="0"/>
                </a:spcAft>
                <a:defRPr/>
              </a:pPr>
              <a:r>
                <a:rPr lang="en-US" sz="1400" b="1" dirty="0">
                  <a:latin typeface="+mn-lt"/>
                  <a:ea typeface="+mn-ea"/>
                  <a:cs typeface="+mn-cs"/>
                </a:rPr>
                <a:t> </a:t>
              </a:r>
              <a:r>
                <a:rPr lang="en-US" b="1" dirty="0">
                  <a:latin typeface="Wingdings 3" panose="05040102010807070707" pitchFamily="18" charset="2"/>
                  <a:ea typeface="+mn-ea"/>
                  <a:cs typeface="+mn-cs"/>
                </a:rPr>
                <a:t>a </a:t>
              </a:r>
              <a:r>
                <a:rPr lang="en-US" b="1" dirty="0">
                  <a:latin typeface="+mn-lt"/>
                  <a:ea typeface="+mn-ea"/>
                  <a:cs typeface="+mn-cs"/>
                </a:rPr>
                <a:t> Increasing Gross Savings     </a:t>
              </a:r>
              <a:r>
                <a:rPr lang="en-US" b="1" dirty="0">
                  <a:latin typeface="Wingdings 3" panose="05040102010807070707" pitchFamily="18" charset="2"/>
                  <a:ea typeface="+mn-ea"/>
                  <a:cs typeface="+mn-cs"/>
                </a:rPr>
                <a:t>a</a:t>
              </a:r>
              <a:endParaRPr lang="en-US" dirty="0">
                <a:latin typeface="+mn-lt"/>
                <a:ea typeface="+mn-ea"/>
                <a:cs typeface="+mn-cs"/>
              </a:endParaRPr>
            </a:p>
          </p:txBody>
        </p:sp>
        <p:grpSp>
          <p:nvGrpSpPr>
            <p:cNvPr id="21510" name="Group 32"/>
            <p:cNvGrpSpPr>
              <a:grpSpLocks/>
            </p:cNvGrpSpPr>
            <p:nvPr/>
          </p:nvGrpSpPr>
          <p:grpSpPr bwMode="auto">
            <a:xfrm>
              <a:off x="5638800" y="4183063"/>
              <a:ext cx="3403600" cy="2298700"/>
              <a:chOff x="5236598" y="4183164"/>
              <a:chExt cx="3403182" cy="2298407"/>
            </a:xfrm>
          </p:grpSpPr>
          <p:grpSp>
            <p:nvGrpSpPr>
              <p:cNvPr id="21511" name="Group 33"/>
              <p:cNvGrpSpPr>
                <a:grpSpLocks/>
              </p:cNvGrpSpPr>
              <p:nvPr/>
            </p:nvGrpSpPr>
            <p:grpSpPr bwMode="auto">
              <a:xfrm>
                <a:off x="5236598" y="4183164"/>
                <a:ext cx="3403182" cy="2298407"/>
                <a:chOff x="5639938" y="4654687"/>
                <a:chExt cx="3533370" cy="2539495"/>
              </a:xfrm>
            </p:grpSpPr>
            <p:sp>
              <p:nvSpPr>
                <p:cNvPr id="37" name="Rectangle 36"/>
                <p:cNvSpPr/>
                <p:nvPr/>
              </p:nvSpPr>
              <p:spPr>
                <a:xfrm>
                  <a:off x="5639938" y="4654687"/>
                  <a:ext cx="939375" cy="54543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38" name="Rectangle 37"/>
                <p:cNvSpPr/>
                <p:nvPr/>
              </p:nvSpPr>
              <p:spPr>
                <a:xfrm>
                  <a:off x="5639938" y="6236610"/>
                  <a:ext cx="939375" cy="559460"/>
                </a:xfrm>
                <a:prstGeom prst="rect">
                  <a:avLst/>
                </a:prstGeom>
                <a:solidFill>
                  <a:srgbClr val="FFFF0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39" name="Rectangle 38"/>
                <p:cNvSpPr/>
                <p:nvPr/>
              </p:nvSpPr>
              <p:spPr>
                <a:xfrm>
                  <a:off x="5639938" y="5719240"/>
                  <a:ext cx="939375" cy="524385"/>
                </a:xfrm>
                <a:prstGeom prst="rect">
                  <a:avLst/>
                </a:prstGeom>
                <a:solidFill>
                  <a:schemeClr val="accent2">
                    <a:lumMod val="60000"/>
                    <a:lumOff val="40000"/>
                    <a:alpha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21517" name="TextBox 39"/>
                <p:cNvSpPr txBox="1">
                  <a:spLocks noChangeArrowheads="1"/>
                </p:cNvSpPr>
                <p:nvPr/>
              </p:nvSpPr>
              <p:spPr bwMode="auto">
                <a:xfrm>
                  <a:off x="6552945" y="4689763"/>
                  <a:ext cx="2598939" cy="336728"/>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Savings not in demand forecast</a:t>
                  </a:r>
                </a:p>
              </p:txBody>
            </p:sp>
            <p:sp>
              <p:nvSpPr>
                <p:cNvPr id="21518" name="TextBox 40"/>
                <p:cNvSpPr txBox="1">
                  <a:spLocks noChangeArrowheads="1"/>
                </p:cNvSpPr>
                <p:nvPr/>
              </p:nvSpPr>
              <p:spPr bwMode="auto">
                <a:xfrm>
                  <a:off x="6574369" y="5766593"/>
                  <a:ext cx="2598939" cy="1427589"/>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Program Impact Uncertainty (Net-to-Gross Ratios, etc.)</a:t>
                  </a:r>
                </a:p>
                <a:p>
                  <a:endParaRPr lang="en-US" sz="900" b="1">
                    <a:latin typeface="Calibri" pitchFamily="84" charset="0"/>
                  </a:endParaRPr>
                </a:p>
                <a:p>
                  <a:r>
                    <a:rPr lang="en-US" sz="1400" b="1">
                      <a:latin typeface="Calibri" pitchFamily="84" charset="0"/>
                    </a:rPr>
                    <a:t>Program savings</a:t>
                  </a:r>
                </a:p>
                <a:p>
                  <a:r>
                    <a:rPr lang="en-US" sz="1400" b="1">
                      <a:latin typeface="Calibri" pitchFamily="84" charset="0"/>
                    </a:rPr>
                    <a:t/>
                  </a:r>
                  <a:br>
                    <a:rPr lang="en-US" sz="1400" b="1">
                      <a:latin typeface="Calibri" pitchFamily="84" charset="0"/>
                    </a:rPr>
                  </a:br>
                  <a:endParaRPr lang="en-US" sz="1400" b="1">
                    <a:latin typeface="Calibri" pitchFamily="84" charset="0"/>
                  </a:endParaRPr>
                </a:p>
              </p:txBody>
            </p:sp>
            <p:sp>
              <p:nvSpPr>
                <p:cNvPr id="21519" name="TextBox 41"/>
                <p:cNvSpPr txBox="1">
                  <a:spLocks noChangeArrowheads="1"/>
                </p:cNvSpPr>
                <p:nvPr/>
              </p:nvSpPr>
              <p:spPr bwMode="auto">
                <a:xfrm>
                  <a:off x="5923398" y="5682410"/>
                  <a:ext cx="533961" cy="505094"/>
                </a:xfrm>
                <a:prstGeom prst="rect">
                  <a:avLst/>
                </a:prstGeom>
                <a:noFill/>
                <a:ln w="9525">
                  <a:noFill/>
                  <a:miter lim="800000"/>
                  <a:headEnd/>
                  <a:tailEnd/>
                </a:ln>
              </p:spPr>
              <p:txBody>
                <a:bodyPr>
                  <a:prstTxWarp prst="textNoShape">
                    <a:avLst/>
                  </a:prstTxWarp>
                  <a:spAutoFit/>
                </a:bodyPr>
                <a:lstStyle/>
                <a:p>
                  <a:r>
                    <a:rPr lang="en-US" sz="2400">
                      <a:latin typeface="Calibri" pitchFamily="84" charset="0"/>
                    </a:rPr>
                    <a:t>?     </a:t>
                  </a:r>
                </a:p>
              </p:txBody>
            </p:sp>
          </p:grpSp>
          <p:sp>
            <p:nvSpPr>
              <p:cNvPr id="35" name="Rectangle 34"/>
              <p:cNvSpPr/>
              <p:nvPr/>
            </p:nvSpPr>
            <p:spPr>
              <a:xfrm>
                <a:off x="5236598" y="4676813"/>
                <a:ext cx="904764" cy="477777"/>
              </a:xfrm>
              <a:prstGeom prst="rect">
                <a:avLst/>
              </a:prstGeom>
              <a:solidFill>
                <a:srgbClr val="00B0F0">
                  <a:alpha val="8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21513" name="TextBox 35"/>
              <p:cNvSpPr txBox="1">
                <a:spLocks noChangeArrowheads="1"/>
              </p:cNvSpPr>
              <p:nvPr/>
            </p:nvSpPr>
            <p:spPr bwMode="auto">
              <a:xfrm>
                <a:off x="6166759" y="4654591"/>
                <a:ext cx="2200005" cy="730157"/>
              </a:xfrm>
              <a:prstGeom prst="rect">
                <a:avLst/>
              </a:prstGeom>
              <a:noFill/>
              <a:ln w="9525">
                <a:noFill/>
                <a:miter lim="800000"/>
                <a:headEnd/>
                <a:tailEnd/>
              </a:ln>
            </p:spPr>
            <p:txBody>
              <a:bodyPr>
                <a:prstTxWarp prst="textNoShape">
                  <a:avLst/>
                </a:prstTxWarp>
                <a:spAutoFit/>
              </a:bodyPr>
              <a:lstStyle/>
              <a:p>
                <a:r>
                  <a:rPr lang="en-US" sz="1400" b="1">
                    <a:latin typeface="Calibri" pitchFamily="84" charset="0"/>
                  </a:rPr>
                  <a:t>Naturally occurring savings already in demand forecast</a:t>
                </a:r>
              </a:p>
            </p:txBody>
          </p:sp>
        </p:grpSp>
      </p:grpSp>
      <p:sp>
        <p:nvSpPr>
          <p:cNvPr id="3" name="Footer Placeholder 2"/>
          <p:cNvSpPr>
            <a:spLocks noGrp="1"/>
          </p:cNvSpPr>
          <p:nvPr>
            <p:ph type="ftr" sz="quarter" idx="11"/>
          </p:nvPr>
        </p:nvSpPr>
        <p:spPr/>
        <p:txBody>
          <a:bodyPr/>
          <a:lstStyle/>
          <a:p>
            <a:pPr>
              <a:defRPr/>
            </a:pPr>
            <a:r>
              <a:rPr lang="en-US" smtClean="0"/>
              <a:t>California Public Utilities Commission</a:t>
            </a:r>
            <a:endParaRPr lang="en-US"/>
          </a:p>
        </p:txBody>
      </p:sp>
      <p:sp>
        <p:nvSpPr>
          <p:cNvPr id="10" name="Slide Number Placeholder 9"/>
          <p:cNvSpPr>
            <a:spLocks noGrp="1"/>
          </p:cNvSpPr>
          <p:nvPr>
            <p:ph type="sldNum" sz="quarter" idx="12"/>
          </p:nvPr>
        </p:nvSpPr>
        <p:spPr/>
        <p:txBody>
          <a:bodyPr/>
          <a:lstStyle/>
          <a:p>
            <a:pPr>
              <a:defRPr/>
            </a:pPr>
            <a:fld id="{D5C6AD90-2CB6-4027-BC34-E7AFA12173B6}"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44624"/>
            <a:ext cx="8229600" cy="868362"/>
          </a:xfrm>
        </p:spPr>
        <p:txBody>
          <a:bodyPr/>
          <a:lstStyle/>
          <a:p>
            <a:r>
              <a:rPr lang="en-US" dirty="0" smtClean="0"/>
              <a:t>Presentation Overview</a:t>
            </a:r>
          </a:p>
        </p:txBody>
      </p:sp>
      <p:sp>
        <p:nvSpPr>
          <p:cNvPr id="3" name="Content Placeholder 2"/>
          <p:cNvSpPr>
            <a:spLocks noGrp="1"/>
          </p:cNvSpPr>
          <p:nvPr>
            <p:ph idx="1"/>
          </p:nvPr>
        </p:nvSpPr>
        <p:spPr>
          <a:xfrm>
            <a:off x="457200" y="1254968"/>
            <a:ext cx="8229600" cy="5486400"/>
          </a:xfrm>
        </p:spPr>
        <p:txBody>
          <a:bodyPr rtlCol="0">
            <a:normAutofit/>
          </a:bodyPr>
          <a:lstStyle/>
          <a:p>
            <a:pPr marL="0" indent="0" fontAlgn="auto">
              <a:spcAft>
                <a:spcPts val="0"/>
              </a:spcAft>
              <a:buFont typeface="Arial" panose="020B0604020202020204" pitchFamily="34" charset="0"/>
              <a:buNone/>
              <a:defRPr/>
            </a:pPr>
            <a:r>
              <a:rPr lang="en-US" sz="2400" dirty="0" smtClean="0">
                <a:ea typeface="+mn-ea"/>
                <a:cs typeface="+mn-cs"/>
              </a:rPr>
              <a:t>Part I: California energy efficiency policy framework</a:t>
            </a:r>
          </a:p>
          <a:p>
            <a:pPr lvl="1" fontAlgn="auto">
              <a:spcAft>
                <a:spcPts val="0"/>
              </a:spcAft>
              <a:defRPr/>
            </a:pPr>
            <a:r>
              <a:rPr lang="en-US" sz="2000" dirty="0" smtClean="0">
                <a:ea typeface="+mn-ea"/>
                <a:cs typeface="+mn-cs"/>
              </a:rPr>
              <a:t>Direction and party comments on baseline in D.14-10-046</a:t>
            </a:r>
          </a:p>
          <a:p>
            <a:pPr lvl="1" fontAlgn="auto">
              <a:spcAft>
                <a:spcPts val="0"/>
              </a:spcAft>
              <a:defRPr/>
            </a:pPr>
            <a:r>
              <a:rPr lang="en-US" sz="2000" dirty="0" smtClean="0">
                <a:ea typeface="+mn-ea"/>
              </a:rPr>
              <a:t>Energy efficiency legislative mandate</a:t>
            </a:r>
          </a:p>
          <a:p>
            <a:pPr lvl="1" fontAlgn="auto">
              <a:spcAft>
                <a:spcPts val="0"/>
              </a:spcAft>
              <a:defRPr/>
            </a:pPr>
            <a:r>
              <a:rPr lang="en-US" sz="2000" dirty="0" smtClean="0">
                <a:ea typeface="+mn-ea"/>
                <a:cs typeface="+mn-cs"/>
              </a:rPr>
              <a:t>How CPUC and CEC meet the legislative mandate</a:t>
            </a:r>
          </a:p>
          <a:p>
            <a:pPr lvl="1" fontAlgn="auto">
              <a:spcAft>
                <a:spcPts val="0"/>
              </a:spcAft>
              <a:defRPr/>
            </a:pPr>
            <a:r>
              <a:rPr lang="en-US" sz="2000" dirty="0" smtClean="0">
                <a:ea typeface="+mn-ea"/>
                <a:cs typeface="+mn-cs"/>
              </a:rPr>
              <a:t>Impact of energy efficiency on procurement planning</a:t>
            </a:r>
          </a:p>
          <a:p>
            <a:pPr marL="0" indent="0" fontAlgn="auto">
              <a:spcAft>
                <a:spcPts val="0"/>
              </a:spcAft>
              <a:buFont typeface="Arial" panose="020B0604020202020204" pitchFamily="34" charset="0"/>
              <a:buNone/>
              <a:defRPr/>
            </a:pPr>
            <a:r>
              <a:rPr lang="en-US" sz="2400" dirty="0" smtClean="0">
                <a:ea typeface="+mn-ea"/>
                <a:cs typeface="+mn-cs"/>
              </a:rPr>
              <a:t>Part II: Overview of energy efficiency baseline conundrum</a:t>
            </a:r>
          </a:p>
          <a:p>
            <a:pPr lvl="1" fontAlgn="auto">
              <a:spcAft>
                <a:spcPts val="0"/>
              </a:spcAft>
              <a:buFont typeface="Arial" panose="020B0604020202020204" pitchFamily="34" charset="0"/>
              <a:buChar char="–"/>
              <a:defRPr/>
            </a:pPr>
            <a:r>
              <a:rPr lang="en-US" sz="2000" dirty="0" smtClean="0">
                <a:ea typeface="+mn-ea"/>
              </a:rPr>
              <a:t>IOU program design and uncertainty of savings</a:t>
            </a:r>
          </a:p>
          <a:p>
            <a:pPr lvl="1" fontAlgn="auto">
              <a:spcAft>
                <a:spcPts val="0"/>
              </a:spcAft>
              <a:buFont typeface="Arial" panose="020B0604020202020204" pitchFamily="34" charset="0"/>
              <a:buChar char="–"/>
              <a:defRPr/>
            </a:pPr>
            <a:r>
              <a:rPr lang="en-US" sz="2000" dirty="0" smtClean="0">
                <a:ea typeface="+mn-ea"/>
              </a:rPr>
              <a:t>Challenges to accurately estimating portfolio savings</a:t>
            </a:r>
          </a:p>
          <a:p>
            <a:pPr lvl="1" fontAlgn="auto">
              <a:spcAft>
                <a:spcPts val="0"/>
              </a:spcAft>
              <a:buFont typeface="Arial" panose="020B0604020202020204" pitchFamily="34" charset="0"/>
              <a:buChar char="–"/>
              <a:defRPr/>
            </a:pPr>
            <a:r>
              <a:rPr lang="en-US" sz="2000" dirty="0" smtClean="0">
                <a:ea typeface="+mn-ea"/>
              </a:rPr>
              <a:t>Why existing baseline significantly increases this risk</a:t>
            </a:r>
            <a:endParaRPr lang="en-US" sz="2000" dirty="0">
              <a:ea typeface="+mn-ea"/>
            </a:endParaRPr>
          </a:p>
          <a:p>
            <a:pPr marL="0" indent="0" fontAlgn="auto">
              <a:spcAft>
                <a:spcPts val="0"/>
              </a:spcAft>
              <a:buFont typeface="Arial" panose="020B0604020202020204" pitchFamily="34" charset="0"/>
              <a:buNone/>
              <a:defRPr/>
            </a:pPr>
            <a:r>
              <a:rPr lang="en-US" sz="2400" dirty="0" smtClean="0">
                <a:ea typeface="+mn-ea"/>
                <a:cs typeface="+mn-cs"/>
              </a:rPr>
              <a:t>Part III: Efficiency Baseline Analysis Activities in Progress</a:t>
            </a:r>
          </a:p>
          <a:p>
            <a:pPr lvl="1" fontAlgn="auto">
              <a:spcAft>
                <a:spcPts val="0"/>
              </a:spcAft>
              <a:buFont typeface="Arial" panose="020B0604020202020204" pitchFamily="34" charset="0"/>
              <a:buChar char="–"/>
              <a:defRPr/>
            </a:pPr>
            <a:r>
              <a:rPr lang="en-US" sz="2000" dirty="0" smtClean="0">
                <a:ea typeface="+mn-ea"/>
              </a:rPr>
              <a:t>Overview of collaborative process for existing baseline analysis</a:t>
            </a:r>
          </a:p>
          <a:p>
            <a:pPr lvl="1" fontAlgn="auto">
              <a:spcAft>
                <a:spcPts val="0"/>
              </a:spcAft>
              <a:buFont typeface="Arial" panose="020B0604020202020204" pitchFamily="34" charset="0"/>
              <a:buChar char="–"/>
              <a:defRPr/>
            </a:pPr>
            <a:r>
              <a:rPr lang="en-US" sz="2000" dirty="0" smtClean="0">
                <a:ea typeface="+mn-ea"/>
              </a:rPr>
              <a:t>Energy Division White paper</a:t>
            </a:r>
          </a:p>
          <a:p>
            <a:pPr lvl="1" fontAlgn="auto">
              <a:spcAft>
                <a:spcPts val="0"/>
              </a:spcAft>
              <a:buFont typeface="Arial" panose="020B0604020202020204" pitchFamily="34" charset="0"/>
              <a:buChar char="–"/>
              <a:defRPr/>
            </a:pPr>
            <a:r>
              <a:rPr lang="en-US" sz="2000" dirty="0" smtClean="0">
                <a:ea typeface="+mn-ea"/>
              </a:rPr>
              <a:t>CEC analysis of baseline issues in demand </a:t>
            </a:r>
            <a:r>
              <a:rPr lang="en-US" sz="2000" dirty="0" err="1" smtClean="0">
                <a:ea typeface="+mn-ea"/>
              </a:rPr>
              <a:t>forcast</a:t>
            </a:r>
            <a:endParaRPr lang="en-US" sz="2000" dirty="0" smtClean="0">
              <a:ea typeface="+mn-ea"/>
            </a:endParaRPr>
          </a:p>
          <a:p>
            <a:pPr lvl="1" fontAlgn="auto">
              <a:spcAft>
                <a:spcPts val="0"/>
              </a:spcAft>
              <a:buFont typeface="Arial" panose="020B0604020202020204" pitchFamily="34" charset="0"/>
              <a:buChar char="–"/>
              <a:defRPr/>
            </a:pPr>
            <a:r>
              <a:rPr lang="en-US" sz="2000" dirty="0" smtClean="0">
                <a:ea typeface="+mn-ea"/>
              </a:rPr>
              <a:t>Navigant’s Existing Baseline Analysis</a:t>
            </a:r>
          </a:p>
          <a:p>
            <a:pPr lvl="1" fontAlgn="auto">
              <a:spcAft>
                <a:spcPts val="0"/>
              </a:spcAft>
              <a:buFont typeface="Arial" panose="020B0604020202020204" pitchFamily="34" charset="0"/>
              <a:buChar char="–"/>
              <a:defRPr/>
            </a:pPr>
            <a:endParaRPr lang="en-US" sz="2000" dirty="0" smtClean="0">
              <a:ea typeface="+mn-ea"/>
            </a:endParaRPr>
          </a:p>
          <a:p>
            <a:pPr lvl="1" fontAlgn="auto">
              <a:spcAft>
                <a:spcPts val="0"/>
              </a:spcAft>
              <a:buFont typeface="Arial" panose="020B0604020202020204" pitchFamily="34" charset="0"/>
              <a:buChar char="–"/>
              <a:defRPr/>
            </a:pPr>
            <a:endParaRPr lang="en-US" sz="2000" dirty="0">
              <a:ea typeface="+mn-ea"/>
            </a:endParaRPr>
          </a:p>
        </p:txBody>
      </p:sp>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
        <p:nvSpPr>
          <p:cNvPr id="4" name="Slide Number Placeholder 3"/>
          <p:cNvSpPr>
            <a:spLocks noGrp="1"/>
          </p:cNvSpPr>
          <p:nvPr>
            <p:ph type="sldNum" sz="quarter" idx="12"/>
          </p:nvPr>
        </p:nvSpPr>
        <p:spPr/>
        <p:txBody>
          <a:bodyPr/>
          <a:lstStyle/>
          <a:p>
            <a:pPr>
              <a:defRPr/>
            </a:pPr>
            <a:fld id="{9E5D442B-243E-48AA-9AD6-BCB403E08549}"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Efficiency baseline analysis Activities in progress</a:t>
            </a:r>
            <a:endParaRPr lang="en-US" dirty="0"/>
          </a:p>
        </p:txBody>
      </p:sp>
      <p:sp>
        <p:nvSpPr>
          <p:cNvPr id="6" name="Text Placeholder 5"/>
          <p:cNvSpPr>
            <a:spLocks noGrp="1"/>
          </p:cNvSpPr>
          <p:nvPr>
            <p:ph type="body" idx="1"/>
          </p:nvPr>
        </p:nvSpPr>
        <p:spPr/>
        <p:txBody>
          <a:bodyPr/>
          <a:lstStyle/>
          <a:p>
            <a:r>
              <a:rPr lang="en-US" dirty="0" smtClean="0"/>
              <a:t>Part III</a:t>
            </a:r>
            <a:endParaRPr lang="en-US" dirty="0"/>
          </a:p>
        </p:txBody>
      </p:sp>
      <p:sp>
        <p:nvSpPr>
          <p:cNvPr id="3" name="Footer Placeholder 2"/>
          <p:cNvSpPr>
            <a:spLocks noGrp="1"/>
          </p:cNvSpPr>
          <p:nvPr>
            <p:ph type="ftr" sz="quarter" idx="11"/>
          </p:nvPr>
        </p:nvSpPr>
        <p:spPr/>
        <p:txBody>
          <a:bodyPr/>
          <a:lstStyle/>
          <a:p>
            <a:pPr>
              <a:defRPr/>
            </a:pPr>
            <a:r>
              <a:rPr lang="en-US" smtClean="0"/>
              <a:t>California Public Utilities Commission</a:t>
            </a:r>
            <a:endParaRPr lang="en-US"/>
          </a:p>
        </p:txBody>
      </p:sp>
      <p:sp>
        <p:nvSpPr>
          <p:cNvPr id="4" name="Slide Number Placeholder 3"/>
          <p:cNvSpPr>
            <a:spLocks noGrp="1"/>
          </p:cNvSpPr>
          <p:nvPr>
            <p:ph type="sldNum" sz="quarter" idx="12"/>
          </p:nvPr>
        </p:nvSpPr>
        <p:spPr/>
        <p:txBody>
          <a:bodyPr/>
          <a:lstStyle/>
          <a:p>
            <a:pPr>
              <a:defRPr/>
            </a:pPr>
            <a:fld id="{D5C6AD90-2CB6-4027-BC34-E7AFA12173B6}" type="slidenum">
              <a:rPr lang="en-US" smtClean="0"/>
              <a:pPr>
                <a:defRPr/>
              </a:pPr>
              <a:t>20</a:t>
            </a:fld>
            <a:endParaRPr lang="en-US"/>
          </a:p>
        </p:txBody>
      </p:sp>
    </p:spTree>
    <p:extLst>
      <p:ext uri="{BB962C8B-B14F-4D97-AF65-F5344CB8AC3E}">
        <p14:creationId xmlns:p14="http://schemas.microsoft.com/office/powerpoint/2010/main" val="121648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2"/>
          <p:cNvSpPr>
            <a:spLocks noGrp="1"/>
          </p:cNvSpPr>
          <p:nvPr>
            <p:ph type="title"/>
          </p:nvPr>
        </p:nvSpPr>
        <p:spPr>
          <a:xfrm>
            <a:off x="457200" y="381000"/>
            <a:ext cx="8229600" cy="609600"/>
          </a:xfrm>
        </p:spPr>
        <p:txBody>
          <a:bodyPr/>
          <a:lstStyle/>
          <a:p>
            <a:r>
              <a:rPr lang="en-US" sz="3200" b="1" dirty="0" smtClean="0"/>
              <a:t>Efficiency Baseline Analysis</a:t>
            </a:r>
          </a:p>
        </p:txBody>
      </p:sp>
      <p:sp>
        <p:nvSpPr>
          <p:cNvPr id="23554" name="Content Placeholder 3"/>
          <p:cNvSpPr>
            <a:spLocks noGrp="1"/>
          </p:cNvSpPr>
          <p:nvPr>
            <p:ph idx="1"/>
          </p:nvPr>
        </p:nvSpPr>
        <p:spPr>
          <a:xfrm>
            <a:off x="457200" y="1322784"/>
            <a:ext cx="8229600" cy="5562600"/>
          </a:xfrm>
        </p:spPr>
        <p:txBody>
          <a:bodyPr/>
          <a:lstStyle/>
          <a:p>
            <a:pPr marL="514350" indent="-514350">
              <a:buFont typeface="Calibri" pitchFamily="84" charset="0"/>
              <a:buAutoNum type="arabicPeriod"/>
            </a:pPr>
            <a:r>
              <a:rPr lang="en-US" sz="2000" b="1" dirty="0"/>
              <a:t>Collaborative public </a:t>
            </a:r>
            <a:r>
              <a:rPr lang="en-US" sz="2000" b="1" dirty="0" smtClean="0"/>
              <a:t>process: </a:t>
            </a:r>
            <a:r>
              <a:rPr lang="en-US" sz="2000" dirty="0"/>
              <a:t>CPUC and CEC staff are holding a series stakeholder workshops </a:t>
            </a:r>
            <a:r>
              <a:rPr lang="en-US" sz="2000" dirty="0" smtClean="0"/>
              <a:t>to </a:t>
            </a:r>
            <a:r>
              <a:rPr lang="en-US" sz="2000" dirty="0"/>
              <a:t>identify </a:t>
            </a:r>
            <a:r>
              <a:rPr lang="en-US" sz="2000" dirty="0" smtClean="0"/>
              <a:t>candidate measures </a:t>
            </a:r>
            <a:r>
              <a:rPr lang="en-US" sz="2000" dirty="0"/>
              <a:t>for </a:t>
            </a:r>
            <a:r>
              <a:rPr lang="en-US" sz="2000" dirty="0" smtClean="0"/>
              <a:t>existing </a:t>
            </a:r>
            <a:r>
              <a:rPr lang="en-US" sz="2000" dirty="0"/>
              <a:t>baseline </a:t>
            </a:r>
            <a:r>
              <a:rPr lang="en-US" sz="2000" dirty="0" smtClean="0"/>
              <a:t>treatment, including how they are currently accounted for in the demand forecast</a:t>
            </a:r>
            <a:endParaRPr lang="en-US" sz="2000" dirty="0"/>
          </a:p>
          <a:p>
            <a:pPr marL="514350" indent="-514350">
              <a:buFont typeface="Calibri" pitchFamily="84" charset="0"/>
              <a:buAutoNum type="arabicPeriod"/>
            </a:pPr>
            <a:r>
              <a:rPr lang="en-US" sz="2000" b="1" dirty="0" smtClean="0"/>
              <a:t>CPUC Staff policy white paper</a:t>
            </a:r>
            <a:r>
              <a:rPr lang="en-US" sz="2000" dirty="0" smtClean="0"/>
              <a:t>: Staff will evaluate </a:t>
            </a:r>
            <a:r>
              <a:rPr lang="en-US" sz="2000" dirty="0"/>
              <a:t>what types of measures may have unrealized savings below code, and Industrial Standard </a:t>
            </a:r>
            <a:r>
              <a:rPr lang="en-US" sz="2000" dirty="0" smtClean="0"/>
              <a:t>Practice, and the implications of using existing baselines for measure groups and market segments that have been identified in the collaborative process</a:t>
            </a:r>
          </a:p>
          <a:p>
            <a:pPr marL="514350" lvl="0" indent="-514350">
              <a:buFont typeface="Calibri" pitchFamily="84" charset="0"/>
              <a:buAutoNum type="arabicPeriod"/>
            </a:pPr>
            <a:r>
              <a:rPr lang="en-US" sz="2000" b="1" dirty="0" smtClean="0"/>
              <a:t>CEC White </a:t>
            </a:r>
            <a:r>
              <a:rPr lang="en-US" sz="2000" b="1" dirty="0"/>
              <a:t>Paper on </a:t>
            </a:r>
            <a:r>
              <a:rPr lang="en-US" sz="2000" b="1" dirty="0" smtClean="0"/>
              <a:t>Implementation and Forecast of </a:t>
            </a:r>
            <a:r>
              <a:rPr lang="en-US" sz="2000" b="1" dirty="0"/>
              <a:t>Codes and </a:t>
            </a:r>
            <a:r>
              <a:rPr lang="en-US" sz="2000" b="1" dirty="0" smtClean="0"/>
              <a:t>Standards: </a:t>
            </a:r>
            <a:r>
              <a:rPr lang="en-US" sz="2000" dirty="0" smtClean="0"/>
              <a:t>CEC </a:t>
            </a:r>
            <a:r>
              <a:rPr lang="en-US" sz="2000" dirty="0"/>
              <a:t>will consider </a:t>
            </a:r>
            <a:r>
              <a:rPr lang="en-US" sz="2000" dirty="0" smtClean="0"/>
              <a:t>how energy </a:t>
            </a:r>
            <a:r>
              <a:rPr lang="en-US" sz="2000" dirty="0"/>
              <a:t>efficiency </a:t>
            </a:r>
            <a:r>
              <a:rPr lang="en-US" sz="2000" dirty="0" smtClean="0"/>
              <a:t>has </a:t>
            </a:r>
            <a:r>
              <a:rPr lang="en-US" sz="2000" dirty="0"/>
              <a:t>been forecasted for procurement planning purposes, in order to ensure that there is a </a:t>
            </a:r>
            <a:r>
              <a:rPr lang="en-US" sz="2000" dirty="0" smtClean="0"/>
              <a:t>minimal </a:t>
            </a:r>
            <a:r>
              <a:rPr lang="en-US" sz="2000" dirty="0"/>
              <a:t>double counting of savings and that any </a:t>
            </a:r>
            <a:r>
              <a:rPr lang="en-US" sz="2000" dirty="0" smtClean="0"/>
              <a:t>identified </a:t>
            </a:r>
            <a:r>
              <a:rPr lang="en-US" sz="2000" dirty="0"/>
              <a:t>below-code savings potential does not represent “naturally </a:t>
            </a:r>
            <a:r>
              <a:rPr lang="en-US" sz="2000" dirty="0" smtClean="0"/>
              <a:t>occurring</a:t>
            </a:r>
            <a:r>
              <a:rPr lang="en-US" sz="2000" dirty="0"/>
              <a:t>” free ridership</a:t>
            </a:r>
            <a:r>
              <a:rPr lang="en-US" sz="2000" dirty="0" smtClean="0"/>
              <a:t>.</a:t>
            </a:r>
          </a:p>
          <a:p>
            <a:pPr marL="514350" indent="-514350">
              <a:buFont typeface="Calibri" pitchFamily="84" charset="0"/>
              <a:buAutoNum type="arabicPeriod"/>
            </a:pPr>
            <a:r>
              <a:rPr lang="en-US" sz="2000" b="1" dirty="0" smtClean="0"/>
              <a:t>Quantitative </a:t>
            </a:r>
            <a:r>
              <a:rPr lang="en-US" sz="2000" b="1" dirty="0"/>
              <a:t>Savings Analysis: </a:t>
            </a:r>
            <a:r>
              <a:rPr lang="en-US" sz="2000" dirty="0"/>
              <a:t>Navigant, will assess the savings potential associated with existing baselines of qualifying measures </a:t>
            </a:r>
          </a:p>
        </p:txBody>
      </p:sp>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
        <p:nvSpPr>
          <p:cNvPr id="3" name="Slide Number Placeholder 2"/>
          <p:cNvSpPr>
            <a:spLocks noGrp="1"/>
          </p:cNvSpPr>
          <p:nvPr>
            <p:ph type="sldNum" sz="quarter" idx="12"/>
          </p:nvPr>
        </p:nvSpPr>
        <p:spPr/>
        <p:txBody>
          <a:bodyPr/>
          <a:lstStyle/>
          <a:p>
            <a:pPr>
              <a:defRPr/>
            </a:pPr>
            <a:fld id="{9E5D442B-243E-48AA-9AD6-BCB403E08549}" type="slidenum">
              <a:rPr lang="en-US" smtClean="0"/>
              <a:pPr>
                <a:defRPr/>
              </a:pPr>
              <a:t>21</a:t>
            </a:fld>
            <a:endParaRPr lang="en-US"/>
          </a:p>
        </p:txBody>
      </p:sp>
    </p:spTree>
    <p:extLst>
      <p:ext uri="{BB962C8B-B14F-4D97-AF65-F5344CB8AC3E}">
        <p14:creationId xmlns:p14="http://schemas.microsoft.com/office/powerpoint/2010/main" val="658258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ea typeface="+mj-ea"/>
                <a:cs typeface="+mj-cs"/>
              </a:rPr>
              <a:t>Energy Division Baseline White Paper</a:t>
            </a:r>
            <a:endParaRPr lang="en-US" b="1" dirty="0">
              <a:ea typeface="+mj-ea"/>
              <a:cs typeface="+mj-cs"/>
            </a:endParaRPr>
          </a:p>
        </p:txBody>
      </p:sp>
      <p:sp>
        <p:nvSpPr>
          <p:cNvPr id="3" name="Content Placeholder 2"/>
          <p:cNvSpPr>
            <a:spLocks noGrp="1"/>
          </p:cNvSpPr>
          <p:nvPr>
            <p:ph idx="1"/>
          </p:nvPr>
        </p:nvSpPr>
        <p:spPr>
          <a:xfrm>
            <a:off x="457200" y="1295400"/>
            <a:ext cx="8229600" cy="4830763"/>
          </a:xfrm>
        </p:spPr>
        <p:txBody>
          <a:bodyPr rtlCol="0">
            <a:noAutofit/>
          </a:bodyPr>
          <a:lstStyle/>
          <a:p>
            <a:pPr marL="0" indent="0" fontAlgn="auto">
              <a:spcAft>
                <a:spcPts val="0"/>
              </a:spcAft>
              <a:buFont typeface="Arial" panose="020B0604020202020204" pitchFamily="34" charset="0"/>
              <a:buNone/>
              <a:defRPr/>
            </a:pPr>
            <a:r>
              <a:rPr lang="en-US" sz="2400" b="1" dirty="0" smtClean="0">
                <a:ea typeface="+mn-ea"/>
                <a:cs typeface="+mn-cs"/>
              </a:rPr>
              <a:t>Issues to Study:</a:t>
            </a:r>
            <a:endParaRPr lang="en-US" sz="2400" dirty="0" smtClean="0">
              <a:ea typeface="+mn-ea"/>
              <a:cs typeface="+mn-cs"/>
            </a:endParaRPr>
          </a:p>
          <a:p>
            <a:pPr fontAlgn="auto">
              <a:spcAft>
                <a:spcPts val="0"/>
              </a:spcAft>
              <a:buFont typeface="Arial" panose="020B0604020202020204" pitchFamily="34" charset="0"/>
              <a:buChar char="•"/>
              <a:defRPr/>
            </a:pPr>
            <a:r>
              <a:rPr lang="en-US" sz="2400" dirty="0" smtClean="0">
                <a:ea typeface="+mn-ea"/>
                <a:cs typeface="+mn-cs"/>
              </a:rPr>
              <a:t>Identify building types and measure classes that may be defensible candidates for an existing conditions baseline</a:t>
            </a:r>
          </a:p>
          <a:p>
            <a:pPr fontAlgn="auto">
              <a:spcAft>
                <a:spcPts val="0"/>
              </a:spcAft>
              <a:buFont typeface="Arial" panose="020B0604020202020204" pitchFamily="34" charset="0"/>
              <a:buChar char="•"/>
              <a:defRPr/>
            </a:pPr>
            <a:r>
              <a:rPr lang="en-US" sz="2400" dirty="0" smtClean="0">
                <a:ea typeface="+mn-ea"/>
                <a:cs typeface="+mn-cs"/>
              </a:rPr>
              <a:t>Assess the current baseline categories, and how the codes and standards updates and ISP studies are impacting measure baselines</a:t>
            </a:r>
          </a:p>
          <a:p>
            <a:pPr fontAlgn="auto">
              <a:spcAft>
                <a:spcPts val="0"/>
              </a:spcAft>
              <a:buFont typeface="Arial" panose="020B0604020202020204" pitchFamily="34" charset="0"/>
              <a:buChar char="•"/>
              <a:defRPr/>
            </a:pPr>
            <a:r>
              <a:rPr lang="en-US" sz="2400" dirty="0" smtClean="0">
                <a:ea typeface="+mn-ea"/>
                <a:cs typeface="+mn-cs"/>
              </a:rPr>
              <a:t>Analyze moral hazard and possible perverse incentives related to measuring from existing conditions and giving incentives for to-code measures</a:t>
            </a:r>
          </a:p>
          <a:p>
            <a:pPr fontAlgn="auto">
              <a:spcAft>
                <a:spcPts val="0"/>
              </a:spcAft>
              <a:defRPr/>
            </a:pPr>
            <a:r>
              <a:rPr lang="en-US" sz="2400" dirty="0" smtClean="0">
                <a:ea typeface="+mn-ea"/>
                <a:cs typeface="+mn-cs"/>
              </a:rPr>
              <a:t>Assess budget </a:t>
            </a:r>
            <a:r>
              <a:rPr lang="en-US" sz="2400" dirty="0">
                <a:ea typeface="+mn-ea"/>
                <a:cs typeface="+mn-cs"/>
              </a:rPr>
              <a:t>and cost effectiveness implications</a:t>
            </a:r>
          </a:p>
          <a:p>
            <a:pPr marL="0" indent="0" fontAlgn="auto">
              <a:spcAft>
                <a:spcPts val="0"/>
              </a:spcAft>
              <a:buFont typeface="Arial" panose="020B0604020202020204" pitchFamily="34" charset="0"/>
              <a:buNone/>
              <a:defRPr/>
            </a:pPr>
            <a:endParaRPr lang="en-US" sz="2400" dirty="0">
              <a:ea typeface="+mn-ea"/>
              <a:cs typeface="+mn-cs"/>
            </a:endParaRPr>
          </a:p>
        </p:txBody>
      </p:sp>
      <p:sp>
        <p:nvSpPr>
          <p:cNvPr id="4" name="Footer Placeholder 3"/>
          <p:cNvSpPr>
            <a:spLocks noGrp="1"/>
          </p:cNvSpPr>
          <p:nvPr>
            <p:ph type="ftr" sz="quarter" idx="11"/>
          </p:nvPr>
        </p:nvSpPr>
        <p:spPr/>
        <p:txBody>
          <a:bodyPr/>
          <a:lstStyle/>
          <a:p>
            <a:pPr>
              <a:defRPr/>
            </a:pPr>
            <a:r>
              <a:rPr lang="en-US" smtClean="0"/>
              <a:t>California Public Utilities Commission</a:t>
            </a:r>
            <a:endParaRPr lang="en-US"/>
          </a:p>
        </p:txBody>
      </p:sp>
      <p:sp>
        <p:nvSpPr>
          <p:cNvPr id="5" name="Slide Number Placeholder 4"/>
          <p:cNvSpPr>
            <a:spLocks noGrp="1"/>
          </p:cNvSpPr>
          <p:nvPr>
            <p:ph type="sldNum" sz="quarter" idx="12"/>
          </p:nvPr>
        </p:nvSpPr>
        <p:spPr/>
        <p:txBody>
          <a:bodyPr/>
          <a:lstStyle/>
          <a:p>
            <a:pPr>
              <a:defRPr/>
            </a:pPr>
            <a:fld id="{9E5D442B-243E-48AA-9AD6-BCB403E08549}"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CEC Analysis of Codes and Standards in the Demand Forecast</a:t>
            </a:r>
            <a:endParaRPr lang="en-US" dirty="0"/>
          </a:p>
        </p:txBody>
      </p:sp>
      <p:sp>
        <p:nvSpPr>
          <p:cNvPr id="3" name="Content Placeholder 2"/>
          <p:cNvSpPr>
            <a:spLocks noGrp="1"/>
          </p:cNvSpPr>
          <p:nvPr>
            <p:ph idx="1"/>
          </p:nvPr>
        </p:nvSpPr>
        <p:spPr>
          <a:xfrm>
            <a:off x="457200" y="1412776"/>
            <a:ext cx="8229600" cy="4713387"/>
          </a:xfrm>
        </p:spPr>
        <p:txBody>
          <a:bodyPr/>
          <a:lstStyle/>
          <a:p>
            <a:pPr marL="0" indent="0">
              <a:buNone/>
            </a:pPr>
            <a:r>
              <a:rPr lang="en-US" sz="2400" b="1" dirty="0" smtClean="0"/>
              <a:t>Issues to Study:</a:t>
            </a:r>
          </a:p>
          <a:p>
            <a:r>
              <a:rPr lang="en-US" sz="2400" dirty="0" smtClean="0"/>
              <a:t>Application of code to existing buildings for the measures</a:t>
            </a:r>
          </a:p>
          <a:p>
            <a:r>
              <a:rPr lang="en-US" sz="2400" dirty="0" smtClean="0"/>
              <a:t>CEC’s assumptions regarding natural rates of turnover for measures in existing buildings</a:t>
            </a:r>
          </a:p>
          <a:p>
            <a:r>
              <a:rPr lang="en-US" sz="2400" dirty="0" smtClean="0"/>
              <a:t>Assess available information on code compliance rates and recommend policy to improve information availability</a:t>
            </a:r>
          </a:p>
          <a:p>
            <a:r>
              <a:rPr lang="en-US" sz="2400" dirty="0" smtClean="0"/>
              <a:t>Assess how codes and standards, IOU programs, and naturally occurring savings are incorporated into the demand forecast to ensure they are consistent with real market </a:t>
            </a:r>
            <a:r>
              <a:rPr lang="en-US" sz="2400" dirty="0" err="1" smtClean="0"/>
              <a:t>condistions</a:t>
            </a:r>
            <a:endParaRPr lang="en-US" sz="2400" dirty="0" smtClean="0"/>
          </a:p>
          <a:p>
            <a:endParaRPr lang="en-US" sz="2400" dirty="0" smtClean="0"/>
          </a:p>
        </p:txBody>
      </p:sp>
      <p:sp>
        <p:nvSpPr>
          <p:cNvPr id="4" name="Footer Placeholder 3"/>
          <p:cNvSpPr>
            <a:spLocks noGrp="1"/>
          </p:cNvSpPr>
          <p:nvPr>
            <p:ph type="ftr" sz="quarter" idx="11"/>
          </p:nvPr>
        </p:nvSpPr>
        <p:spPr/>
        <p:txBody>
          <a:bodyPr/>
          <a:lstStyle/>
          <a:p>
            <a:pPr>
              <a:defRPr/>
            </a:pPr>
            <a:r>
              <a:rPr lang="en-US" smtClean="0"/>
              <a:t>California Public Utilities Commission</a:t>
            </a:r>
            <a:endParaRPr lang="en-US"/>
          </a:p>
        </p:txBody>
      </p:sp>
      <p:sp>
        <p:nvSpPr>
          <p:cNvPr id="5" name="Slide Number Placeholder 4"/>
          <p:cNvSpPr>
            <a:spLocks noGrp="1"/>
          </p:cNvSpPr>
          <p:nvPr>
            <p:ph type="sldNum" sz="quarter" idx="12"/>
          </p:nvPr>
        </p:nvSpPr>
        <p:spPr/>
        <p:txBody>
          <a:bodyPr/>
          <a:lstStyle/>
          <a:p>
            <a:pPr>
              <a:defRPr/>
            </a:pPr>
            <a:fld id="{9E5D442B-243E-48AA-9AD6-BCB403E08549}" type="slidenum">
              <a:rPr lang="en-US" smtClean="0"/>
              <a:pPr>
                <a:defRPr/>
              </a:pPr>
              <a:t>23</a:t>
            </a:fld>
            <a:endParaRPr lang="en-US"/>
          </a:p>
        </p:txBody>
      </p:sp>
    </p:spTree>
    <p:extLst>
      <p:ext uri="{BB962C8B-B14F-4D97-AF65-F5344CB8AC3E}">
        <p14:creationId xmlns:p14="http://schemas.microsoft.com/office/powerpoint/2010/main" val="4253542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b="1" dirty="0" smtClean="0">
                <a:ea typeface="+mj-ea"/>
                <a:cs typeface="+mj-cs"/>
              </a:rPr>
              <a:t>Navigant’s Existing Baseline Analysis</a:t>
            </a:r>
            <a:endParaRPr lang="en-US" b="1" dirty="0">
              <a:ea typeface="+mj-ea"/>
              <a:cs typeface="+mj-cs"/>
            </a:endParaRPr>
          </a:p>
        </p:txBody>
      </p:sp>
      <p:sp>
        <p:nvSpPr>
          <p:cNvPr id="3" name="Content Placeholder 2"/>
          <p:cNvSpPr>
            <a:spLocks noGrp="1"/>
          </p:cNvSpPr>
          <p:nvPr>
            <p:ph idx="1"/>
          </p:nvPr>
        </p:nvSpPr>
        <p:spPr>
          <a:xfrm>
            <a:off x="457200" y="1295400"/>
            <a:ext cx="8229600" cy="4830763"/>
          </a:xfrm>
        </p:spPr>
        <p:txBody>
          <a:bodyPr rtlCol="0">
            <a:normAutofit/>
          </a:bodyPr>
          <a:lstStyle/>
          <a:p>
            <a:pPr marL="0" indent="0" fontAlgn="auto">
              <a:spcAft>
                <a:spcPts val="0"/>
              </a:spcAft>
              <a:buFont typeface="Arial" panose="020B0604020202020204" pitchFamily="34" charset="0"/>
              <a:buNone/>
              <a:defRPr/>
            </a:pPr>
            <a:r>
              <a:rPr lang="en-US" sz="2000" dirty="0" smtClean="0">
                <a:ea typeface="+mn-ea"/>
                <a:cs typeface="+mn-cs"/>
              </a:rPr>
              <a:t>As part of the Potential and Goals Study, Navigant will provide an analysis the savings potential up-to-code for qualifying measures.</a:t>
            </a:r>
          </a:p>
          <a:p>
            <a:pPr marL="0" indent="0" fontAlgn="auto">
              <a:spcAft>
                <a:spcPts val="0"/>
              </a:spcAft>
              <a:buFont typeface="Arial" panose="020B0604020202020204" pitchFamily="34" charset="0"/>
              <a:buNone/>
              <a:defRPr/>
            </a:pPr>
            <a:endParaRPr lang="en-US" sz="2000" dirty="0" smtClean="0">
              <a:ea typeface="+mn-ea"/>
              <a:cs typeface="+mn-cs"/>
            </a:endParaRPr>
          </a:p>
          <a:p>
            <a:pPr marL="0" indent="0" fontAlgn="auto">
              <a:spcAft>
                <a:spcPts val="0"/>
              </a:spcAft>
              <a:buFont typeface="Arial" panose="020B0604020202020204" pitchFamily="34" charset="0"/>
              <a:buNone/>
              <a:defRPr/>
            </a:pPr>
            <a:r>
              <a:rPr lang="en-US" sz="2000" b="1" dirty="0" smtClean="0">
                <a:ea typeface="+mn-ea"/>
                <a:cs typeface="+mn-cs"/>
              </a:rPr>
              <a:t>Navigant’s Methodology:</a:t>
            </a:r>
            <a:endParaRPr lang="en-US" sz="2000" b="1" dirty="0">
              <a:ea typeface="+mn-ea"/>
              <a:cs typeface="+mn-cs"/>
            </a:endParaRPr>
          </a:p>
          <a:p>
            <a:pPr fontAlgn="auto">
              <a:spcAft>
                <a:spcPts val="0"/>
              </a:spcAft>
              <a:buFont typeface="Arial" panose="020B0604020202020204" pitchFamily="34" charset="0"/>
              <a:buChar char="•"/>
              <a:defRPr/>
            </a:pPr>
            <a:r>
              <a:rPr lang="en-US" sz="2000" dirty="0" smtClean="0">
                <a:ea typeface="+mn-ea"/>
                <a:cs typeface="+mn-cs"/>
              </a:rPr>
              <a:t>Work with CEC to understand the baseline used for each end use in the demand forecast, and how codes </a:t>
            </a:r>
            <a:r>
              <a:rPr lang="en-US" sz="2000" dirty="0">
                <a:ea typeface="+mn-ea"/>
                <a:cs typeface="+mn-cs"/>
              </a:rPr>
              <a:t>and standards </a:t>
            </a:r>
            <a:r>
              <a:rPr lang="en-US" sz="2000" dirty="0" smtClean="0">
                <a:ea typeface="+mn-ea"/>
                <a:cs typeface="+mn-cs"/>
              </a:rPr>
              <a:t>are applied</a:t>
            </a:r>
          </a:p>
          <a:p>
            <a:pPr fontAlgn="auto">
              <a:spcAft>
                <a:spcPts val="0"/>
              </a:spcAft>
              <a:buFont typeface="Arial" panose="020B0604020202020204" pitchFamily="34" charset="0"/>
              <a:buChar char="•"/>
              <a:defRPr/>
            </a:pPr>
            <a:r>
              <a:rPr lang="en-US" sz="2000" dirty="0" smtClean="0">
                <a:ea typeface="+mn-ea"/>
                <a:cs typeface="+mn-cs"/>
              </a:rPr>
              <a:t>Identify </a:t>
            </a:r>
            <a:r>
              <a:rPr lang="en-US" sz="2000" dirty="0">
                <a:ea typeface="+mn-ea"/>
                <a:cs typeface="+mn-cs"/>
              </a:rPr>
              <a:t>what measures are </a:t>
            </a:r>
            <a:r>
              <a:rPr lang="en-US" sz="2000" dirty="0" smtClean="0">
                <a:ea typeface="+mn-ea"/>
                <a:cs typeface="+mn-cs"/>
              </a:rPr>
              <a:t>applied differently in the code than in the IOU programs, providing untapped savings opportunities</a:t>
            </a:r>
          </a:p>
          <a:p>
            <a:pPr fontAlgn="auto">
              <a:spcAft>
                <a:spcPts val="0"/>
              </a:spcAft>
              <a:buFont typeface="Arial" panose="020B0604020202020204" pitchFamily="34" charset="0"/>
              <a:buChar char="•"/>
              <a:defRPr/>
            </a:pPr>
            <a:r>
              <a:rPr lang="en-US" sz="2000" dirty="0" smtClean="0"/>
              <a:t>Explain </a:t>
            </a:r>
            <a:r>
              <a:rPr lang="en-US" sz="2000" dirty="0"/>
              <a:t>cost-effectiveness and budget implications of giving incentives on full measure cost rather than incremental measure </a:t>
            </a:r>
            <a:r>
              <a:rPr lang="en-US" sz="2000" dirty="0" smtClean="0"/>
              <a:t>cost</a:t>
            </a:r>
            <a:endParaRPr lang="en-US" sz="2000" dirty="0">
              <a:ea typeface="+mn-ea"/>
              <a:cs typeface="+mn-cs"/>
            </a:endParaRPr>
          </a:p>
          <a:p>
            <a:pPr fontAlgn="auto">
              <a:spcAft>
                <a:spcPts val="0"/>
              </a:spcAft>
              <a:buFont typeface="Arial" panose="020B0604020202020204" pitchFamily="34" charset="0"/>
              <a:buChar char="•"/>
              <a:defRPr/>
            </a:pPr>
            <a:r>
              <a:rPr lang="en-US" sz="2000" dirty="0" smtClean="0">
                <a:ea typeface="+mn-ea"/>
                <a:cs typeface="+mn-cs"/>
              </a:rPr>
              <a:t>Clarify </a:t>
            </a:r>
            <a:r>
              <a:rPr lang="en-US" sz="2000" dirty="0">
                <a:ea typeface="+mn-ea"/>
                <a:cs typeface="+mn-cs"/>
              </a:rPr>
              <a:t>what compliance rates are applied to what </a:t>
            </a:r>
            <a:r>
              <a:rPr lang="en-US" sz="2000" dirty="0" smtClean="0">
                <a:ea typeface="+mn-ea"/>
                <a:cs typeface="+mn-cs"/>
              </a:rPr>
              <a:t>measures</a:t>
            </a:r>
          </a:p>
          <a:p>
            <a:pPr fontAlgn="auto">
              <a:spcAft>
                <a:spcPts val="0"/>
              </a:spcAft>
              <a:buFont typeface="Arial" panose="020B0604020202020204" pitchFamily="34" charset="0"/>
              <a:buChar char="•"/>
              <a:defRPr/>
            </a:pPr>
            <a:r>
              <a:rPr lang="en-US" sz="2000" dirty="0" smtClean="0">
                <a:ea typeface="+mn-ea"/>
                <a:cs typeface="+mn-cs"/>
              </a:rPr>
              <a:t>Work with DEER to propose approach to establishing an existing baseline</a:t>
            </a:r>
          </a:p>
          <a:p>
            <a:pPr fontAlgn="auto">
              <a:spcAft>
                <a:spcPts val="0"/>
              </a:spcAft>
              <a:buFont typeface="Arial" panose="020B0604020202020204" pitchFamily="34" charset="0"/>
              <a:buChar char="•"/>
              <a:defRPr/>
            </a:pPr>
            <a:r>
              <a:rPr lang="en-US" sz="2000" dirty="0" smtClean="0">
                <a:ea typeface="+mn-ea"/>
                <a:cs typeface="+mn-cs"/>
              </a:rPr>
              <a:t>Quantify the incremental savings potential for the </a:t>
            </a:r>
            <a:endParaRPr lang="en-US" sz="2000" dirty="0">
              <a:ea typeface="+mn-ea"/>
              <a:cs typeface="+mn-cs"/>
            </a:endParaRPr>
          </a:p>
          <a:p>
            <a:pPr marL="0" indent="0" fontAlgn="auto">
              <a:spcAft>
                <a:spcPts val="0"/>
              </a:spcAft>
              <a:buFont typeface="Arial" panose="020B0604020202020204" pitchFamily="34" charset="0"/>
              <a:buNone/>
              <a:defRPr/>
            </a:pPr>
            <a:endParaRPr lang="en-US" sz="2000" dirty="0">
              <a:ea typeface="+mn-ea"/>
              <a:cs typeface="+mn-cs"/>
            </a:endParaRPr>
          </a:p>
        </p:txBody>
      </p:sp>
      <p:sp>
        <p:nvSpPr>
          <p:cNvPr id="4" name="Footer Placeholder 3"/>
          <p:cNvSpPr>
            <a:spLocks noGrp="1"/>
          </p:cNvSpPr>
          <p:nvPr>
            <p:ph type="ftr" sz="quarter" idx="11"/>
          </p:nvPr>
        </p:nvSpPr>
        <p:spPr/>
        <p:txBody>
          <a:bodyPr/>
          <a:lstStyle/>
          <a:p>
            <a:pPr>
              <a:defRPr/>
            </a:pPr>
            <a:r>
              <a:rPr lang="en-US" smtClean="0"/>
              <a:t>California Public Utilities Commission</a:t>
            </a:r>
            <a:endParaRPr lang="en-US"/>
          </a:p>
        </p:txBody>
      </p:sp>
      <p:sp>
        <p:nvSpPr>
          <p:cNvPr id="5" name="Slide Number Placeholder 4"/>
          <p:cNvSpPr>
            <a:spLocks noGrp="1"/>
          </p:cNvSpPr>
          <p:nvPr>
            <p:ph type="sldNum" sz="quarter" idx="12"/>
          </p:nvPr>
        </p:nvSpPr>
        <p:spPr/>
        <p:txBody>
          <a:bodyPr/>
          <a:lstStyle/>
          <a:p>
            <a:pPr>
              <a:defRPr/>
            </a:pPr>
            <a:fld id="{9E5D442B-243E-48AA-9AD6-BCB403E08549}"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457200" y="1412776"/>
            <a:ext cx="8229600" cy="4713387"/>
          </a:xfrm>
        </p:spPr>
        <p:txBody>
          <a:bodyPr/>
          <a:lstStyle/>
          <a:p>
            <a:pPr marL="457200" indent="-457200">
              <a:buFont typeface="+mj-lt"/>
              <a:buAutoNum type="arabicPeriod"/>
            </a:pPr>
            <a:r>
              <a:rPr lang="en-US" sz="2400" dirty="0" smtClean="0"/>
              <a:t>Stakeholders to submit their comments by May 28, 2015 to questions attached to agenda</a:t>
            </a:r>
          </a:p>
          <a:p>
            <a:pPr marL="457200" indent="-457200">
              <a:buFont typeface="+mj-lt"/>
              <a:buAutoNum type="arabicPeriod"/>
            </a:pPr>
            <a:r>
              <a:rPr lang="en-US" sz="2400" dirty="0" smtClean="0"/>
              <a:t>CEC/CPUC staff will review comments and prepare preliminary phase</a:t>
            </a:r>
          </a:p>
          <a:p>
            <a:pPr marL="457200" indent="-457200">
              <a:buFont typeface="+mj-lt"/>
              <a:buAutoNum type="arabicPeriod"/>
            </a:pPr>
            <a:r>
              <a:rPr lang="en-US" sz="2400" dirty="0" smtClean="0"/>
              <a:t>Staff will prepare a working group list for follow-up meetings to discuss progress and preliminary results on analysis</a:t>
            </a:r>
          </a:p>
          <a:p>
            <a:pPr marL="457200" indent="-457200">
              <a:buFont typeface="+mj-lt"/>
              <a:buAutoNum type="arabicPeriod"/>
            </a:pPr>
            <a:r>
              <a:rPr lang="en-US" sz="2400" dirty="0" smtClean="0"/>
              <a:t>Final reports will be entered into record of R.13-11-005, Phase III, in addition to IOU and parties’ existing baseline analysis</a:t>
            </a:r>
          </a:p>
          <a:p>
            <a:pPr marL="0" indent="0">
              <a:buNone/>
            </a:pPr>
            <a:endParaRPr lang="en-US" sz="2400" dirty="0"/>
          </a:p>
          <a:p>
            <a:pPr marL="0" indent="0">
              <a:buNone/>
            </a:pPr>
            <a:r>
              <a:rPr lang="en-US" sz="2400" dirty="0" smtClean="0"/>
              <a:t>Staff will NOT be deciding what the baseline policy should be; we will be collecting and analyzing the issues in an open forum.</a:t>
            </a:r>
          </a:p>
          <a:p>
            <a:pPr marL="457200" indent="-457200">
              <a:buFont typeface="+mj-lt"/>
              <a:buAutoNum type="arabicPeriod"/>
            </a:pPr>
            <a:endParaRPr lang="en-US" sz="2400" dirty="0" smtClean="0"/>
          </a:p>
          <a:p>
            <a:pPr marL="457200" indent="-457200">
              <a:buFont typeface="+mj-lt"/>
              <a:buAutoNum type="arabicPeriod"/>
            </a:pPr>
            <a:endParaRPr lang="en-US" sz="2400" dirty="0"/>
          </a:p>
        </p:txBody>
      </p:sp>
      <p:sp>
        <p:nvSpPr>
          <p:cNvPr id="4" name="Footer Placeholder 3"/>
          <p:cNvSpPr>
            <a:spLocks noGrp="1"/>
          </p:cNvSpPr>
          <p:nvPr>
            <p:ph type="ftr" sz="quarter" idx="11"/>
          </p:nvPr>
        </p:nvSpPr>
        <p:spPr/>
        <p:txBody>
          <a:bodyPr/>
          <a:lstStyle/>
          <a:p>
            <a:pPr>
              <a:defRPr/>
            </a:pPr>
            <a:r>
              <a:rPr lang="en-US" smtClean="0"/>
              <a:t>California Public Utilities Commission</a:t>
            </a:r>
            <a:endParaRPr lang="en-US"/>
          </a:p>
        </p:txBody>
      </p:sp>
      <p:sp>
        <p:nvSpPr>
          <p:cNvPr id="5" name="Slide Number Placeholder 4"/>
          <p:cNvSpPr>
            <a:spLocks noGrp="1"/>
          </p:cNvSpPr>
          <p:nvPr>
            <p:ph type="sldNum" sz="quarter" idx="12"/>
          </p:nvPr>
        </p:nvSpPr>
        <p:spPr/>
        <p:txBody>
          <a:bodyPr/>
          <a:lstStyle/>
          <a:p>
            <a:pPr>
              <a:defRPr/>
            </a:pPr>
            <a:fld id="{9E5D442B-243E-48AA-9AD6-BCB403E08549}" type="slidenum">
              <a:rPr lang="en-US" smtClean="0"/>
              <a:pPr>
                <a:defRPr/>
              </a:pPr>
              <a:t>25</a:t>
            </a:fld>
            <a:endParaRPr lang="en-US"/>
          </a:p>
        </p:txBody>
      </p:sp>
    </p:spTree>
    <p:extLst>
      <p:ext uri="{BB962C8B-B14F-4D97-AF65-F5344CB8AC3E}">
        <p14:creationId xmlns:p14="http://schemas.microsoft.com/office/powerpoint/2010/main" val="2004849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California </a:t>
            </a:r>
            <a:r>
              <a:rPr lang="en-US" dirty="0"/>
              <a:t>energy </a:t>
            </a:r>
            <a:r>
              <a:rPr lang="en-US" dirty="0" smtClean="0"/>
              <a:t>efficiency policy framework</a:t>
            </a:r>
            <a:r>
              <a:rPr lang="en-US" dirty="0"/>
              <a:t/>
            </a:r>
            <a:br>
              <a:rPr lang="en-US" dirty="0"/>
            </a:br>
            <a:endParaRPr lang="en-US" dirty="0"/>
          </a:p>
        </p:txBody>
      </p:sp>
      <p:sp>
        <p:nvSpPr>
          <p:cNvPr id="5" name="Text Placeholder 4"/>
          <p:cNvSpPr>
            <a:spLocks noGrp="1"/>
          </p:cNvSpPr>
          <p:nvPr>
            <p:ph type="body" idx="1"/>
          </p:nvPr>
        </p:nvSpPr>
        <p:spPr/>
        <p:txBody>
          <a:bodyPr/>
          <a:lstStyle/>
          <a:p>
            <a:r>
              <a:rPr lang="en-US" dirty="0" smtClean="0"/>
              <a:t>Section I</a:t>
            </a:r>
            <a:endParaRPr lang="en-US" dirty="0"/>
          </a:p>
        </p:txBody>
      </p:sp>
      <p:sp>
        <p:nvSpPr>
          <p:cNvPr id="2" name="Footer Placeholder 1"/>
          <p:cNvSpPr>
            <a:spLocks noGrp="1"/>
          </p:cNvSpPr>
          <p:nvPr>
            <p:ph type="ftr" sz="quarter" idx="11"/>
          </p:nvPr>
        </p:nvSpPr>
        <p:spPr/>
        <p:txBody>
          <a:bodyPr/>
          <a:lstStyle/>
          <a:p>
            <a:pPr>
              <a:defRPr/>
            </a:pPr>
            <a:r>
              <a:rPr lang="en-US" smtClean="0"/>
              <a:t>California Public Utilities Commission</a:t>
            </a:r>
            <a:endParaRPr lang="en-US"/>
          </a:p>
        </p:txBody>
      </p:sp>
      <p:sp>
        <p:nvSpPr>
          <p:cNvPr id="3" name="Slide Number Placeholder 2"/>
          <p:cNvSpPr>
            <a:spLocks noGrp="1"/>
          </p:cNvSpPr>
          <p:nvPr>
            <p:ph type="sldNum" sz="quarter" idx="12"/>
          </p:nvPr>
        </p:nvSpPr>
        <p:spPr/>
        <p:txBody>
          <a:bodyPr/>
          <a:lstStyle/>
          <a:p>
            <a:pPr>
              <a:defRPr/>
            </a:pPr>
            <a:fld id="{7ABFF39F-0943-434C-B10D-E235068EBB1F}" type="slidenum">
              <a:rPr lang="en-US" smtClean="0"/>
              <a:pPr>
                <a:defRPr/>
              </a:pPr>
              <a:t>3</a:t>
            </a:fld>
            <a:endParaRPr lang="en-US"/>
          </a:p>
        </p:txBody>
      </p:sp>
    </p:spTree>
    <p:extLst>
      <p:ext uri="{BB962C8B-B14F-4D97-AF65-F5344CB8AC3E}">
        <p14:creationId xmlns:p14="http://schemas.microsoft.com/office/powerpoint/2010/main" val="330683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Proceeding background on baseline</a:t>
            </a:r>
            <a:endParaRPr lang="en-US" dirty="0"/>
          </a:p>
        </p:txBody>
      </p:sp>
      <p:sp>
        <p:nvSpPr>
          <p:cNvPr id="6" name="Text Placeholder 5"/>
          <p:cNvSpPr>
            <a:spLocks noGrp="1"/>
          </p:cNvSpPr>
          <p:nvPr>
            <p:ph type="body" idx="1"/>
          </p:nvPr>
        </p:nvSpPr>
        <p:spPr>
          <a:xfrm>
            <a:off x="457200" y="1988840"/>
            <a:ext cx="4040188" cy="648073"/>
          </a:xfrm>
        </p:spPr>
        <p:txBody>
          <a:bodyPr/>
          <a:lstStyle/>
          <a:p>
            <a:r>
              <a:rPr lang="en-US" sz="2000" dirty="0" smtClean="0"/>
              <a:t>In support</a:t>
            </a:r>
            <a:endParaRPr lang="en-US" sz="2000" dirty="0"/>
          </a:p>
        </p:txBody>
      </p:sp>
      <p:sp>
        <p:nvSpPr>
          <p:cNvPr id="7" name="Content Placeholder 6"/>
          <p:cNvSpPr>
            <a:spLocks noGrp="1"/>
          </p:cNvSpPr>
          <p:nvPr>
            <p:ph sz="half" idx="2"/>
          </p:nvPr>
        </p:nvSpPr>
        <p:spPr>
          <a:xfrm>
            <a:off x="457200" y="2708921"/>
            <a:ext cx="4040188" cy="3777283"/>
          </a:xfrm>
        </p:spPr>
        <p:txBody>
          <a:bodyPr/>
          <a:lstStyle/>
          <a:p>
            <a:r>
              <a:rPr lang="en-US" sz="2000" dirty="0" smtClean="0"/>
              <a:t>NAESCO supported </a:t>
            </a:r>
            <a:r>
              <a:rPr lang="en-US" sz="2000" dirty="0"/>
              <a:t>expansion of baseline to all </a:t>
            </a:r>
            <a:r>
              <a:rPr lang="en-US" sz="2000" dirty="0" smtClean="0"/>
              <a:t>measures</a:t>
            </a:r>
          </a:p>
          <a:p>
            <a:r>
              <a:rPr lang="en-US" sz="2000" dirty="0" smtClean="0"/>
              <a:t>LGSEC recommend expanding existing baseline to non-burnout replacements</a:t>
            </a:r>
          </a:p>
          <a:p>
            <a:r>
              <a:rPr lang="en-US" sz="2000" dirty="0" smtClean="0"/>
              <a:t>NRDC</a:t>
            </a:r>
            <a:r>
              <a:rPr lang="en-US" sz="2000" dirty="0"/>
              <a:t> generally supports reevaluating the current at code baseline for 2015 </a:t>
            </a:r>
            <a:r>
              <a:rPr lang="en-US" sz="2000" dirty="0" smtClean="0"/>
              <a:t>requests</a:t>
            </a:r>
          </a:p>
          <a:p>
            <a:r>
              <a:rPr lang="en-US" sz="2000" dirty="0" smtClean="0"/>
              <a:t>CEEIC, CCILMCT and </a:t>
            </a:r>
            <a:r>
              <a:rPr lang="en-US" sz="2000" dirty="0" err="1" smtClean="0"/>
              <a:t>FirstFuel</a:t>
            </a:r>
            <a:r>
              <a:rPr lang="en-US" sz="2000" dirty="0" smtClean="0"/>
              <a:t> support existing baseline for Prop 39 projects</a:t>
            </a:r>
            <a:endParaRPr lang="en-US" sz="2000" dirty="0"/>
          </a:p>
        </p:txBody>
      </p:sp>
      <p:sp>
        <p:nvSpPr>
          <p:cNvPr id="8" name="Text Placeholder 7"/>
          <p:cNvSpPr>
            <a:spLocks noGrp="1"/>
          </p:cNvSpPr>
          <p:nvPr>
            <p:ph type="body" sz="quarter" idx="3"/>
          </p:nvPr>
        </p:nvSpPr>
        <p:spPr>
          <a:xfrm>
            <a:off x="4645025" y="2060848"/>
            <a:ext cx="4041775" cy="576065"/>
          </a:xfrm>
        </p:spPr>
        <p:txBody>
          <a:bodyPr/>
          <a:lstStyle/>
          <a:p>
            <a:r>
              <a:rPr lang="en-US" sz="2000" dirty="0" smtClean="0"/>
              <a:t>Opposed</a:t>
            </a:r>
            <a:endParaRPr lang="en-US" sz="2000" dirty="0"/>
          </a:p>
        </p:txBody>
      </p:sp>
      <p:sp>
        <p:nvSpPr>
          <p:cNvPr id="9" name="Content Placeholder 8"/>
          <p:cNvSpPr>
            <a:spLocks noGrp="1"/>
          </p:cNvSpPr>
          <p:nvPr>
            <p:ph sz="quarter" idx="4"/>
          </p:nvPr>
        </p:nvSpPr>
        <p:spPr>
          <a:xfrm>
            <a:off x="4645025" y="2708921"/>
            <a:ext cx="4041775" cy="3777283"/>
          </a:xfrm>
        </p:spPr>
        <p:txBody>
          <a:bodyPr/>
          <a:lstStyle/>
          <a:p>
            <a:r>
              <a:rPr lang="en-US" sz="2000" dirty="0" smtClean="0"/>
              <a:t>ORA state that </a:t>
            </a:r>
            <a:r>
              <a:rPr lang="en-US" sz="2000" dirty="0"/>
              <a:t>utilities have not offered evidence that justifies the use of alternative </a:t>
            </a:r>
            <a:r>
              <a:rPr lang="en-US" sz="2000" dirty="0" smtClean="0"/>
              <a:t>baselines and that CPUC baseline should reflect accurate counterfactual, not just to “support” the industry</a:t>
            </a:r>
          </a:p>
          <a:p>
            <a:r>
              <a:rPr lang="en-US" sz="2000" dirty="0" smtClean="0"/>
              <a:t>TURN opposed use of existing baseline for Prop 39</a:t>
            </a:r>
          </a:p>
        </p:txBody>
      </p:sp>
      <p:sp>
        <p:nvSpPr>
          <p:cNvPr id="10" name="TextBox 9"/>
          <p:cNvSpPr txBox="1"/>
          <p:nvPr/>
        </p:nvSpPr>
        <p:spPr>
          <a:xfrm>
            <a:off x="539552" y="1340768"/>
            <a:ext cx="7992888" cy="830997"/>
          </a:xfrm>
          <a:prstGeom prst="rect">
            <a:avLst/>
          </a:prstGeom>
          <a:noFill/>
        </p:spPr>
        <p:txBody>
          <a:bodyPr wrap="square" rtlCol="0">
            <a:spAutoFit/>
          </a:bodyPr>
          <a:lstStyle/>
          <a:p>
            <a:r>
              <a:rPr lang="en-US" sz="2400" dirty="0" smtClean="0"/>
              <a:t>In R. 13-11-005 Phase I, IOUs proposed using existing </a:t>
            </a:r>
            <a:r>
              <a:rPr lang="en-US" sz="2400" dirty="0"/>
              <a:t>b</a:t>
            </a:r>
            <a:r>
              <a:rPr lang="en-US" sz="2400" dirty="0" smtClean="0"/>
              <a:t>aseline for Prop 39 projects</a:t>
            </a:r>
            <a:endParaRPr lang="en-US" sz="2400" dirty="0"/>
          </a:p>
        </p:txBody>
      </p:sp>
      <p:sp>
        <p:nvSpPr>
          <p:cNvPr id="11" name="Footer Placeholder 10"/>
          <p:cNvSpPr>
            <a:spLocks noGrp="1"/>
          </p:cNvSpPr>
          <p:nvPr>
            <p:ph type="ftr" sz="quarter" idx="11"/>
          </p:nvPr>
        </p:nvSpPr>
        <p:spPr/>
        <p:txBody>
          <a:bodyPr/>
          <a:lstStyle/>
          <a:p>
            <a:pPr>
              <a:defRPr/>
            </a:pPr>
            <a:r>
              <a:rPr lang="en-US" smtClean="0"/>
              <a:t>California Public Utilities Commission</a:t>
            </a:r>
            <a:endParaRPr lang="en-US"/>
          </a:p>
        </p:txBody>
      </p:sp>
      <p:sp>
        <p:nvSpPr>
          <p:cNvPr id="12" name="Slide Number Placeholder 11"/>
          <p:cNvSpPr>
            <a:spLocks noGrp="1"/>
          </p:cNvSpPr>
          <p:nvPr>
            <p:ph type="sldNum" sz="quarter" idx="12"/>
          </p:nvPr>
        </p:nvSpPr>
        <p:spPr/>
        <p:txBody>
          <a:bodyPr/>
          <a:lstStyle/>
          <a:p>
            <a:pPr>
              <a:defRPr/>
            </a:pPr>
            <a:fld id="{C9A0D3F4-84FA-4174-ABF1-BAE96F4D628C}" type="slidenum">
              <a:rPr lang="en-US" smtClean="0"/>
              <a:pPr>
                <a:defRPr/>
              </a:pPr>
              <a:t>4</a:t>
            </a:fld>
            <a:endParaRPr lang="en-US"/>
          </a:p>
        </p:txBody>
      </p:sp>
    </p:spTree>
    <p:extLst>
      <p:ext uri="{BB962C8B-B14F-4D97-AF65-F5344CB8AC3E}">
        <p14:creationId xmlns:p14="http://schemas.microsoft.com/office/powerpoint/2010/main" val="371956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Decision 14-10-046 Direction on Baseline</a:t>
            </a:r>
            <a:endParaRPr lang="en-US" sz="3600" b="1" dirty="0"/>
          </a:p>
        </p:txBody>
      </p:sp>
      <p:sp>
        <p:nvSpPr>
          <p:cNvPr id="3" name="Content Placeholder 2"/>
          <p:cNvSpPr>
            <a:spLocks noGrp="1"/>
          </p:cNvSpPr>
          <p:nvPr>
            <p:ph idx="1"/>
          </p:nvPr>
        </p:nvSpPr>
        <p:spPr>
          <a:xfrm>
            <a:off x="457200" y="1412776"/>
            <a:ext cx="8229600" cy="4525963"/>
          </a:xfrm>
        </p:spPr>
        <p:txBody>
          <a:bodyPr/>
          <a:lstStyle/>
          <a:p>
            <a:r>
              <a:rPr lang="en-US" sz="2400" dirty="0" smtClean="0"/>
              <a:t>D.14-10-046 p.74 directs Commission Staff to consult with </a:t>
            </a:r>
            <a:r>
              <a:rPr lang="en-US" sz="2400" dirty="0"/>
              <a:t>the CEC and CAISO </a:t>
            </a:r>
            <a:r>
              <a:rPr lang="en-US" sz="2400" dirty="0" smtClean="0"/>
              <a:t>on the methodologies used to set codes and standards baseline.</a:t>
            </a:r>
          </a:p>
          <a:p>
            <a:r>
              <a:rPr lang="en-US" sz="2400" dirty="0" smtClean="0"/>
              <a:t> </a:t>
            </a:r>
            <a:r>
              <a:rPr lang="en-US" sz="2400" dirty="0"/>
              <a:t>Commission Staff should collect data from stakeholders, program evaluation studies, and market studies relating to, variously, the volume of deferred retrofits; the ability of program administrators to target and accelerate such upgrades cost-effectively; and analyze how to create appropriate incentives so that the program does not substitute for actions users likely would have taken absent support for incentivized EE measures</a:t>
            </a:r>
            <a:endParaRPr lang="en-US" sz="2400" dirty="0" smtClean="0"/>
          </a:p>
          <a:p>
            <a:r>
              <a:rPr lang="en-US" sz="2400" dirty="0" smtClean="0"/>
              <a:t>Pgs. 52-64 provides detailed explanation of  CPUC’s baseline policy</a:t>
            </a:r>
          </a:p>
          <a:p>
            <a:endParaRPr lang="en-US" sz="2400" dirty="0"/>
          </a:p>
        </p:txBody>
      </p:sp>
      <p:sp>
        <p:nvSpPr>
          <p:cNvPr id="4" name="Footer Placeholder 3"/>
          <p:cNvSpPr>
            <a:spLocks noGrp="1"/>
          </p:cNvSpPr>
          <p:nvPr>
            <p:ph type="ftr" sz="quarter" idx="11"/>
          </p:nvPr>
        </p:nvSpPr>
        <p:spPr/>
        <p:txBody>
          <a:bodyPr/>
          <a:lstStyle/>
          <a:p>
            <a:pPr>
              <a:defRPr/>
            </a:pPr>
            <a:r>
              <a:rPr lang="en-US" smtClean="0"/>
              <a:t>California Public Utilities Commission</a:t>
            </a:r>
            <a:endParaRPr lang="en-US"/>
          </a:p>
        </p:txBody>
      </p:sp>
      <p:sp>
        <p:nvSpPr>
          <p:cNvPr id="5" name="Slide Number Placeholder 4"/>
          <p:cNvSpPr>
            <a:spLocks noGrp="1"/>
          </p:cNvSpPr>
          <p:nvPr>
            <p:ph type="sldNum" sz="quarter" idx="12"/>
          </p:nvPr>
        </p:nvSpPr>
        <p:spPr/>
        <p:txBody>
          <a:bodyPr/>
          <a:lstStyle/>
          <a:p>
            <a:pPr>
              <a:defRPr/>
            </a:pPr>
            <a:fld id="{9E5D442B-243E-48AA-9AD6-BCB403E08549}" type="slidenum">
              <a:rPr lang="en-US" smtClean="0"/>
              <a:pPr>
                <a:defRPr/>
              </a:pPr>
              <a:t>5</a:t>
            </a:fld>
            <a:endParaRPr lang="en-US"/>
          </a:p>
        </p:txBody>
      </p:sp>
    </p:spTree>
    <p:extLst>
      <p:ext uri="{BB962C8B-B14F-4D97-AF65-F5344CB8AC3E}">
        <p14:creationId xmlns:p14="http://schemas.microsoft.com/office/powerpoint/2010/main" val="3760491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Policy Context for Determining Appropriate Baseline Methodologies</a:t>
            </a:r>
            <a:endParaRPr lang="en-US" sz="3200" dirty="0"/>
          </a:p>
        </p:txBody>
      </p:sp>
      <p:sp>
        <p:nvSpPr>
          <p:cNvPr id="3" name="Content Placeholder 2"/>
          <p:cNvSpPr>
            <a:spLocks noGrp="1"/>
          </p:cNvSpPr>
          <p:nvPr>
            <p:ph idx="1"/>
          </p:nvPr>
        </p:nvSpPr>
        <p:spPr/>
        <p:txBody>
          <a:bodyPr>
            <a:normAutofit/>
          </a:bodyPr>
          <a:lstStyle/>
          <a:p>
            <a:pPr marL="0" indent="0">
              <a:buNone/>
            </a:pPr>
            <a:r>
              <a:rPr lang="en-US" b="1" dirty="0" smtClean="0"/>
              <a:t>Legislation defines energy efficiency as a procurement resource:</a:t>
            </a:r>
          </a:p>
          <a:p>
            <a:pPr marL="400050" lvl="1" indent="0">
              <a:buNone/>
            </a:pPr>
            <a:endParaRPr lang="en-US" altLang="en-US" dirty="0" smtClean="0"/>
          </a:p>
          <a:p>
            <a:pPr marL="400050" lvl="1" indent="0">
              <a:buNone/>
            </a:pPr>
            <a:r>
              <a:rPr lang="en-US" altLang="en-US" dirty="0" smtClean="0"/>
              <a:t>PUC </a:t>
            </a:r>
            <a:r>
              <a:rPr lang="en-US" altLang="en-US" dirty="0"/>
              <a:t>Sec 454.5 requires that </a:t>
            </a:r>
            <a:r>
              <a:rPr lang="en-US" altLang="en-US" dirty="0" smtClean="0"/>
              <a:t>IOUs first </a:t>
            </a:r>
            <a:r>
              <a:rPr lang="en-US" altLang="en-US" dirty="0"/>
              <a:t>“meet unmet resource needs with </a:t>
            </a:r>
            <a:r>
              <a:rPr lang="en-US" altLang="en-US" b="1" dirty="0"/>
              <a:t>all available EE </a:t>
            </a:r>
            <a:r>
              <a:rPr lang="en-US" altLang="en-US" dirty="0"/>
              <a:t>and demand reduction </a:t>
            </a:r>
            <a:r>
              <a:rPr lang="en-US" altLang="en-US" b="1" dirty="0"/>
              <a:t>that is cost-effective,</a:t>
            </a:r>
            <a:r>
              <a:rPr lang="en-US" altLang="en-US" dirty="0"/>
              <a:t> reliable, and </a:t>
            </a:r>
            <a:r>
              <a:rPr lang="en-US" altLang="en-US" dirty="0" smtClean="0"/>
              <a:t>feasible;” </a:t>
            </a:r>
            <a:r>
              <a:rPr lang="en-US" altLang="en-US" dirty="0"/>
              <a:t>and requires CPUC to </a:t>
            </a:r>
            <a:r>
              <a:rPr lang="en-US" altLang="en-US" b="1" dirty="0"/>
              <a:t>establish targets for the </a:t>
            </a:r>
            <a:r>
              <a:rPr lang="en-US" altLang="en-US" b="1" dirty="0" smtClean="0"/>
              <a:t>IOUs</a:t>
            </a:r>
            <a:r>
              <a:rPr lang="en-US" altLang="en-US" dirty="0" smtClean="0"/>
              <a:t> </a:t>
            </a:r>
            <a:r>
              <a:rPr lang="en-US" altLang="en-US" dirty="0"/>
              <a:t>to achieve all cost-effective electric </a:t>
            </a:r>
            <a:r>
              <a:rPr lang="en-US" altLang="en-US" dirty="0" smtClean="0"/>
              <a:t>/ </a:t>
            </a:r>
            <a:r>
              <a:rPr lang="en-US" altLang="en-US" dirty="0"/>
              <a:t>gas </a:t>
            </a:r>
            <a:r>
              <a:rPr lang="en-US" altLang="en-US" dirty="0" smtClean="0"/>
              <a:t>EE</a:t>
            </a:r>
          </a:p>
          <a:p>
            <a:pPr marL="400050" lvl="1" indent="0">
              <a:buNone/>
            </a:pPr>
            <a:endParaRPr lang="en-US" dirty="0" smtClean="0"/>
          </a:p>
          <a:p>
            <a:pPr marL="0" indent="0">
              <a:buNone/>
            </a:pPr>
            <a:endParaRPr lang="en-US" dirty="0"/>
          </a:p>
        </p:txBody>
      </p:sp>
      <p:sp>
        <p:nvSpPr>
          <p:cNvPr id="6" name="Footer Placeholder 5"/>
          <p:cNvSpPr>
            <a:spLocks noGrp="1"/>
          </p:cNvSpPr>
          <p:nvPr>
            <p:ph type="ftr" sz="quarter" idx="11"/>
          </p:nvPr>
        </p:nvSpPr>
        <p:spPr/>
        <p:txBody>
          <a:bodyPr/>
          <a:lstStyle/>
          <a:p>
            <a:pPr>
              <a:defRPr/>
            </a:pPr>
            <a:r>
              <a:rPr lang="en-US" smtClean="0"/>
              <a:t>California Public Utilities Commission</a:t>
            </a:r>
            <a:endParaRPr lang="en-US"/>
          </a:p>
        </p:txBody>
      </p:sp>
      <p:sp>
        <p:nvSpPr>
          <p:cNvPr id="7" name="Slide Number Placeholder 6"/>
          <p:cNvSpPr>
            <a:spLocks noGrp="1"/>
          </p:cNvSpPr>
          <p:nvPr>
            <p:ph type="sldNum" sz="quarter" idx="12"/>
          </p:nvPr>
        </p:nvSpPr>
        <p:spPr/>
        <p:txBody>
          <a:bodyPr/>
          <a:lstStyle/>
          <a:p>
            <a:pPr>
              <a:defRPr/>
            </a:pPr>
            <a:fld id="{9E5D442B-243E-48AA-9AD6-BCB403E08549}" type="slidenum">
              <a:rPr lang="en-US" smtClean="0"/>
              <a:pPr>
                <a:defRPr/>
              </a:pPr>
              <a:t>6</a:t>
            </a:fld>
            <a:endParaRPr lang="en-US"/>
          </a:p>
        </p:txBody>
      </p:sp>
    </p:spTree>
    <p:extLst>
      <p:ext uri="{BB962C8B-B14F-4D97-AF65-F5344CB8AC3E}">
        <p14:creationId xmlns:p14="http://schemas.microsoft.com/office/powerpoint/2010/main" val="3195930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lstStyle/>
          <a:p>
            <a:r>
              <a:rPr lang="en-US" sz="2800" dirty="0" smtClean="0"/>
              <a:t>How The Commission Meets Its Legislative Mandate</a:t>
            </a:r>
            <a:endParaRPr lang="en-US" sz="2800" dirty="0"/>
          </a:p>
        </p:txBody>
      </p:sp>
      <p:grpSp>
        <p:nvGrpSpPr>
          <p:cNvPr id="20" name="Group 19"/>
          <p:cNvGrpSpPr/>
          <p:nvPr/>
        </p:nvGrpSpPr>
        <p:grpSpPr>
          <a:xfrm>
            <a:off x="938189" y="2473971"/>
            <a:ext cx="6804664" cy="4195389"/>
            <a:chOff x="1712895" y="2012066"/>
            <a:chExt cx="6804664" cy="4578028"/>
          </a:xfrm>
        </p:grpSpPr>
        <p:sp>
          <p:nvSpPr>
            <p:cNvPr id="7" name="Oval 6"/>
            <p:cNvSpPr/>
            <p:nvPr/>
          </p:nvSpPr>
          <p:spPr>
            <a:xfrm>
              <a:off x="3090651" y="2268444"/>
              <a:ext cx="3840232" cy="3473814"/>
            </a:xfrm>
            <a:prstGeom prst="ellipse">
              <a:avLst/>
            </a:prstGeom>
            <a:solidFill>
              <a:schemeClr val="bg1">
                <a:lumMod val="75000"/>
                <a:alpha val="72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Oval 3"/>
            <p:cNvSpPr/>
            <p:nvPr/>
          </p:nvSpPr>
          <p:spPr>
            <a:xfrm>
              <a:off x="4644008" y="2384884"/>
              <a:ext cx="2031676" cy="2330387"/>
            </a:xfrm>
            <a:prstGeom prst="ellipse">
              <a:avLst/>
            </a:prstGeom>
            <a:solidFill>
              <a:srgbClr val="FFC0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Oval 4"/>
            <p:cNvSpPr/>
            <p:nvPr/>
          </p:nvSpPr>
          <p:spPr>
            <a:xfrm>
              <a:off x="3203848" y="3471390"/>
              <a:ext cx="2304256" cy="2153853"/>
            </a:xfrm>
            <a:prstGeom prst="ellipse">
              <a:avLst/>
            </a:prstGeom>
            <a:solidFill>
              <a:srgbClr val="00B0F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Oval 5"/>
            <p:cNvSpPr/>
            <p:nvPr/>
          </p:nvSpPr>
          <p:spPr>
            <a:xfrm>
              <a:off x="3090651" y="2268444"/>
              <a:ext cx="2273437" cy="2096660"/>
            </a:xfrm>
            <a:prstGeom prst="ellipse">
              <a:avLst/>
            </a:prstGeom>
            <a:solidFill>
              <a:srgbClr val="00B050">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8" name="Oval 7"/>
            <p:cNvSpPr/>
            <p:nvPr/>
          </p:nvSpPr>
          <p:spPr>
            <a:xfrm>
              <a:off x="2699791" y="2012066"/>
              <a:ext cx="4795405" cy="393721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TextBox 8"/>
            <p:cNvSpPr txBox="1"/>
            <p:nvPr/>
          </p:nvSpPr>
          <p:spPr>
            <a:xfrm>
              <a:off x="3258474" y="2843063"/>
              <a:ext cx="1296144" cy="830997"/>
            </a:xfrm>
            <a:prstGeom prst="rect">
              <a:avLst/>
            </a:prstGeom>
            <a:noFill/>
          </p:spPr>
          <p:txBody>
            <a:bodyPr wrap="square" rtlCol="0">
              <a:spAutoFit/>
            </a:bodyPr>
            <a:lstStyle/>
            <a:p>
              <a:pPr algn="ctr"/>
              <a:r>
                <a:rPr lang="en-US" sz="1600" dirty="0" smtClean="0">
                  <a:latin typeface="+mn-lt"/>
                </a:rPr>
                <a:t>Naturally Occurring Savings</a:t>
              </a:r>
              <a:endParaRPr lang="en-US" sz="1600" dirty="0">
                <a:latin typeface="+mn-lt"/>
              </a:endParaRPr>
            </a:p>
          </p:txBody>
        </p:sp>
        <p:sp>
          <p:nvSpPr>
            <p:cNvPr id="10" name="TextBox 9"/>
            <p:cNvSpPr txBox="1"/>
            <p:nvPr/>
          </p:nvSpPr>
          <p:spPr>
            <a:xfrm>
              <a:off x="5436096" y="3471391"/>
              <a:ext cx="1080120" cy="830997"/>
            </a:xfrm>
            <a:prstGeom prst="rect">
              <a:avLst/>
            </a:prstGeom>
            <a:noFill/>
          </p:spPr>
          <p:txBody>
            <a:bodyPr wrap="square" rtlCol="0">
              <a:spAutoFit/>
            </a:bodyPr>
            <a:lstStyle/>
            <a:p>
              <a:pPr algn="ctr"/>
              <a:r>
                <a:rPr lang="en-US" sz="1600" dirty="0" smtClean="0">
                  <a:latin typeface="+mn-lt"/>
                </a:rPr>
                <a:t>IOU Program Savings</a:t>
              </a:r>
              <a:endParaRPr lang="en-US" sz="1600" dirty="0">
                <a:latin typeface="+mn-lt"/>
              </a:endParaRPr>
            </a:p>
          </p:txBody>
        </p:sp>
        <p:sp>
          <p:nvSpPr>
            <p:cNvPr id="11" name="TextBox 10"/>
            <p:cNvSpPr txBox="1"/>
            <p:nvPr/>
          </p:nvSpPr>
          <p:spPr>
            <a:xfrm>
              <a:off x="3474498" y="4480663"/>
              <a:ext cx="1745574" cy="830997"/>
            </a:xfrm>
            <a:prstGeom prst="rect">
              <a:avLst/>
            </a:prstGeom>
            <a:noFill/>
          </p:spPr>
          <p:txBody>
            <a:bodyPr wrap="square" rtlCol="0">
              <a:spAutoFit/>
            </a:bodyPr>
            <a:lstStyle/>
            <a:p>
              <a:pPr algn="ctr"/>
              <a:r>
                <a:rPr lang="en-US" sz="1600" dirty="0" smtClean="0">
                  <a:latin typeface="+mn-lt"/>
                </a:rPr>
                <a:t>Codes &amp; Standards / Industry Standard Practice</a:t>
              </a:r>
              <a:endParaRPr lang="en-US" sz="1600" dirty="0">
                <a:latin typeface="+mn-lt"/>
              </a:endParaRPr>
            </a:p>
          </p:txBody>
        </p:sp>
        <p:cxnSp>
          <p:nvCxnSpPr>
            <p:cNvPr id="13" name="Straight Connector 12"/>
            <p:cNvCxnSpPr/>
            <p:nvPr/>
          </p:nvCxnSpPr>
          <p:spPr>
            <a:xfrm>
              <a:off x="2628309" y="3054198"/>
              <a:ext cx="606254" cy="951152"/>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712895" y="2341597"/>
              <a:ext cx="1569856" cy="830997"/>
            </a:xfrm>
            <a:prstGeom prst="rect">
              <a:avLst/>
            </a:prstGeom>
            <a:noFill/>
          </p:spPr>
          <p:txBody>
            <a:bodyPr wrap="square" rtlCol="0">
              <a:spAutoFit/>
            </a:bodyPr>
            <a:lstStyle/>
            <a:p>
              <a:r>
                <a:rPr lang="en-US" sz="1600" dirty="0" smtClean="0">
                  <a:latin typeface="+mn-lt"/>
                </a:rPr>
                <a:t>Energy savings in demand forecast</a:t>
              </a:r>
              <a:endParaRPr lang="en-US" sz="1600" dirty="0">
                <a:latin typeface="+mn-lt"/>
              </a:endParaRPr>
            </a:p>
          </p:txBody>
        </p:sp>
        <p:cxnSp>
          <p:nvCxnSpPr>
            <p:cNvPr id="18" name="Straight Arrow Connector 17"/>
            <p:cNvCxnSpPr/>
            <p:nvPr/>
          </p:nvCxnSpPr>
          <p:spPr>
            <a:xfrm flipV="1">
              <a:off x="3959932" y="5913276"/>
              <a:ext cx="612068" cy="1800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26" idx="1"/>
            </p:cNvCxnSpPr>
            <p:nvPr/>
          </p:nvCxnSpPr>
          <p:spPr>
            <a:xfrm flipH="1">
              <a:off x="5024747" y="2357668"/>
              <a:ext cx="1688313" cy="987520"/>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23728" y="5805264"/>
              <a:ext cx="1836204" cy="584775"/>
            </a:xfrm>
            <a:prstGeom prst="rect">
              <a:avLst/>
            </a:prstGeom>
            <a:noFill/>
          </p:spPr>
          <p:txBody>
            <a:bodyPr wrap="square" rtlCol="0">
              <a:spAutoFit/>
            </a:bodyPr>
            <a:lstStyle/>
            <a:p>
              <a:pPr algn="r"/>
              <a:r>
                <a:rPr lang="en-US" sz="1600" dirty="0" smtClean="0">
                  <a:latin typeface="+mn-lt"/>
                </a:rPr>
                <a:t>All unmet efficiency  market potential</a:t>
              </a:r>
              <a:endParaRPr lang="en-US" sz="1600" dirty="0">
                <a:latin typeface="+mn-lt"/>
              </a:endParaRPr>
            </a:p>
          </p:txBody>
        </p:sp>
        <p:sp>
          <p:nvSpPr>
            <p:cNvPr id="26" name="TextBox 25"/>
            <p:cNvSpPr txBox="1"/>
            <p:nvPr/>
          </p:nvSpPr>
          <p:spPr>
            <a:xfrm>
              <a:off x="6713060" y="2188390"/>
              <a:ext cx="1339021" cy="338554"/>
            </a:xfrm>
            <a:prstGeom prst="rect">
              <a:avLst/>
            </a:prstGeom>
            <a:noFill/>
          </p:spPr>
          <p:txBody>
            <a:bodyPr wrap="none" rtlCol="0">
              <a:spAutoFit/>
            </a:bodyPr>
            <a:lstStyle/>
            <a:p>
              <a:r>
                <a:rPr lang="en-US" sz="1600" dirty="0" smtClean="0">
                  <a:latin typeface="+mn-lt"/>
                </a:rPr>
                <a:t>Free ridership</a:t>
              </a:r>
              <a:endParaRPr lang="en-US" sz="1600" dirty="0">
                <a:latin typeface="+mn-lt"/>
              </a:endParaRPr>
            </a:p>
          </p:txBody>
        </p:sp>
        <p:cxnSp>
          <p:nvCxnSpPr>
            <p:cNvPr id="30" name="Straight Arrow Connector 29"/>
            <p:cNvCxnSpPr/>
            <p:nvPr/>
          </p:nvCxnSpPr>
          <p:spPr>
            <a:xfrm flipH="1" flipV="1">
              <a:off x="5004048" y="3933056"/>
              <a:ext cx="648072" cy="21602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71282" y="6005319"/>
              <a:ext cx="1560620" cy="584775"/>
            </a:xfrm>
            <a:prstGeom prst="rect">
              <a:avLst/>
            </a:prstGeom>
            <a:noFill/>
          </p:spPr>
          <p:txBody>
            <a:bodyPr wrap="none" rtlCol="0">
              <a:spAutoFit/>
            </a:bodyPr>
            <a:lstStyle/>
            <a:p>
              <a:r>
                <a:rPr lang="en-US" sz="1600" dirty="0" smtClean="0">
                  <a:latin typeface="+mn-lt"/>
                </a:rPr>
                <a:t>Double counted </a:t>
              </a:r>
            </a:p>
            <a:p>
              <a:r>
                <a:rPr lang="en-US" sz="1600" dirty="0" smtClean="0">
                  <a:latin typeface="+mn-lt"/>
                </a:rPr>
                <a:t>free ridership</a:t>
              </a:r>
              <a:endParaRPr lang="en-US" sz="1600" dirty="0">
                <a:latin typeface="+mn-lt"/>
              </a:endParaRPr>
            </a:p>
          </p:txBody>
        </p:sp>
        <p:cxnSp>
          <p:nvCxnSpPr>
            <p:cNvPr id="23" name="Straight Arrow Connector 22"/>
            <p:cNvCxnSpPr/>
            <p:nvPr/>
          </p:nvCxnSpPr>
          <p:spPr>
            <a:xfrm flipH="1" flipV="1">
              <a:off x="6084168" y="4797152"/>
              <a:ext cx="1075022" cy="5040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78685" y="5363633"/>
              <a:ext cx="1738874" cy="584775"/>
            </a:xfrm>
            <a:prstGeom prst="rect">
              <a:avLst/>
            </a:prstGeom>
            <a:noFill/>
          </p:spPr>
          <p:txBody>
            <a:bodyPr wrap="none" rtlCol="0">
              <a:spAutoFit/>
            </a:bodyPr>
            <a:lstStyle/>
            <a:p>
              <a:r>
                <a:rPr lang="en-US" sz="1600" dirty="0" smtClean="0">
                  <a:latin typeface="+mn-lt"/>
                </a:rPr>
                <a:t>Forecasted savings</a:t>
              </a:r>
            </a:p>
            <a:p>
              <a:r>
                <a:rPr lang="en-US" sz="1600" dirty="0" smtClean="0">
                  <a:latin typeface="+mn-lt"/>
                </a:rPr>
                <a:t>that did not occur</a:t>
              </a:r>
              <a:endParaRPr lang="en-US" sz="1600" dirty="0">
                <a:latin typeface="+mn-lt"/>
              </a:endParaRPr>
            </a:p>
          </p:txBody>
        </p:sp>
      </p:grpSp>
      <p:sp>
        <p:nvSpPr>
          <p:cNvPr id="3" name="TextBox 2"/>
          <p:cNvSpPr txBox="1"/>
          <p:nvPr/>
        </p:nvSpPr>
        <p:spPr>
          <a:xfrm>
            <a:off x="527135" y="1301859"/>
            <a:ext cx="8221329" cy="830997"/>
          </a:xfrm>
          <a:prstGeom prst="rect">
            <a:avLst/>
          </a:prstGeom>
          <a:noFill/>
        </p:spPr>
        <p:txBody>
          <a:bodyPr wrap="square" rtlCol="0">
            <a:spAutoFit/>
          </a:bodyPr>
          <a:lstStyle/>
          <a:p>
            <a:r>
              <a:rPr lang="en-US" sz="1600" dirty="0" smtClean="0">
                <a:latin typeface="+mn-lt"/>
              </a:rPr>
              <a:t>The CPUC contracts Navigant to identify all potential energy saving available, establish savings goals for the program administrators to achieve, and works with CEC to ensure that the savings are accurately forecasted, including naturally occurring and savings from codes and standards.</a:t>
            </a:r>
            <a:endParaRPr lang="en-US" sz="1600" dirty="0">
              <a:latin typeface="+mn-lt"/>
            </a:endParaRPr>
          </a:p>
        </p:txBody>
      </p:sp>
      <p:sp>
        <p:nvSpPr>
          <p:cNvPr id="12" name="Footer Placeholder 11"/>
          <p:cNvSpPr>
            <a:spLocks noGrp="1"/>
          </p:cNvSpPr>
          <p:nvPr>
            <p:ph type="ftr" sz="quarter" idx="11"/>
          </p:nvPr>
        </p:nvSpPr>
        <p:spPr/>
        <p:txBody>
          <a:bodyPr/>
          <a:lstStyle/>
          <a:p>
            <a:pPr>
              <a:defRPr/>
            </a:pPr>
            <a:r>
              <a:rPr lang="en-US" smtClean="0"/>
              <a:t>California Public Utilities Commission</a:t>
            </a:r>
            <a:endParaRPr lang="en-US"/>
          </a:p>
        </p:txBody>
      </p:sp>
      <p:sp>
        <p:nvSpPr>
          <p:cNvPr id="14" name="Slide Number Placeholder 13"/>
          <p:cNvSpPr>
            <a:spLocks noGrp="1"/>
          </p:cNvSpPr>
          <p:nvPr>
            <p:ph type="sldNum" sz="quarter" idx="12"/>
          </p:nvPr>
        </p:nvSpPr>
        <p:spPr/>
        <p:txBody>
          <a:bodyPr/>
          <a:lstStyle/>
          <a:p>
            <a:pPr>
              <a:defRPr/>
            </a:pPr>
            <a:fld id="{9E5D442B-243E-48AA-9AD6-BCB403E08549}" type="slidenum">
              <a:rPr lang="en-US" smtClean="0"/>
              <a:pPr>
                <a:defRPr/>
              </a:pPr>
              <a:t>7</a:t>
            </a:fld>
            <a:endParaRPr lang="en-US"/>
          </a:p>
        </p:txBody>
      </p:sp>
    </p:spTree>
    <p:extLst>
      <p:ext uri="{BB962C8B-B14F-4D97-AF65-F5344CB8AC3E}">
        <p14:creationId xmlns:p14="http://schemas.microsoft.com/office/powerpoint/2010/main" val="2972810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60757"/>
          </a:xfrm>
        </p:spPr>
        <p:txBody>
          <a:bodyPr>
            <a:normAutofit/>
          </a:bodyPr>
          <a:lstStyle/>
          <a:p>
            <a:r>
              <a:rPr lang="en-US" dirty="0" smtClean="0"/>
              <a:t>The Ideal Energy Efficiency Forecast</a:t>
            </a:r>
            <a:endParaRPr lang="en-US" dirty="0"/>
          </a:p>
        </p:txBody>
      </p:sp>
      <p:grpSp>
        <p:nvGrpSpPr>
          <p:cNvPr id="20" name="Group 19"/>
          <p:cNvGrpSpPr/>
          <p:nvPr/>
        </p:nvGrpSpPr>
        <p:grpSpPr>
          <a:xfrm>
            <a:off x="1062766" y="2168256"/>
            <a:ext cx="5809398" cy="4617224"/>
            <a:chOff x="1837472" y="1772815"/>
            <a:chExt cx="5809398" cy="4617224"/>
          </a:xfrm>
        </p:grpSpPr>
        <p:sp>
          <p:nvSpPr>
            <p:cNvPr id="7" name="Oval 6"/>
            <p:cNvSpPr/>
            <p:nvPr/>
          </p:nvSpPr>
          <p:spPr>
            <a:xfrm>
              <a:off x="2915816" y="1772815"/>
              <a:ext cx="4591130" cy="4114037"/>
            </a:xfrm>
            <a:prstGeom prst="ellipse">
              <a:avLst/>
            </a:prstGeom>
            <a:solidFill>
              <a:schemeClr val="bg1">
                <a:lumMod val="75000"/>
                <a:alpha val="72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Oval 3"/>
            <p:cNvSpPr/>
            <p:nvPr/>
          </p:nvSpPr>
          <p:spPr>
            <a:xfrm rot="20489922">
              <a:off x="5287305" y="1920961"/>
              <a:ext cx="2149397" cy="2968720"/>
            </a:xfrm>
            <a:prstGeom prst="ellipse">
              <a:avLst/>
            </a:prstGeom>
            <a:solidFill>
              <a:srgbClr val="FFC0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Oval 4"/>
            <p:cNvSpPr/>
            <p:nvPr/>
          </p:nvSpPr>
          <p:spPr>
            <a:xfrm rot="594155">
              <a:off x="3303398" y="4063082"/>
              <a:ext cx="3244297" cy="1769533"/>
            </a:xfrm>
            <a:prstGeom prst="ellipse">
              <a:avLst/>
            </a:prstGeom>
            <a:solidFill>
              <a:srgbClr val="00B0F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Oval 5"/>
            <p:cNvSpPr/>
            <p:nvPr/>
          </p:nvSpPr>
          <p:spPr>
            <a:xfrm rot="2192026">
              <a:off x="3106021" y="1929792"/>
              <a:ext cx="2194900" cy="2752621"/>
            </a:xfrm>
            <a:prstGeom prst="ellipse">
              <a:avLst/>
            </a:prstGeom>
            <a:solidFill>
              <a:srgbClr val="00B050">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8" name="Oval 7"/>
            <p:cNvSpPr/>
            <p:nvPr/>
          </p:nvSpPr>
          <p:spPr>
            <a:xfrm>
              <a:off x="2699791" y="1772816"/>
              <a:ext cx="4947079" cy="41764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n>
                  <a:solidFill>
                    <a:srgbClr val="C00000"/>
                  </a:solidFill>
                </a:ln>
              </a:endParaRPr>
            </a:p>
          </p:txBody>
        </p:sp>
        <p:sp>
          <p:nvSpPr>
            <p:cNvPr id="9" name="TextBox 8"/>
            <p:cNvSpPr txBox="1"/>
            <p:nvPr/>
          </p:nvSpPr>
          <p:spPr>
            <a:xfrm>
              <a:off x="3805289" y="2879632"/>
              <a:ext cx="1296144" cy="584775"/>
            </a:xfrm>
            <a:prstGeom prst="rect">
              <a:avLst/>
            </a:prstGeom>
            <a:noFill/>
          </p:spPr>
          <p:txBody>
            <a:bodyPr wrap="square" rtlCol="0">
              <a:spAutoFit/>
            </a:bodyPr>
            <a:lstStyle/>
            <a:p>
              <a:r>
                <a:rPr lang="en-US" sz="1600" dirty="0" smtClean="0">
                  <a:latin typeface="+mn-lt"/>
                </a:rPr>
                <a:t>Naturally Occurring</a:t>
              </a:r>
              <a:endParaRPr lang="en-US" sz="1600" dirty="0">
                <a:latin typeface="+mn-lt"/>
              </a:endParaRPr>
            </a:p>
          </p:txBody>
        </p:sp>
        <p:sp>
          <p:nvSpPr>
            <p:cNvPr id="10" name="TextBox 9"/>
            <p:cNvSpPr txBox="1"/>
            <p:nvPr/>
          </p:nvSpPr>
          <p:spPr>
            <a:xfrm>
              <a:off x="5875176" y="3125297"/>
              <a:ext cx="1080120" cy="584775"/>
            </a:xfrm>
            <a:prstGeom prst="rect">
              <a:avLst/>
            </a:prstGeom>
            <a:noFill/>
          </p:spPr>
          <p:txBody>
            <a:bodyPr wrap="square" rtlCol="0">
              <a:spAutoFit/>
            </a:bodyPr>
            <a:lstStyle/>
            <a:p>
              <a:r>
                <a:rPr lang="en-US" sz="1600" dirty="0" smtClean="0">
                  <a:latin typeface="+mn-lt"/>
                </a:rPr>
                <a:t>IOU Programs</a:t>
              </a:r>
              <a:endParaRPr lang="en-US" sz="1600" dirty="0">
                <a:latin typeface="+mn-lt"/>
              </a:endParaRPr>
            </a:p>
          </p:txBody>
        </p:sp>
        <p:sp>
          <p:nvSpPr>
            <p:cNvPr id="11" name="TextBox 10"/>
            <p:cNvSpPr txBox="1"/>
            <p:nvPr/>
          </p:nvSpPr>
          <p:spPr>
            <a:xfrm>
              <a:off x="4231065" y="4777988"/>
              <a:ext cx="1260242" cy="830997"/>
            </a:xfrm>
            <a:prstGeom prst="rect">
              <a:avLst/>
            </a:prstGeom>
            <a:noFill/>
          </p:spPr>
          <p:txBody>
            <a:bodyPr wrap="square" rtlCol="0">
              <a:spAutoFit/>
            </a:bodyPr>
            <a:lstStyle/>
            <a:p>
              <a:r>
                <a:rPr lang="en-US" sz="1600" dirty="0" smtClean="0">
                  <a:latin typeface="+mn-lt"/>
                </a:rPr>
                <a:t>Codes &amp; Standards and ISP</a:t>
              </a:r>
              <a:endParaRPr lang="en-US" sz="1600" dirty="0">
                <a:latin typeface="+mn-lt"/>
              </a:endParaRPr>
            </a:p>
          </p:txBody>
        </p:sp>
        <p:cxnSp>
          <p:nvCxnSpPr>
            <p:cNvPr id="13" name="Straight Connector 12"/>
            <p:cNvCxnSpPr/>
            <p:nvPr/>
          </p:nvCxnSpPr>
          <p:spPr>
            <a:xfrm>
              <a:off x="2123728" y="2638052"/>
              <a:ext cx="792088" cy="1442215"/>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837472" y="1899388"/>
              <a:ext cx="1569856" cy="830997"/>
            </a:xfrm>
            <a:prstGeom prst="rect">
              <a:avLst/>
            </a:prstGeom>
            <a:noFill/>
          </p:spPr>
          <p:txBody>
            <a:bodyPr wrap="square" rtlCol="0">
              <a:spAutoFit/>
            </a:bodyPr>
            <a:lstStyle/>
            <a:p>
              <a:r>
                <a:rPr lang="en-US" sz="1600" dirty="0" smtClean="0">
                  <a:latin typeface="+mn-lt"/>
                </a:rPr>
                <a:t>Energy savings in demand forecast</a:t>
              </a:r>
              <a:endParaRPr lang="en-US" sz="1600" dirty="0">
                <a:latin typeface="+mn-lt"/>
              </a:endParaRPr>
            </a:p>
          </p:txBody>
        </p:sp>
        <p:cxnSp>
          <p:nvCxnSpPr>
            <p:cNvPr id="18" name="Straight Arrow Connector 17"/>
            <p:cNvCxnSpPr/>
            <p:nvPr/>
          </p:nvCxnSpPr>
          <p:spPr>
            <a:xfrm flipV="1">
              <a:off x="3959932" y="5913276"/>
              <a:ext cx="612068" cy="1800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23728" y="5805264"/>
              <a:ext cx="1836204" cy="584775"/>
            </a:xfrm>
            <a:prstGeom prst="rect">
              <a:avLst/>
            </a:prstGeom>
            <a:noFill/>
          </p:spPr>
          <p:txBody>
            <a:bodyPr wrap="square" rtlCol="0">
              <a:spAutoFit/>
            </a:bodyPr>
            <a:lstStyle/>
            <a:p>
              <a:pPr algn="r"/>
              <a:r>
                <a:rPr lang="en-US" sz="1600" dirty="0" smtClean="0">
                  <a:latin typeface="+mn-lt"/>
                </a:rPr>
                <a:t>Energy efficiency  market potential</a:t>
              </a:r>
              <a:endParaRPr lang="en-US" sz="1600" dirty="0">
                <a:latin typeface="+mn-lt"/>
              </a:endParaRPr>
            </a:p>
          </p:txBody>
        </p:sp>
      </p:grpSp>
      <p:sp>
        <p:nvSpPr>
          <p:cNvPr id="3" name="Rectangle 2"/>
          <p:cNvSpPr/>
          <p:nvPr/>
        </p:nvSpPr>
        <p:spPr>
          <a:xfrm>
            <a:off x="683568" y="1157843"/>
            <a:ext cx="8136904" cy="830997"/>
          </a:xfrm>
          <a:prstGeom prst="rect">
            <a:avLst/>
          </a:prstGeom>
        </p:spPr>
        <p:txBody>
          <a:bodyPr wrap="square">
            <a:spAutoFit/>
          </a:bodyPr>
          <a:lstStyle/>
          <a:p>
            <a:r>
              <a:rPr lang="en-US" sz="1600" dirty="0">
                <a:latin typeface="+mn-lt"/>
              </a:rPr>
              <a:t>In ideal world, all market potential is captured by IOU programs, codes &amp; standards, industrial practice and naturally occurring savings. It is all accurately counted in the demand forecast to avoid future generation</a:t>
            </a:r>
          </a:p>
        </p:txBody>
      </p:sp>
      <p:sp>
        <p:nvSpPr>
          <p:cNvPr id="12" name="Footer Placeholder 11"/>
          <p:cNvSpPr>
            <a:spLocks noGrp="1"/>
          </p:cNvSpPr>
          <p:nvPr>
            <p:ph type="ftr" sz="quarter" idx="11"/>
          </p:nvPr>
        </p:nvSpPr>
        <p:spPr/>
        <p:txBody>
          <a:bodyPr/>
          <a:lstStyle/>
          <a:p>
            <a:pPr>
              <a:defRPr/>
            </a:pPr>
            <a:r>
              <a:rPr lang="en-US" smtClean="0"/>
              <a:t>California Public Utilities Commission</a:t>
            </a:r>
            <a:endParaRPr lang="en-US"/>
          </a:p>
        </p:txBody>
      </p:sp>
      <p:sp>
        <p:nvSpPr>
          <p:cNvPr id="14" name="Slide Number Placeholder 13"/>
          <p:cNvSpPr>
            <a:spLocks noGrp="1"/>
          </p:cNvSpPr>
          <p:nvPr>
            <p:ph type="sldNum" sz="quarter" idx="12"/>
          </p:nvPr>
        </p:nvSpPr>
        <p:spPr/>
        <p:txBody>
          <a:bodyPr/>
          <a:lstStyle/>
          <a:p>
            <a:pPr>
              <a:defRPr/>
            </a:pPr>
            <a:fld id="{9E5D442B-243E-48AA-9AD6-BCB403E08549}" type="slidenum">
              <a:rPr lang="en-US" smtClean="0"/>
              <a:pPr>
                <a:defRPr/>
              </a:pPr>
              <a:t>8</a:t>
            </a:fld>
            <a:endParaRPr lang="en-US"/>
          </a:p>
        </p:txBody>
      </p:sp>
    </p:spTree>
    <p:extLst>
      <p:ext uri="{BB962C8B-B14F-4D97-AF65-F5344CB8AC3E}">
        <p14:creationId xmlns:p14="http://schemas.microsoft.com/office/powerpoint/2010/main" val="2622052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926976"/>
          </a:xfrm>
        </p:spPr>
        <p:txBody>
          <a:bodyPr/>
          <a:lstStyle/>
          <a:p>
            <a:r>
              <a:rPr lang="en-US" sz="3200" dirty="0" smtClean="0"/>
              <a:t>Implications of inaccurately counting savings</a:t>
            </a:r>
            <a:endParaRPr lang="en-US" sz="3200" dirty="0"/>
          </a:p>
        </p:txBody>
      </p:sp>
      <p:grpSp>
        <p:nvGrpSpPr>
          <p:cNvPr id="20" name="Group 19"/>
          <p:cNvGrpSpPr/>
          <p:nvPr/>
        </p:nvGrpSpPr>
        <p:grpSpPr>
          <a:xfrm>
            <a:off x="1068675" y="1340768"/>
            <a:ext cx="6674178" cy="4971167"/>
            <a:chOff x="1843381" y="1618927"/>
            <a:chExt cx="6674178" cy="4971167"/>
          </a:xfrm>
        </p:grpSpPr>
        <p:sp>
          <p:nvSpPr>
            <p:cNvPr id="7" name="Oval 6"/>
            <p:cNvSpPr/>
            <p:nvPr/>
          </p:nvSpPr>
          <p:spPr>
            <a:xfrm>
              <a:off x="2915816" y="2276871"/>
              <a:ext cx="4243374" cy="3609981"/>
            </a:xfrm>
            <a:prstGeom prst="ellipse">
              <a:avLst/>
            </a:prstGeom>
            <a:solidFill>
              <a:schemeClr val="bg1">
                <a:lumMod val="75000"/>
                <a:alpha val="72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 name="Oval 3"/>
            <p:cNvSpPr/>
            <p:nvPr/>
          </p:nvSpPr>
          <p:spPr>
            <a:xfrm>
              <a:off x="3948762" y="2418855"/>
              <a:ext cx="2643744" cy="2628292"/>
            </a:xfrm>
            <a:prstGeom prst="ellipse">
              <a:avLst/>
            </a:prstGeom>
            <a:solidFill>
              <a:srgbClr val="FFC0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Oval 4"/>
            <p:cNvSpPr/>
            <p:nvPr/>
          </p:nvSpPr>
          <p:spPr>
            <a:xfrm>
              <a:off x="3203848" y="2962674"/>
              <a:ext cx="2880320" cy="2662570"/>
            </a:xfrm>
            <a:prstGeom prst="ellipse">
              <a:avLst/>
            </a:prstGeom>
            <a:solidFill>
              <a:srgbClr val="00B0F0">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Oval 5"/>
            <p:cNvSpPr/>
            <p:nvPr/>
          </p:nvSpPr>
          <p:spPr>
            <a:xfrm>
              <a:off x="3247301" y="2365830"/>
              <a:ext cx="2952327" cy="2448273"/>
            </a:xfrm>
            <a:prstGeom prst="ellipse">
              <a:avLst/>
            </a:prstGeom>
            <a:solidFill>
              <a:srgbClr val="00B050">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8" name="Oval 7"/>
            <p:cNvSpPr/>
            <p:nvPr/>
          </p:nvSpPr>
          <p:spPr>
            <a:xfrm>
              <a:off x="2699791" y="1772816"/>
              <a:ext cx="4947079" cy="41764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TextBox 8"/>
            <p:cNvSpPr txBox="1"/>
            <p:nvPr/>
          </p:nvSpPr>
          <p:spPr>
            <a:xfrm>
              <a:off x="3347864" y="2962673"/>
              <a:ext cx="1296144" cy="584775"/>
            </a:xfrm>
            <a:prstGeom prst="rect">
              <a:avLst/>
            </a:prstGeom>
            <a:noFill/>
          </p:spPr>
          <p:txBody>
            <a:bodyPr wrap="square" rtlCol="0">
              <a:spAutoFit/>
            </a:bodyPr>
            <a:lstStyle/>
            <a:p>
              <a:r>
                <a:rPr lang="en-US" sz="1600" dirty="0" smtClean="0">
                  <a:latin typeface="+mn-lt"/>
                </a:rPr>
                <a:t>Naturally Occurring</a:t>
              </a:r>
              <a:endParaRPr lang="en-US" sz="1600" dirty="0">
                <a:latin typeface="+mn-lt"/>
              </a:endParaRPr>
            </a:p>
          </p:txBody>
        </p:sp>
        <p:sp>
          <p:nvSpPr>
            <p:cNvPr id="10" name="TextBox 9"/>
            <p:cNvSpPr txBox="1"/>
            <p:nvPr/>
          </p:nvSpPr>
          <p:spPr>
            <a:xfrm>
              <a:off x="5436096" y="3471391"/>
              <a:ext cx="1080120" cy="584775"/>
            </a:xfrm>
            <a:prstGeom prst="rect">
              <a:avLst/>
            </a:prstGeom>
            <a:noFill/>
          </p:spPr>
          <p:txBody>
            <a:bodyPr wrap="square" rtlCol="0">
              <a:spAutoFit/>
            </a:bodyPr>
            <a:lstStyle/>
            <a:p>
              <a:r>
                <a:rPr lang="en-US" sz="1600" dirty="0" smtClean="0">
                  <a:latin typeface="+mn-lt"/>
                </a:rPr>
                <a:t>IOU Programs</a:t>
              </a:r>
              <a:endParaRPr lang="en-US" sz="1600" dirty="0">
                <a:latin typeface="+mn-lt"/>
              </a:endParaRPr>
            </a:p>
          </p:txBody>
        </p:sp>
        <p:sp>
          <p:nvSpPr>
            <p:cNvPr id="11" name="TextBox 10"/>
            <p:cNvSpPr txBox="1"/>
            <p:nvPr/>
          </p:nvSpPr>
          <p:spPr>
            <a:xfrm>
              <a:off x="4031940" y="4715271"/>
              <a:ext cx="1080120" cy="830997"/>
            </a:xfrm>
            <a:prstGeom prst="rect">
              <a:avLst/>
            </a:prstGeom>
            <a:noFill/>
          </p:spPr>
          <p:txBody>
            <a:bodyPr wrap="square" rtlCol="0">
              <a:spAutoFit/>
            </a:bodyPr>
            <a:lstStyle/>
            <a:p>
              <a:r>
                <a:rPr lang="en-US" sz="1600" dirty="0" smtClean="0">
                  <a:latin typeface="+mn-lt"/>
                </a:rPr>
                <a:t>Codes &amp; Standards ISP</a:t>
              </a:r>
              <a:endParaRPr lang="en-US" sz="1600" dirty="0">
                <a:latin typeface="+mn-lt"/>
              </a:endParaRPr>
            </a:p>
          </p:txBody>
        </p:sp>
        <p:cxnSp>
          <p:nvCxnSpPr>
            <p:cNvPr id="13" name="Straight Connector 12"/>
            <p:cNvCxnSpPr/>
            <p:nvPr/>
          </p:nvCxnSpPr>
          <p:spPr>
            <a:xfrm>
              <a:off x="2123728" y="2384884"/>
              <a:ext cx="792088" cy="1317339"/>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843381" y="1618927"/>
              <a:ext cx="1569856" cy="830997"/>
            </a:xfrm>
            <a:prstGeom prst="rect">
              <a:avLst/>
            </a:prstGeom>
            <a:noFill/>
          </p:spPr>
          <p:txBody>
            <a:bodyPr wrap="square" rtlCol="0">
              <a:spAutoFit/>
            </a:bodyPr>
            <a:lstStyle/>
            <a:p>
              <a:r>
                <a:rPr lang="en-US" sz="1600" dirty="0" smtClean="0">
                  <a:latin typeface="+mn-lt"/>
                </a:rPr>
                <a:t>Energy savings in demand forecast</a:t>
              </a:r>
              <a:endParaRPr lang="en-US" sz="1600" dirty="0">
                <a:latin typeface="+mn-lt"/>
              </a:endParaRPr>
            </a:p>
          </p:txBody>
        </p:sp>
        <p:cxnSp>
          <p:nvCxnSpPr>
            <p:cNvPr id="18" name="Straight Arrow Connector 17"/>
            <p:cNvCxnSpPr/>
            <p:nvPr/>
          </p:nvCxnSpPr>
          <p:spPr>
            <a:xfrm flipV="1">
              <a:off x="3959932" y="5913276"/>
              <a:ext cx="612068" cy="1800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270634" y="1772816"/>
              <a:ext cx="813534" cy="1070247"/>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23728" y="5805264"/>
              <a:ext cx="1836204" cy="584775"/>
            </a:xfrm>
            <a:prstGeom prst="rect">
              <a:avLst/>
            </a:prstGeom>
            <a:noFill/>
          </p:spPr>
          <p:txBody>
            <a:bodyPr wrap="square" rtlCol="0">
              <a:spAutoFit/>
            </a:bodyPr>
            <a:lstStyle/>
            <a:p>
              <a:pPr algn="r"/>
              <a:r>
                <a:rPr lang="en-US" sz="1600" dirty="0" smtClean="0">
                  <a:latin typeface="+mn-lt"/>
                </a:rPr>
                <a:t>All unmet efficiency  market potential</a:t>
              </a:r>
              <a:endParaRPr lang="en-US" sz="1600" dirty="0">
                <a:latin typeface="+mn-lt"/>
              </a:endParaRPr>
            </a:p>
          </p:txBody>
        </p:sp>
        <p:sp>
          <p:nvSpPr>
            <p:cNvPr id="26" name="TextBox 25"/>
            <p:cNvSpPr txBox="1"/>
            <p:nvPr/>
          </p:nvSpPr>
          <p:spPr>
            <a:xfrm>
              <a:off x="6156175" y="1618927"/>
              <a:ext cx="1339021" cy="338554"/>
            </a:xfrm>
            <a:prstGeom prst="rect">
              <a:avLst/>
            </a:prstGeom>
            <a:noFill/>
          </p:spPr>
          <p:txBody>
            <a:bodyPr wrap="none" rtlCol="0">
              <a:spAutoFit/>
            </a:bodyPr>
            <a:lstStyle/>
            <a:p>
              <a:r>
                <a:rPr lang="en-US" sz="1600" dirty="0" smtClean="0">
                  <a:latin typeface="+mn-lt"/>
                </a:rPr>
                <a:t>Free ridership</a:t>
              </a:r>
              <a:endParaRPr lang="en-US" sz="1600" dirty="0">
                <a:latin typeface="+mn-lt"/>
              </a:endParaRPr>
            </a:p>
          </p:txBody>
        </p:sp>
        <p:cxnSp>
          <p:nvCxnSpPr>
            <p:cNvPr id="30" name="Straight Arrow Connector 29"/>
            <p:cNvCxnSpPr/>
            <p:nvPr/>
          </p:nvCxnSpPr>
          <p:spPr>
            <a:xfrm flipH="1" flipV="1">
              <a:off x="5004048" y="3933056"/>
              <a:ext cx="648072" cy="21602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71282" y="6005319"/>
              <a:ext cx="1560620" cy="584775"/>
            </a:xfrm>
            <a:prstGeom prst="rect">
              <a:avLst/>
            </a:prstGeom>
            <a:noFill/>
          </p:spPr>
          <p:txBody>
            <a:bodyPr wrap="none" rtlCol="0">
              <a:spAutoFit/>
            </a:bodyPr>
            <a:lstStyle/>
            <a:p>
              <a:r>
                <a:rPr lang="en-US" sz="1600" dirty="0" smtClean="0">
                  <a:latin typeface="+mn-lt"/>
                </a:rPr>
                <a:t>Double counted </a:t>
              </a:r>
            </a:p>
            <a:p>
              <a:r>
                <a:rPr lang="en-US" sz="1600" dirty="0" smtClean="0">
                  <a:latin typeface="+mn-lt"/>
                </a:rPr>
                <a:t>free ridership</a:t>
              </a:r>
              <a:endParaRPr lang="en-US" sz="1600" dirty="0">
                <a:latin typeface="+mn-lt"/>
              </a:endParaRPr>
            </a:p>
          </p:txBody>
        </p:sp>
        <p:cxnSp>
          <p:nvCxnSpPr>
            <p:cNvPr id="23" name="Straight Arrow Connector 22"/>
            <p:cNvCxnSpPr/>
            <p:nvPr/>
          </p:nvCxnSpPr>
          <p:spPr>
            <a:xfrm flipH="1" flipV="1">
              <a:off x="6516216" y="4814103"/>
              <a:ext cx="606969" cy="5675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78685" y="5363633"/>
              <a:ext cx="1738874" cy="584775"/>
            </a:xfrm>
            <a:prstGeom prst="rect">
              <a:avLst/>
            </a:prstGeom>
            <a:noFill/>
          </p:spPr>
          <p:txBody>
            <a:bodyPr wrap="none" rtlCol="0">
              <a:spAutoFit/>
            </a:bodyPr>
            <a:lstStyle/>
            <a:p>
              <a:r>
                <a:rPr lang="en-US" sz="1600" dirty="0" smtClean="0">
                  <a:latin typeface="+mn-lt"/>
                </a:rPr>
                <a:t>Forecasted savings</a:t>
              </a:r>
            </a:p>
            <a:p>
              <a:r>
                <a:rPr lang="en-US" sz="1600" dirty="0" smtClean="0">
                  <a:latin typeface="+mn-lt"/>
                </a:rPr>
                <a:t>that did not occur</a:t>
              </a:r>
              <a:endParaRPr lang="en-US" sz="1600" dirty="0">
                <a:latin typeface="+mn-lt"/>
              </a:endParaRPr>
            </a:p>
          </p:txBody>
        </p:sp>
      </p:grpSp>
      <p:sp>
        <p:nvSpPr>
          <p:cNvPr id="3" name="Footer Placeholder 2"/>
          <p:cNvSpPr>
            <a:spLocks noGrp="1"/>
          </p:cNvSpPr>
          <p:nvPr>
            <p:ph type="ftr" sz="quarter" idx="11"/>
          </p:nvPr>
        </p:nvSpPr>
        <p:spPr/>
        <p:txBody>
          <a:bodyPr/>
          <a:lstStyle/>
          <a:p>
            <a:pPr>
              <a:defRPr/>
            </a:pPr>
            <a:r>
              <a:rPr lang="en-US" smtClean="0"/>
              <a:t>California Public Utilities Commission</a:t>
            </a:r>
            <a:endParaRPr lang="en-US"/>
          </a:p>
        </p:txBody>
      </p:sp>
      <p:sp>
        <p:nvSpPr>
          <p:cNvPr id="12" name="Slide Number Placeholder 11"/>
          <p:cNvSpPr>
            <a:spLocks noGrp="1"/>
          </p:cNvSpPr>
          <p:nvPr>
            <p:ph type="sldNum" sz="quarter" idx="12"/>
          </p:nvPr>
        </p:nvSpPr>
        <p:spPr/>
        <p:txBody>
          <a:bodyPr/>
          <a:lstStyle/>
          <a:p>
            <a:pPr>
              <a:defRPr/>
            </a:pPr>
            <a:fld id="{9E5D442B-243E-48AA-9AD6-BCB403E08549}" type="slidenum">
              <a:rPr lang="en-US" smtClean="0"/>
              <a:pPr>
                <a:defRPr/>
              </a:pPr>
              <a:t>9</a:t>
            </a:fld>
            <a:endParaRPr lang="en-US"/>
          </a:p>
        </p:txBody>
      </p:sp>
    </p:spTree>
    <p:extLst>
      <p:ext uri="{BB962C8B-B14F-4D97-AF65-F5344CB8AC3E}">
        <p14:creationId xmlns:p14="http://schemas.microsoft.com/office/powerpoint/2010/main" val="2605264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12413</TotalTime>
  <Words>1790</Words>
  <Application>Microsoft Office PowerPoint</Application>
  <PresentationFormat>On-screen Show (4:3)</PresentationFormat>
  <Paragraphs>284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BASELINE POLICY FRAMEWORK</vt:lpstr>
      <vt:lpstr>Presentation Overview</vt:lpstr>
      <vt:lpstr>California energy efficiency policy framework </vt:lpstr>
      <vt:lpstr>Proceeding background on baseline</vt:lpstr>
      <vt:lpstr>Decision 14-10-046 Direction on Baseline</vt:lpstr>
      <vt:lpstr>Policy Context for Determining Appropriate Baseline Methodologies</vt:lpstr>
      <vt:lpstr>How The Commission Meets Its Legislative Mandate</vt:lpstr>
      <vt:lpstr>The Ideal Energy Efficiency Forecast</vt:lpstr>
      <vt:lpstr>Implications of inaccurately counting savings</vt:lpstr>
      <vt:lpstr>Energy efficiency forecast impacts need for future energy procurement</vt:lpstr>
      <vt:lpstr>Energy efficiency is the largest resource contribution to meeting load growth</vt:lpstr>
      <vt:lpstr>Savings estimates must be accurate to hit our forecasted goals</vt:lpstr>
      <vt:lpstr>The Energy Efficiency baseline conundrum</vt:lpstr>
      <vt:lpstr>The Types of Energy Savings Potential</vt:lpstr>
      <vt:lpstr>IOU programs designed to minimize free ridership</vt:lpstr>
      <vt:lpstr>Challenge #1: Overestimated Portfolio Savings</vt:lpstr>
      <vt:lpstr>Challenge #2: Underestimation of Free Ridership</vt:lpstr>
      <vt:lpstr>Challenge 1 + 2:  Significant Overestimation of Net Savings</vt:lpstr>
      <vt:lpstr>Adding Existing Baseline = Increased Uncertainty</vt:lpstr>
      <vt:lpstr>Efficiency baseline analysis Activities in progress</vt:lpstr>
      <vt:lpstr>Efficiency Baseline Analysis</vt:lpstr>
      <vt:lpstr>Energy Division Baseline White Paper</vt:lpstr>
      <vt:lpstr>CEC Analysis of Codes and Standards in the Demand Forecast</vt:lpstr>
      <vt:lpstr>Navigant’s Existing Baseline Analysis</vt:lpstr>
      <vt:lpstr>Next Steps</vt:lpstr>
    </vt:vector>
  </TitlesOfParts>
  <Company>CPUC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 Aaron</dc:creator>
  <cp:lastModifiedBy>Dina Mackin</cp:lastModifiedBy>
  <cp:revision>143</cp:revision>
  <cp:lastPrinted>2015-04-28T00:28:10Z</cp:lastPrinted>
  <dcterms:created xsi:type="dcterms:W3CDTF">2014-09-17T16:36:53Z</dcterms:created>
  <dcterms:modified xsi:type="dcterms:W3CDTF">2015-04-28T00:43:52Z</dcterms:modified>
</cp:coreProperties>
</file>