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948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B8FB-09DE-4757-892A-A82A7B5FC7AB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A5F7-25A0-4D6A-A6DA-B4FD27818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31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B8FB-09DE-4757-892A-A82A7B5FC7AB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A5F7-25A0-4D6A-A6DA-B4FD27818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5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B8FB-09DE-4757-892A-A82A7B5FC7AB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A5F7-25A0-4D6A-A6DA-B4FD27818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438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B8FB-09DE-4757-892A-A82A7B5FC7AB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A5F7-25A0-4D6A-A6DA-B4FD27818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51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B8FB-09DE-4757-892A-A82A7B5FC7AB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A5F7-25A0-4D6A-A6DA-B4FD27818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15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B8FB-09DE-4757-892A-A82A7B5FC7AB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A5F7-25A0-4D6A-A6DA-B4FD27818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2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B8FB-09DE-4757-892A-A82A7B5FC7AB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A5F7-25A0-4D6A-A6DA-B4FD27818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17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B8FB-09DE-4757-892A-A82A7B5FC7AB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A5F7-25A0-4D6A-A6DA-B4FD27818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60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B8FB-09DE-4757-892A-A82A7B5FC7AB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A5F7-25A0-4D6A-A6DA-B4FD27818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6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B8FB-09DE-4757-892A-A82A7B5FC7AB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A5F7-25A0-4D6A-A6DA-B4FD27818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01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B8FB-09DE-4757-892A-A82A7B5FC7AB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A5F7-25A0-4D6A-A6DA-B4FD27818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567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B8FB-09DE-4757-892A-A82A7B5FC7AB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3A5F7-25A0-4D6A-A6DA-B4FD27818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47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vgiworkinggroup@cpuc.ca.gov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tephanie.palmer@arb.ca.gov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VGI Communications Protocol Working Group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6/26/2017</a:t>
            </a:r>
          </a:p>
        </p:txBody>
      </p:sp>
    </p:spTree>
    <p:extLst>
      <p:ext uri="{BB962C8B-B14F-4D97-AF65-F5344CB8AC3E}">
        <p14:creationId xmlns:p14="http://schemas.microsoft.com/office/powerpoint/2010/main" val="3394393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38AA1F-33B0-44BA-909A-DA4330731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Missed Takeaways?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DB67F9E-E75E-4543-96A4-F35DCE966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Feedback can be sent to </a:t>
            </a:r>
            <a:r>
              <a:rPr lang="en-US" dirty="0">
                <a:hlinkClick r:id="rId2"/>
              </a:rPr>
              <a:t>vgiworkinggroup@cpuc.ca.gov</a:t>
            </a:r>
            <a:endParaRPr lang="en-US" dirty="0"/>
          </a:p>
          <a:p>
            <a:r>
              <a:rPr lang="en-US" dirty="0"/>
              <a:t>Can be discussed today as time allows</a:t>
            </a:r>
          </a:p>
        </p:txBody>
      </p:sp>
    </p:spTree>
    <p:extLst>
      <p:ext uri="{BB962C8B-B14F-4D97-AF65-F5344CB8AC3E}">
        <p14:creationId xmlns:p14="http://schemas.microsoft.com/office/powerpoint/2010/main" val="4047017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89991D-574E-4F6B-8CE3-D00C593FC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133600"/>
            <a:ext cx="8229600" cy="2057400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dk1"/>
                </a:solidFill>
              </a:rPr>
              <a:t>Status update from Use Case subgroup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999342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89991D-574E-4F6B-8CE3-D00C593FC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133600"/>
            <a:ext cx="8229600" cy="2057400"/>
          </a:xfrm>
        </p:spPr>
        <p:txBody>
          <a:bodyPr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solidFill>
                  <a:schemeClr val="dk1"/>
                </a:solidFill>
              </a:rPr>
              <a:t>Presentation and proposals by Joint IOUs and OEMs</a:t>
            </a:r>
            <a:endParaRPr lang="en-US" sz="6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26902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89991D-574E-4F6B-8CE3-D00C593FC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133600"/>
            <a:ext cx="8229600" cy="2057400"/>
          </a:xfrm>
        </p:spPr>
        <p:txBody>
          <a:bodyPr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solidFill>
                  <a:schemeClr val="dk1"/>
                </a:solidFill>
              </a:rPr>
              <a:t>New subgroup to map use case requirements to protocols </a:t>
            </a:r>
            <a:endParaRPr lang="en-US" sz="6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31637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89991D-574E-4F6B-8CE3-D00C593FC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133600"/>
            <a:ext cx="8229600" cy="2057400"/>
          </a:xfrm>
        </p:spPr>
        <p:txBody>
          <a:bodyPr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solidFill>
                  <a:schemeClr val="dk1"/>
                </a:solidFill>
              </a:rPr>
              <a:t>Wrap up, action items and next steps</a:t>
            </a:r>
            <a:endParaRPr lang="en-US" sz="6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9503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005137"/>
              </p:ext>
            </p:extLst>
          </p:nvPr>
        </p:nvGraphicFramePr>
        <p:xfrm>
          <a:off x="762000" y="1219202"/>
          <a:ext cx="7543800" cy="4952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76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4661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32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Start Time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Topic and Presenter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623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8:30 am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Roll Call, Agenda,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Highlight key takeaways from June 12</a:t>
                      </a:r>
                      <a:r>
                        <a:rPr lang="en-US" sz="180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 in person meeting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11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8:45 am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update from Use Case subgroup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11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9:00 am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Presentation and proposals by Joint IOUs and OEMs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11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9:20 am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Questions/ Discussion on presentation and proposals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11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10:15 am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Demonstration of Use case requirements template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11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11:00 am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Questions / Discussion on template from group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311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12:00 pm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subgroup to map use case requirements to protocols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106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1:00 pm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Questions / Discussion about formation of new subgroup  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6097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1:30 pm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Wrap up, action items and next steps </a:t>
                      </a:r>
                      <a:endParaRPr lang="en-US" sz="1800" u="none" strike="noStrike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065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Takeaway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sz="3800" dirty="0"/>
              <a:t>Communication to the Working Group</a:t>
            </a:r>
          </a:p>
          <a:p>
            <a:pPr lvl="0"/>
            <a:r>
              <a:rPr lang="en-US" sz="3800" dirty="0"/>
              <a:t>Creation of requirements from the use cases</a:t>
            </a:r>
          </a:p>
          <a:p>
            <a:pPr lvl="0"/>
            <a:r>
              <a:rPr lang="en-US" sz="3800" dirty="0"/>
              <a:t>Clarity to the Marketplace</a:t>
            </a:r>
          </a:p>
          <a:p>
            <a:pPr lvl="0"/>
            <a:r>
              <a:rPr lang="en-US" sz="3800" dirty="0"/>
              <a:t>Communication from Utilities in DR/DER programs</a:t>
            </a:r>
          </a:p>
          <a:p>
            <a:pPr lvl="0"/>
            <a:r>
              <a:rPr lang="en-US" sz="3800" dirty="0"/>
              <a:t>Input by group on the nature of how value is evaluated</a:t>
            </a:r>
          </a:p>
          <a:p>
            <a:r>
              <a:rPr lang="en-US" sz="3800" dirty="0"/>
              <a:t>There are a range of implementation and  O&amp;M costs that need to be considered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01459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Communications to the Working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Mandate on EV/EVSE communications</a:t>
            </a:r>
          </a:p>
          <a:p>
            <a:pPr lvl="1"/>
            <a:r>
              <a:rPr lang="en-US" dirty="0"/>
              <a:t>We heard participants’ confusion whether we are focusing only on the EV to EVSE. </a:t>
            </a:r>
          </a:p>
          <a:p>
            <a:pPr lvl="2"/>
            <a:r>
              <a:rPr lang="en-US" dirty="0"/>
              <a:t>We needed to better explain why we’re looking at the entire set of communications, but our scope only speaks to the EV</a:t>
            </a:r>
            <a:r>
              <a:rPr lang="en-US" dirty="0">
                <a:sym typeface="Wingdings" panose="05000000000000000000" pitchFamily="2" charset="2"/>
              </a:rPr>
              <a:t></a:t>
            </a:r>
            <a:r>
              <a:rPr lang="en-US" dirty="0"/>
              <a:t>EVSE communications</a:t>
            </a:r>
          </a:p>
          <a:p>
            <a:pPr lvl="1"/>
            <a:r>
              <a:rPr lang="en-US" dirty="0"/>
              <a:t>We sent an email to the working group last week to clarify our intent and purpose of the working group.</a:t>
            </a:r>
          </a:p>
          <a:p>
            <a:pPr lvl="1"/>
            <a:r>
              <a:rPr lang="en-US" dirty="0"/>
              <a:t>Open to bifurcating focus area (d) by adding (e) for BEMS </a:t>
            </a:r>
            <a:r>
              <a:rPr lang="en-US" dirty="0">
                <a:sym typeface="Wingdings" panose="05000000000000000000" pitchFamily="2" charset="2"/>
              </a:rPr>
              <a:t>EV</a:t>
            </a:r>
            <a:r>
              <a:rPr lang="en-US" dirty="0"/>
              <a:t>  and adding (f) to address  NSP </a:t>
            </a:r>
            <a:r>
              <a:rPr lang="en-US" dirty="0">
                <a:sym typeface="Wingdings" panose="05000000000000000000" pitchFamily="2" charset="2"/>
              </a:rPr>
              <a:t> BEMS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712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Creation of requirements from use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Submitter of the use case to populate excel sheet outlined later in meeting</a:t>
            </a:r>
          </a:p>
          <a:p>
            <a:r>
              <a:rPr lang="en-US" dirty="0"/>
              <a:t>Input to be sent to </a:t>
            </a:r>
            <a:r>
              <a:rPr lang="en-US" dirty="0">
                <a:hlinkClick r:id="rId2"/>
              </a:rPr>
              <a:t>Stephanie.palmer@arb.ca.gov</a:t>
            </a:r>
            <a:endParaRPr lang="en-US" dirty="0"/>
          </a:p>
          <a:p>
            <a:r>
              <a:rPr lang="en-US" dirty="0"/>
              <a:t>Requirements to be used by subgroup (to be convened) to map standards to needs</a:t>
            </a:r>
          </a:p>
          <a:p>
            <a:pPr lvl="1"/>
            <a:r>
              <a:rPr lang="en-US" dirty="0"/>
              <a:t>This work won’t be a part of the Use Case group’s duties </a:t>
            </a:r>
          </a:p>
        </p:txBody>
      </p:sp>
    </p:spTree>
    <p:extLst>
      <p:ext uri="{BB962C8B-B14F-4D97-AF65-F5344CB8AC3E}">
        <p14:creationId xmlns:p14="http://schemas.microsoft.com/office/powerpoint/2010/main" val="140900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AA2A29-D30D-4C21-9577-952C63838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Clarity to the Marketplace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C453BF3-EDBA-4367-82CA-92AC6B26B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Participants emphasized that there is a real danger to confusing the marketplace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Care must be taken to provide the clarity needed to keep momentum and not incent people to delay adoption until a clear “winner” is decided on standards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Current momentum is built on a decade long standards push by many in the room/on </a:t>
            </a:r>
            <a:r>
              <a:rPr lang="en-US" dirty="0" err="1"/>
              <a:t>webex</a:t>
            </a:r>
            <a:endParaRPr lang="en-US" dirty="0"/>
          </a:p>
          <a:p>
            <a:pPr lvl="1"/>
            <a:r>
              <a:rPr lang="en-US" dirty="0"/>
              <a:t>Amount of work required to develop standards make it unlikely for a previously unknown standard to replace those currently available.  </a:t>
            </a:r>
          </a:p>
          <a:p>
            <a:pPr lvl="1"/>
            <a:r>
              <a:rPr lang="en-US" dirty="0"/>
              <a:t>Existing standards may evolve and be amended, though</a:t>
            </a:r>
          </a:p>
        </p:txBody>
      </p:sp>
    </p:spTree>
    <p:extLst>
      <p:ext uri="{BB962C8B-B14F-4D97-AF65-F5344CB8AC3E}">
        <p14:creationId xmlns:p14="http://schemas.microsoft.com/office/powerpoint/2010/main" val="3442424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83AB16-40F2-41B0-A456-B561AC861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 from Utilities in DR/DER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9E77E6A-3E2C-4F39-83D3-3DB24C6B8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this point, there appear to be two standards used by utilities in administering DR/DER programs</a:t>
            </a:r>
          </a:p>
          <a:p>
            <a:pPr lvl="1"/>
            <a:r>
              <a:rPr lang="en-US" dirty="0"/>
              <a:t>SEP 2.0 (IEEE 2030.5)</a:t>
            </a:r>
          </a:p>
          <a:p>
            <a:pPr lvl="1"/>
            <a:r>
              <a:rPr lang="en-US" dirty="0" err="1"/>
              <a:t>OpenADR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26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E5F890-52AF-4625-9340-A5DC5B53F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Input on the nature of how value is evaluated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3FB89CF-04A5-4D4F-ADC4-176CB2606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some use cases, a standard may not be required but will provide incremental value </a:t>
            </a:r>
          </a:p>
          <a:p>
            <a:r>
              <a:rPr lang="en-US" dirty="0"/>
              <a:t>Driving experience is valued (by the OEMs) at the similar levels as the monetary benefit to the customer</a:t>
            </a:r>
          </a:p>
          <a:p>
            <a:r>
              <a:rPr lang="en-US" dirty="0"/>
              <a:t>There is a lack of clarity on who the “customer” is in certain use cases and we need to understand where value lies for multiple parties</a:t>
            </a:r>
          </a:p>
        </p:txBody>
      </p:sp>
    </p:spTree>
    <p:extLst>
      <p:ext uri="{BB962C8B-B14F-4D97-AF65-F5344CB8AC3E}">
        <p14:creationId xmlns:p14="http://schemas.microsoft.com/office/powerpoint/2010/main" val="4076913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71CFEE-E3C2-4170-98AF-C200D29DB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Ranges of 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B7ADB09-A0AF-4D92-B2FA-283DEE3AD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/>
              <a:t>O&amp;M costs of EVSEs with communication (any standard) need to be quantified</a:t>
            </a:r>
          </a:p>
          <a:p>
            <a:r>
              <a:rPr lang="en-US" dirty="0"/>
              <a:t>The costs of the hardware for implementing communications in EVSE’s vary from $2 to $110 per unit depending on how you quantify them</a:t>
            </a:r>
          </a:p>
          <a:p>
            <a:r>
              <a:rPr lang="en-US" dirty="0"/>
              <a:t>The incremental cost of adding communications capability to a new L2 EVSE is on the order of $25</a:t>
            </a:r>
          </a:p>
          <a:p>
            <a:r>
              <a:rPr lang="en-US" dirty="0"/>
              <a:t>The cost of a lack of a standard is not clear</a:t>
            </a:r>
          </a:p>
        </p:txBody>
      </p:sp>
    </p:spTree>
    <p:extLst>
      <p:ext uri="{BB962C8B-B14F-4D97-AF65-F5344CB8AC3E}">
        <p14:creationId xmlns:p14="http://schemas.microsoft.com/office/powerpoint/2010/main" val="1772117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616</Words>
  <Application>Microsoft Office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VGI Communications Protocol Working Group Meeting</vt:lpstr>
      <vt:lpstr>Agenda</vt:lpstr>
      <vt:lpstr>Key Takeaway Categories</vt:lpstr>
      <vt:lpstr>Communications to the Working Group</vt:lpstr>
      <vt:lpstr>Creation of requirements from use cases</vt:lpstr>
      <vt:lpstr>Clarity to the Marketplace </vt:lpstr>
      <vt:lpstr>Communication from Utilities in DR/DER programs</vt:lpstr>
      <vt:lpstr>Input on the nature of how value is evaluated</vt:lpstr>
      <vt:lpstr>Ranges of Costs</vt:lpstr>
      <vt:lpstr>Missed Takeaways?</vt:lpstr>
      <vt:lpstr>Status update from Use Case subgroup</vt:lpstr>
      <vt:lpstr>Presentation and proposals by Joint IOUs and OEMs</vt:lpstr>
      <vt:lpstr>New subgroup to map use case requirements to protocols </vt:lpstr>
      <vt:lpstr>Wrap up, action items and next steps</vt:lpstr>
    </vt:vector>
  </TitlesOfParts>
  <Company>LANDesk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VGI Communications Protocol Working Group Meeting</dc:title>
  <dc:creator>Justin Regnier</dc:creator>
  <cp:lastModifiedBy>Sisto, Carolyn</cp:lastModifiedBy>
  <cp:revision>23</cp:revision>
  <dcterms:created xsi:type="dcterms:W3CDTF">2017-06-10T22:56:50Z</dcterms:created>
  <dcterms:modified xsi:type="dcterms:W3CDTF">2017-06-30T16:00:40Z</dcterms:modified>
</cp:coreProperties>
</file>